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8" r:id="rId5"/>
    <p:sldId id="259" r:id="rId6"/>
    <p:sldId id="274" r:id="rId7"/>
    <p:sldId id="262" r:id="rId8"/>
    <p:sldId id="264" r:id="rId9"/>
    <p:sldId id="272" r:id="rId10"/>
    <p:sldId id="275"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38" autoAdjust="0"/>
    <p:restoredTop sz="94660"/>
  </p:normalViewPr>
  <p:slideViewPr>
    <p:cSldViewPr snapToGrid="0">
      <p:cViewPr>
        <p:scale>
          <a:sx n="81" d="100"/>
          <a:sy n="81" d="100"/>
        </p:scale>
        <p:origin x="-222"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1B85A29-C896-4FF8-845F-07080975E833}" type="datetimeFigureOut">
              <a:rPr lang="en-IN" smtClean="0"/>
              <a:t>31-10-2014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66C5E0-A4FC-4B24-AC72-B08C1ADD2769}" type="slidenum">
              <a:rPr lang="en-IN" smtClean="0"/>
              <a:t>‹#›</a:t>
            </a:fld>
            <a:endParaRPr lang="en-IN"/>
          </a:p>
        </p:txBody>
      </p:sp>
    </p:spTree>
    <p:extLst>
      <p:ext uri="{BB962C8B-B14F-4D97-AF65-F5344CB8AC3E}">
        <p14:creationId xmlns:p14="http://schemas.microsoft.com/office/powerpoint/2010/main" val="2628721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B85A29-C896-4FF8-845F-07080975E833}" type="datetimeFigureOut">
              <a:rPr lang="en-IN" smtClean="0"/>
              <a:t>31-10-2014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66C5E0-A4FC-4B24-AC72-B08C1ADD2769}" type="slidenum">
              <a:rPr lang="en-IN" smtClean="0"/>
              <a:t>‹#›</a:t>
            </a:fld>
            <a:endParaRPr lang="en-IN"/>
          </a:p>
        </p:txBody>
      </p:sp>
    </p:spTree>
    <p:extLst>
      <p:ext uri="{BB962C8B-B14F-4D97-AF65-F5344CB8AC3E}">
        <p14:creationId xmlns:p14="http://schemas.microsoft.com/office/powerpoint/2010/main" val="226379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B85A29-C896-4FF8-845F-07080975E833}" type="datetimeFigureOut">
              <a:rPr lang="en-IN" smtClean="0"/>
              <a:t>31-10-2014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66C5E0-A4FC-4B24-AC72-B08C1ADD2769}" type="slidenum">
              <a:rPr lang="en-IN" smtClean="0"/>
              <a:t>‹#›</a:t>
            </a:fld>
            <a:endParaRPr lang="en-IN"/>
          </a:p>
        </p:txBody>
      </p:sp>
    </p:spTree>
    <p:extLst>
      <p:ext uri="{BB962C8B-B14F-4D97-AF65-F5344CB8AC3E}">
        <p14:creationId xmlns:p14="http://schemas.microsoft.com/office/powerpoint/2010/main" val="3456581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B85A29-C896-4FF8-845F-07080975E833}" type="datetimeFigureOut">
              <a:rPr lang="en-IN" smtClean="0"/>
              <a:t>31-10-2014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66C5E0-A4FC-4B24-AC72-B08C1ADD2769}" type="slidenum">
              <a:rPr lang="en-IN" smtClean="0"/>
              <a:t>‹#›</a:t>
            </a:fld>
            <a:endParaRPr lang="en-IN"/>
          </a:p>
        </p:txBody>
      </p:sp>
    </p:spTree>
    <p:extLst>
      <p:ext uri="{BB962C8B-B14F-4D97-AF65-F5344CB8AC3E}">
        <p14:creationId xmlns:p14="http://schemas.microsoft.com/office/powerpoint/2010/main" val="573212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B85A29-C896-4FF8-845F-07080975E833}" type="datetimeFigureOut">
              <a:rPr lang="en-IN" smtClean="0"/>
              <a:t>31-10-2014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66C5E0-A4FC-4B24-AC72-B08C1ADD2769}" type="slidenum">
              <a:rPr lang="en-IN" smtClean="0"/>
              <a:t>‹#›</a:t>
            </a:fld>
            <a:endParaRPr lang="en-IN"/>
          </a:p>
        </p:txBody>
      </p:sp>
    </p:spTree>
    <p:extLst>
      <p:ext uri="{BB962C8B-B14F-4D97-AF65-F5344CB8AC3E}">
        <p14:creationId xmlns:p14="http://schemas.microsoft.com/office/powerpoint/2010/main" val="165539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1B85A29-C896-4FF8-845F-07080975E833}" type="datetimeFigureOut">
              <a:rPr lang="en-IN" smtClean="0"/>
              <a:t>31-10-2014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66C5E0-A4FC-4B24-AC72-B08C1ADD2769}" type="slidenum">
              <a:rPr lang="en-IN" smtClean="0"/>
              <a:t>‹#›</a:t>
            </a:fld>
            <a:endParaRPr lang="en-IN"/>
          </a:p>
        </p:txBody>
      </p:sp>
    </p:spTree>
    <p:extLst>
      <p:ext uri="{BB962C8B-B14F-4D97-AF65-F5344CB8AC3E}">
        <p14:creationId xmlns:p14="http://schemas.microsoft.com/office/powerpoint/2010/main" val="185406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1B85A29-C896-4FF8-845F-07080975E833}" type="datetimeFigureOut">
              <a:rPr lang="en-IN" smtClean="0"/>
              <a:t>31-10-2014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66C5E0-A4FC-4B24-AC72-B08C1ADD2769}" type="slidenum">
              <a:rPr lang="en-IN" smtClean="0"/>
              <a:t>‹#›</a:t>
            </a:fld>
            <a:endParaRPr lang="en-IN"/>
          </a:p>
        </p:txBody>
      </p:sp>
    </p:spTree>
    <p:extLst>
      <p:ext uri="{BB962C8B-B14F-4D97-AF65-F5344CB8AC3E}">
        <p14:creationId xmlns:p14="http://schemas.microsoft.com/office/powerpoint/2010/main" val="245263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1B85A29-C896-4FF8-845F-07080975E833}" type="datetimeFigureOut">
              <a:rPr lang="en-IN" smtClean="0"/>
              <a:t>31-10-2014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66C5E0-A4FC-4B24-AC72-B08C1ADD2769}" type="slidenum">
              <a:rPr lang="en-IN" smtClean="0"/>
              <a:t>‹#›</a:t>
            </a:fld>
            <a:endParaRPr lang="en-IN"/>
          </a:p>
        </p:txBody>
      </p:sp>
    </p:spTree>
    <p:extLst>
      <p:ext uri="{BB962C8B-B14F-4D97-AF65-F5344CB8AC3E}">
        <p14:creationId xmlns:p14="http://schemas.microsoft.com/office/powerpoint/2010/main" val="4214823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85A29-C896-4FF8-845F-07080975E833}" type="datetimeFigureOut">
              <a:rPr lang="en-IN" smtClean="0"/>
              <a:t>31-10-2014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66C5E0-A4FC-4B24-AC72-B08C1ADD2769}" type="slidenum">
              <a:rPr lang="en-IN" smtClean="0"/>
              <a:t>‹#›</a:t>
            </a:fld>
            <a:endParaRPr lang="en-IN"/>
          </a:p>
        </p:txBody>
      </p:sp>
    </p:spTree>
    <p:extLst>
      <p:ext uri="{BB962C8B-B14F-4D97-AF65-F5344CB8AC3E}">
        <p14:creationId xmlns:p14="http://schemas.microsoft.com/office/powerpoint/2010/main" val="1589490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85A29-C896-4FF8-845F-07080975E833}" type="datetimeFigureOut">
              <a:rPr lang="en-IN" smtClean="0"/>
              <a:t>31-10-2014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66C5E0-A4FC-4B24-AC72-B08C1ADD2769}" type="slidenum">
              <a:rPr lang="en-IN" smtClean="0"/>
              <a:t>‹#›</a:t>
            </a:fld>
            <a:endParaRPr lang="en-IN"/>
          </a:p>
        </p:txBody>
      </p:sp>
    </p:spTree>
    <p:extLst>
      <p:ext uri="{BB962C8B-B14F-4D97-AF65-F5344CB8AC3E}">
        <p14:creationId xmlns:p14="http://schemas.microsoft.com/office/powerpoint/2010/main" val="4003851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85A29-C896-4FF8-845F-07080975E833}" type="datetimeFigureOut">
              <a:rPr lang="en-IN" smtClean="0"/>
              <a:t>31-10-2014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66C5E0-A4FC-4B24-AC72-B08C1ADD2769}" type="slidenum">
              <a:rPr lang="en-IN" smtClean="0"/>
              <a:t>‹#›</a:t>
            </a:fld>
            <a:endParaRPr lang="en-IN"/>
          </a:p>
        </p:txBody>
      </p:sp>
    </p:spTree>
    <p:extLst>
      <p:ext uri="{BB962C8B-B14F-4D97-AF65-F5344CB8AC3E}">
        <p14:creationId xmlns:p14="http://schemas.microsoft.com/office/powerpoint/2010/main" val="1709228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85A29-C896-4FF8-845F-07080975E833}" type="datetimeFigureOut">
              <a:rPr lang="en-IN" smtClean="0"/>
              <a:t>31-10-2014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6C5E0-A4FC-4B24-AC72-B08C1ADD2769}" type="slidenum">
              <a:rPr lang="en-IN" smtClean="0"/>
              <a:t>‹#›</a:t>
            </a:fld>
            <a:endParaRPr lang="en-IN"/>
          </a:p>
        </p:txBody>
      </p:sp>
    </p:spTree>
    <p:extLst>
      <p:ext uri="{BB962C8B-B14F-4D97-AF65-F5344CB8AC3E}">
        <p14:creationId xmlns:p14="http://schemas.microsoft.com/office/powerpoint/2010/main" val="2200084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sussex.ac.uk/Users/christ/crs/ml/lec02b.html" TargetMode="External"/><Relationship Id="rId3" Type="http://schemas.openxmlformats.org/officeDocument/2006/relationships/hyperlink" Target="http://thinknook.com/twitter-sentiment-analysis-training-corpus-dataset-2012-09-22/" TargetMode="External"/><Relationship Id="rId7" Type="http://schemas.openxmlformats.org/officeDocument/2006/relationships/hyperlink" Target="http://arxiv.org/ftp/arxiv/papers/1305/1305.6143.pdf" TargetMode="External"/><Relationship Id="rId2" Type="http://schemas.openxmlformats.org/officeDocument/2006/relationships/hyperlink" Target="http://www.sananalytics.com/lab/twitter-sentiment/" TargetMode="External"/><Relationship Id="rId1" Type="http://schemas.openxmlformats.org/officeDocument/2006/relationships/slideLayout" Target="../slideLayouts/slideLayout2.xml"/><Relationship Id="rId6" Type="http://schemas.openxmlformats.org/officeDocument/2006/relationships/hyperlink" Target="http://s3.eddieoz.com/docs/sentiment_analysis/Twitter_Sentiment_Classification_using_Distant_Supervision.pdf" TargetMode="External"/><Relationship Id="rId5" Type="http://schemas.openxmlformats.org/officeDocument/2006/relationships/hyperlink" Target="http://kaikuehne.github.io/war/Pak%20and%20Paroubek%20%282010%29.%20Twitter%20as%20a%20Corpus%20for%20Sentiment%20Analysis%20and%20Opinion%20Mining.pdf" TargetMode="External"/><Relationship Id="rId4" Type="http://schemas.openxmlformats.org/officeDocument/2006/relationships/hyperlink" Target="http://help.sentiment140.com/for-studen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thinknook.com/twitter-sentiment-analysis-training-corpus-dataset-2012-09-22/" TargetMode="External"/><Relationship Id="rId2" Type="http://schemas.openxmlformats.org/officeDocument/2006/relationships/hyperlink" Target="http://www.sananalytics.com/lab/twitter-sentiment/" TargetMode="External"/><Relationship Id="rId1" Type="http://schemas.openxmlformats.org/officeDocument/2006/relationships/slideLayout" Target="../slideLayouts/slideLayout2.xml"/><Relationship Id="rId4" Type="http://schemas.openxmlformats.org/officeDocument/2006/relationships/hyperlink" Target="http://help.sentiment140.com/for-student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3.eddieoz.com/docs/sentiment_analysis/Twitter_Sentiment_Classification_using_Distant_Supervision.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Times New Roman" panose="02020603050405020304" pitchFamily="18" charset="0"/>
                <a:cs typeface="Times New Roman" panose="02020603050405020304" pitchFamily="18" charset="0"/>
              </a:rPr>
              <a:t>Sentiment Analysis of Real Time Tweets</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4459288"/>
            <a:ext cx="9144000" cy="1655762"/>
          </a:xfrm>
        </p:spPr>
        <p:txBody>
          <a:bodyPr>
            <a:normAutofit/>
          </a:bodyPr>
          <a:lstStyle/>
          <a:p>
            <a:pPr algn="r"/>
            <a:r>
              <a:rPr lang="en-IN" dirty="0" err="1" smtClean="0">
                <a:latin typeface="Times New Roman" panose="02020603050405020304" pitchFamily="18" charset="0"/>
                <a:cs typeface="Times New Roman" panose="02020603050405020304" pitchFamily="18" charset="0"/>
              </a:rPr>
              <a:t>Chinmay</a:t>
            </a:r>
            <a:r>
              <a:rPr lang="en-IN" dirty="0" smtClean="0">
                <a:latin typeface="Times New Roman" panose="02020603050405020304" pitchFamily="18" charset="0"/>
                <a:cs typeface="Times New Roman" panose="02020603050405020304" pitchFamily="18" charset="0"/>
              </a:rPr>
              <a:t> Parikh (A059)</a:t>
            </a:r>
          </a:p>
          <a:p>
            <a:pPr algn="r"/>
            <a:r>
              <a:rPr lang="en-IN" dirty="0" smtClean="0">
                <a:latin typeface="Times New Roman" panose="02020603050405020304" pitchFamily="18" charset="0"/>
                <a:cs typeface="Times New Roman" panose="02020603050405020304" pitchFamily="18" charset="0"/>
              </a:rPr>
              <a:t>Qais Makani (A029)</a:t>
            </a:r>
          </a:p>
          <a:p>
            <a:pPr algn="r"/>
            <a:r>
              <a:rPr lang="en-IN" dirty="0" err="1" smtClean="0">
                <a:latin typeface="Times New Roman" panose="02020603050405020304" pitchFamily="18" charset="0"/>
                <a:cs typeface="Times New Roman" panose="02020603050405020304" pitchFamily="18" charset="0"/>
              </a:rPr>
              <a:t>Yash</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Rathod</a:t>
            </a:r>
            <a:r>
              <a:rPr lang="en-IN" dirty="0" smtClean="0">
                <a:latin typeface="Times New Roman" panose="02020603050405020304" pitchFamily="18" charset="0"/>
                <a:cs typeface="Times New Roman" panose="02020603050405020304" pitchFamily="18" charset="0"/>
              </a:rPr>
              <a:t> (A042)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23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150000"/>
              </a:lnSpc>
            </a:pPr>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Corpus:</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hlinkClick r:id="rId2"/>
              </a:rPr>
              <a:t>http://www.sananalytics.com/lab/twitter-sentiment/</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hlinkClick r:id="rId3"/>
              </a:rPr>
              <a:t>http://thinknook.com/twitter-sentiment-analysis-training-corpus-dataset-2012-09-22/</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hlinkClick r:id="rId4"/>
              </a:rPr>
              <a:t>help.sentiment140.com/for-students/</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Papers</a:t>
            </a:r>
            <a:r>
              <a:rPr lang="en-US"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hlinkClick r:id="rId5"/>
              </a:rPr>
              <a:t>http://kaikuehne.github.io/war/Pak%20and%20Paroubek%20%282010%29.%20Twitter%20as%20a%20Corpus%20for%20Sentiment%20Analysis%20and%20Opinion%20Mining.pdf</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hlinkClick r:id="rId6"/>
              </a:rPr>
              <a:t>http</a:t>
            </a:r>
            <a:r>
              <a:rPr lang="en-US" sz="1800" dirty="0">
                <a:latin typeface="Times New Roman" panose="02020603050405020304" pitchFamily="18" charset="0"/>
                <a:cs typeface="Times New Roman" panose="02020603050405020304" pitchFamily="18" charset="0"/>
                <a:hlinkClick r:id="rId6"/>
              </a:rPr>
              <a:t>://s3.eddieoz.com/docs/sentiment_analysis/Twitter_Sentiment_Classification_using_Distant_Supervision.pdf</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hlinkClick r:id="rId7"/>
              </a:rPr>
              <a:t>http</a:t>
            </a:r>
            <a:r>
              <a:rPr lang="en-US" sz="1800" dirty="0">
                <a:latin typeface="Times New Roman" panose="02020603050405020304" pitchFamily="18" charset="0"/>
                <a:cs typeface="Times New Roman" panose="02020603050405020304" pitchFamily="18" charset="0"/>
                <a:hlinkClick r:id="rId7"/>
              </a:rPr>
              <a:t>://</a:t>
            </a:r>
            <a:r>
              <a:rPr lang="en-US" sz="1800" dirty="0" smtClean="0">
                <a:latin typeface="Times New Roman" panose="02020603050405020304" pitchFamily="18" charset="0"/>
                <a:cs typeface="Times New Roman" panose="02020603050405020304" pitchFamily="18" charset="0"/>
                <a:hlinkClick r:id="rId7"/>
              </a:rPr>
              <a:t>arxiv.org/ftp/arxiv/papers/1305/1305.6143.pdf</a:t>
            </a:r>
            <a:endParaRPr lang="en-US" sz="1800" dirty="0" smtClean="0">
              <a:latin typeface="Times New Roman" panose="02020603050405020304" pitchFamily="18" charset="0"/>
              <a:cs typeface="Times New Roman" panose="02020603050405020304" pitchFamily="18" charset="0"/>
            </a:endParaRPr>
          </a:p>
          <a:p>
            <a:pPr marL="0" indent="0">
              <a:lnSpc>
                <a:spcPct val="150000"/>
              </a:lnSpc>
              <a:buNone/>
            </a:pPr>
            <a:r>
              <a:rPr lang="en-US" sz="1800" dirty="0">
                <a:latin typeface="Times New Roman" panose="02020603050405020304" pitchFamily="18" charset="0"/>
                <a:cs typeface="Times New Roman" panose="02020603050405020304" pitchFamily="18" charset="0"/>
                <a:hlinkClick r:id="rId8"/>
              </a:rPr>
              <a:t>http://</a:t>
            </a:r>
            <a:r>
              <a:rPr lang="en-US" sz="1800" dirty="0" smtClean="0">
                <a:latin typeface="Times New Roman" panose="02020603050405020304" pitchFamily="18" charset="0"/>
                <a:cs typeface="Times New Roman" panose="02020603050405020304" pitchFamily="18" charset="0"/>
                <a:hlinkClick r:id="rId8"/>
              </a:rPr>
              <a:t>www.sussex.ac.uk/Users/christ/crs/ml/lec02b.html</a:t>
            </a:r>
            <a:endParaRPr lang="en-US" sz="1800"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86918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				Thank You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592644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Recap</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000" dirty="0" smtClean="0">
                <a:latin typeface="Times New Roman" panose="02020603050405020304" pitchFamily="18" charset="0"/>
                <a:cs typeface="Times New Roman" panose="02020603050405020304" pitchFamily="18" charset="0"/>
              </a:rPr>
              <a:t>Using Twitter API store the tweets in database</a:t>
            </a:r>
          </a:p>
          <a:p>
            <a:r>
              <a:rPr lang="en-IN" sz="2000" dirty="0" smtClean="0">
                <a:latin typeface="Times New Roman" panose="02020603050405020304" pitchFamily="18" charset="0"/>
                <a:cs typeface="Times New Roman" panose="02020603050405020304" pitchFamily="18" charset="0"/>
              </a:rPr>
              <a:t>Use the  to perform Sentiment Analysis</a:t>
            </a:r>
          </a:p>
          <a:p>
            <a:r>
              <a:rPr lang="en-IN" sz="2000" dirty="0" smtClean="0">
                <a:latin typeface="Times New Roman" panose="02020603050405020304" pitchFamily="18" charset="0"/>
                <a:cs typeface="Times New Roman" panose="02020603050405020304" pitchFamily="18" charset="0"/>
              </a:rPr>
              <a:t>Store the file in the same database</a:t>
            </a:r>
          </a:p>
          <a:p>
            <a:r>
              <a:rPr lang="en-IN" sz="2000" dirty="0" smtClean="0">
                <a:latin typeface="Times New Roman" panose="02020603050405020304" pitchFamily="18" charset="0"/>
                <a:cs typeface="Times New Roman" panose="02020603050405020304" pitchFamily="18" charset="0"/>
              </a:rPr>
              <a:t>Use the file to display the Sentiments on a </a:t>
            </a:r>
            <a:r>
              <a:rPr lang="en-IN" sz="2000" dirty="0" err="1" smtClean="0">
                <a:latin typeface="Times New Roman" panose="02020603050405020304" pitchFamily="18" charset="0"/>
                <a:cs typeface="Times New Roman" panose="02020603050405020304" pitchFamily="18" charset="0"/>
              </a:rPr>
              <a:t>WebGL</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Globe</a:t>
            </a:r>
          </a:p>
        </p:txBody>
      </p:sp>
    </p:spTree>
    <p:extLst>
      <p:ext uri="{BB962C8B-B14F-4D97-AF65-F5344CB8AC3E}">
        <p14:creationId xmlns:p14="http://schemas.microsoft.com/office/powerpoint/2010/main" val="2808761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Suggestions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000" dirty="0" smtClean="0">
                <a:latin typeface="Times New Roman" panose="02020603050405020304" pitchFamily="18" charset="0"/>
                <a:cs typeface="Times New Roman" panose="02020603050405020304" pitchFamily="18" charset="0"/>
              </a:rPr>
              <a:t>Domain Specific or Product Specific</a:t>
            </a:r>
          </a:p>
          <a:p>
            <a:r>
              <a:rPr lang="en-IN" sz="2000" dirty="0" smtClean="0">
                <a:latin typeface="Times New Roman" panose="02020603050405020304" pitchFamily="18" charset="0"/>
                <a:cs typeface="Times New Roman" panose="02020603050405020304" pitchFamily="18" charset="0"/>
              </a:rPr>
              <a:t>Choosing to tackle either Sarcasm or Named Entity Recognition</a:t>
            </a:r>
          </a:p>
          <a:p>
            <a:r>
              <a:rPr lang="en-IN" sz="2000" dirty="0" smtClean="0">
                <a:latin typeface="Times New Roman" panose="02020603050405020304" pitchFamily="18" charset="0"/>
                <a:cs typeface="Times New Roman" panose="02020603050405020304" pitchFamily="18" charset="0"/>
              </a:rPr>
              <a:t>Choosing either Document or Sentence Level</a:t>
            </a:r>
          </a:p>
          <a:p>
            <a:r>
              <a:rPr lang="en-IN" sz="2000" dirty="0" smtClean="0">
                <a:latin typeface="Times New Roman" panose="02020603050405020304" pitchFamily="18" charset="0"/>
                <a:cs typeface="Times New Roman" panose="02020603050405020304" pitchFamily="18" charset="0"/>
              </a:rPr>
              <a:t>Selecting a Corpus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15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Corpus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://www.sananalytics.com/lab/twitter-sentiment</a:t>
            </a:r>
            <a:r>
              <a:rPr lang="en-US" dirty="0" smtClean="0">
                <a:hlinkClick r:id="rId2"/>
              </a:rPr>
              <a:t>/</a:t>
            </a:r>
            <a:r>
              <a:rPr lang="en-US" dirty="0"/>
              <a:t/>
            </a:r>
            <a:br>
              <a:rPr lang="en-US" dirty="0"/>
            </a:br>
            <a:endParaRPr lang="en-US" dirty="0" smtClean="0"/>
          </a:p>
          <a:p>
            <a:r>
              <a:rPr lang="en-US" dirty="0" smtClean="0">
                <a:hlinkClick r:id="rId3"/>
              </a:rPr>
              <a:t>http</a:t>
            </a:r>
            <a:r>
              <a:rPr lang="en-US" dirty="0">
                <a:hlinkClick r:id="rId3"/>
              </a:rPr>
              <a:t>://</a:t>
            </a:r>
            <a:r>
              <a:rPr lang="en-US" dirty="0" smtClean="0">
                <a:hlinkClick r:id="rId3"/>
              </a:rPr>
              <a:t>thinknook.com/twitter-sentiment-analysis-training-corpus-dataset-2012-09-22/</a:t>
            </a:r>
            <a:endParaRPr lang="en-US" dirty="0" smtClean="0"/>
          </a:p>
          <a:p>
            <a:r>
              <a:rPr lang="en-US" dirty="0" smtClean="0">
                <a:hlinkClick r:id="rId4"/>
              </a:rPr>
              <a:t>help.sentiment140.com/for-students</a:t>
            </a:r>
            <a:r>
              <a:rPr lang="en-US" dirty="0">
                <a:hlinkClick r:id="rId4"/>
              </a:rPr>
              <a:t>/</a:t>
            </a:r>
            <a:endParaRPr lang="en-US" dirty="0"/>
          </a:p>
        </p:txBody>
      </p:sp>
    </p:spTree>
    <p:extLst>
      <p:ext uri="{BB962C8B-B14F-4D97-AF65-F5344CB8AC3E}">
        <p14:creationId xmlns:p14="http://schemas.microsoft.com/office/powerpoint/2010/main" val="3763067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Project Overview</a:t>
            </a:r>
            <a:endParaRPr lang="en-IN" dirty="0">
              <a:latin typeface="Times New Roman" panose="02020603050405020304" pitchFamily="18" charset="0"/>
              <a:cs typeface="Times New Roman" panose="02020603050405020304" pitchFamily="18" charset="0"/>
            </a:endParaRPr>
          </a:p>
        </p:txBody>
      </p:sp>
      <p:pic>
        <p:nvPicPr>
          <p:cNvPr id="4" name="Shape 106"/>
          <p:cNvPicPr preferRelativeResize="0">
            <a:picLocks noGrp="1"/>
          </p:cNvPicPr>
          <p:nvPr>
            <p:ph idx="1"/>
          </p:nvPr>
        </p:nvPicPr>
        <p:blipFill>
          <a:blip r:embed="rId3">
            <a:alphaModFix/>
          </a:blip>
          <a:stretch>
            <a:fillRect/>
          </a:stretch>
        </p:blipFill>
        <p:spPr>
          <a:xfrm>
            <a:off x="0" y="1299941"/>
            <a:ext cx="10877282" cy="1499600"/>
          </a:xfrm>
          <a:prstGeom prst="rect">
            <a:avLst/>
          </a:prstGeom>
          <a:noFill/>
          <a:ln>
            <a:noFill/>
          </a:ln>
        </p:spPr>
      </p:pic>
      <p:sp>
        <p:nvSpPr>
          <p:cNvPr id="5" name="Folded Corner 4"/>
          <p:cNvSpPr/>
          <p:nvPr/>
        </p:nvSpPr>
        <p:spPr>
          <a:xfrm>
            <a:off x="1425531" y="3690988"/>
            <a:ext cx="870396" cy="55591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Stream.py</a:t>
            </a:r>
            <a:endParaRPr lang="en-IN" dirty="0"/>
          </a:p>
        </p:txBody>
      </p:sp>
      <p:sp>
        <p:nvSpPr>
          <p:cNvPr id="6" name="Folded Corner 5"/>
          <p:cNvSpPr/>
          <p:nvPr/>
        </p:nvSpPr>
        <p:spPr>
          <a:xfrm>
            <a:off x="3586097" y="3690988"/>
            <a:ext cx="1061433" cy="55591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Tweets</a:t>
            </a:r>
            <a:r>
              <a:rPr lang="en-IN" dirty="0" err="1" smtClean="0"/>
              <a:t>.json</a:t>
            </a:r>
            <a:endParaRPr lang="en-IN" dirty="0"/>
          </a:p>
        </p:txBody>
      </p:sp>
      <p:cxnSp>
        <p:nvCxnSpPr>
          <p:cNvPr id="7" name="Straight Arrow Connector 6"/>
          <p:cNvCxnSpPr>
            <a:stCxn id="5" idx="3"/>
            <a:endCxn id="6" idx="1"/>
          </p:cNvCxnSpPr>
          <p:nvPr/>
        </p:nvCxnSpPr>
        <p:spPr>
          <a:xfrm>
            <a:off x="2295927" y="3968944"/>
            <a:ext cx="12901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olded Corner 7"/>
          <p:cNvSpPr/>
          <p:nvPr/>
        </p:nvSpPr>
        <p:spPr>
          <a:xfrm>
            <a:off x="3434862" y="4587478"/>
            <a:ext cx="988763" cy="992707"/>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Create Database </a:t>
            </a:r>
            <a:r>
              <a:rPr lang="en-IN" dirty="0" smtClean="0"/>
              <a:t>.py</a:t>
            </a:r>
            <a:endParaRPr lang="en-IN" dirty="0"/>
          </a:p>
        </p:txBody>
      </p:sp>
      <p:sp>
        <p:nvSpPr>
          <p:cNvPr id="9" name="Folded Corner 8"/>
          <p:cNvSpPr/>
          <p:nvPr/>
        </p:nvSpPr>
        <p:spPr>
          <a:xfrm>
            <a:off x="5611084" y="3684180"/>
            <a:ext cx="759853" cy="55591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Store .py</a:t>
            </a:r>
            <a:endParaRPr lang="en-IN" dirty="0"/>
          </a:p>
        </p:txBody>
      </p:sp>
      <p:sp>
        <p:nvSpPr>
          <p:cNvPr id="10" name="Flowchart: Magnetic Disk 9"/>
          <p:cNvSpPr/>
          <p:nvPr/>
        </p:nvSpPr>
        <p:spPr>
          <a:xfrm>
            <a:off x="5496784" y="4821939"/>
            <a:ext cx="988453" cy="56395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Tweets .</a:t>
            </a:r>
            <a:r>
              <a:rPr lang="en-IN" dirty="0" err="1" smtClean="0"/>
              <a:t>db</a:t>
            </a:r>
            <a:endParaRPr lang="en-IN" dirty="0"/>
          </a:p>
        </p:txBody>
      </p:sp>
      <p:cxnSp>
        <p:nvCxnSpPr>
          <p:cNvPr id="11" name="Straight Arrow Connector 10"/>
          <p:cNvCxnSpPr>
            <a:endCxn id="10" idx="2"/>
          </p:cNvCxnSpPr>
          <p:nvPr/>
        </p:nvCxnSpPr>
        <p:spPr>
          <a:xfrm>
            <a:off x="4126394" y="5097315"/>
            <a:ext cx="1370390" cy="6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1"/>
          </p:cNvCxnSpPr>
          <p:nvPr/>
        </p:nvCxnSpPr>
        <p:spPr>
          <a:xfrm>
            <a:off x="4532880" y="3949235"/>
            <a:ext cx="1078204" cy="12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2"/>
            <a:endCxn id="10" idx="1"/>
          </p:cNvCxnSpPr>
          <p:nvPr/>
        </p:nvCxnSpPr>
        <p:spPr>
          <a:xfrm>
            <a:off x="5991011" y="4240092"/>
            <a:ext cx="0" cy="581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olded Corner 13"/>
          <p:cNvSpPr/>
          <p:nvPr/>
        </p:nvSpPr>
        <p:spPr>
          <a:xfrm>
            <a:off x="7054590" y="4845029"/>
            <a:ext cx="1030983" cy="55591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Classifier.py</a:t>
            </a:r>
            <a:endParaRPr lang="en-IN" dirty="0"/>
          </a:p>
        </p:txBody>
      </p:sp>
      <p:cxnSp>
        <p:nvCxnSpPr>
          <p:cNvPr id="15" name="Straight Arrow Connector 14"/>
          <p:cNvCxnSpPr>
            <a:endCxn id="14" idx="1"/>
          </p:cNvCxnSpPr>
          <p:nvPr/>
        </p:nvCxnSpPr>
        <p:spPr>
          <a:xfrm flipV="1">
            <a:off x="5991011" y="5122985"/>
            <a:ext cx="1063579" cy="9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owchart: Magnetic Disk 15"/>
          <p:cNvSpPr/>
          <p:nvPr/>
        </p:nvSpPr>
        <p:spPr>
          <a:xfrm>
            <a:off x="9170564" y="3135032"/>
            <a:ext cx="988453" cy="56395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Output .</a:t>
            </a:r>
            <a:r>
              <a:rPr lang="en-IN" dirty="0" err="1" smtClean="0"/>
              <a:t>db</a:t>
            </a:r>
            <a:endParaRPr lang="en-IN" dirty="0"/>
          </a:p>
        </p:txBody>
      </p:sp>
      <p:cxnSp>
        <p:nvCxnSpPr>
          <p:cNvPr id="17" name="Straight Arrow Connector 16"/>
          <p:cNvCxnSpPr>
            <a:stCxn id="14" idx="3"/>
            <a:endCxn id="16" idx="2"/>
          </p:cNvCxnSpPr>
          <p:nvPr/>
        </p:nvCxnSpPr>
        <p:spPr>
          <a:xfrm flipV="1">
            <a:off x="8085573" y="3417009"/>
            <a:ext cx="1084991" cy="1705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loud 17"/>
          <p:cNvSpPr/>
          <p:nvPr/>
        </p:nvSpPr>
        <p:spPr>
          <a:xfrm>
            <a:off x="720949" y="5673970"/>
            <a:ext cx="2279560" cy="63304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Twitter Public Stream</a:t>
            </a:r>
            <a:endParaRPr lang="en-IN" dirty="0"/>
          </a:p>
        </p:txBody>
      </p:sp>
      <p:sp>
        <p:nvSpPr>
          <p:cNvPr id="19" name="Up-Down Arrow 18"/>
          <p:cNvSpPr/>
          <p:nvPr/>
        </p:nvSpPr>
        <p:spPr>
          <a:xfrm>
            <a:off x="1658956" y="4257319"/>
            <a:ext cx="289775" cy="14166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9940" y="4587478"/>
            <a:ext cx="2858153" cy="1981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Down Arrow 30"/>
          <p:cNvSpPr/>
          <p:nvPr/>
        </p:nvSpPr>
        <p:spPr>
          <a:xfrm>
            <a:off x="4126394" y="2579077"/>
            <a:ext cx="403776"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Rectangle 1023"/>
          <p:cNvSpPr/>
          <p:nvPr/>
        </p:nvSpPr>
        <p:spPr>
          <a:xfrm>
            <a:off x="527537" y="3036277"/>
            <a:ext cx="11148647" cy="35403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Down Arrow 1024"/>
          <p:cNvSpPr/>
          <p:nvPr/>
        </p:nvSpPr>
        <p:spPr>
          <a:xfrm rot="17936453">
            <a:off x="8133609" y="5199608"/>
            <a:ext cx="515492" cy="614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7530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150000"/>
              </a:lnSpc>
            </a:pPr>
            <a:r>
              <a:rPr lang="en-US" dirty="0" smtClean="0">
                <a:latin typeface="Times New Roman" panose="02020603050405020304" pitchFamily="18" charset="0"/>
                <a:cs typeface="Times New Roman" panose="02020603050405020304" pitchFamily="18" charset="0"/>
              </a:rPr>
              <a:t>Bayes Classifier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nSpc>
                <a:spcPct val="100000"/>
              </a:lnSpc>
            </a:pPr>
            <a:r>
              <a:rPr lang="en-US" sz="2000" dirty="0">
                <a:latin typeface="Times New Roman" panose="02020603050405020304" pitchFamily="18" charset="0"/>
                <a:cs typeface="Times New Roman" panose="02020603050405020304" pitchFamily="18" charset="0"/>
              </a:rPr>
              <a:t>P</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c</a:t>
            </a:r>
            <a:r>
              <a:rPr lang="en-US" sz="2000" baseline="-25000" dirty="0" err="1" smtClean="0">
                <a:latin typeface="Times New Roman" panose="02020603050405020304" pitchFamily="18" charset="0"/>
                <a:cs typeface="Times New Roman" panose="02020603050405020304" pitchFamily="18" charset="0"/>
              </a:rPr>
              <a:t>j</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d ) = </a:t>
            </a:r>
            <a:r>
              <a:rPr lang="en-US" sz="2000" u="sng" dirty="0">
                <a:latin typeface="Times New Roman" panose="02020603050405020304" pitchFamily="18" charset="0"/>
                <a:cs typeface="Times New Roman" panose="02020603050405020304" pitchFamily="18" charset="0"/>
              </a:rPr>
              <a:t>P</a:t>
            </a:r>
            <a:r>
              <a:rPr lang="en-US" sz="2000" u="sng" dirty="0" smtClean="0">
                <a:latin typeface="Times New Roman" panose="02020603050405020304" pitchFamily="18" charset="0"/>
                <a:cs typeface="Times New Roman" panose="02020603050405020304" pitchFamily="18" charset="0"/>
              </a:rPr>
              <a:t>(d </a:t>
            </a:r>
            <a:r>
              <a:rPr lang="en-US" sz="2000" u="sng" dirty="0">
                <a:latin typeface="Times New Roman" panose="02020603050405020304" pitchFamily="18" charset="0"/>
                <a:cs typeface="Times New Roman" panose="02020603050405020304" pitchFamily="18" charset="0"/>
              </a:rPr>
              <a:t>| </a:t>
            </a:r>
            <a:r>
              <a:rPr lang="en-US" sz="2000" u="sng" dirty="0" err="1">
                <a:latin typeface="Times New Roman" panose="02020603050405020304" pitchFamily="18" charset="0"/>
                <a:cs typeface="Times New Roman" panose="02020603050405020304" pitchFamily="18" charset="0"/>
              </a:rPr>
              <a:t>c</a:t>
            </a:r>
            <a:r>
              <a:rPr lang="en-US" sz="2000" u="sng" baseline="-25000" dirty="0" err="1">
                <a:latin typeface="Times New Roman" panose="02020603050405020304" pitchFamily="18" charset="0"/>
                <a:cs typeface="Times New Roman" panose="02020603050405020304" pitchFamily="18" charset="0"/>
              </a:rPr>
              <a:t>j</a:t>
            </a:r>
            <a:r>
              <a:rPr lang="en-US" sz="2000" u="sng" dirty="0">
                <a:latin typeface="Times New Roman" panose="02020603050405020304" pitchFamily="18" charset="0"/>
                <a:cs typeface="Times New Roman" panose="02020603050405020304" pitchFamily="18" charset="0"/>
              </a:rPr>
              <a:t> ) </a:t>
            </a:r>
            <a:r>
              <a:rPr lang="en-US" sz="2000" u="sng" dirty="0">
                <a:latin typeface="Times New Roman" panose="02020603050405020304" pitchFamily="18" charset="0"/>
                <a:cs typeface="Times New Roman" panose="02020603050405020304" pitchFamily="18" charset="0"/>
              </a:rPr>
              <a:t>P</a:t>
            </a:r>
            <a:r>
              <a:rPr lang="en-US" sz="2000" u="sng" dirty="0" smtClean="0">
                <a:latin typeface="Times New Roman" panose="02020603050405020304" pitchFamily="18" charset="0"/>
                <a:cs typeface="Times New Roman" panose="02020603050405020304" pitchFamily="18" charset="0"/>
              </a:rPr>
              <a:t>(</a:t>
            </a:r>
            <a:r>
              <a:rPr lang="en-US" sz="2000" u="sng" dirty="0" err="1" smtClean="0">
                <a:latin typeface="Times New Roman" panose="02020603050405020304" pitchFamily="18" charset="0"/>
                <a:cs typeface="Times New Roman" panose="02020603050405020304" pitchFamily="18" charset="0"/>
              </a:rPr>
              <a:t>c</a:t>
            </a:r>
            <a:r>
              <a:rPr lang="en-US" sz="2000" u="sng" baseline="-25000" dirty="0" err="1" smtClean="0">
                <a:latin typeface="Times New Roman" panose="02020603050405020304" pitchFamily="18" charset="0"/>
                <a:cs typeface="Times New Roman" panose="02020603050405020304" pitchFamily="18" charset="0"/>
              </a:rPr>
              <a:t>j</a:t>
            </a:r>
            <a:r>
              <a:rPr lang="en-US" sz="2000" u="sng" dirty="0" smtClean="0">
                <a:latin typeface="Times New Roman" panose="02020603050405020304" pitchFamily="18" charset="0"/>
                <a:cs typeface="Times New Roman" panose="02020603050405020304" pitchFamily="18" charset="0"/>
              </a:rPr>
              <a:t>)</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P(d</a:t>
            </a:r>
            <a:r>
              <a:rPr lang="en-US" sz="2000" dirty="0" smtClean="0">
                <a:latin typeface="Times New Roman" panose="02020603050405020304" pitchFamily="18" charset="0"/>
                <a:cs typeface="Times New Roman" panose="02020603050405020304" pitchFamily="18" charset="0"/>
              </a:rPr>
              <a:t>)</a:t>
            </a:r>
          </a:p>
          <a:p>
            <a:pPr>
              <a:lnSpc>
                <a:spcPct val="100000"/>
              </a:lnSpc>
            </a:pPr>
            <a:r>
              <a:rPr lang="en-US" sz="2000" dirty="0">
                <a:latin typeface="Times New Roman" panose="02020603050405020304" pitchFamily="18" charset="0"/>
                <a:cs typeface="Times New Roman" panose="02020603050405020304" pitchFamily="18" charset="0"/>
              </a:rPr>
              <a:t>p(</a:t>
            </a:r>
            <a:r>
              <a:rPr lang="en-US" sz="2000" dirty="0" err="1">
                <a:latin typeface="Times New Roman" panose="02020603050405020304" pitchFamily="18" charset="0"/>
                <a:cs typeface="Times New Roman" panose="02020603050405020304" pitchFamily="18" charset="0"/>
              </a:rPr>
              <a:t>cj</a:t>
            </a:r>
            <a:r>
              <a:rPr lang="en-US" sz="2000" dirty="0">
                <a:latin typeface="Times New Roman" panose="02020603050405020304" pitchFamily="18" charset="0"/>
                <a:cs typeface="Times New Roman" panose="02020603050405020304" pitchFamily="18" charset="0"/>
              </a:rPr>
              <a:t> | d) = probability of instance d being in class </a:t>
            </a:r>
            <a:r>
              <a:rPr lang="en-US" sz="2000" dirty="0" err="1">
                <a:latin typeface="Times New Roman" panose="02020603050405020304" pitchFamily="18" charset="0"/>
                <a:cs typeface="Times New Roman" panose="02020603050405020304" pitchFamily="18" charset="0"/>
              </a:rPr>
              <a:t>cj</a:t>
            </a:r>
            <a:r>
              <a:rPr lang="en-US" sz="2000" dirty="0">
                <a:latin typeface="Times New Roman" panose="02020603050405020304" pitchFamily="18" charset="0"/>
                <a:cs typeface="Times New Roman" panose="02020603050405020304" pitchFamily="18" charset="0"/>
              </a:rPr>
              <a:t>, </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This </a:t>
            </a:r>
            <a:r>
              <a:rPr lang="en-US" sz="2000" dirty="0">
                <a:latin typeface="Times New Roman" panose="02020603050405020304" pitchFamily="18" charset="0"/>
                <a:cs typeface="Times New Roman" panose="02020603050405020304" pitchFamily="18" charset="0"/>
              </a:rPr>
              <a:t>is what we are trying to compute </a:t>
            </a:r>
          </a:p>
          <a:p>
            <a:pPr>
              <a:lnSpc>
                <a:spcPct val="100000"/>
              </a:lnSpc>
            </a:pPr>
            <a:r>
              <a:rPr lang="en-US" sz="2000" dirty="0">
                <a:latin typeface="Times New Roman" panose="02020603050405020304" pitchFamily="18" charset="0"/>
                <a:cs typeface="Times New Roman" panose="02020603050405020304" pitchFamily="18" charset="0"/>
              </a:rPr>
              <a:t>p(d | </a:t>
            </a:r>
            <a:r>
              <a:rPr lang="en-US" sz="2000" dirty="0" err="1">
                <a:latin typeface="Times New Roman" panose="02020603050405020304" pitchFamily="18" charset="0"/>
                <a:cs typeface="Times New Roman" panose="02020603050405020304" pitchFamily="18" charset="0"/>
              </a:rPr>
              <a:t>cj</a:t>
            </a:r>
            <a:r>
              <a:rPr lang="en-US" sz="2000" dirty="0">
                <a:latin typeface="Times New Roman" panose="02020603050405020304" pitchFamily="18" charset="0"/>
                <a:cs typeface="Times New Roman" panose="02020603050405020304" pitchFamily="18" charset="0"/>
              </a:rPr>
              <a:t>) = probability of generating instance d given class </a:t>
            </a:r>
            <a:r>
              <a:rPr lang="en-US" sz="2000" dirty="0" err="1">
                <a:latin typeface="Times New Roman" panose="02020603050405020304" pitchFamily="18" charset="0"/>
                <a:cs typeface="Times New Roman" panose="02020603050405020304" pitchFamily="18" charset="0"/>
              </a:rPr>
              <a:t>cj</a:t>
            </a:r>
            <a:r>
              <a:rPr lang="en-US" sz="2000" dirty="0">
                <a:latin typeface="Times New Roman" panose="02020603050405020304" pitchFamily="18" charset="0"/>
                <a:cs typeface="Times New Roman" panose="02020603050405020304" pitchFamily="18" charset="0"/>
              </a:rPr>
              <a:t>,</a:t>
            </a:r>
          </a:p>
          <a:p>
            <a:pPr marL="0" indent="0">
              <a:lnSpc>
                <a:spcPct val="100000"/>
              </a:lnSpc>
              <a:buNone/>
            </a:pPr>
            <a:r>
              <a:rPr lang="en-US" sz="2000" dirty="0" smtClean="0">
                <a:latin typeface="Times New Roman" panose="02020603050405020304" pitchFamily="18" charset="0"/>
                <a:cs typeface="Times New Roman" panose="02020603050405020304" pitchFamily="18" charset="0"/>
              </a:rPr>
              <a:t>    We </a:t>
            </a:r>
            <a:r>
              <a:rPr lang="en-US" sz="2000" dirty="0">
                <a:latin typeface="Times New Roman" panose="02020603050405020304" pitchFamily="18" charset="0"/>
                <a:cs typeface="Times New Roman" panose="02020603050405020304" pitchFamily="18" charset="0"/>
              </a:rPr>
              <a:t>can imagine that being in class </a:t>
            </a:r>
            <a:r>
              <a:rPr lang="en-US" sz="2000" dirty="0" err="1">
                <a:latin typeface="Times New Roman" panose="02020603050405020304" pitchFamily="18" charset="0"/>
                <a:cs typeface="Times New Roman" panose="02020603050405020304" pitchFamily="18" charset="0"/>
              </a:rPr>
              <a:t>cj</a:t>
            </a:r>
            <a:r>
              <a:rPr lang="en-US" sz="2000" dirty="0">
                <a:latin typeface="Times New Roman" panose="02020603050405020304" pitchFamily="18" charset="0"/>
                <a:cs typeface="Times New Roman" panose="02020603050405020304" pitchFamily="18" charset="0"/>
              </a:rPr>
              <a:t>, causes you to have feature d with some probability </a:t>
            </a:r>
          </a:p>
          <a:p>
            <a:pPr>
              <a:lnSpc>
                <a:spcPct val="100000"/>
              </a:lnSpc>
            </a:pPr>
            <a:r>
              <a:rPr lang="en-US" sz="2000" dirty="0">
                <a:latin typeface="Times New Roman" panose="02020603050405020304" pitchFamily="18" charset="0"/>
                <a:cs typeface="Times New Roman" panose="02020603050405020304" pitchFamily="18" charset="0"/>
              </a:rPr>
              <a:t>p(</a:t>
            </a:r>
            <a:r>
              <a:rPr lang="en-US" sz="2000" dirty="0" err="1">
                <a:latin typeface="Times New Roman" panose="02020603050405020304" pitchFamily="18" charset="0"/>
                <a:cs typeface="Times New Roman" panose="02020603050405020304" pitchFamily="18" charset="0"/>
              </a:rPr>
              <a:t>cj</a:t>
            </a:r>
            <a:r>
              <a:rPr lang="en-US" sz="2000" dirty="0">
                <a:latin typeface="Times New Roman" panose="02020603050405020304" pitchFamily="18" charset="0"/>
                <a:cs typeface="Times New Roman" panose="02020603050405020304" pitchFamily="18" charset="0"/>
              </a:rPr>
              <a:t>) = probability of occurrence of class </a:t>
            </a:r>
            <a:r>
              <a:rPr lang="en-US" sz="2000" dirty="0" err="1">
                <a:latin typeface="Times New Roman" panose="02020603050405020304" pitchFamily="18" charset="0"/>
                <a:cs typeface="Times New Roman" panose="02020603050405020304" pitchFamily="18" charset="0"/>
              </a:rPr>
              <a:t>cj</a:t>
            </a:r>
            <a:r>
              <a:rPr lang="en-US" sz="2000" dirty="0">
                <a:latin typeface="Times New Roman" panose="02020603050405020304" pitchFamily="18" charset="0"/>
                <a:cs typeface="Times New Roman" panose="02020603050405020304" pitchFamily="18" charset="0"/>
              </a:rPr>
              <a:t>, </a:t>
            </a:r>
          </a:p>
          <a:p>
            <a:pPr marL="0" indent="0">
              <a:lnSpc>
                <a:spcPct val="100000"/>
              </a:lnSpc>
              <a:buNone/>
            </a:pPr>
            <a:r>
              <a:rPr lang="en-US" sz="2000" dirty="0" smtClean="0">
                <a:latin typeface="Times New Roman" panose="02020603050405020304" pitchFamily="18" charset="0"/>
                <a:cs typeface="Times New Roman" panose="02020603050405020304" pitchFamily="18" charset="0"/>
              </a:rPr>
              <a:t>   This </a:t>
            </a:r>
            <a:r>
              <a:rPr lang="en-US" sz="2000" dirty="0">
                <a:latin typeface="Times New Roman" panose="02020603050405020304" pitchFamily="18" charset="0"/>
                <a:cs typeface="Times New Roman" panose="02020603050405020304" pitchFamily="18" charset="0"/>
              </a:rPr>
              <a:t>is just how frequent the class </a:t>
            </a:r>
            <a:r>
              <a:rPr lang="en-US" sz="2000" dirty="0" err="1">
                <a:latin typeface="Times New Roman" panose="02020603050405020304" pitchFamily="18" charset="0"/>
                <a:cs typeface="Times New Roman" panose="02020603050405020304" pitchFamily="18" charset="0"/>
              </a:rPr>
              <a:t>cj</a:t>
            </a:r>
            <a:r>
              <a:rPr lang="en-US" sz="2000" dirty="0">
                <a:latin typeface="Times New Roman" panose="02020603050405020304" pitchFamily="18" charset="0"/>
                <a:cs typeface="Times New Roman" panose="02020603050405020304" pitchFamily="18" charset="0"/>
              </a:rPr>
              <a:t>, is in our database </a:t>
            </a:r>
          </a:p>
          <a:p>
            <a:pPr>
              <a:lnSpc>
                <a:spcPct val="100000"/>
              </a:lnSpc>
            </a:pPr>
            <a:r>
              <a:rPr lang="en-US" sz="2000" dirty="0">
                <a:latin typeface="Times New Roman" panose="02020603050405020304" pitchFamily="18" charset="0"/>
                <a:cs typeface="Times New Roman" panose="02020603050405020304" pitchFamily="18" charset="0"/>
              </a:rPr>
              <a:t>p(d) = probability of instance d occurring</a:t>
            </a:r>
          </a:p>
          <a:p>
            <a:pPr marL="0" indent="0">
              <a:lnSpc>
                <a:spcPct val="100000"/>
              </a:lnSpc>
              <a:buNone/>
            </a:pPr>
            <a:r>
              <a:rPr lang="en-US" sz="2000" dirty="0" smtClean="0">
                <a:latin typeface="Times New Roman" panose="02020603050405020304" pitchFamily="18" charset="0"/>
                <a:cs typeface="Times New Roman" panose="02020603050405020304" pitchFamily="18" charset="0"/>
              </a:rPr>
              <a:t>    This </a:t>
            </a:r>
            <a:r>
              <a:rPr lang="en-US" sz="2000" dirty="0">
                <a:latin typeface="Times New Roman" panose="02020603050405020304" pitchFamily="18" charset="0"/>
                <a:cs typeface="Times New Roman" panose="02020603050405020304" pitchFamily="18" charset="0"/>
              </a:rPr>
              <a:t>can actually be ignored, since it is the same for all classes</a:t>
            </a:r>
          </a:p>
        </p:txBody>
      </p:sp>
    </p:spTree>
    <p:extLst>
      <p:ext uri="{BB962C8B-B14F-4D97-AF65-F5344CB8AC3E}">
        <p14:creationId xmlns:p14="http://schemas.microsoft.com/office/powerpoint/2010/main" val="548637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Naïve Bayes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IN" sz="2000" dirty="0" smtClean="0">
                <a:latin typeface="Times New Roman" panose="02020603050405020304" pitchFamily="18" charset="0"/>
                <a:cs typeface="Times New Roman" panose="02020603050405020304" pitchFamily="18" charset="0"/>
              </a:rPr>
              <a:t>Naïve Bayesian is a probabilistic classifier based on Bayes theorem</a:t>
            </a:r>
          </a:p>
          <a:p>
            <a:pPr algn="just">
              <a:lnSpc>
                <a:spcPct val="150000"/>
              </a:lnSpc>
            </a:pPr>
            <a:r>
              <a:rPr lang="en-IN" sz="2000" dirty="0" smtClean="0">
                <a:latin typeface="Times New Roman" panose="02020603050405020304" pitchFamily="18" charset="0"/>
                <a:cs typeface="Times New Roman" panose="02020603050405020304" pitchFamily="18" charset="0"/>
              </a:rPr>
              <a:t>Bayes theorem states that </a:t>
            </a:r>
          </a:p>
          <a:p>
            <a:pPr marL="0" indent="0" algn="just">
              <a:lnSpc>
                <a:spcPct val="150000"/>
              </a:lnSpc>
              <a:buNone/>
            </a:pPr>
            <a:r>
              <a:rPr lang="en-IN" sz="2000" dirty="0" smtClean="0">
                <a:latin typeface="Times New Roman" panose="02020603050405020304" pitchFamily="18" charset="0"/>
                <a:cs typeface="Times New Roman" panose="02020603050405020304" pitchFamily="18" charset="0"/>
              </a:rPr>
              <a:t>		P(A|B) = </a:t>
            </a:r>
            <a:r>
              <a:rPr lang="en-IN" sz="2000" u="sng" dirty="0" smtClean="0">
                <a:latin typeface="Times New Roman" panose="02020603050405020304" pitchFamily="18" charset="0"/>
                <a:cs typeface="Times New Roman" panose="02020603050405020304" pitchFamily="18" charset="0"/>
              </a:rPr>
              <a:t>P(B|A) x P(A)</a:t>
            </a:r>
          </a:p>
          <a:p>
            <a:pPr marL="0" indent="0" algn="just">
              <a:lnSpc>
                <a:spcPct val="150000"/>
              </a:lnSpc>
              <a:buNone/>
            </a:pPr>
            <a:r>
              <a:rPr lang="en-IN" sz="2000" dirty="0" smtClean="0">
                <a:latin typeface="Times New Roman" panose="02020603050405020304" pitchFamily="18" charset="0"/>
                <a:cs typeface="Times New Roman" panose="02020603050405020304" pitchFamily="18" charset="0"/>
              </a:rPr>
              <a:t>			          P(B)</a:t>
            </a:r>
          </a:p>
          <a:p>
            <a:pPr algn="just">
              <a:lnSpc>
                <a:spcPct val="150000"/>
              </a:lnSpc>
            </a:pPr>
            <a:r>
              <a:rPr lang="en-IN" sz="2000" i="1" dirty="0">
                <a:latin typeface="Times New Roman" panose="02020603050405020304" pitchFamily="18" charset="0"/>
                <a:cs typeface="Times New Roman" panose="02020603050405020304" pitchFamily="18" charset="0"/>
              </a:rPr>
              <a:t>P</a:t>
            </a:r>
            <a:r>
              <a:rPr lang="en-IN" sz="2000" dirty="0">
                <a:latin typeface="Times New Roman" panose="02020603050405020304" pitchFamily="18" charset="0"/>
                <a:cs typeface="Times New Roman" panose="02020603050405020304" pitchFamily="18" charset="0"/>
              </a:rPr>
              <a:t>(</a:t>
            </a:r>
            <a:r>
              <a:rPr lang="en-IN" sz="2000" i="1" dirty="0">
                <a:latin typeface="Times New Roman" panose="02020603050405020304" pitchFamily="18" charset="0"/>
                <a:cs typeface="Times New Roman" panose="02020603050405020304" pitchFamily="18" charset="0"/>
              </a:rPr>
              <a:t>A</a:t>
            </a:r>
            <a:r>
              <a:rPr lang="en-IN" sz="2000" dirty="0">
                <a:latin typeface="Times New Roman" panose="02020603050405020304" pitchFamily="18" charset="0"/>
                <a:cs typeface="Times New Roman" panose="02020603050405020304" pitchFamily="18" charset="0"/>
              </a:rPr>
              <a:t>), the prior </a:t>
            </a:r>
            <a:r>
              <a:rPr lang="en-IN" sz="2000" dirty="0" smtClean="0">
                <a:latin typeface="Times New Roman" panose="02020603050405020304" pitchFamily="18" charset="0"/>
                <a:cs typeface="Times New Roman" panose="02020603050405020304" pitchFamily="18" charset="0"/>
              </a:rPr>
              <a:t>probability, </a:t>
            </a:r>
            <a:r>
              <a:rPr lang="en-IN" sz="2000" dirty="0">
                <a:latin typeface="Times New Roman" panose="02020603050405020304" pitchFamily="18" charset="0"/>
                <a:cs typeface="Times New Roman" panose="02020603050405020304" pitchFamily="18" charset="0"/>
              </a:rPr>
              <a:t>is the initial degree of belief in </a:t>
            </a:r>
            <a:r>
              <a:rPr lang="en-IN" sz="2000" i="1" dirty="0">
                <a:latin typeface="Times New Roman" panose="02020603050405020304" pitchFamily="18" charset="0"/>
                <a:cs typeface="Times New Roman" panose="02020603050405020304" pitchFamily="18" charset="0"/>
              </a:rPr>
              <a:t>A</a:t>
            </a:r>
            <a:r>
              <a:rPr lang="en-IN" sz="2000" dirty="0">
                <a:latin typeface="Times New Roman" panose="02020603050405020304" pitchFamily="18" charset="0"/>
                <a:cs typeface="Times New Roman" panose="02020603050405020304" pitchFamily="18" charset="0"/>
              </a:rPr>
              <a:t>.</a:t>
            </a:r>
          </a:p>
          <a:p>
            <a:pPr algn="just">
              <a:lnSpc>
                <a:spcPct val="150000"/>
              </a:lnSpc>
            </a:pPr>
            <a:r>
              <a:rPr lang="en-IN" sz="2000" i="1" dirty="0">
                <a:latin typeface="Times New Roman" panose="02020603050405020304" pitchFamily="18" charset="0"/>
                <a:cs typeface="Times New Roman" panose="02020603050405020304" pitchFamily="18" charset="0"/>
              </a:rPr>
              <a:t>P</a:t>
            </a:r>
            <a:r>
              <a:rPr lang="en-IN" sz="2000" dirty="0">
                <a:latin typeface="Times New Roman" panose="02020603050405020304" pitchFamily="18" charset="0"/>
                <a:cs typeface="Times New Roman" panose="02020603050405020304" pitchFamily="18" charset="0"/>
              </a:rPr>
              <a:t>(</a:t>
            </a:r>
            <a:r>
              <a:rPr lang="en-IN" sz="2000" i="1" dirty="0">
                <a:latin typeface="Times New Roman" panose="02020603050405020304" pitchFamily="18" charset="0"/>
                <a:cs typeface="Times New Roman" panose="02020603050405020304" pitchFamily="18" charset="0"/>
              </a:rPr>
              <a:t>A</a:t>
            </a:r>
            <a:r>
              <a:rPr lang="en-IN" sz="2000" dirty="0">
                <a:latin typeface="Times New Roman" panose="02020603050405020304" pitchFamily="18" charset="0"/>
                <a:cs typeface="Times New Roman" panose="02020603050405020304" pitchFamily="18" charset="0"/>
              </a:rPr>
              <a:t>|</a:t>
            </a:r>
            <a:r>
              <a:rPr lang="en-IN" sz="2000" i="1" dirty="0">
                <a:latin typeface="Times New Roman" panose="02020603050405020304" pitchFamily="18" charset="0"/>
                <a:cs typeface="Times New Roman" panose="02020603050405020304" pitchFamily="18" charset="0"/>
              </a:rPr>
              <a:t>B</a:t>
            </a:r>
            <a:r>
              <a:rPr lang="en-IN" sz="2000" dirty="0">
                <a:latin typeface="Times New Roman" panose="02020603050405020304" pitchFamily="18" charset="0"/>
                <a:cs typeface="Times New Roman" panose="02020603050405020304" pitchFamily="18" charset="0"/>
              </a:rPr>
              <a:t>), the conditional probability, is the degree of belief in </a:t>
            </a:r>
            <a:r>
              <a:rPr lang="en-IN" sz="2000" i="1" dirty="0">
                <a:latin typeface="Times New Roman" panose="02020603050405020304" pitchFamily="18" charset="0"/>
                <a:cs typeface="Times New Roman" panose="02020603050405020304" pitchFamily="18" charset="0"/>
              </a:rPr>
              <a:t>A</a:t>
            </a:r>
            <a:r>
              <a:rPr lang="en-IN" sz="2000" dirty="0">
                <a:latin typeface="Times New Roman" panose="02020603050405020304" pitchFamily="18" charset="0"/>
                <a:cs typeface="Times New Roman" panose="02020603050405020304" pitchFamily="18" charset="0"/>
              </a:rPr>
              <a:t> having accounted for </a:t>
            </a:r>
            <a:r>
              <a:rPr lang="en-IN" sz="2000" i="1" dirty="0">
                <a:latin typeface="Times New Roman" panose="02020603050405020304" pitchFamily="18" charset="0"/>
                <a:cs typeface="Times New Roman" panose="02020603050405020304" pitchFamily="18" charset="0"/>
              </a:rPr>
              <a:t>B</a:t>
            </a:r>
            <a:r>
              <a:rPr lang="en-IN" sz="2000" dirty="0">
                <a:latin typeface="Times New Roman" panose="02020603050405020304" pitchFamily="18" charset="0"/>
                <a:cs typeface="Times New Roman" panose="02020603050405020304" pitchFamily="18" charset="0"/>
              </a:rPr>
              <a:t>.</a:t>
            </a:r>
          </a:p>
          <a:p>
            <a:pPr algn="just">
              <a:lnSpc>
                <a:spcPct val="150000"/>
              </a:lnSpc>
            </a:pPr>
            <a:r>
              <a:rPr lang="en-IN" sz="2000" dirty="0">
                <a:latin typeface="Times New Roman" panose="02020603050405020304" pitchFamily="18" charset="0"/>
                <a:cs typeface="Times New Roman" panose="02020603050405020304" pitchFamily="18" charset="0"/>
              </a:rPr>
              <a:t>the quotient </a:t>
            </a:r>
            <a:r>
              <a:rPr lang="en-IN" sz="2000" i="1" dirty="0">
                <a:latin typeface="Times New Roman" panose="02020603050405020304" pitchFamily="18" charset="0"/>
                <a:cs typeface="Times New Roman" panose="02020603050405020304" pitchFamily="18" charset="0"/>
              </a:rPr>
              <a:t>P</a:t>
            </a:r>
            <a:r>
              <a:rPr lang="en-IN" sz="2000" dirty="0">
                <a:latin typeface="Times New Roman" panose="02020603050405020304" pitchFamily="18" charset="0"/>
                <a:cs typeface="Times New Roman" panose="02020603050405020304" pitchFamily="18" charset="0"/>
              </a:rPr>
              <a:t>(</a:t>
            </a:r>
            <a:r>
              <a:rPr lang="en-IN" sz="2000" i="1" dirty="0">
                <a:latin typeface="Times New Roman" panose="02020603050405020304" pitchFamily="18" charset="0"/>
                <a:cs typeface="Times New Roman" panose="02020603050405020304" pitchFamily="18" charset="0"/>
              </a:rPr>
              <a:t>B</a:t>
            </a:r>
            <a:r>
              <a:rPr lang="en-IN" sz="2000" dirty="0">
                <a:latin typeface="Times New Roman" panose="02020603050405020304" pitchFamily="18" charset="0"/>
                <a:cs typeface="Times New Roman" panose="02020603050405020304" pitchFamily="18" charset="0"/>
              </a:rPr>
              <a:t>|</a:t>
            </a:r>
            <a:r>
              <a:rPr lang="en-IN" sz="2000" i="1" dirty="0">
                <a:latin typeface="Times New Roman" panose="02020603050405020304" pitchFamily="18" charset="0"/>
                <a:cs typeface="Times New Roman" panose="02020603050405020304" pitchFamily="18" charset="0"/>
              </a:rPr>
              <a:t>A</a:t>
            </a:r>
            <a:r>
              <a:rPr lang="en-IN" sz="2000" dirty="0">
                <a:latin typeface="Times New Roman" panose="02020603050405020304" pitchFamily="18" charset="0"/>
                <a:cs typeface="Times New Roman" panose="02020603050405020304" pitchFamily="18" charset="0"/>
              </a:rPr>
              <a:t>)/</a:t>
            </a:r>
            <a:r>
              <a:rPr lang="en-IN" sz="2000" i="1" dirty="0">
                <a:latin typeface="Times New Roman" panose="02020603050405020304" pitchFamily="18" charset="0"/>
                <a:cs typeface="Times New Roman" panose="02020603050405020304" pitchFamily="18" charset="0"/>
              </a:rPr>
              <a:t>P</a:t>
            </a:r>
            <a:r>
              <a:rPr lang="en-IN" sz="2000" dirty="0">
                <a:latin typeface="Times New Roman" panose="02020603050405020304" pitchFamily="18" charset="0"/>
                <a:cs typeface="Times New Roman" panose="02020603050405020304" pitchFamily="18" charset="0"/>
              </a:rPr>
              <a:t>(</a:t>
            </a:r>
            <a:r>
              <a:rPr lang="en-IN" sz="2000" i="1" dirty="0">
                <a:latin typeface="Times New Roman" panose="02020603050405020304" pitchFamily="18" charset="0"/>
                <a:cs typeface="Times New Roman" panose="02020603050405020304" pitchFamily="18" charset="0"/>
              </a:rPr>
              <a:t>B</a:t>
            </a:r>
            <a:r>
              <a:rPr lang="en-IN" sz="2000" dirty="0">
                <a:latin typeface="Times New Roman" panose="02020603050405020304" pitchFamily="18" charset="0"/>
                <a:cs typeface="Times New Roman" panose="02020603050405020304" pitchFamily="18" charset="0"/>
              </a:rPr>
              <a:t>) represents the support </a:t>
            </a:r>
            <a:r>
              <a:rPr lang="en-IN" sz="2000" i="1" dirty="0">
                <a:latin typeface="Times New Roman" panose="02020603050405020304" pitchFamily="18" charset="0"/>
                <a:cs typeface="Times New Roman" panose="02020603050405020304" pitchFamily="18" charset="0"/>
              </a:rPr>
              <a:t>B</a:t>
            </a:r>
            <a:r>
              <a:rPr lang="en-IN" sz="2000" dirty="0">
                <a:latin typeface="Times New Roman" panose="02020603050405020304" pitchFamily="18" charset="0"/>
                <a:cs typeface="Times New Roman" panose="02020603050405020304" pitchFamily="18" charset="0"/>
              </a:rPr>
              <a:t> provides for </a:t>
            </a:r>
            <a:r>
              <a:rPr lang="en-IN" sz="2000" i="1" dirty="0">
                <a:latin typeface="Times New Roman" panose="02020603050405020304" pitchFamily="18" charset="0"/>
                <a:cs typeface="Times New Roman" panose="02020603050405020304" pitchFamily="18" charset="0"/>
              </a:rPr>
              <a:t>A</a:t>
            </a:r>
            <a:r>
              <a:rPr lang="en-IN" sz="2000" dirty="0">
                <a:latin typeface="Times New Roman" panose="02020603050405020304" pitchFamily="18" charset="0"/>
                <a:cs typeface="Times New Roman" panose="02020603050405020304" pitchFamily="18" charset="0"/>
              </a:rPr>
              <a:t>.</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076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150000"/>
              </a:lnSpc>
            </a:pPr>
            <a:r>
              <a:rPr lang="en-IN" dirty="0" smtClean="0">
                <a:latin typeface="Times New Roman" panose="02020603050405020304" pitchFamily="18" charset="0"/>
                <a:cs typeface="Times New Roman" panose="02020603050405020304" pitchFamily="18" charset="0"/>
              </a:rPr>
              <a:t>Naïve Bayes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Super simple, you’re just doing a bunch of counts.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If </a:t>
            </a:r>
            <a:r>
              <a:rPr lang="en-IN" sz="2000" dirty="0">
                <a:latin typeface="Times New Roman" panose="02020603050405020304" pitchFamily="18" charset="0"/>
                <a:cs typeface="Times New Roman" panose="02020603050405020304" pitchFamily="18" charset="0"/>
              </a:rPr>
              <a:t>the NB conditional independence assumption actually holds, a Naive Bayes classifier will converge quicker than discriminative </a:t>
            </a:r>
            <a:r>
              <a:rPr lang="en-IN" sz="2000" dirty="0" smtClean="0">
                <a:latin typeface="Times New Roman" panose="02020603050405020304" pitchFamily="18" charset="0"/>
                <a:cs typeface="Times New Roman" panose="02020603050405020304" pitchFamily="18" charset="0"/>
              </a:rPr>
              <a:t>models </a:t>
            </a:r>
            <a:r>
              <a:rPr lang="en-IN" sz="2000" dirty="0">
                <a:latin typeface="Times New Roman" panose="02020603050405020304" pitchFamily="18" charset="0"/>
                <a:cs typeface="Times New Roman" panose="02020603050405020304" pitchFamily="18" charset="0"/>
              </a:rPr>
              <a:t>like logistic regression, so you need less training data.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Even </a:t>
            </a:r>
            <a:r>
              <a:rPr lang="en-IN" sz="2000" dirty="0">
                <a:latin typeface="Times New Roman" panose="02020603050405020304" pitchFamily="18" charset="0"/>
                <a:cs typeface="Times New Roman" panose="02020603050405020304" pitchFamily="18" charset="0"/>
              </a:rPr>
              <a:t>if the NB assumption doesn’t hold, a NB classifier still often does a great job in practice.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A </a:t>
            </a:r>
            <a:r>
              <a:rPr lang="en-IN" sz="2000" dirty="0">
                <a:latin typeface="Times New Roman" panose="02020603050405020304" pitchFamily="18" charset="0"/>
                <a:cs typeface="Times New Roman" panose="02020603050405020304" pitchFamily="18" charset="0"/>
              </a:rPr>
              <a:t>good bet if </a:t>
            </a:r>
            <a:r>
              <a:rPr lang="en-IN" sz="2000" dirty="0" smtClean="0">
                <a:latin typeface="Times New Roman" panose="02020603050405020304" pitchFamily="18" charset="0"/>
                <a:cs typeface="Times New Roman" panose="02020603050405020304" pitchFamily="18" charset="0"/>
              </a:rPr>
              <a:t> you want </a:t>
            </a:r>
            <a:r>
              <a:rPr lang="en-IN" sz="2000" dirty="0">
                <a:latin typeface="Times New Roman" panose="02020603050405020304" pitchFamily="18" charset="0"/>
                <a:cs typeface="Times New Roman" panose="02020603050405020304" pitchFamily="18" charset="0"/>
              </a:rPr>
              <a:t>something fast and easy that performs pretty well.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Its </a:t>
            </a:r>
            <a:r>
              <a:rPr lang="en-IN" sz="2000" dirty="0">
                <a:latin typeface="Times New Roman" panose="02020603050405020304" pitchFamily="18" charset="0"/>
                <a:cs typeface="Times New Roman" panose="02020603050405020304" pitchFamily="18" charset="0"/>
              </a:rPr>
              <a:t>main disadvantage is that it can’t learn interactions between features (e.g., it can’t learn that although you love movies with Brad Pitt and Tom Cruise, you hate movies where they’re together)</a:t>
            </a:r>
          </a:p>
        </p:txBody>
      </p:sp>
    </p:spTree>
    <p:extLst>
      <p:ext uri="{BB962C8B-B14F-4D97-AF65-F5344CB8AC3E}">
        <p14:creationId xmlns:p14="http://schemas.microsoft.com/office/powerpoint/2010/main" val="122003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150000"/>
              </a:lnSpc>
            </a:pPr>
            <a:r>
              <a:rPr lang="en-IN" dirty="0" smtClean="0">
                <a:latin typeface="Times New Roman" panose="02020603050405020304" pitchFamily="18" charset="0"/>
                <a:cs typeface="Times New Roman" panose="02020603050405020304" pitchFamily="18" charset="0"/>
              </a:rPr>
              <a:t>Choosing an Algorithm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Better </a:t>
            </a:r>
            <a:r>
              <a:rPr lang="en-IN" sz="2000" dirty="0">
                <a:latin typeface="Times New Roman" panose="02020603050405020304" pitchFamily="18" charset="0"/>
                <a:cs typeface="Times New Roman" panose="02020603050405020304" pitchFamily="18" charset="0"/>
              </a:rPr>
              <a:t>data often beats better algorithms, and designing good features goes a long way.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If </a:t>
            </a:r>
            <a:r>
              <a:rPr lang="en-IN" sz="2000" dirty="0">
                <a:latin typeface="Times New Roman" panose="02020603050405020304" pitchFamily="18" charset="0"/>
                <a:cs typeface="Times New Roman" panose="02020603050405020304" pitchFamily="18" charset="0"/>
              </a:rPr>
              <a:t>you have a huge dataset, then whichever classification algorithm you use might not matter so much in terms of classification performance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S</a:t>
            </a:r>
            <a:r>
              <a:rPr lang="en-IN" sz="2000" dirty="0" smtClean="0">
                <a:latin typeface="Times New Roman" panose="02020603050405020304" pitchFamily="18" charset="0"/>
                <a:cs typeface="Times New Roman" panose="02020603050405020304" pitchFamily="18" charset="0"/>
              </a:rPr>
              <a:t>o choosing an </a:t>
            </a:r>
            <a:r>
              <a:rPr lang="en-IN" sz="2000" dirty="0">
                <a:latin typeface="Times New Roman" panose="02020603050405020304" pitchFamily="18" charset="0"/>
                <a:cs typeface="Times New Roman" panose="02020603050405020304" pitchFamily="18" charset="0"/>
              </a:rPr>
              <a:t>algorithm based on speed or ease of use </a:t>
            </a:r>
            <a:r>
              <a:rPr lang="en-IN" sz="2000" dirty="0" smtClean="0">
                <a:latin typeface="Times New Roman" panose="02020603050405020304" pitchFamily="18" charset="0"/>
                <a:cs typeface="Times New Roman" panose="02020603050405020304" pitchFamily="18" charset="0"/>
              </a:rPr>
              <a:t>would be better</a:t>
            </a:r>
          </a:p>
          <a:p>
            <a:pPr algn="just">
              <a:lnSpc>
                <a:spcPct val="150000"/>
              </a:lnSpc>
            </a:pPr>
            <a:r>
              <a:rPr lang="en-IN" sz="2000" dirty="0" smtClean="0">
                <a:latin typeface="Times New Roman" panose="02020603050405020304" pitchFamily="18" charset="0"/>
                <a:cs typeface="Times New Roman" panose="02020603050405020304" pitchFamily="18" charset="0"/>
              </a:rPr>
              <a:t>Also, If the </a:t>
            </a:r>
            <a:r>
              <a:rPr lang="en-IN" sz="2000" dirty="0">
                <a:latin typeface="Times New Roman" panose="02020603050405020304" pitchFamily="18" charset="0"/>
                <a:cs typeface="Times New Roman" panose="02020603050405020304" pitchFamily="18" charset="0"/>
              </a:rPr>
              <a:t>training set is small, high bias/low variance classifiers (e.g., Naive Bayes) have an advantage over low bias/high variance </a:t>
            </a:r>
            <a:r>
              <a:rPr lang="en-IN" sz="2000" dirty="0" smtClean="0">
                <a:latin typeface="Times New Roman" panose="02020603050405020304" pitchFamily="18" charset="0"/>
                <a:cs typeface="Times New Roman" panose="02020603050405020304" pitchFamily="18" charset="0"/>
              </a:rPr>
              <a:t>classifiers, </a:t>
            </a:r>
            <a:r>
              <a:rPr lang="en-IN" sz="2000" dirty="0">
                <a:latin typeface="Times New Roman" panose="02020603050405020304" pitchFamily="18" charset="0"/>
                <a:cs typeface="Times New Roman" panose="02020603050405020304" pitchFamily="18" charset="0"/>
              </a:rPr>
              <a:t>since the latter will </a:t>
            </a:r>
            <a:r>
              <a:rPr lang="en-IN" sz="2000" dirty="0" err="1">
                <a:latin typeface="Times New Roman" panose="02020603050405020304" pitchFamily="18" charset="0"/>
                <a:cs typeface="Times New Roman" panose="02020603050405020304" pitchFamily="18" charset="0"/>
              </a:rPr>
              <a:t>overfit</a:t>
            </a:r>
            <a:r>
              <a:rPr lang="en-IN" sz="2000" dirty="0" smtClean="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hlinkClick r:id="rId2"/>
              </a:rPr>
              <a:t>http://</a:t>
            </a:r>
            <a:r>
              <a:rPr lang="en-IN" sz="2000" dirty="0" smtClean="0">
                <a:latin typeface="Times New Roman" panose="02020603050405020304" pitchFamily="18" charset="0"/>
                <a:cs typeface="Times New Roman" panose="02020603050405020304" pitchFamily="18" charset="0"/>
                <a:hlinkClick r:id="rId2"/>
              </a:rPr>
              <a:t>s3.eddieoz.com/docs/sentiment_analysis/Twitter_Sentiment_Classification_using_Distant_Supervision.pdf</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2213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424</TotalTime>
  <Words>253</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Sentiment Analysis of Real Time Tweets</vt:lpstr>
      <vt:lpstr>Recap</vt:lpstr>
      <vt:lpstr>Suggestions</vt:lpstr>
      <vt:lpstr>Corpus</vt:lpstr>
      <vt:lpstr>Project Overview</vt:lpstr>
      <vt:lpstr>Bayes Classifier</vt:lpstr>
      <vt:lpstr>Naïve Bayes</vt:lpstr>
      <vt:lpstr>Naïve Bayes</vt:lpstr>
      <vt:lpstr>Choosing an Algorithm</vt:lpstr>
      <vt:lpstr>References</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Qais Makani</dc:creator>
  <cp:lastModifiedBy>Yash Rathod</cp:lastModifiedBy>
  <cp:revision>25</cp:revision>
  <dcterms:created xsi:type="dcterms:W3CDTF">2014-10-17T06:06:48Z</dcterms:created>
  <dcterms:modified xsi:type="dcterms:W3CDTF">2014-10-31T03:31:29Z</dcterms:modified>
</cp:coreProperties>
</file>