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5" r:id="rId8"/>
    <p:sldId id="266"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671765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379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745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705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0243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85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27471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0516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4140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7560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2387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Healthy India, Wealthy India</a:t>
            </a:r>
            <a:endParaRPr dirty="0"/>
          </a:p>
        </p:txBody>
      </p:sp>
      <p:sp>
        <p:nvSpPr>
          <p:cNvPr id="55" name="Shape 55"/>
          <p:cNvSpPr txBox="1">
            <a:spLocks noGrp="1"/>
          </p:cNvSpPr>
          <p:nvPr>
            <p:ph type="subTitle" idx="1"/>
          </p:nvPr>
        </p:nvSpPr>
        <p:spPr>
          <a:xfrm>
            <a:off x="323528" y="2859782"/>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Chinmay Sawant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References</a:t>
            </a:r>
            <a:endParaRPr/>
          </a:p>
        </p:txBody>
      </p:sp>
      <p:sp>
        <p:nvSpPr>
          <p:cNvPr id="92" name="Shape 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No references.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Dataset(s)</a:t>
            </a:r>
            <a:endParaRPr/>
          </a:p>
        </p:txBody>
      </p:sp>
      <p:sp>
        <p:nvSpPr>
          <p:cNvPr id="62" name="Shape 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smtClean="0"/>
              <a:t>World </a:t>
            </a:r>
            <a:r>
              <a:rPr lang="en" dirty="0"/>
              <a:t>Development Indicators Dataset</a:t>
            </a:r>
            <a:endParaRPr dirty="0"/>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67494"/>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Motivation</a:t>
            </a:r>
            <a:endParaRPr dirty="0"/>
          </a:p>
        </p:txBody>
      </p:sp>
      <p:sp>
        <p:nvSpPr>
          <p:cNvPr id="68" name="Shape 68"/>
          <p:cNvSpPr txBox="1">
            <a:spLocks noGrp="1"/>
          </p:cNvSpPr>
          <p:nvPr>
            <p:ph type="body" idx="1"/>
          </p:nvPr>
        </p:nvSpPr>
        <p:spPr>
          <a:xfrm>
            <a:off x="311700" y="987574"/>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AU" dirty="0"/>
              <a:t>Health is a key component of individual and social </a:t>
            </a:r>
            <a:r>
              <a:rPr lang="en-AU" dirty="0" smtClean="0"/>
              <a:t>wellbeing. </a:t>
            </a:r>
            <a:r>
              <a:rPr lang="en-IN" dirty="0" smtClean="0"/>
              <a:t>On </a:t>
            </a:r>
            <a:r>
              <a:rPr lang="en-IN" dirty="0"/>
              <a:t>the healthcare front, things don’t look too good for </a:t>
            </a:r>
            <a:r>
              <a:rPr lang="en-IN" dirty="0" smtClean="0"/>
              <a:t>India. </a:t>
            </a:r>
            <a:r>
              <a:rPr lang="en-IN" dirty="0"/>
              <a:t>The investment in healthcare is inadequate. </a:t>
            </a:r>
            <a:endParaRPr lang="en-IN" dirty="0" smtClean="0"/>
          </a:p>
          <a:p>
            <a:pPr marL="285750" indent="-285750">
              <a:spcAft>
                <a:spcPts val="1600"/>
              </a:spcAft>
            </a:pPr>
            <a:r>
              <a:rPr lang="en-IN" dirty="0" smtClean="0"/>
              <a:t>The </a:t>
            </a:r>
            <a:r>
              <a:rPr lang="en-IN" dirty="0"/>
              <a:t>country’s healthcare system is characterised by inadequate infrastructure and limited resources</a:t>
            </a:r>
            <a:r>
              <a:rPr lang="en-IN" dirty="0" smtClean="0"/>
              <a:t>.</a:t>
            </a:r>
          </a:p>
          <a:p>
            <a:pPr marL="285750" indent="-285750">
              <a:spcAft>
                <a:spcPts val="1600"/>
              </a:spcAft>
            </a:pPr>
            <a:r>
              <a:rPr lang="en-IN" dirty="0" smtClean="0"/>
              <a:t>Global </a:t>
            </a:r>
            <a:r>
              <a:rPr lang="en-IN" dirty="0"/>
              <a:t>evidence on health spending shows that unless a country spends at least 5-6% of its GDP on health, basic healthcare needs are seldom met</a:t>
            </a:r>
            <a:r>
              <a:rPr lang="en-IN" dirty="0" smtClean="0"/>
              <a:t>.</a:t>
            </a:r>
          </a:p>
          <a:p>
            <a:pPr marL="285750" indent="-285750">
              <a:spcAft>
                <a:spcPts val="1600"/>
              </a:spcAft>
            </a:pPr>
            <a:r>
              <a:rPr lang="en-AU" dirty="0"/>
              <a:t>Furthermore, the health of a population is a key driver of labour and capital investment and consequent economic growth.</a:t>
            </a:r>
            <a:endParaRPr lang="en-IN" dirty="0"/>
          </a:p>
          <a:p>
            <a:pPr marL="285750" indent="-285750">
              <a:spcAft>
                <a:spcPts val="1600"/>
              </a:spcAft>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Research Question(s)</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spcAft>
                <a:spcPts val="1600"/>
              </a:spcAft>
              <a:buFont typeface="+mj-lt"/>
              <a:buAutoNum type="arabicPeriod"/>
            </a:pPr>
            <a:r>
              <a:rPr lang="en-IN" dirty="0"/>
              <a:t>What </a:t>
            </a:r>
            <a:r>
              <a:rPr lang="en-IN" dirty="0" smtClean="0"/>
              <a:t>effects the </a:t>
            </a:r>
            <a:r>
              <a:rPr lang="en-IN" dirty="0"/>
              <a:t>health status of the </a:t>
            </a:r>
            <a:r>
              <a:rPr lang="en-IN" dirty="0" smtClean="0"/>
              <a:t>population have had </a:t>
            </a:r>
            <a:r>
              <a:rPr lang="en-IN" dirty="0"/>
              <a:t>on the economic growth of </a:t>
            </a:r>
            <a:r>
              <a:rPr lang="en-IN" dirty="0" smtClean="0"/>
              <a:t>India? Does increase in health investment have lead to faster economic growth?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23528" y="195486"/>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a:t>
            </a:r>
            <a:endParaRPr dirty="0"/>
          </a:p>
        </p:txBody>
      </p:sp>
      <p:sp>
        <p:nvSpPr>
          <p:cNvPr id="80" name="Shape 80"/>
          <p:cNvSpPr txBox="1">
            <a:spLocks noGrp="1"/>
          </p:cNvSpPr>
          <p:nvPr>
            <p:ph type="body" idx="1"/>
          </p:nvPr>
        </p:nvSpPr>
        <p:spPr>
          <a:xfrm>
            <a:off x="323528" y="505743"/>
            <a:ext cx="8520600" cy="3804944"/>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sz="1600" dirty="0"/>
              <a:t>In 1995, India's health expenditure(% of GDP) was 4.06% compared to China's 3.5% but India's health expenditure have rather decreased over the years with 3.9% of GDP in 2013 compared to China's 5.56</a:t>
            </a:r>
            <a:r>
              <a:rPr lang="en-US" sz="1600" dirty="0" smtClean="0"/>
              <a:t>%.</a:t>
            </a:r>
          </a:p>
          <a:p>
            <a:pPr marL="0" indent="0">
              <a:spcBef>
                <a:spcPts val="1600"/>
              </a:spcBef>
              <a:spcAft>
                <a:spcPts val="1600"/>
              </a:spcAft>
              <a:buNone/>
            </a:pPr>
            <a:endParaRPr lang="en-US" sz="1600" dirty="0"/>
          </a:p>
          <a:p>
            <a:pPr marL="0" indent="0">
              <a:spcBef>
                <a:spcPts val="1600"/>
              </a:spcBef>
              <a:spcAft>
                <a:spcPts val="1600"/>
              </a:spcAft>
              <a:buNone/>
            </a:pPr>
            <a:endParaRPr lang="en-US" sz="1600" dirty="0" smtClean="0"/>
          </a:p>
          <a:p>
            <a:pPr marL="0" indent="0">
              <a:spcBef>
                <a:spcPts val="1600"/>
              </a:spcBef>
              <a:spcAft>
                <a:spcPts val="1600"/>
              </a:spcAft>
              <a:buNone/>
            </a:pPr>
            <a:endParaRPr lang="en-US" sz="1600" dirty="0" smtClean="0"/>
          </a:p>
          <a:p>
            <a:pPr marL="0" indent="0">
              <a:spcBef>
                <a:spcPts val="1600"/>
              </a:spcBef>
              <a:spcAft>
                <a:spcPts val="1600"/>
              </a:spcAft>
              <a:buNone/>
            </a:pPr>
            <a:r>
              <a:rPr lang="en-US" sz="1600" dirty="0"/>
              <a:t>Correlation value of 0.95 between the Health expenditure and Life expectancy clearly suggests </a:t>
            </a:r>
            <a:r>
              <a:rPr lang="en-US" sz="1600" dirty="0" smtClean="0"/>
              <a:t>increase in </a:t>
            </a:r>
            <a:r>
              <a:rPr lang="en-US" sz="1600" dirty="0"/>
              <a:t>health expenditure have lead to </a:t>
            </a:r>
            <a:r>
              <a:rPr lang="en-US" sz="1600" dirty="0" smtClean="0"/>
              <a:t>proportional increase in the life </a:t>
            </a:r>
            <a:r>
              <a:rPr lang="en-US" sz="1600" dirty="0"/>
              <a:t>expectancy in </a:t>
            </a:r>
            <a:r>
              <a:rPr lang="en-US" sz="1600" dirty="0" smtClean="0"/>
              <a:t>India in the past. </a:t>
            </a:r>
          </a:p>
          <a:p>
            <a:pPr marL="0" indent="0">
              <a:spcBef>
                <a:spcPts val="1600"/>
              </a:spcBef>
              <a:spcAft>
                <a:spcPts val="1600"/>
              </a:spcAft>
              <a:buNone/>
            </a:pPr>
            <a:endParaRPr lang="en-US" dirty="0" smtClean="0"/>
          </a:p>
          <a:p>
            <a:pPr marL="0" indent="0">
              <a:spcBef>
                <a:spcPts val="1600"/>
              </a:spcBef>
              <a:spcAft>
                <a:spcPts val="1600"/>
              </a:spcAft>
              <a:buNone/>
            </a:pPr>
            <a:endParaRPr lang="en-US" dirty="0" smtClean="0"/>
          </a:p>
          <a:p>
            <a:pPr marL="0" indent="0">
              <a:spcBef>
                <a:spcPts val="1600"/>
              </a:spcBef>
              <a:spcAft>
                <a:spcPts val="1600"/>
              </a:spcAft>
              <a:buNone/>
            </a:pPr>
            <a:endParaRPr lang="en-IN" dirty="0"/>
          </a:p>
          <a:p>
            <a:pPr marL="0" lvl="0" indent="0"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2843808" y="1572974"/>
            <a:ext cx="3672408" cy="24908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1520" y="10925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a:t>
            </a:r>
            <a:endParaRPr dirty="0"/>
          </a:p>
        </p:txBody>
      </p:sp>
      <p:sp>
        <p:nvSpPr>
          <p:cNvPr id="80" name="Shape 80"/>
          <p:cNvSpPr txBox="1">
            <a:spLocks noGrp="1"/>
          </p:cNvSpPr>
          <p:nvPr>
            <p:ph type="body" idx="1"/>
          </p:nvPr>
        </p:nvSpPr>
        <p:spPr>
          <a:xfrm>
            <a:off x="395536" y="999054"/>
            <a:ext cx="8520600" cy="3948960"/>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endParaRPr lang="en-AU" dirty="0" smtClean="0"/>
          </a:p>
          <a:p>
            <a:pPr marL="0" indent="0">
              <a:spcBef>
                <a:spcPts val="1600"/>
              </a:spcBef>
              <a:spcAft>
                <a:spcPts val="1600"/>
              </a:spcAft>
              <a:buNone/>
            </a:pPr>
            <a:endParaRPr lang="en-AU" dirty="0"/>
          </a:p>
          <a:p>
            <a:pPr marL="0" indent="0">
              <a:spcBef>
                <a:spcPts val="1600"/>
              </a:spcBef>
              <a:spcAft>
                <a:spcPts val="1600"/>
              </a:spcAft>
              <a:buNone/>
            </a:pPr>
            <a:endParaRPr lang="en-AU" dirty="0" smtClean="0"/>
          </a:p>
          <a:p>
            <a:pPr marL="0" indent="0">
              <a:spcBef>
                <a:spcPts val="1600"/>
              </a:spcBef>
              <a:spcAft>
                <a:spcPts val="1600"/>
              </a:spcAft>
              <a:buNone/>
            </a:pPr>
            <a:endParaRPr lang="en-AU" dirty="0" smtClean="0"/>
          </a:p>
          <a:p>
            <a:pPr marL="0" indent="0">
              <a:spcBef>
                <a:spcPts val="1600"/>
              </a:spcBef>
              <a:spcAft>
                <a:spcPts val="1600"/>
              </a:spcAft>
              <a:buNone/>
            </a:pPr>
            <a:r>
              <a:rPr lang="en-IN" sz="1600" dirty="0" smtClean="0"/>
              <a:t>Above scatterplot clearly shows correlation between the Health expenditure and GDP growth of India with slight increase in the size of the bubbles suggesting the steady increase in Life expectancy over the years. </a:t>
            </a:r>
          </a:p>
          <a:p>
            <a:pPr marL="0" lvl="0" indent="0" rtl="0">
              <a:spcBef>
                <a:spcPts val="1600"/>
              </a:spcBef>
              <a:spcAft>
                <a:spcPts val="1600"/>
              </a:spcAft>
              <a:buNone/>
            </a:pPr>
            <a:endParaRPr dirty="0"/>
          </a:p>
        </p:txBody>
      </p:sp>
      <p:pic>
        <p:nvPicPr>
          <p:cNvPr id="4" name="Picture 3"/>
          <p:cNvPicPr>
            <a:picLocks noChangeAspect="1"/>
          </p:cNvPicPr>
          <p:nvPr/>
        </p:nvPicPr>
        <p:blipFill>
          <a:blip r:embed="rId3"/>
          <a:stretch>
            <a:fillRect/>
          </a:stretch>
        </p:blipFill>
        <p:spPr>
          <a:xfrm>
            <a:off x="1619672" y="555526"/>
            <a:ext cx="5256584" cy="3551921"/>
          </a:xfrm>
          <a:prstGeom prst="rect">
            <a:avLst/>
          </a:prstGeom>
        </p:spPr>
      </p:pic>
    </p:spTree>
    <p:extLst>
      <p:ext uri="{BB962C8B-B14F-4D97-AF65-F5344CB8AC3E}">
        <p14:creationId xmlns:p14="http://schemas.microsoft.com/office/powerpoint/2010/main" val="2015719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1520" y="10925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a:t>
            </a:r>
            <a:endParaRPr dirty="0"/>
          </a:p>
        </p:txBody>
      </p:sp>
      <p:sp>
        <p:nvSpPr>
          <p:cNvPr id="80" name="Shape 80"/>
          <p:cNvSpPr txBox="1">
            <a:spLocks noGrp="1"/>
          </p:cNvSpPr>
          <p:nvPr>
            <p:ph type="body" idx="1"/>
          </p:nvPr>
        </p:nvSpPr>
        <p:spPr>
          <a:xfrm>
            <a:off x="274327" y="555526"/>
            <a:ext cx="8520600" cy="4320480"/>
          </a:xfrm>
          <a:prstGeom prst="rect">
            <a:avLst/>
          </a:prstGeom>
        </p:spPr>
        <p:txBody>
          <a:bodyPr spcFirstLastPara="1" wrap="square" lIns="91425" tIns="91425" rIns="91425" bIns="91425" anchor="t" anchorCtr="0">
            <a:noAutofit/>
          </a:bodyPr>
          <a:lstStyle/>
          <a:p>
            <a:pPr marL="342900">
              <a:spcBef>
                <a:spcPts val="1600"/>
              </a:spcBef>
              <a:spcAft>
                <a:spcPts val="1600"/>
              </a:spcAft>
              <a:buFont typeface="+mj-lt"/>
              <a:buAutoNum type="arabicPeriod"/>
            </a:pPr>
            <a:r>
              <a:rPr lang="en-IN" dirty="0"/>
              <a:t>In 1960 with health </a:t>
            </a:r>
            <a:r>
              <a:rPr lang="en-IN" dirty="0" smtClean="0"/>
              <a:t>expenditure less than $60 per capita and life expectancy of 41 year, India had a low GDP per capita of $228. </a:t>
            </a:r>
          </a:p>
          <a:p>
            <a:pPr marL="342900">
              <a:spcBef>
                <a:spcPts val="1600"/>
              </a:spcBef>
              <a:spcAft>
                <a:spcPts val="1600"/>
              </a:spcAft>
              <a:buFont typeface="+mj-lt"/>
              <a:buAutoNum type="arabicPeriod"/>
            </a:pPr>
            <a:r>
              <a:rPr lang="en-IN" dirty="0" smtClean="0"/>
              <a:t>Minimal increase in health expenditure for next three decades clearly reflects in the slow growth in the GDP with $</a:t>
            </a:r>
            <a:r>
              <a:rPr lang="en-IN" dirty="0"/>
              <a:t>466 GDP per capita </a:t>
            </a:r>
            <a:r>
              <a:rPr lang="en-IN" dirty="0" smtClean="0"/>
              <a:t>in 1995.</a:t>
            </a:r>
          </a:p>
          <a:p>
            <a:pPr marL="342900">
              <a:spcBef>
                <a:spcPts val="1600"/>
              </a:spcBef>
              <a:spcAft>
                <a:spcPts val="1600"/>
              </a:spcAft>
              <a:buFont typeface="+mj-lt"/>
              <a:buAutoNum type="arabicPeriod"/>
            </a:pPr>
            <a:r>
              <a:rPr lang="en-IN" dirty="0" smtClean="0"/>
              <a:t>In next three decade with bit more importance to health care, data clearly suggest a substantial growth in GDP </a:t>
            </a:r>
            <a:r>
              <a:rPr lang="en-IN" dirty="0"/>
              <a:t>with $1164 </a:t>
            </a:r>
            <a:r>
              <a:rPr lang="en-IN" dirty="0" smtClean="0"/>
              <a:t>GDP </a:t>
            </a:r>
            <a:r>
              <a:rPr lang="en-IN" dirty="0"/>
              <a:t>per capita </a:t>
            </a:r>
            <a:r>
              <a:rPr lang="en-IN" dirty="0" smtClean="0"/>
              <a:t>in 2013.</a:t>
            </a:r>
            <a:endParaRPr lang="en-AU" dirty="0" smtClean="0"/>
          </a:p>
          <a:p>
            <a:pPr marL="0" indent="0">
              <a:spcBef>
                <a:spcPts val="1600"/>
              </a:spcBef>
              <a:spcAft>
                <a:spcPts val="1600"/>
              </a:spcAft>
              <a:buNone/>
            </a:pPr>
            <a:endParaRPr lang="en-IN" dirty="0"/>
          </a:p>
          <a:p>
            <a:pPr marL="0" lvl="0" indent="0" rtl="0">
              <a:spcBef>
                <a:spcPts val="1600"/>
              </a:spcBef>
              <a:spcAft>
                <a:spcPts val="1600"/>
              </a:spcAft>
              <a:buNone/>
            </a:pPr>
            <a:endParaRPr dirty="0"/>
          </a:p>
        </p:txBody>
      </p:sp>
    </p:spTree>
    <p:extLst>
      <p:ext uri="{BB962C8B-B14F-4D97-AF65-F5344CB8AC3E}">
        <p14:creationId xmlns:p14="http://schemas.microsoft.com/office/powerpoint/2010/main" val="2707739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1520" y="10925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Additional Findings</a:t>
            </a:r>
            <a:endParaRPr dirty="0"/>
          </a:p>
        </p:txBody>
      </p:sp>
      <p:sp>
        <p:nvSpPr>
          <p:cNvPr id="80" name="Shape 80"/>
          <p:cNvSpPr txBox="1">
            <a:spLocks noGrp="1"/>
          </p:cNvSpPr>
          <p:nvPr>
            <p:ph type="body" idx="1"/>
          </p:nvPr>
        </p:nvSpPr>
        <p:spPr>
          <a:xfrm>
            <a:off x="274327" y="555526"/>
            <a:ext cx="8520600" cy="4320480"/>
          </a:xfrm>
          <a:prstGeom prst="rect">
            <a:avLst/>
          </a:prstGeom>
        </p:spPr>
        <p:txBody>
          <a:bodyPr spcFirstLastPara="1" wrap="square" lIns="91425" tIns="91425" rIns="91425" bIns="91425" anchor="t" anchorCtr="0">
            <a:noAutofit/>
          </a:bodyPr>
          <a:lstStyle/>
          <a:p>
            <a:pPr marL="285750" indent="-285750">
              <a:spcBef>
                <a:spcPts val="1600"/>
              </a:spcBef>
              <a:spcAft>
                <a:spcPts val="1600"/>
              </a:spcAft>
            </a:pPr>
            <a:r>
              <a:rPr lang="en-IN" dirty="0" smtClean="0"/>
              <a:t>Low public spending in the health care sector is another concern for India.</a:t>
            </a:r>
          </a:p>
          <a:p>
            <a:pPr marL="285750" indent="-285750">
              <a:spcBef>
                <a:spcPts val="1600"/>
              </a:spcBef>
              <a:spcAft>
                <a:spcPts val="1600"/>
              </a:spcAft>
            </a:pPr>
            <a:r>
              <a:rPr lang="en-IN" dirty="0" smtClean="0"/>
              <a:t>Only 29% of the total health expenditure funded by public funds in 2011, will </a:t>
            </a:r>
            <a:r>
              <a:rPr lang="en-US" dirty="0" smtClean="0"/>
              <a:t>affect access to health care </a:t>
            </a:r>
            <a:r>
              <a:rPr lang="en-US" dirty="0" smtClean="0"/>
              <a:t>with </a:t>
            </a:r>
            <a:r>
              <a:rPr lang="en-US" dirty="0" smtClean="0"/>
              <a:t>22% of the population below poverty line</a:t>
            </a:r>
            <a:r>
              <a:rPr lang="en-US" dirty="0" smtClean="0"/>
              <a:t>.</a:t>
            </a:r>
          </a:p>
          <a:p>
            <a:pPr marL="0" indent="0">
              <a:spcBef>
                <a:spcPts val="1600"/>
              </a:spcBef>
              <a:spcAft>
                <a:spcPts val="1600"/>
              </a:spcAft>
              <a:buNone/>
            </a:pPr>
            <a:r>
              <a:rPr lang="en-US" sz="2800" dirty="0">
                <a:solidFill>
                  <a:schemeClr val="dk1"/>
                </a:solidFill>
              </a:rPr>
              <a:t>Conclusion</a:t>
            </a:r>
          </a:p>
          <a:p>
            <a:pPr marL="0" indent="0">
              <a:spcBef>
                <a:spcPts val="1600"/>
              </a:spcBef>
              <a:spcAft>
                <a:spcPts val="1600"/>
              </a:spcAft>
              <a:buNone/>
            </a:pPr>
            <a:r>
              <a:rPr lang="en-AU" dirty="0"/>
              <a:t>Good health can lead to higher gross domestic product (GDP) per capita in the long run due to its impact on health of labour force leading to more participation, and productivity. </a:t>
            </a:r>
            <a:endParaRPr lang="en-IN" dirty="0"/>
          </a:p>
          <a:p>
            <a:pPr marL="0" indent="0">
              <a:spcBef>
                <a:spcPts val="1600"/>
              </a:spcBef>
              <a:spcAft>
                <a:spcPts val="1600"/>
              </a:spcAft>
              <a:buNone/>
            </a:pPr>
            <a:endParaRPr dirty="0"/>
          </a:p>
        </p:txBody>
      </p:sp>
    </p:spTree>
    <p:extLst>
      <p:ext uri="{BB962C8B-B14F-4D97-AF65-F5344CB8AC3E}">
        <p14:creationId xmlns:p14="http://schemas.microsoft.com/office/powerpoint/2010/main" val="232585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Acknowledgements</a:t>
            </a:r>
            <a:endParaRPr/>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No feedback from the peer.</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427</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Healthy India, Wealthy India</vt:lpstr>
      <vt:lpstr>Dataset(s)</vt:lpstr>
      <vt:lpstr>Motivation</vt:lpstr>
      <vt:lpstr>Research Question(s)</vt:lpstr>
      <vt:lpstr>Findings</vt:lpstr>
      <vt:lpstr>Findings</vt:lpstr>
      <vt:lpstr>Findings</vt:lpstr>
      <vt:lpstr>Additional Findings</vt:lpstr>
      <vt:lpstr>Acknowledgements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India, Wealthy India</dc:title>
  <dc:creator>Chinmay-PC</dc:creator>
  <cp:lastModifiedBy>Chinmay Sawant</cp:lastModifiedBy>
  <cp:revision>19</cp:revision>
  <dcterms:modified xsi:type="dcterms:W3CDTF">2018-06-28T13:56:25Z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ATT\CS00327479</vt:lpwstr>
  </property>
  <property fmtid="{D5CDD505-2E9C-101B-9397-08002B2CF9AE}" pid="4" name="DLPManualFileClassificationLastModificationDate">
    <vt:lpwstr>1530192129</vt:lpwstr>
  </property>
  <property fmtid="{D5CDD505-2E9C-101B-9397-08002B2CF9AE}" pid="5" name="DLPManualFileClassificationVersion">
    <vt:lpwstr>11.0.200.100</vt:lpwstr>
  </property>
  <property fmtid="{D5CDD505-2E9C-101B-9397-08002B2CF9AE}" pid="6" name="Data_Classification">
    <vt:lpwstr>TechM Public</vt:lpwstr>
  </property>
</Properties>
</file>