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671765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Healthy India, Wealthy India</a:t>
            </a:r>
            <a:endParaRPr dirty="0"/>
          </a:p>
        </p:txBody>
      </p:sp>
      <p:sp>
        <p:nvSpPr>
          <p:cNvPr id="55" name="Shape 55"/>
          <p:cNvSpPr txBox="1">
            <a:spLocks noGrp="1"/>
          </p:cNvSpPr>
          <p:nvPr>
            <p:ph type="subTitle" idx="1"/>
          </p:nvPr>
        </p:nvSpPr>
        <p:spPr>
          <a:xfrm>
            <a:off x="323528" y="2859782"/>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Chinmay Sawant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Dataset(s)</a:t>
            </a:r>
            <a:endParaRPr/>
          </a:p>
        </p:txBody>
      </p:sp>
      <p:sp>
        <p:nvSpPr>
          <p:cNvPr id="62" name="Shape 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smtClean="0"/>
              <a:t>World </a:t>
            </a:r>
            <a:r>
              <a:rPr lang="en" dirty="0"/>
              <a:t>Development Indicators Dataset</a:t>
            </a:r>
            <a:endParaRPr dirty="0"/>
          </a:p>
          <a:p>
            <a:pPr marL="0" lvl="0" indent="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Motivation</a:t>
            </a:r>
            <a:endParaRPr dirty="0"/>
          </a:p>
        </p:txBody>
      </p:sp>
      <p:sp>
        <p:nvSpPr>
          <p:cNvPr id="68" name="Shape 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AU" dirty="0"/>
              <a:t>Health is a key component of individual and social wellbeing. </a:t>
            </a:r>
            <a:r>
              <a:rPr lang="en-AU" dirty="0" smtClean="0"/>
              <a:t> </a:t>
            </a:r>
            <a:r>
              <a:rPr lang="en-IN" dirty="0" smtClean="0"/>
              <a:t>On </a:t>
            </a:r>
            <a:r>
              <a:rPr lang="en-IN" dirty="0"/>
              <a:t>the healthcare front, things don’t look too good for </a:t>
            </a:r>
            <a:r>
              <a:rPr lang="en-IN" dirty="0" smtClean="0"/>
              <a:t>India. </a:t>
            </a:r>
            <a:r>
              <a:rPr lang="en-IN" dirty="0"/>
              <a:t>The investment in healthcare is inadequate. </a:t>
            </a:r>
            <a:endParaRPr lang="en-IN" dirty="0" smtClean="0"/>
          </a:p>
          <a:p>
            <a:pPr marL="285750" indent="-285750">
              <a:spcAft>
                <a:spcPts val="1600"/>
              </a:spcAft>
            </a:pPr>
            <a:r>
              <a:rPr lang="en-IN" dirty="0" smtClean="0"/>
              <a:t>The </a:t>
            </a:r>
            <a:r>
              <a:rPr lang="en-IN" dirty="0"/>
              <a:t>country’s healthcare system is characterised by inadequate infrastructure and limited resources</a:t>
            </a:r>
            <a:r>
              <a:rPr lang="en-IN" dirty="0" smtClean="0"/>
              <a:t>.</a:t>
            </a:r>
          </a:p>
          <a:p>
            <a:pPr marL="285750" indent="-285750">
              <a:spcAft>
                <a:spcPts val="1600"/>
              </a:spcAft>
            </a:pPr>
            <a:r>
              <a:rPr lang="en-IN" dirty="0" smtClean="0"/>
              <a:t>Global </a:t>
            </a:r>
            <a:r>
              <a:rPr lang="en-IN" dirty="0"/>
              <a:t>evidence on health spending shows that unless a country spends at least 5-6% of its GDP on health, basic healthcare needs are seldom met</a:t>
            </a:r>
            <a:r>
              <a:rPr lang="en-IN" dirty="0" smtClean="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Research Question(s)</a:t>
            </a:r>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spcAft>
                <a:spcPts val="1600"/>
              </a:spcAft>
              <a:buFont typeface="+mj-lt"/>
              <a:buAutoNum type="arabicPeriod"/>
            </a:pPr>
            <a:r>
              <a:rPr lang="en-IN" dirty="0"/>
              <a:t>What effect does the health status of the people have on the economic growth of India? </a:t>
            </a:r>
            <a:r>
              <a:rPr lang="en-IN" dirty="0" smtClean="0"/>
              <a:t> </a:t>
            </a:r>
          </a:p>
          <a:p>
            <a:pPr marL="342900" lvl="0">
              <a:spcAft>
                <a:spcPts val="1600"/>
              </a:spcAft>
              <a:buFont typeface="+mj-lt"/>
              <a:buAutoNum type="arabicPeriod"/>
            </a:pPr>
            <a:r>
              <a:rPr lang="en-IN" dirty="0" smtClean="0"/>
              <a:t>Does increase in health investment lead to faster economic growth?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Findings</a:t>
            </a:r>
            <a:endParaRPr/>
          </a:p>
        </p:txBody>
      </p:sp>
      <p:sp>
        <p:nvSpPr>
          <p:cNvPr id="80" name="Shape 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IN" dirty="0" smtClean="0"/>
              <a:t>The </a:t>
            </a:r>
            <a:r>
              <a:rPr lang="en-IN" dirty="0"/>
              <a:t>health of a country has far-reaching effects. It doesn’t just impact the people and their quality of life, but it also has the ability to increase or slow a country’s economic development and growth. </a:t>
            </a:r>
            <a:endParaRPr lang="en-IN" dirty="0" smtClean="0"/>
          </a:p>
          <a:p>
            <a:pPr marL="0" indent="0">
              <a:spcBef>
                <a:spcPts val="1600"/>
              </a:spcBef>
              <a:spcAft>
                <a:spcPts val="1600"/>
              </a:spcAft>
              <a:buNone/>
            </a:pPr>
            <a:r>
              <a:rPr lang="en-AU" dirty="0"/>
              <a:t>Health is a key component of individual and social wellbeing. Furthermore, the health of a population is a key driver of labour and capital investment and consequent economic growth. Good health can lead to higher gross domestic product (GDP) per capita in the long run due to its impact on population; participation; and productivity. </a:t>
            </a:r>
            <a:endParaRPr lang="en-IN" dirty="0" smtClean="0"/>
          </a:p>
          <a:p>
            <a:pPr marL="0" indent="0">
              <a:spcBef>
                <a:spcPts val="1600"/>
              </a:spcBef>
              <a:spcAft>
                <a:spcPts val="1600"/>
              </a:spcAft>
              <a:buNone/>
            </a:pPr>
            <a:endParaRPr lang="en-IN" dirty="0"/>
          </a:p>
          <a:p>
            <a:pPr marL="0" lvl="0" indent="0"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Acknowledgements</a:t>
            </a:r>
            <a:endParaRPr/>
          </a:p>
        </p:txBody>
      </p:sp>
      <p:sp>
        <p:nvSpPr>
          <p:cNvPr id="86" name="Shape 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Did you use other informal analysis to inform your work?  Did you get feedback on your work by friends or colleagues? Etc.  </a:t>
            </a:r>
            <a:endParaRPr/>
          </a:p>
          <a:p>
            <a:pPr marL="0" lvl="0" indent="0" rtl="0">
              <a:spcBef>
                <a:spcPts val="1600"/>
              </a:spcBef>
              <a:spcAft>
                <a:spcPts val="1600"/>
              </a:spcAft>
              <a:buNone/>
            </a:pPr>
            <a:r>
              <a:rPr lang="en"/>
              <a:t>If you had no one give you feedback, it’s okay to say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References</a:t>
            </a:r>
            <a:endParaRPr/>
          </a:p>
        </p:txBody>
      </p:sp>
      <p:sp>
        <p:nvSpPr>
          <p:cNvPr id="92" name="Shape 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https://thewire.in/economy/increased-healthcare-spending-key-to-economic-growth-in-india</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263</Words>
  <Application>Microsoft Office PowerPoint</Application>
  <PresentationFormat>On-screen Show (16:9)</PresentationFormat>
  <Paragraphs>19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Healthy India, Wealthy India</vt:lpstr>
      <vt:lpstr>Dataset(s)</vt:lpstr>
      <vt:lpstr>Motivation</vt:lpstr>
      <vt:lpstr>Research Question(s)</vt:lpstr>
      <vt:lpstr>Findings</vt:lpstr>
      <vt:lpstr>Acknowledgements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India, Wealthy India</dc:title>
  <dc:creator>Chinmay-PC</dc:creator>
  <cp:lastModifiedBy>Chinmay-PC</cp:lastModifiedBy>
  <cp:revision>7</cp:revision>
  <dcterms:modified xsi:type="dcterms:W3CDTF">2018-06-27T19:38:56Z</dcterms:modified>
</cp:coreProperties>
</file>