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1"/>
  </p:notesMasterIdLst>
  <p:sldIdLst>
    <p:sldId id="299" r:id="rId5"/>
    <p:sldId id="278" r:id="rId6"/>
    <p:sldId id="300" r:id="rId7"/>
    <p:sldId id="279" r:id="rId8"/>
    <p:sldId id="282" r:id="rId9"/>
    <p:sldId id="280" r:id="rId10"/>
    <p:sldId id="297" r:id="rId11"/>
    <p:sldId id="298" r:id="rId12"/>
    <p:sldId id="284" r:id="rId13"/>
    <p:sldId id="294" r:id="rId14"/>
    <p:sldId id="295" r:id="rId15"/>
    <p:sldId id="296" r:id="rId16"/>
    <p:sldId id="285" r:id="rId17"/>
    <p:sldId id="290" r:id="rId18"/>
    <p:sldId id="292" r:id="rId19"/>
    <p:sldId id="293" r:id="rId20"/>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5E0AAA-9E4B-4591-9250-899D4BA29D32}" v="14" dt="2024-01-03T06:40:37.612"/>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82" d="100"/>
          <a:sy n="82" d="100"/>
        </p:scale>
        <p:origin x="720" y="7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hal Saklathi" userId="88c285ef1992b06f" providerId="LiveId" clId="{065E0AAA-9E4B-4591-9250-899D4BA29D32}"/>
    <pc:docChg chg="undo custSel modSld">
      <pc:chgData name="Vishal Saklathi" userId="88c285ef1992b06f" providerId="LiveId" clId="{065E0AAA-9E4B-4591-9250-899D4BA29D32}" dt="2024-01-03T06:41:00.717" v="185" actId="20577"/>
      <pc:docMkLst>
        <pc:docMk/>
      </pc:docMkLst>
      <pc:sldChg chg="modSp mod">
        <pc:chgData name="Vishal Saklathi" userId="88c285ef1992b06f" providerId="LiveId" clId="{065E0AAA-9E4B-4591-9250-899D4BA29D32}" dt="2024-01-03T06:37:31.217" v="151" actId="20577"/>
        <pc:sldMkLst>
          <pc:docMk/>
          <pc:sldMk cId="3855531800" sldId="279"/>
        </pc:sldMkLst>
        <pc:spChg chg="mod">
          <ac:chgData name="Vishal Saklathi" userId="88c285ef1992b06f" providerId="LiveId" clId="{065E0AAA-9E4B-4591-9250-899D4BA29D32}" dt="2024-01-03T06:37:31.217" v="151" actId="20577"/>
          <ac:spMkLst>
            <pc:docMk/>
            <pc:sldMk cId="3855531800" sldId="279"/>
            <ac:spMk id="6" creationId="{CADC6EC0-3DED-64F5-A121-33345BECD468}"/>
          </ac:spMkLst>
        </pc:spChg>
      </pc:sldChg>
      <pc:sldChg chg="addSp delSp modSp mod">
        <pc:chgData name="Vishal Saklathi" userId="88c285ef1992b06f" providerId="LiveId" clId="{065E0AAA-9E4B-4591-9250-899D4BA29D32}" dt="2024-01-03T06:38:03.172" v="158" actId="20577"/>
        <pc:sldMkLst>
          <pc:docMk/>
          <pc:sldMk cId="685681062" sldId="282"/>
        </pc:sldMkLst>
        <pc:spChg chg="add del mod">
          <ac:chgData name="Vishal Saklathi" userId="88c285ef1992b06f" providerId="LiveId" clId="{065E0AAA-9E4B-4591-9250-899D4BA29D32}" dt="2024-01-03T06:38:03.172" v="158" actId="20577"/>
          <ac:spMkLst>
            <pc:docMk/>
            <pc:sldMk cId="685681062" sldId="282"/>
            <ac:spMk id="11" creationId="{CFC8B31C-F8AA-7631-17EF-BBFEAC42CCD1}"/>
          </ac:spMkLst>
        </pc:spChg>
        <pc:spChg chg="del">
          <ac:chgData name="Vishal Saklathi" userId="88c285ef1992b06f" providerId="LiveId" clId="{065E0AAA-9E4B-4591-9250-899D4BA29D32}" dt="2024-01-03T06:37:49.139" v="152" actId="478"/>
          <ac:spMkLst>
            <pc:docMk/>
            <pc:sldMk cId="685681062" sldId="282"/>
            <ac:spMk id="12" creationId="{B6FA38AA-A3CE-50AF-A032-6B89DB35888B}"/>
          </ac:spMkLst>
        </pc:spChg>
      </pc:sldChg>
      <pc:sldChg chg="addSp modSp mod">
        <pc:chgData name="Vishal Saklathi" userId="88c285ef1992b06f" providerId="LiveId" clId="{065E0AAA-9E4B-4591-9250-899D4BA29D32}" dt="2024-01-03T06:40:09.622" v="172" actId="20577"/>
        <pc:sldMkLst>
          <pc:docMk/>
          <pc:sldMk cId="1003962426" sldId="293"/>
        </pc:sldMkLst>
        <pc:spChg chg="add mod">
          <ac:chgData name="Vishal Saklathi" userId="88c285ef1992b06f" providerId="LiveId" clId="{065E0AAA-9E4B-4591-9250-899D4BA29D32}" dt="2024-01-03T06:40:09.622" v="172" actId="20577"/>
          <ac:spMkLst>
            <pc:docMk/>
            <pc:sldMk cId="1003962426" sldId="293"/>
            <ac:spMk id="5" creationId="{4071A219-5855-2464-C1F4-7B5998A68EC4}"/>
          </ac:spMkLst>
        </pc:spChg>
      </pc:sldChg>
      <pc:sldChg chg="addSp modSp mod">
        <pc:chgData name="Vishal Saklathi" userId="88c285ef1992b06f" providerId="LiveId" clId="{065E0AAA-9E4B-4591-9250-899D4BA29D32}" dt="2024-01-03T06:39:26.514" v="166" actId="1076"/>
        <pc:sldMkLst>
          <pc:docMk/>
          <pc:sldMk cId="3921283919" sldId="294"/>
        </pc:sldMkLst>
        <pc:spChg chg="add mod">
          <ac:chgData name="Vishal Saklathi" userId="88c285ef1992b06f" providerId="LiveId" clId="{065E0AAA-9E4B-4591-9250-899D4BA29D32}" dt="2024-01-03T06:39:26.514" v="166" actId="1076"/>
          <ac:spMkLst>
            <pc:docMk/>
            <pc:sldMk cId="3921283919" sldId="294"/>
            <ac:spMk id="4" creationId="{F3279B80-D79B-CC5C-7310-B1ED72103559}"/>
          </ac:spMkLst>
        </pc:spChg>
      </pc:sldChg>
      <pc:sldChg chg="addSp modSp mod">
        <pc:chgData name="Vishal Saklathi" userId="88c285ef1992b06f" providerId="LiveId" clId="{065E0AAA-9E4B-4591-9250-899D4BA29D32}" dt="2024-01-03T06:33:16.226" v="82" actId="1076"/>
        <pc:sldMkLst>
          <pc:docMk/>
          <pc:sldMk cId="2971893905" sldId="295"/>
        </pc:sldMkLst>
        <pc:spChg chg="add mod">
          <ac:chgData name="Vishal Saklathi" userId="88c285ef1992b06f" providerId="LiveId" clId="{065E0AAA-9E4B-4591-9250-899D4BA29D32}" dt="2024-01-03T06:31:38.958" v="15" actId="14100"/>
          <ac:spMkLst>
            <pc:docMk/>
            <pc:sldMk cId="2971893905" sldId="295"/>
            <ac:spMk id="3" creationId="{83723A50-DD88-A965-8FFF-6770559995C7}"/>
          </ac:spMkLst>
        </pc:spChg>
        <pc:spChg chg="add mod">
          <ac:chgData name="Vishal Saklathi" userId="88c285ef1992b06f" providerId="LiveId" clId="{065E0AAA-9E4B-4591-9250-899D4BA29D32}" dt="2024-01-03T06:32:06.245" v="29" actId="20577"/>
          <ac:spMkLst>
            <pc:docMk/>
            <pc:sldMk cId="2971893905" sldId="295"/>
            <ac:spMk id="5" creationId="{DE1EE794-E213-3D6D-D823-D2D17093CC56}"/>
          </ac:spMkLst>
        </pc:spChg>
        <pc:spChg chg="add mod">
          <ac:chgData name="Vishal Saklathi" userId="88c285ef1992b06f" providerId="LiveId" clId="{065E0AAA-9E4B-4591-9250-899D4BA29D32}" dt="2024-01-03T06:32:53.641" v="66" actId="20577"/>
          <ac:spMkLst>
            <pc:docMk/>
            <pc:sldMk cId="2971893905" sldId="295"/>
            <ac:spMk id="7" creationId="{E4096830-3345-4FBB-FD42-13F86406B86E}"/>
          </ac:spMkLst>
        </pc:spChg>
        <pc:spChg chg="add mod">
          <ac:chgData name="Vishal Saklathi" userId="88c285ef1992b06f" providerId="LiveId" clId="{065E0AAA-9E4B-4591-9250-899D4BA29D32}" dt="2024-01-03T06:33:16.226" v="82" actId="1076"/>
          <ac:spMkLst>
            <pc:docMk/>
            <pc:sldMk cId="2971893905" sldId="295"/>
            <ac:spMk id="9" creationId="{E61C97BE-7EE9-9FF7-0BE6-852DA700E842}"/>
          </ac:spMkLst>
        </pc:spChg>
      </pc:sldChg>
      <pc:sldChg chg="addSp delSp modSp mod">
        <pc:chgData name="Vishal Saklathi" userId="88c285ef1992b06f" providerId="LiveId" clId="{065E0AAA-9E4B-4591-9250-899D4BA29D32}" dt="2024-01-03T06:39:39.966" v="168" actId="478"/>
        <pc:sldMkLst>
          <pc:docMk/>
          <pc:sldMk cId="230577648" sldId="296"/>
        </pc:sldMkLst>
        <pc:spChg chg="add mod">
          <ac:chgData name="Vishal Saklathi" userId="88c285ef1992b06f" providerId="LiveId" clId="{065E0AAA-9E4B-4591-9250-899D4BA29D32}" dt="2024-01-03T06:34:40.519" v="109" actId="1076"/>
          <ac:spMkLst>
            <pc:docMk/>
            <pc:sldMk cId="230577648" sldId="296"/>
            <ac:spMk id="8" creationId="{DFD93ECD-7BB0-34A8-56BF-C6EC391A1824}"/>
          </ac:spMkLst>
        </pc:spChg>
        <pc:spChg chg="add mod">
          <ac:chgData name="Vishal Saklathi" userId="88c285ef1992b06f" providerId="LiveId" clId="{065E0AAA-9E4B-4591-9250-899D4BA29D32}" dt="2024-01-03T06:35:03.622" v="128" actId="1076"/>
          <ac:spMkLst>
            <pc:docMk/>
            <pc:sldMk cId="230577648" sldId="296"/>
            <ac:spMk id="10" creationId="{D78B68EF-604B-10E2-167F-F890B6A09DE0}"/>
          </ac:spMkLst>
        </pc:spChg>
        <pc:spChg chg="add mod">
          <ac:chgData name="Vishal Saklathi" userId="88c285ef1992b06f" providerId="LiveId" clId="{065E0AAA-9E4B-4591-9250-899D4BA29D32}" dt="2024-01-03T06:35:26.051" v="146" actId="1076"/>
          <ac:spMkLst>
            <pc:docMk/>
            <pc:sldMk cId="230577648" sldId="296"/>
            <ac:spMk id="11" creationId="{0422FD7D-1F6D-DEAB-D80D-58D21F1B97E6}"/>
          </ac:spMkLst>
        </pc:spChg>
        <pc:graphicFrameChg chg="add del modGraphic">
          <ac:chgData name="Vishal Saklathi" userId="88c285ef1992b06f" providerId="LiveId" clId="{065E0AAA-9E4B-4591-9250-899D4BA29D32}" dt="2024-01-03T06:39:39.966" v="168" actId="478"/>
          <ac:graphicFrameMkLst>
            <pc:docMk/>
            <pc:sldMk cId="230577648" sldId="296"/>
            <ac:graphicFrameMk id="13" creationId="{C77780CC-9E64-616E-0314-71CED0316A36}"/>
          </ac:graphicFrameMkLst>
        </pc:graphicFrameChg>
        <pc:picChg chg="add mod">
          <ac:chgData name="Vishal Saklathi" userId="88c285ef1992b06f" providerId="LiveId" clId="{065E0AAA-9E4B-4591-9250-899D4BA29D32}" dt="2024-01-03T06:34:08.133" v="91" actId="1076"/>
          <ac:picMkLst>
            <pc:docMk/>
            <pc:sldMk cId="230577648" sldId="296"/>
            <ac:picMk id="4" creationId="{A9FCC003-8AE5-C4A9-5E31-787278EB9381}"/>
          </ac:picMkLst>
        </pc:picChg>
        <pc:picChg chg="mod">
          <ac:chgData name="Vishal Saklathi" userId="88c285ef1992b06f" providerId="LiveId" clId="{065E0AAA-9E4B-4591-9250-899D4BA29D32}" dt="2024-01-03T06:33:28.687" v="84" actId="1076"/>
          <ac:picMkLst>
            <pc:docMk/>
            <pc:sldMk cId="230577648" sldId="296"/>
            <ac:picMk id="6" creationId="{EE2DC2AA-56D0-ABE5-FEB8-DCC7E2060B93}"/>
          </ac:picMkLst>
        </pc:picChg>
        <pc:picChg chg="mod">
          <ac:chgData name="Vishal Saklathi" userId="88c285ef1992b06f" providerId="LiveId" clId="{065E0AAA-9E4B-4591-9250-899D4BA29D32}" dt="2024-01-03T06:33:34.647" v="85" actId="1076"/>
          <ac:picMkLst>
            <pc:docMk/>
            <pc:sldMk cId="230577648" sldId="296"/>
            <ac:picMk id="7" creationId="{56A407D3-FF4F-2B30-2D49-4412DE377EFA}"/>
          </ac:picMkLst>
        </pc:picChg>
      </pc:sldChg>
      <pc:sldChg chg="delSp modSp mod">
        <pc:chgData name="Vishal Saklathi" userId="88c285ef1992b06f" providerId="LiveId" clId="{065E0AAA-9E4B-4591-9250-899D4BA29D32}" dt="2024-01-03T06:37:22.596" v="149"/>
        <pc:sldMkLst>
          <pc:docMk/>
          <pc:sldMk cId="2651205750" sldId="299"/>
        </pc:sldMkLst>
        <pc:spChg chg="del mod">
          <ac:chgData name="Vishal Saklathi" userId="88c285ef1992b06f" providerId="LiveId" clId="{065E0AAA-9E4B-4591-9250-899D4BA29D32}" dt="2024-01-03T06:37:22.596" v="149"/>
          <ac:spMkLst>
            <pc:docMk/>
            <pc:sldMk cId="2651205750" sldId="299"/>
            <ac:spMk id="8" creationId="{2BE4DECC-2087-2F04-9040-9D04227F4C0A}"/>
          </ac:spMkLst>
        </pc:spChg>
      </pc:sldChg>
      <pc:sldChg chg="modSp mod">
        <pc:chgData name="Vishal Saklathi" userId="88c285ef1992b06f" providerId="LiveId" clId="{065E0AAA-9E4B-4591-9250-899D4BA29D32}" dt="2024-01-03T06:41:00.717" v="185" actId="20577"/>
        <pc:sldMkLst>
          <pc:docMk/>
          <pc:sldMk cId="136486234" sldId="300"/>
        </pc:sldMkLst>
        <pc:spChg chg="mod">
          <ac:chgData name="Vishal Saklathi" userId="88c285ef1992b06f" providerId="LiveId" clId="{065E0AAA-9E4B-4591-9250-899D4BA29D32}" dt="2024-01-03T06:22:23.513" v="0" actId="1076"/>
          <ac:spMkLst>
            <pc:docMk/>
            <pc:sldMk cId="136486234" sldId="300"/>
            <ac:spMk id="4" creationId="{DA1AD489-7BDC-AA30-C71B-CBB9173E2491}"/>
          </ac:spMkLst>
        </pc:spChg>
        <pc:graphicFrameChg chg="mod modGraphic">
          <ac:chgData name="Vishal Saklathi" userId="88c285ef1992b06f" providerId="LiveId" clId="{065E0AAA-9E4B-4591-9250-899D4BA29D32}" dt="2024-01-03T06:41:00.717" v="185" actId="20577"/>
          <ac:graphicFrameMkLst>
            <pc:docMk/>
            <pc:sldMk cId="136486234" sldId="300"/>
            <ac:graphicFrameMk id="6" creationId="{FD5A9ED2-F22A-08A5-1DC3-7A2ADBD6C44B}"/>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8.xml"/><Relationship Id="rId6" Type="http://schemas.openxmlformats.org/officeDocument/2006/relationships/image" Target="../media/image9.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hyperlink" Target="https://www.phptpoint.com/projects/blood-bank-management-system" TargetMode="External"/><Relationship Id="rId2" Type="http://schemas.openxmlformats.org/officeDocument/2006/relationships/hyperlink" Target="https://nevonprojects.com/online-blood-bank-project" TargetMode="External"/><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hyperlink" Target="https://www.ncbi.nlm.nih.gov/pmc/articles/PMC5682362"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1.jpe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6B1FF-0750-49BA-109E-FAF98D98670D}"/>
              </a:ext>
            </a:extLst>
          </p:cNvPr>
          <p:cNvSpPr>
            <a:spLocks noGrp="1"/>
          </p:cNvSpPr>
          <p:nvPr>
            <p:ph type="title"/>
          </p:nvPr>
        </p:nvSpPr>
        <p:spPr>
          <a:xfrm>
            <a:off x="880250" y="794081"/>
            <a:ext cx="10671048" cy="768096"/>
          </a:xfrm>
        </p:spPr>
        <p:txBody>
          <a:bodyPr/>
          <a:lstStyle/>
          <a:p>
            <a:pPr algn="ctr"/>
            <a:r>
              <a:rPr lang="en-US" sz="1600" b="0" dirty="0">
                <a:solidFill>
                  <a:schemeClr val="tx1"/>
                </a:solidFill>
              </a:rPr>
              <a:t>SDM COLLEGE OF ENGINEERING AND TECHNOLOGY, Dharwad-580002</a:t>
            </a:r>
            <a:br>
              <a:rPr lang="en-US" sz="1600" b="0" dirty="0">
                <a:solidFill>
                  <a:schemeClr val="tx1"/>
                </a:solidFill>
              </a:rPr>
            </a:br>
            <a:r>
              <a:rPr lang="en-US" sz="1050" b="0" dirty="0">
                <a:solidFill>
                  <a:schemeClr val="tx1"/>
                </a:solidFill>
              </a:rPr>
              <a:t>(An autonomous institution affiliated to Visvesvaraya Technological University, Belgaum – 590018)</a:t>
            </a:r>
            <a:br>
              <a:rPr lang="en-US" sz="1050" b="0" dirty="0">
                <a:solidFill>
                  <a:schemeClr val="tx1"/>
                </a:solidFill>
              </a:rPr>
            </a:br>
            <a:br>
              <a:rPr lang="en-US" sz="1600" b="0" dirty="0"/>
            </a:br>
            <a:r>
              <a:rPr lang="en-US" sz="1200" b="0" dirty="0"/>
              <a:t> </a:t>
            </a:r>
            <a:br>
              <a:rPr lang="en-US" sz="1200" b="0" dirty="0"/>
            </a:br>
            <a:br>
              <a:rPr lang="en-US" sz="1200" b="0" dirty="0"/>
            </a:br>
            <a:br>
              <a:rPr lang="en-US" sz="1200" b="0" dirty="0"/>
            </a:br>
            <a:br>
              <a:rPr lang="en-US" sz="1200" b="0" dirty="0"/>
            </a:br>
            <a:br>
              <a:rPr lang="en-US" sz="1200" b="0" dirty="0"/>
            </a:br>
            <a:br>
              <a:rPr lang="en-US" sz="1200" b="0" dirty="0"/>
            </a:br>
            <a:br>
              <a:rPr lang="en-US" sz="1200" b="0" dirty="0"/>
            </a:br>
            <a:r>
              <a:rPr lang="en-IN" sz="14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Department of Information Science and Engineering</a:t>
            </a:r>
            <a:br>
              <a:rPr lang="en-US" sz="1200" b="0" dirty="0"/>
            </a:br>
            <a:br>
              <a:rPr lang="en-US" sz="1200" b="0" dirty="0"/>
            </a:br>
            <a:r>
              <a:rPr lang="en-US" sz="1200" b="0" dirty="0"/>
              <a:t>5TH SEMESTER B.E ACADEMIC YEAR: 2023-24</a:t>
            </a:r>
            <a:br>
              <a:rPr lang="en-US" sz="1200" b="0" dirty="0"/>
            </a:br>
            <a:br>
              <a:rPr lang="en-US" sz="1200" b="0" dirty="0"/>
            </a:br>
            <a:r>
              <a:rPr lang="en-US" sz="1200" b="0" dirty="0"/>
              <a:t>MINOR PROJECT</a:t>
            </a:r>
            <a:br>
              <a:rPr lang="en-US" sz="1200" b="0" dirty="0"/>
            </a:br>
            <a:r>
              <a:rPr lang="en-US" sz="1200" b="0" dirty="0"/>
              <a:t> 21USIL505 </a:t>
            </a:r>
            <a:br>
              <a:rPr lang="en-US" sz="1200" b="0" dirty="0"/>
            </a:br>
            <a:r>
              <a:rPr lang="en-US" sz="1200" b="0" dirty="0"/>
              <a:t>“</a:t>
            </a:r>
            <a:r>
              <a:rPr lang="en-US" sz="1200" b="0" dirty="0">
                <a:solidFill>
                  <a:srgbClr val="FF0000"/>
                </a:solidFill>
              </a:rPr>
              <a:t>RAKTDAAN</a:t>
            </a:r>
            <a:r>
              <a:rPr lang="en-US" sz="1200" b="0" dirty="0"/>
              <a:t>”</a:t>
            </a:r>
            <a:br>
              <a:rPr lang="en-US" sz="1200" b="0" dirty="0"/>
            </a:br>
            <a:br>
              <a:rPr lang="en-US" sz="1200" b="0" dirty="0"/>
            </a:br>
            <a:endParaRPr lang="en-IN" sz="1200" b="0" u="sng" dirty="0"/>
          </a:p>
        </p:txBody>
      </p:sp>
      <p:sp>
        <p:nvSpPr>
          <p:cNvPr id="3" name="Content Placeholder 2">
            <a:extLst>
              <a:ext uri="{FF2B5EF4-FFF2-40B4-BE49-F238E27FC236}">
                <a16:creationId xmlns:a16="http://schemas.microsoft.com/office/drawing/2014/main" id="{4FAC3ADB-B9E3-4CB2-6939-77ADF421185F}"/>
              </a:ext>
            </a:extLst>
          </p:cNvPr>
          <p:cNvSpPr>
            <a:spLocks noGrp="1"/>
          </p:cNvSpPr>
          <p:nvPr>
            <p:ph sz="half" idx="1"/>
          </p:nvPr>
        </p:nvSpPr>
        <p:spPr>
          <a:xfrm>
            <a:off x="3264034" y="5864662"/>
            <a:ext cx="11119104" cy="4434840"/>
          </a:xfrm>
        </p:spPr>
        <p:txBody>
          <a:bodyPr/>
          <a:lstStyle/>
          <a:p>
            <a:r>
              <a:rPr lang="en-IN" sz="1400" dirty="0"/>
              <a:t>1. CHINMAY MAGI 	-	2SD21IS013 </a:t>
            </a:r>
          </a:p>
          <a:p>
            <a:r>
              <a:rPr lang="en-IN" sz="1400" dirty="0"/>
              <a:t>2. SOHAN MUKHTEDAR 	-	2SD21IS048 </a:t>
            </a:r>
          </a:p>
          <a:p>
            <a:r>
              <a:rPr lang="en-IN" sz="1400" dirty="0"/>
              <a:t>3. VISHAL K SAKLATHI 	-	2SD21IS061</a:t>
            </a:r>
          </a:p>
        </p:txBody>
      </p:sp>
      <p:pic>
        <p:nvPicPr>
          <p:cNvPr id="5" name="Picture 4">
            <a:extLst>
              <a:ext uri="{FF2B5EF4-FFF2-40B4-BE49-F238E27FC236}">
                <a16:creationId xmlns:a16="http://schemas.microsoft.com/office/drawing/2014/main" id="{BE9976C2-C346-C69D-D9C4-64FFB6BD4CE2}"/>
              </a:ext>
            </a:extLst>
          </p:cNvPr>
          <p:cNvPicPr>
            <a:picLocks noChangeAspect="1"/>
          </p:cNvPicPr>
          <p:nvPr/>
        </p:nvPicPr>
        <p:blipFill>
          <a:blip r:embed="rId2"/>
          <a:stretch>
            <a:fillRect/>
          </a:stretch>
        </p:blipFill>
        <p:spPr>
          <a:xfrm>
            <a:off x="520819" y="244322"/>
            <a:ext cx="3200677" cy="323116"/>
          </a:xfrm>
          <a:prstGeom prst="rect">
            <a:avLst/>
          </a:prstGeom>
        </p:spPr>
      </p:pic>
      <p:pic>
        <p:nvPicPr>
          <p:cNvPr id="4" name="Picture 3">
            <a:extLst>
              <a:ext uri="{FF2B5EF4-FFF2-40B4-BE49-F238E27FC236}">
                <a16:creationId xmlns:a16="http://schemas.microsoft.com/office/drawing/2014/main" id="{F5C9CDB9-B975-C105-9FEC-B8792FE601B0}"/>
              </a:ext>
            </a:extLst>
          </p:cNvPr>
          <p:cNvPicPr/>
          <p:nvPr/>
        </p:nvPicPr>
        <p:blipFill>
          <a:blip r:embed="rId3">
            <a:extLst>
              <a:ext uri="{28A0092B-C50C-407E-A947-70E740481C1C}">
                <a14:useLocalDpi xmlns:a14="http://schemas.microsoft.com/office/drawing/2010/main" val="0"/>
              </a:ext>
            </a:extLst>
          </a:blip>
          <a:stretch>
            <a:fillRect/>
          </a:stretch>
        </p:blipFill>
        <p:spPr>
          <a:xfrm>
            <a:off x="5638876" y="1336829"/>
            <a:ext cx="1153795" cy="1403985"/>
          </a:xfrm>
          <a:prstGeom prst="rect">
            <a:avLst/>
          </a:prstGeom>
        </p:spPr>
      </p:pic>
      <p:sp>
        <p:nvSpPr>
          <p:cNvPr id="6" name="TextBox 5">
            <a:extLst>
              <a:ext uri="{FF2B5EF4-FFF2-40B4-BE49-F238E27FC236}">
                <a16:creationId xmlns:a16="http://schemas.microsoft.com/office/drawing/2014/main" id="{A470F9D1-37A3-F424-49EE-D48EF238AC35}"/>
              </a:ext>
            </a:extLst>
          </p:cNvPr>
          <p:cNvSpPr txBox="1"/>
          <p:nvPr/>
        </p:nvSpPr>
        <p:spPr>
          <a:xfrm>
            <a:off x="2575250" y="4221269"/>
            <a:ext cx="7649500" cy="923330"/>
          </a:xfrm>
          <a:prstGeom prst="rect">
            <a:avLst/>
          </a:prstGeom>
          <a:noFill/>
        </p:spPr>
        <p:txBody>
          <a:bodyPr wrap="square" rtlCol="0">
            <a:spAutoFit/>
          </a:bodyPr>
          <a:lstStyle/>
          <a:p>
            <a:r>
              <a:rPr lang="en-US" dirty="0"/>
              <a:t>   PROJECT GUIDE 			</a:t>
            </a:r>
            <a:r>
              <a:rPr lang="en-US" sz="1800" dirty="0"/>
              <a:t>			PROJECT COORDINATOR</a:t>
            </a:r>
            <a:br>
              <a:rPr lang="en-US" sz="1800" b="0" dirty="0"/>
            </a:br>
            <a:r>
              <a:rPr lang="en-US" sz="1800" b="1" u="sng" dirty="0"/>
              <a:t>Dr Jagadeesh Pujari</a:t>
            </a:r>
            <a:r>
              <a:rPr lang="en-US" sz="1800" dirty="0"/>
              <a:t>						      </a:t>
            </a:r>
            <a:r>
              <a:rPr lang="en-US" sz="1800" b="1" u="sng" dirty="0"/>
              <a:t> </a:t>
            </a:r>
            <a:r>
              <a:rPr lang="en-US" b="1" u="sng" dirty="0"/>
              <a:t>D</a:t>
            </a:r>
            <a:r>
              <a:rPr lang="en-US" sz="1800" b="1" u="sng" dirty="0"/>
              <a:t>r </a:t>
            </a:r>
            <a:r>
              <a:rPr lang="en-US" b="1" u="sng" dirty="0"/>
              <a:t>V</a:t>
            </a:r>
            <a:r>
              <a:rPr lang="en-US" sz="1800" b="1" u="sng" dirty="0"/>
              <a:t>arsha </a:t>
            </a:r>
            <a:r>
              <a:rPr lang="en-US" b="1" u="sng" dirty="0"/>
              <a:t>J</a:t>
            </a:r>
            <a:r>
              <a:rPr lang="en-US" sz="1800" b="1" u="sng" dirty="0"/>
              <a:t>adhav</a:t>
            </a:r>
            <a:br>
              <a:rPr lang="en-US" sz="1800" b="0" dirty="0"/>
            </a:br>
            <a:endParaRPr lang="en-IN" dirty="0"/>
          </a:p>
        </p:txBody>
      </p:sp>
      <p:sp>
        <p:nvSpPr>
          <p:cNvPr id="7" name="TextBox 6">
            <a:extLst>
              <a:ext uri="{FF2B5EF4-FFF2-40B4-BE49-F238E27FC236}">
                <a16:creationId xmlns:a16="http://schemas.microsoft.com/office/drawing/2014/main" id="{5C3AD391-5478-072B-E1F4-26BBDADFB0A1}"/>
              </a:ext>
            </a:extLst>
          </p:cNvPr>
          <p:cNvSpPr txBox="1"/>
          <p:nvPr/>
        </p:nvSpPr>
        <p:spPr>
          <a:xfrm>
            <a:off x="3339510" y="5297947"/>
            <a:ext cx="5170008" cy="369332"/>
          </a:xfrm>
          <a:prstGeom prst="rect">
            <a:avLst/>
          </a:prstGeom>
          <a:noFill/>
        </p:spPr>
        <p:txBody>
          <a:bodyPr wrap="square" rtlCol="0">
            <a:spAutoFit/>
          </a:bodyPr>
          <a:lstStyle/>
          <a:p>
            <a:r>
              <a:rPr lang="en-IN" dirty="0"/>
              <a:t>TEAM MEMBERS 				PID-09</a:t>
            </a:r>
          </a:p>
        </p:txBody>
      </p:sp>
    </p:spTree>
    <p:extLst>
      <p:ext uri="{BB962C8B-B14F-4D97-AF65-F5344CB8AC3E}">
        <p14:creationId xmlns:p14="http://schemas.microsoft.com/office/powerpoint/2010/main" val="2651205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1371600"/>
            <a:ext cx="6400800"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Non Functional</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540000" y="2533904"/>
            <a:ext cx="6400800" cy="3043936"/>
          </a:xfrm>
        </p:spPr>
        <p:txBody>
          <a:bodyPr/>
          <a:lstStyle/>
          <a:p>
            <a:pPr marL="457200" indent="-457200" algn="l">
              <a:buFont typeface="Wingdings" panose="05000000000000000000" pitchFamily="2" charset="2"/>
              <a:buChar char="q"/>
            </a:pPr>
            <a:r>
              <a:rPr lang="en-US" sz="1800" dirty="0">
                <a:solidFill>
                  <a:schemeClr val="accent6"/>
                </a:solidFill>
                <a:latin typeface="Sabon Next LT" panose="02000500000000000000" pitchFamily="2" charset="0"/>
                <a:cs typeface="Sabon Next LT" panose="02000500000000000000" pitchFamily="2" charset="0"/>
              </a:rPr>
              <a:t>Performance</a:t>
            </a:r>
          </a:p>
          <a:p>
            <a:pPr marL="457200" indent="-457200" algn="l">
              <a:buFont typeface="Wingdings" panose="05000000000000000000" pitchFamily="2" charset="2"/>
              <a:buChar char="q"/>
            </a:pPr>
            <a:r>
              <a:rPr lang="en-US" sz="1800" dirty="0">
                <a:solidFill>
                  <a:schemeClr val="accent6"/>
                </a:solidFill>
                <a:latin typeface="Sabon Next LT" panose="02000500000000000000" pitchFamily="2" charset="0"/>
                <a:cs typeface="Sabon Next LT" panose="02000500000000000000" pitchFamily="2" charset="0"/>
              </a:rPr>
              <a:t>Security</a:t>
            </a:r>
          </a:p>
          <a:p>
            <a:pPr marL="457200" indent="-457200" algn="l">
              <a:buFont typeface="Wingdings" panose="05000000000000000000" pitchFamily="2" charset="2"/>
              <a:buChar char="q"/>
            </a:pPr>
            <a:r>
              <a:rPr lang="en-US" sz="1800" dirty="0">
                <a:solidFill>
                  <a:schemeClr val="accent6"/>
                </a:solidFill>
                <a:latin typeface="Sabon Next LT" panose="02000500000000000000" pitchFamily="2" charset="0"/>
                <a:cs typeface="Sabon Next LT" panose="02000500000000000000" pitchFamily="2" charset="0"/>
              </a:rPr>
              <a:t>User Interface </a:t>
            </a:r>
          </a:p>
          <a:p>
            <a:pPr marL="457200" indent="-457200" algn="l">
              <a:buFont typeface="Wingdings" panose="05000000000000000000" pitchFamily="2" charset="2"/>
              <a:buChar char="q"/>
            </a:pPr>
            <a:r>
              <a:rPr lang="en-US" sz="1800" dirty="0">
                <a:solidFill>
                  <a:schemeClr val="accent6"/>
                </a:solidFill>
                <a:latin typeface="Sabon Next LT" panose="02000500000000000000" pitchFamily="2" charset="0"/>
                <a:cs typeface="Sabon Next LT" panose="02000500000000000000" pitchFamily="2" charset="0"/>
              </a:rPr>
              <a:t>Compatibility</a:t>
            </a:r>
          </a:p>
          <a:p>
            <a:pPr marL="457200" indent="-457200" algn="l">
              <a:buFont typeface="Wingdings" panose="05000000000000000000" pitchFamily="2" charset="2"/>
              <a:buChar char="q"/>
            </a:pPr>
            <a:r>
              <a:rPr lang="en-US" sz="1800" dirty="0">
                <a:solidFill>
                  <a:schemeClr val="accent6"/>
                </a:solidFill>
                <a:latin typeface="Sabon Next LT" panose="02000500000000000000" pitchFamily="2" charset="0"/>
                <a:cs typeface="Sabon Next LT" panose="02000500000000000000" pitchFamily="2" charset="0"/>
              </a:rPr>
              <a:t>Reliability</a:t>
            </a:r>
          </a:p>
          <a:p>
            <a:pPr marL="457200" indent="-457200" algn="l">
              <a:buFont typeface="Wingdings" panose="05000000000000000000" pitchFamily="2" charset="2"/>
              <a:buChar char="q"/>
            </a:pPr>
            <a:r>
              <a:rPr lang="en-US" sz="1800" dirty="0">
                <a:solidFill>
                  <a:schemeClr val="accent6"/>
                </a:solidFill>
                <a:latin typeface="Sabon Next LT" panose="02000500000000000000" pitchFamily="2" charset="0"/>
                <a:cs typeface="Sabon Next LT" panose="02000500000000000000" pitchFamily="2" charset="0"/>
              </a:rPr>
              <a:t>Scalability</a:t>
            </a:r>
          </a:p>
          <a:p>
            <a:pPr marL="457200" indent="-457200" algn="l">
              <a:buFont typeface="Wingdings" panose="05000000000000000000" pitchFamily="2" charset="2"/>
              <a:buChar char="q"/>
            </a:pPr>
            <a:r>
              <a:rPr lang="en-US" sz="1800" dirty="0">
                <a:solidFill>
                  <a:schemeClr val="accent6"/>
                </a:solidFill>
                <a:latin typeface="Sabon Next LT" panose="02000500000000000000" pitchFamily="2" charset="0"/>
                <a:cs typeface="Sabon Next LT" panose="02000500000000000000" pitchFamily="2" charset="0"/>
              </a:rPr>
              <a:t>Accessibility</a:t>
            </a:r>
          </a:p>
          <a:p>
            <a:pPr marL="457200" indent="-457200" algn="l">
              <a:buFont typeface="Wingdings" panose="05000000000000000000" pitchFamily="2" charset="2"/>
              <a:buChar char="q"/>
            </a:pPr>
            <a:r>
              <a:rPr lang="en-US" sz="1800" dirty="0">
                <a:solidFill>
                  <a:schemeClr val="accent6"/>
                </a:solidFill>
                <a:latin typeface="Sabon Next LT" panose="02000500000000000000" pitchFamily="2" charset="0"/>
                <a:cs typeface="Sabon Next LT" panose="02000500000000000000" pitchFamily="2" charset="0"/>
              </a:rPr>
              <a:t>Localization</a:t>
            </a:r>
          </a:p>
          <a:p>
            <a:pPr marL="457200" indent="-457200" algn="l">
              <a:buFont typeface="Wingdings" panose="05000000000000000000" pitchFamily="2" charset="2"/>
              <a:buChar char="q"/>
            </a:pPr>
            <a:r>
              <a:rPr lang="en-US" sz="1800" dirty="0">
                <a:solidFill>
                  <a:schemeClr val="accent6"/>
                </a:solidFill>
                <a:latin typeface="Sabon Next LT" panose="02000500000000000000" pitchFamily="2" charset="0"/>
                <a:cs typeface="Sabon Next LT" panose="02000500000000000000" pitchFamily="2" charset="0"/>
              </a:rPr>
              <a:t>Integration</a:t>
            </a:r>
            <a:endParaRPr lang="en-US" sz="2400" dirty="0">
              <a:solidFill>
                <a:schemeClr val="accent6"/>
              </a:solidFill>
              <a:latin typeface="Sabon Next LT" panose="02000500000000000000" pitchFamily="2" charset="0"/>
              <a:cs typeface="Sabon Next LT" panose="02000500000000000000" pitchFamily="2" charset="0"/>
            </a:endParaRPr>
          </a:p>
        </p:txBody>
      </p:sp>
      <p:pic>
        <p:nvPicPr>
          <p:cNvPr id="5" name="Picture 4">
            <a:extLst>
              <a:ext uri="{FF2B5EF4-FFF2-40B4-BE49-F238E27FC236}">
                <a16:creationId xmlns:a16="http://schemas.microsoft.com/office/drawing/2014/main" id="{94212382-BB5C-EC1A-8A7B-88DDFAA5FE0A}"/>
              </a:ext>
            </a:extLst>
          </p:cNvPr>
          <p:cNvPicPr>
            <a:picLocks noChangeAspect="1"/>
          </p:cNvPicPr>
          <p:nvPr/>
        </p:nvPicPr>
        <p:blipFill>
          <a:blip r:embed="rId2"/>
          <a:stretch>
            <a:fillRect/>
          </a:stretch>
        </p:blipFill>
        <p:spPr>
          <a:xfrm>
            <a:off x="212910" y="234993"/>
            <a:ext cx="3200677" cy="323116"/>
          </a:xfrm>
          <a:prstGeom prst="rect">
            <a:avLst/>
          </a:prstGeom>
        </p:spPr>
      </p:pic>
      <p:sp>
        <p:nvSpPr>
          <p:cNvPr id="4" name="TextBox 3">
            <a:extLst>
              <a:ext uri="{FF2B5EF4-FFF2-40B4-BE49-F238E27FC236}">
                <a16:creationId xmlns:a16="http://schemas.microsoft.com/office/drawing/2014/main" id="{F3279B80-D79B-CC5C-7310-B1ED72103559}"/>
              </a:ext>
            </a:extLst>
          </p:cNvPr>
          <p:cNvSpPr txBox="1"/>
          <p:nvPr/>
        </p:nvSpPr>
        <p:spPr>
          <a:xfrm>
            <a:off x="10753530" y="96543"/>
            <a:ext cx="471196" cy="369332"/>
          </a:xfrm>
          <a:prstGeom prst="rect">
            <a:avLst/>
          </a:prstGeom>
          <a:noFill/>
        </p:spPr>
        <p:txBody>
          <a:bodyPr wrap="square" rtlCol="0">
            <a:spAutoFit/>
          </a:bodyPr>
          <a:lstStyle/>
          <a:p>
            <a:r>
              <a:rPr lang="en-IN" dirty="0"/>
              <a:t>10</a:t>
            </a:r>
          </a:p>
        </p:txBody>
      </p:sp>
    </p:spTree>
    <p:extLst>
      <p:ext uri="{BB962C8B-B14F-4D97-AF65-F5344CB8AC3E}">
        <p14:creationId xmlns:p14="http://schemas.microsoft.com/office/powerpoint/2010/main" val="3921283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11</a:t>
            </a:fld>
            <a:endParaRPr lang="en-US" dirty="0"/>
          </a:p>
        </p:txBody>
      </p:sp>
      <p:sp>
        <p:nvSpPr>
          <p:cNvPr id="2" name="Title 1">
            <a:extLst>
              <a:ext uri="{FF2B5EF4-FFF2-40B4-BE49-F238E27FC236}">
                <a16:creationId xmlns:a16="http://schemas.microsoft.com/office/drawing/2014/main" id="{884B311B-3177-0658-3585-6639F26A9BF6}"/>
              </a:ext>
            </a:extLst>
          </p:cNvPr>
          <p:cNvSpPr>
            <a:spLocks noGrp="1"/>
          </p:cNvSpPr>
          <p:nvPr>
            <p:ph type="title" idx="4294967295"/>
          </p:nvPr>
        </p:nvSpPr>
        <p:spPr>
          <a:xfrm>
            <a:off x="767969" y="210185"/>
            <a:ext cx="10671175" cy="768350"/>
          </a:xfrm>
        </p:spPr>
        <p:txBody>
          <a:bodyPr/>
          <a:lstStyle/>
          <a:p>
            <a:r>
              <a:rPr lang="en-US" sz="4400" b="1" dirty="0">
                <a:solidFill>
                  <a:schemeClr val="accent6"/>
                </a:solidFill>
                <a:latin typeface="Arial Black" panose="020B0604020202020204" pitchFamily="34" charset="0"/>
                <a:cs typeface="Arial Black" panose="020B0604020202020204" pitchFamily="34" charset="0"/>
              </a:rPr>
              <a:t>results</a:t>
            </a:r>
          </a:p>
        </p:txBody>
      </p:sp>
      <p:pic>
        <p:nvPicPr>
          <p:cNvPr id="54" name="Picture 53">
            <a:extLst>
              <a:ext uri="{FF2B5EF4-FFF2-40B4-BE49-F238E27FC236}">
                <a16:creationId xmlns:a16="http://schemas.microsoft.com/office/drawing/2014/main" id="{1C9D459D-8AEE-CA3A-ADDE-5084C9CE7A26}"/>
              </a:ext>
            </a:extLst>
          </p:cNvPr>
          <p:cNvPicPr>
            <a:picLocks noChangeAspect="1"/>
          </p:cNvPicPr>
          <p:nvPr/>
        </p:nvPicPr>
        <p:blipFill>
          <a:blip r:embed="rId2"/>
          <a:stretch>
            <a:fillRect/>
          </a:stretch>
        </p:blipFill>
        <p:spPr>
          <a:xfrm>
            <a:off x="6317870" y="1411096"/>
            <a:ext cx="2436322" cy="4331239"/>
          </a:xfrm>
          <a:prstGeom prst="rect">
            <a:avLst/>
          </a:prstGeom>
        </p:spPr>
      </p:pic>
      <p:pic>
        <p:nvPicPr>
          <p:cNvPr id="56" name="Picture 55">
            <a:extLst>
              <a:ext uri="{FF2B5EF4-FFF2-40B4-BE49-F238E27FC236}">
                <a16:creationId xmlns:a16="http://schemas.microsoft.com/office/drawing/2014/main" id="{080A2DE5-D9FD-44E2-901F-0CA4ED84B155}"/>
              </a:ext>
            </a:extLst>
          </p:cNvPr>
          <p:cNvPicPr>
            <a:picLocks noChangeAspect="1"/>
          </p:cNvPicPr>
          <p:nvPr/>
        </p:nvPicPr>
        <p:blipFill>
          <a:blip r:embed="rId3"/>
          <a:stretch>
            <a:fillRect/>
          </a:stretch>
        </p:blipFill>
        <p:spPr>
          <a:xfrm>
            <a:off x="814535" y="1411098"/>
            <a:ext cx="2447754" cy="4351563"/>
          </a:xfrm>
          <a:prstGeom prst="rect">
            <a:avLst/>
          </a:prstGeom>
        </p:spPr>
      </p:pic>
      <p:pic>
        <p:nvPicPr>
          <p:cNvPr id="58" name="Picture 57">
            <a:extLst>
              <a:ext uri="{FF2B5EF4-FFF2-40B4-BE49-F238E27FC236}">
                <a16:creationId xmlns:a16="http://schemas.microsoft.com/office/drawing/2014/main" id="{A64B9E71-48F6-D8F6-D343-78BFAEDC4A9A}"/>
              </a:ext>
            </a:extLst>
          </p:cNvPr>
          <p:cNvPicPr>
            <a:picLocks noChangeAspect="1"/>
          </p:cNvPicPr>
          <p:nvPr/>
        </p:nvPicPr>
        <p:blipFill>
          <a:blip r:embed="rId4"/>
          <a:stretch>
            <a:fillRect/>
          </a:stretch>
        </p:blipFill>
        <p:spPr>
          <a:xfrm>
            <a:off x="9044360" y="1411095"/>
            <a:ext cx="2447754" cy="4331239"/>
          </a:xfrm>
          <a:prstGeom prst="rect">
            <a:avLst/>
          </a:prstGeom>
        </p:spPr>
      </p:pic>
      <p:pic>
        <p:nvPicPr>
          <p:cNvPr id="60" name="Picture 59">
            <a:extLst>
              <a:ext uri="{FF2B5EF4-FFF2-40B4-BE49-F238E27FC236}">
                <a16:creationId xmlns:a16="http://schemas.microsoft.com/office/drawing/2014/main" id="{0DA1253B-E91F-D08D-386B-24FD7A5E8556}"/>
              </a:ext>
            </a:extLst>
          </p:cNvPr>
          <p:cNvPicPr>
            <a:picLocks noChangeAspect="1"/>
          </p:cNvPicPr>
          <p:nvPr/>
        </p:nvPicPr>
        <p:blipFill>
          <a:blip r:embed="rId5"/>
          <a:stretch>
            <a:fillRect/>
          </a:stretch>
        </p:blipFill>
        <p:spPr>
          <a:xfrm>
            <a:off x="3585451" y="1411097"/>
            <a:ext cx="2436322" cy="4331239"/>
          </a:xfrm>
          <a:prstGeom prst="rect">
            <a:avLst/>
          </a:prstGeom>
        </p:spPr>
      </p:pic>
      <p:sp>
        <p:nvSpPr>
          <p:cNvPr id="4" name="TextBox 3">
            <a:extLst>
              <a:ext uri="{FF2B5EF4-FFF2-40B4-BE49-F238E27FC236}">
                <a16:creationId xmlns:a16="http://schemas.microsoft.com/office/drawing/2014/main" id="{93999819-4935-21CF-9809-DAB533FBF009}"/>
              </a:ext>
            </a:extLst>
          </p:cNvPr>
          <p:cNvSpPr txBox="1"/>
          <p:nvPr/>
        </p:nvSpPr>
        <p:spPr>
          <a:xfrm>
            <a:off x="814535" y="930998"/>
            <a:ext cx="6097554" cy="369332"/>
          </a:xfrm>
          <a:prstGeom prst="rect">
            <a:avLst/>
          </a:prstGeom>
          <a:noFill/>
        </p:spPr>
        <p:txBody>
          <a:bodyPr wrap="square">
            <a:spAutoFit/>
          </a:bodyPr>
          <a:lstStyle/>
          <a:p>
            <a:r>
              <a:rPr lang="en-US" dirty="0">
                <a:solidFill>
                  <a:schemeClr val="accent6">
                    <a:lumMod val="75000"/>
                  </a:schemeClr>
                </a:solidFill>
                <a:latin typeface="Arial Black" panose="020B0A04020102020204" pitchFamily="34" charset="0"/>
              </a:rPr>
              <a:t>Various layouts of our app:</a:t>
            </a:r>
          </a:p>
        </p:txBody>
      </p:sp>
      <p:pic>
        <p:nvPicPr>
          <p:cNvPr id="6" name="Picture 5">
            <a:extLst>
              <a:ext uri="{FF2B5EF4-FFF2-40B4-BE49-F238E27FC236}">
                <a16:creationId xmlns:a16="http://schemas.microsoft.com/office/drawing/2014/main" id="{573D175A-5415-2C8C-D7C7-1D36976B11D3}"/>
              </a:ext>
            </a:extLst>
          </p:cNvPr>
          <p:cNvPicPr>
            <a:picLocks noChangeAspect="1"/>
          </p:cNvPicPr>
          <p:nvPr/>
        </p:nvPicPr>
        <p:blipFill>
          <a:blip r:embed="rId6"/>
          <a:stretch>
            <a:fillRect/>
          </a:stretch>
        </p:blipFill>
        <p:spPr>
          <a:xfrm>
            <a:off x="156926" y="48627"/>
            <a:ext cx="3200677" cy="323116"/>
          </a:xfrm>
          <a:prstGeom prst="rect">
            <a:avLst/>
          </a:prstGeom>
        </p:spPr>
      </p:pic>
      <p:sp>
        <p:nvSpPr>
          <p:cNvPr id="3" name="TextBox 2">
            <a:extLst>
              <a:ext uri="{FF2B5EF4-FFF2-40B4-BE49-F238E27FC236}">
                <a16:creationId xmlns:a16="http://schemas.microsoft.com/office/drawing/2014/main" id="{83723A50-DD88-A965-8FFF-6770559995C7}"/>
              </a:ext>
            </a:extLst>
          </p:cNvPr>
          <p:cNvSpPr txBox="1"/>
          <p:nvPr/>
        </p:nvSpPr>
        <p:spPr>
          <a:xfrm>
            <a:off x="1319955" y="5917554"/>
            <a:ext cx="863408" cy="646331"/>
          </a:xfrm>
          <a:prstGeom prst="rect">
            <a:avLst/>
          </a:prstGeom>
          <a:noFill/>
        </p:spPr>
        <p:txBody>
          <a:bodyPr wrap="square" rtlCol="0">
            <a:spAutoFit/>
          </a:bodyPr>
          <a:lstStyle/>
          <a:p>
            <a:r>
              <a:rPr lang="en-IN" dirty="0"/>
              <a:t>Login page</a:t>
            </a:r>
          </a:p>
        </p:txBody>
      </p:sp>
      <p:sp>
        <p:nvSpPr>
          <p:cNvPr id="5" name="TextBox 4">
            <a:extLst>
              <a:ext uri="{FF2B5EF4-FFF2-40B4-BE49-F238E27FC236}">
                <a16:creationId xmlns:a16="http://schemas.microsoft.com/office/drawing/2014/main" id="{DE1EE794-E213-3D6D-D823-D2D17093CC56}"/>
              </a:ext>
            </a:extLst>
          </p:cNvPr>
          <p:cNvSpPr txBox="1"/>
          <p:nvPr/>
        </p:nvSpPr>
        <p:spPr>
          <a:xfrm>
            <a:off x="4303871" y="5917553"/>
            <a:ext cx="863408" cy="646331"/>
          </a:xfrm>
          <a:prstGeom prst="rect">
            <a:avLst/>
          </a:prstGeom>
          <a:noFill/>
        </p:spPr>
        <p:txBody>
          <a:bodyPr wrap="square" rtlCol="0">
            <a:spAutoFit/>
          </a:bodyPr>
          <a:lstStyle/>
          <a:p>
            <a:r>
              <a:rPr lang="en-IN" dirty="0"/>
              <a:t>Home page</a:t>
            </a:r>
          </a:p>
        </p:txBody>
      </p:sp>
      <p:sp>
        <p:nvSpPr>
          <p:cNvPr id="7" name="TextBox 6">
            <a:extLst>
              <a:ext uri="{FF2B5EF4-FFF2-40B4-BE49-F238E27FC236}">
                <a16:creationId xmlns:a16="http://schemas.microsoft.com/office/drawing/2014/main" id="{E4096830-3345-4FBB-FD42-13F86406B86E}"/>
              </a:ext>
            </a:extLst>
          </p:cNvPr>
          <p:cNvSpPr txBox="1"/>
          <p:nvPr/>
        </p:nvSpPr>
        <p:spPr>
          <a:xfrm>
            <a:off x="7177699" y="5917552"/>
            <a:ext cx="1247844" cy="646331"/>
          </a:xfrm>
          <a:prstGeom prst="rect">
            <a:avLst/>
          </a:prstGeom>
          <a:noFill/>
        </p:spPr>
        <p:txBody>
          <a:bodyPr wrap="square" rtlCol="0">
            <a:spAutoFit/>
          </a:bodyPr>
          <a:lstStyle/>
          <a:p>
            <a:r>
              <a:rPr lang="en-IN" dirty="0"/>
              <a:t>View Requests</a:t>
            </a:r>
          </a:p>
        </p:txBody>
      </p:sp>
      <p:sp>
        <p:nvSpPr>
          <p:cNvPr id="9" name="TextBox 8">
            <a:extLst>
              <a:ext uri="{FF2B5EF4-FFF2-40B4-BE49-F238E27FC236}">
                <a16:creationId xmlns:a16="http://schemas.microsoft.com/office/drawing/2014/main" id="{E61C97BE-7EE9-9FF7-0BE6-852DA700E842}"/>
              </a:ext>
            </a:extLst>
          </p:cNvPr>
          <p:cNvSpPr txBox="1"/>
          <p:nvPr/>
        </p:nvSpPr>
        <p:spPr>
          <a:xfrm>
            <a:off x="9853127" y="6036906"/>
            <a:ext cx="184731" cy="369332"/>
          </a:xfrm>
          <a:prstGeom prst="rect">
            <a:avLst/>
          </a:prstGeom>
          <a:noFill/>
        </p:spPr>
        <p:txBody>
          <a:bodyPr wrap="none" rtlCol="0">
            <a:spAutoFit/>
          </a:bodyPr>
          <a:lstStyle/>
          <a:p>
            <a:endParaRPr lang="en-IN" dirty="0"/>
          </a:p>
        </p:txBody>
      </p:sp>
    </p:spTree>
    <p:extLst>
      <p:ext uri="{BB962C8B-B14F-4D97-AF65-F5344CB8AC3E}">
        <p14:creationId xmlns:p14="http://schemas.microsoft.com/office/powerpoint/2010/main" val="2971893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325DC-8302-C570-1201-615696E3EE2D}"/>
              </a:ext>
            </a:extLst>
          </p:cNvPr>
          <p:cNvSpPr>
            <a:spLocks noGrp="1"/>
          </p:cNvSpPr>
          <p:nvPr>
            <p:ph type="title"/>
          </p:nvPr>
        </p:nvSpPr>
        <p:spPr>
          <a:xfrm>
            <a:off x="-286076" y="466344"/>
            <a:ext cx="4148950" cy="768096"/>
          </a:xfrm>
        </p:spPr>
        <p:txBody>
          <a:bodyPr/>
          <a:lstStyle/>
          <a:p>
            <a:r>
              <a:rPr lang="en-IN" dirty="0"/>
              <a:t>Contd.</a:t>
            </a:r>
          </a:p>
        </p:txBody>
      </p:sp>
      <p:sp>
        <p:nvSpPr>
          <p:cNvPr id="5" name="Slide Number Placeholder 4">
            <a:extLst>
              <a:ext uri="{FF2B5EF4-FFF2-40B4-BE49-F238E27FC236}">
                <a16:creationId xmlns:a16="http://schemas.microsoft.com/office/drawing/2014/main" id="{F7973081-9EF5-BA3A-909B-3E089FFBDEEB}"/>
              </a:ext>
            </a:extLst>
          </p:cNvPr>
          <p:cNvSpPr>
            <a:spLocks noGrp="1"/>
          </p:cNvSpPr>
          <p:nvPr>
            <p:ph type="sldNum" sz="quarter" idx="12"/>
          </p:nvPr>
        </p:nvSpPr>
        <p:spPr/>
        <p:txBody>
          <a:bodyPr/>
          <a:lstStyle/>
          <a:p>
            <a:fld id="{48F63A3B-78C7-47BE-AE5E-E10140E04643}" type="slidenum">
              <a:rPr lang="en-US" smtClean="0"/>
              <a:t>12</a:t>
            </a:fld>
            <a:endParaRPr lang="en-US" dirty="0"/>
          </a:p>
        </p:txBody>
      </p:sp>
      <p:pic>
        <p:nvPicPr>
          <p:cNvPr id="6" name="Picture 5">
            <a:extLst>
              <a:ext uri="{FF2B5EF4-FFF2-40B4-BE49-F238E27FC236}">
                <a16:creationId xmlns:a16="http://schemas.microsoft.com/office/drawing/2014/main" id="{EE2DC2AA-56D0-ABE5-FEB8-DCC7E2060B93}"/>
              </a:ext>
            </a:extLst>
          </p:cNvPr>
          <p:cNvPicPr>
            <a:picLocks noChangeAspect="1"/>
          </p:cNvPicPr>
          <p:nvPr/>
        </p:nvPicPr>
        <p:blipFill>
          <a:blip r:embed="rId2"/>
          <a:stretch>
            <a:fillRect/>
          </a:stretch>
        </p:blipFill>
        <p:spPr>
          <a:xfrm>
            <a:off x="8298134" y="1388664"/>
            <a:ext cx="2553369" cy="4539323"/>
          </a:xfrm>
          <a:prstGeom prst="rect">
            <a:avLst/>
          </a:prstGeom>
        </p:spPr>
      </p:pic>
      <p:pic>
        <p:nvPicPr>
          <p:cNvPr id="7" name="Picture 6">
            <a:extLst>
              <a:ext uri="{FF2B5EF4-FFF2-40B4-BE49-F238E27FC236}">
                <a16:creationId xmlns:a16="http://schemas.microsoft.com/office/drawing/2014/main" id="{56A407D3-FF4F-2B30-2D49-4412DE377EFA}"/>
              </a:ext>
            </a:extLst>
          </p:cNvPr>
          <p:cNvPicPr>
            <a:picLocks noChangeAspect="1"/>
          </p:cNvPicPr>
          <p:nvPr/>
        </p:nvPicPr>
        <p:blipFill>
          <a:blip r:embed="rId3"/>
          <a:stretch>
            <a:fillRect/>
          </a:stretch>
        </p:blipFill>
        <p:spPr>
          <a:xfrm>
            <a:off x="1559930" y="1388665"/>
            <a:ext cx="2553369" cy="4539323"/>
          </a:xfrm>
          <a:prstGeom prst="rect">
            <a:avLst/>
          </a:prstGeom>
        </p:spPr>
      </p:pic>
      <p:pic>
        <p:nvPicPr>
          <p:cNvPr id="9" name="Picture 8">
            <a:extLst>
              <a:ext uri="{FF2B5EF4-FFF2-40B4-BE49-F238E27FC236}">
                <a16:creationId xmlns:a16="http://schemas.microsoft.com/office/drawing/2014/main" id="{B900187A-191F-E469-8813-0A821AA16366}"/>
              </a:ext>
            </a:extLst>
          </p:cNvPr>
          <p:cNvPicPr>
            <a:picLocks noChangeAspect="1"/>
          </p:cNvPicPr>
          <p:nvPr/>
        </p:nvPicPr>
        <p:blipFill>
          <a:blip r:embed="rId4"/>
          <a:stretch>
            <a:fillRect/>
          </a:stretch>
        </p:blipFill>
        <p:spPr>
          <a:xfrm>
            <a:off x="259080" y="143228"/>
            <a:ext cx="3200677" cy="323116"/>
          </a:xfrm>
          <a:prstGeom prst="rect">
            <a:avLst/>
          </a:prstGeom>
        </p:spPr>
      </p:pic>
      <p:pic>
        <p:nvPicPr>
          <p:cNvPr id="4" name="Picture 3">
            <a:extLst>
              <a:ext uri="{FF2B5EF4-FFF2-40B4-BE49-F238E27FC236}">
                <a16:creationId xmlns:a16="http://schemas.microsoft.com/office/drawing/2014/main" id="{A9FCC003-8AE5-C4A9-5E31-787278EB9381}"/>
              </a:ext>
            </a:extLst>
          </p:cNvPr>
          <p:cNvPicPr>
            <a:picLocks noChangeAspect="1"/>
          </p:cNvPicPr>
          <p:nvPr/>
        </p:nvPicPr>
        <p:blipFill>
          <a:blip r:embed="rId5"/>
          <a:stretch>
            <a:fillRect/>
          </a:stretch>
        </p:blipFill>
        <p:spPr>
          <a:xfrm>
            <a:off x="5025206" y="1388664"/>
            <a:ext cx="2295718" cy="4539323"/>
          </a:xfrm>
          <a:prstGeom prst="rect">
            <a:avLst/>
          </a:prstGeom>
        </p:spPr>
      </p:pic>
      <p:sp>
        <p:nvSpPr>
          <p:cNvPr id="8" name="TextBox 7">
            <a:extLst>
              <a:ext uri="{FF2B5EF4-FFF2-40B4-BE49-F238E27FC236}">
                <a16:creationId xmlns:a16="http://schemas.microsoft.com/office/drawing/2014/main" id="{DFD93ECD-7BB0-34A8-56BF-C6EC391A1824}"/>
              </a:ext>
            </a:extLst>
          </p:cNvPr>
          <p:cNvSpPr txBox="1"/>
          <p:nvPr/>
        </p:nvSpPr>
        <p:spPr>
          <a:xfrm>
            <a:off x="2386736" y="5927988"/>
            <a:ext cx="1073021" cy="646331"/>
          </a:xfrm>
          <a:prstGeom prst="rect">
            <a:avLst/>
          </a:prstGeom>
          <a:noFill/>
        </p:spPr>
        <p:txBody>
          <a:bodyPr wrap="square" rtlCol="0">
            <a:spAutoFit/>
          </a:bodyPr>
          <a:lstStyle/>
          <a:p>
            <a:r>
              <a:rPr lang="en-IN" dirty="0"/>
              <a:t>Blood Search</a:t>
            </a:r>
          </a:p>
        </p:txBody>
      </p:sp>
      <p:sp>
        <p:nvSpPr>
          <p:cNvPr id="10" name="TextBox 9">
            <a:extLst>
              <a:ext uri="{FF2B5EF4-FFF2-40B4-BE49-F238E27FC236}">
                <a16:creationId xmlns:a16="http://schemas.microsoft.com/office/drawing/2014/main" id="{D78B68EF-604B-10E2-167F-F890B6A09DE0}"/>
              </a:ext>
            </a:extLst>
          </p:cNvPr>
          <p:cNvSpPr txBox="1"/>
          <p:nvPr/>
        </p:nvSpPr>
        <p:spPr>
          <a:xfrm>
            <a:off x="5506352" y="6066487"/>
            <a:ext cx="1398728" cy="369332"/>
          </a:xfrm>
          <a:prstGeom prst="rect">
            <a:avLst/>
          </a:prstGeom>
          <a:noFill/>
        </p:spPr>
        <p:txBody>
          <a:bodyPr wrap="square" rtlCol="0">
            <a:spAutoFit/>
          </a:bodyPr>
          <a:lstStyle/>
          <a:p>
            <a:r>
              <a:rPr lang="en-IN" dirty="0"/>
              <a:t>Registration</a:t>
            </a:r>
          </a:p>
        </p:txBody>
      </p:sp>
      <p:sp>
        <p:nvSpPr>
          <p:cNvPr id="11" name="TextBox 10">
            <a:extLst>
              <a:ext uri="{FF2B5EF4-FFF2-40B4-BE49-F238E27FC236}">
                <a16:creationId xmlns:a16="http://schemas.microsoft.com/office/drawing/2014/main" id="{0422FD7D-1F6D-DEAB-D80D-58D21F1B97E6}"/>
              </a:ext>
            </a:extLst>
          </p:cNvPr>
          <p:cNvSpPr txBox="1"/>
          <p:nvPr/>
        </p:nvSpPr>
        <p:spPr>
          <a:xfrm>
            <a:off x="9268753" y="5936604"/>
            <a:ext cx="1073021" cy="646331"/>
          </a:xfrm>
          <a:prstGeom prst="rect">
            <a:avLst/>
          </a:prstGeom>
          <a:noFill/>
        </p:spPr>
        <p:txBody>
          <a:bodyPr wrap="square" rtlCol="0">
            <a:spAutoFit/>
          </a:bodyPr>
          <a:lstStyle/>
          <a:p>
            <a:r>
              <a:rPr lang="en-IN" dirty="0"/>
              <a:t>Profile Page</a:t>
            </a:r>
          </a:p>
        </p:txBody>
      </p:sp>
    </p:spTree>
    <p:extLst>
      <p:ext uri="{BB962C8B-B14F-4D97-AF65-F5344CB8AC3E}">
        <p14:creationId xmlns:p14="http://schemas.microsoft.com/office/powerpoint/2010/main" val="230577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a:xfrm>
            <a:off x="489888" y="731520"/>
            <a:ext cx="4940528" cy="768096"/>
          </a:xfrm>
        </p:spPr>
        <p:txBody>
          <a:bodyPr/>
          <a:lstStyle/>
          <a:p>
            <a:r>
              <a:rPr lang="en-US" dirty="0"/>
              <a:t>Limitations</a:t>
            </a:r>
          </a:p>
        </p:txBody>
      </p:sp>
      <p:sp>
        <p:nvSpPr>
          <p:cNvPr id="73" name="Footer Placeholder 72">
            <a:extLst>
              <a:ext uri="{FF2B5EF4-FFF2-40B4-BE49-F238E27FC236}">
                <a16:creationId xmlns:a16="http://schemas.microsoft.com/office/drawing/2014/main" id="{253AA363-0A91-5CE9-7764-DD7813D6BF70}"/>
              </a:ext>
            </a:extLst>
          </p:cNvPr>
          <p:cNvSpPr>
            <a:spLocks noGrp="1"/>
          </p:cNvSpPr>
          <p:nvPr>
            <p:ph type="ftr" sz="quarter" idx="11"/>
          </p:nvPr>
        </p:nvSpPr>
        <p:spPr>
          <a:xfrm>
            <a:off x="621792" y="-403619"/>
            <a:ext cx="3200400" cy="274320"/>
          </a:xfrm>
        </p:spPr>
        <p:txBody>
          <a:bodyPr/>
          <a:lstStyle/>
          <a:p>
            <a:r>
              <a:rPr lang="en-US" dirty="0"/>
              <a:t>Presentation title</a:t>
            </a:r>
          </a:p>
        </p:txBody>
      </p:sp>
      <p:sp>
        <p:nvSpPr>
          <p:cNvPr id="74" name="Slide Number Placeholder 73">
            <a:extLst>
              <a:ext uri="{FF2B5EF4-FFF2-40B4-BE49-F238E27FC236}">
                <a16:creationId xmlns:a16="http://schemas.microsoft.com/office/drawing/2014/main" id="{B964C6B0-844C-A964-2B74-46CF893E1381}"/>
              </a:ext>
            </a:extLst>
          </p:cNvPr>
          <p:cNvSpPr>
            <a:spLocks noGrp="1"/>
          </p:cNvSpPr>
          <p:nvPr>
            <p:ph type="sldNum" sz="quarter" idx="12"/>
          </p:nvPr>
        </p:nvSpPr>
        <p:spPr/>
        <p:txBody>
          <a:bodyPr/>
          <a:lstStyle/>
          <a:p>
            <a:fld id="{48F63A3B-78C7-47BE-AE5E-E10140E04643}" type="slidenum">
              <a:rPr lang="en-US" smtClean="0"/>
              <a:pPr/>
              <a:t>13</a:t>
            </a:fld>
            <a:endParaRPr lang="en-US" dirty="0"/>
          </a:p>
        </p:txBody>
      </p:sp>
      <p:sp>
        <p:nvSpPr>
          <p:cNvPr id="29" name="TextBox 28">
            <a:extLst>
              <a:ext uri="{FF2B5EF4-FFF2-40B4-BE49-F238E27FC236}">
                <a16:creationId xmlns:a16="http://schemas.microsoft.com/office/drawing/2014/main" id="{31F68452-51EF-6F05-B874-69BB4C0EA095}"/>
              </a:ext>
            </a:extLst>
          </p:cNvPr>
          <p:cNvSpPr txBox="1"/>
          <p:nvPr/>
        </p:nvSpPr>
        <p:spPr>
          <a:xfrm>
            <a:off x="842928" y="1592339"/>
            <a:ext cx="10186415" cy="1200329"/>
          </a:xfrm>
          <a:prstGeom prst="rect">
            <a:avLst/>
          </a:prstGeom>
          <a:noFill/>
        </p:spPr>
        <p:txBody>
          <a:bodyPr wrap="square" rtlCol="0">
            <a:spAutoFit/>
          </a:bodyPr>
          <a:lstStyle/>
          <a:p>
            <a:r>
              <a:rPr lang="en-US" b="1" dirty="0">
                <a:solidFill>
                  <a:schemeClr val="accent6">
                    <a:lumMod val="75000"/>
                  </a:schemeClr>
                </a:solidFill>
              </a:rPr>
              <a:t>Some of the main limitations of the project are as follows:</a:t>
            </a:r>
          </a:p>
          <a:p>
            <a:pPr marL="285750" indent="-285750">
              <a:buFont typeface="Arial" panose="020B0604020202020204" pitchFamily="34" charset="0"/>
              <a:buChar char="•"/>
            </a:pPr>
            <a:r>
              <a:rPr lang="en-US" dirty="0">
                <a:solidFill>
                  <a:schemeClr val="accent6">
                    <a:lumMod val="75000"/>
                  </a:schemeClr>
                </a:solidFill>
              </a:rPr>
              <a:t>The system does not support languages other than English language.</a:t>
            </a:r>
          </a:p>
          <a:p>
            <a:pPr marL="285750" indent="-285750">
              <a:buFont typeface="Arial" panose="020B0604020202020204" pitchFamily="34" charset="0"/>
              <a:buChar char="•"/>
            </a:pPr>
            <a:r>
              <a:rPr lang="en-US" dirty="0">
                <a:solidFill>
                  <a:schemeClr val="accent6">
                    <a:lumMod val="75000"/>
                  </a:schemeClr>
                </a:solidFill>
              </a:rPr>
              <a:t>The database has location details bounded only to Karnataka.</a:t>
            </a:r>
          </a:p>
          <a:p>
            <a:pPr marL="285750" indent="-285750">
              <a:buFont typeface="Arial" panose="020B0604020202020204" pitchFamily="34" charset="0"/>
              <a:buChar char="•"/>
            </a:pPr>
            <a:r>
              <a:rPr lang="en-US" dirty="0">
                <a:solidFill>
                  <a:schemeClr val="accent6">
                    <a:lumMod val="75000"/>
                  </a:schemeClr>
                </a:solidFill>
              </a:rPr>
              <a:t>Though donor locations can be specified, it lacks connection to real time Geo-location</a:t>
            </a:r>
          </a:p>
        </p:txBody>
      </p:sp>
      <p:sp>
        <p:nvSpPr>
          <p:cNvPr id="6" name="Title 3">
            <a:extLst>
              <a:ext uri="{FF2B5EF4-FFF2-40B4-BE49-F238E27FC236}">
                <a16:creationId xmlns:a16="http://schemas.microsoft.com/office/drawing/2014/main" id="{FF403D4D-DF96-3F45-B117-7A4242B07AFD}"/>
              </a:ext>
            </a:extLst>
          </p:cNvPr>
          <p:cNvSpPr txBox="1">
            <a:spLocks/>
          </p:cNvSpPr>
          <p:nvPr/>
        </p:nvSpPr>
        <p:spPr>
          <a:xfrm>
            <a:off x="489888" y="3389361"/>
            <a:ext cx="4940528" cy="768096"/>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US" dirty="0"/>
              <a:t>Application</a:t>
            </a:r>
          </a:p>
        </p:txBody>
      </p:sp>
      <p:sp>
        <p:nvSpPr>
          <p:cNvPr id="7" name="TextBox 6">
            <a:extLst>
              <a:ext uri="{FF2B5EF4-FFF2-40B4-BE49-F238E27FC236}">
                <a16:creationId xmlns:a16="http://schemas.microsoft.com/office/drawing/2014/main" id="{7C1AF133-3F24-7350-CB0A-BC0B0F66F9A7}"/>
              </a:ext>
            </a:extLst>
          </p:cNvPr>
          <p:cNvSpPr txBox="1"/>
          <p:nvPr/>
        </p:nvSpPr>
        <p:spPr>
          <a:xfrm>
            <a:off x="842928" y="4089919"/>
            <a:ext cx="10186415" cy="2585323"/>
          </a:xfrm>
          <a:prstGeom prst="rect">
            <a:avLst/>
          </a:prstGeom>
          <a:noFill/>
        </p:spPr>
        <p:txBody>
          <a:bodyPr wrap="square" rtlCol="0">
            <a:spAutoFit/>
          </a:bodyPr>
          <a:lstStyle/>
          <a:p>
            <a:r>
              <a:rPr lang="en-US" b="1" dirty="0">
                <a:solidFill>
                  <a:schemeClr val="accent6">
                    <a:lumMod val="75000"/>
                  </a:schemeClr>
                </a:solidFill>
              </a:rPr>
              <a:t>Some of the main applications of the project are as follows:</a:t>
            </a:r>
          </a:p>
          <a:p>
            <a:pPr marL="285750" indent="-285750">
              <a:buFont typeface="Arial" panose="020B0604020202020204" pitchFamily="34" charset="0"/>
              <a:buChar char="•"/>
            </a:pPr>
            <a:r>
              <a:rPr lang="en-US" dirty="0"/>
              <a:t>Enable hospitals, medical facilities, and patients to post urgent requests for specific blood types, which donors can respond to </a:t>
            </a:r>
          </a:p>
          <a:p>
            <a:pPr marL="285750" indent="-285750">
              <a:buFont typeface="Arial" panose="020B0604020202020204" pitchFamily="34" charset="0"/>
              <a:buChar char="•"/>
            </a:pPr>
            <a:r>
              <a:rPr lang="en-US" dirty="0"/>
              <a:t>Helps users to find nearby blood donors, making it easier for them to request blood </a:t>
            </a:r>
          </a:p>
          <a:p>
            <a:pPr marL="285750" indent="-285750">
              <a:buFont typeface="Arial" panose="020B0604020202020204" pitchFamily="34" charset="0"/>
              <a:buChar char="•"/>
            </a:pPr>
            <a:r>
              <a:rPr lang="en-US" dirty="0"/>
              <a:t>Offer incentives or rewards to encourage regular blood donation, such as badges, certificates, or recognition </a:t>
            </a:r>
          </a:p>
          <a:p>
            <a:pPr marL="285750" indent="-285750">
              <a:buFont typeface="Arial" panose="020B0604020202020204" pitchFamily="34" charset="0"/>
              <a:buChar char="•"/>
            </a:pPr>
            <a:r>
              <a:rPr lang="en-US" dirty="0"/>
              <a:t>Provide information about the importance of blood donation, blood facts, the donation process, and health guidelines for donors </a:t>
            </a:r>
          </a:p>
          <a:p>
            <a:pPr marL="285750" indent="-285750">
              <a:buFont typeface="Arial" panose="020B0604020202020204" pitchFamily="34" charset="0"/>
              <a:buChar char="•"/>
            </a:pPr>
            <a:r>
              <a:rPr lang="en-US" dirty="0"/>
              <a:t>Create a community of donors and recipients, fostering a sense of unity and social responsibility </a:t>
            </a:r>
            <a:endParaRPr lang="en-US" dirty="0">
              <a:solidFill>
                <a:schemeClr val="accent6">
                  <a:lumMod val="75000"/>
                </a:schemeClr>
              </a:solidFill>
            </a:endParaRPr>
          </a:p>
        </p:txBody>
      </p:sp>
      <p:sp>
        <p:nvSpPr>
          <p:cNvPr id="9" name="Footer Placeholder 3">
            <a:extLst>
              <a:ext uri="{FF2B5EF4-FFF2-40B4-BE49-F238E27FC236}">
                <a16:creationId xmlns:a16="http://schemas.microsoft.com/office/drawing/2014/main" id="{1CFF7BC3-27DB-C9B7-97C1-E9615B1547AB}"/>
              </a:ext>
            </a:extLst>
          </p:cNvPr>
          <p:cNvSpPr txBox="1">
            <a:spLocks/>
          </p:cNvSpPr>
          <p:nvPr/>
        </p:nvSpPr>
        <p:spPr>
          <a:xfrm>
            <a:off x="259080" y="193074"/>
            <a:ext cx="3200400" cy="274320"/>
          </a:xfrm>
          <a:prstGeom prst="rect">
            <a:avLst/>
          </a:prstGeom>
          <a:solidFill>
            <a:schemeClr val="accent4">
              <a:lumMod val="60000"/>
              <a:lumOff val="40000"/>
            </a:schemeClr>
          </a:solidFill>
          <a:ln>
            <a:noFill/>
          </a:ln>
        </p:spPr>
        <p:txBody>
          <a:bodyPr vert="horz" lIns="91440" tIns="45720" rIns="91440" bIns="45720" rtlCol="0" anchor="ctr">
            <a:noAutofit/>
          </a:bodyPr>
          <a:lstStyle>
            <a:lvl1pPr marL="0" indent="0" algn="ctr" defTabSz="914400" rtl="0" eaLnBrk="1" latinLnBrk="0" hangingPunct="1">
              <a:lnSpc>
                <a:spcPct val="100000"/>
              </a:lnSpc>
              <a:spcBef>
                <a:spcPts val="360"/>
              </a:spcBef>
              <a:buFont typeface="Arial" panose="020B0604020202020204" pitchFamily="34" charset="0"/>
              <a:buNone/>
              <a:defRPr sz="14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1" dirty="0" err="1"/>
              <a:t>Rakthdaan</a:t>
            </a:r>
            <a:endParaRPr lang="en-US" i="1" dirty="0"/>
          </a:p>
        </p:txBody>
      </p:sp>
    </p:spTree>
    <p:extLst>
      <p:ext uri="{BB962C8B-B14F-4D97-AF65-F5344CB8AC3E}">
        <p14:creationId xmlns:p14="http://schemas.microsoft.com/office/powerpoint/2010/main" val="2011930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330448" y="73152"/>
            <a:ext cx="8165592" cy="768096"/>
          </a:xfrm>
        </p:spPr>
        <p:txBody>
          <a:bodyPr/>
          <a:lstStyle/>
          <a:p>
            <a:r>
              <a:rPr lang="en-US" dirty="0"/>
              <a:t>REFERENCES</a:t>
            </a:r>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14</a:t>
            </a:fld>
            <a:endParaRPr lang="en-US" dirty="0"/>
          </a:p>
        </p:txBody>
      </p:sp>
      <p:sp>
        <p:nvSpPr>
          <p:cNvPr id="11" name="Text Placeholder 10">
            <a:extLst>
              <a:ext uri="{FF2B5EF4-FFF2-40B4-BE49-F238E27FC236}">
                <a16:creationId xmlns:a16="http://schemas.microsoft.com/office/drawing/2014/main" id="{A2C39DD0-CD86-2929-7808-58D17FC2C0A6}"/>
              </a:ext>
            </a:extLst>
          </p:cNvPr>
          <p:cNvSpPr>
            <a:spLocks noGrp="1"/>
          </p:cNvSpPr>
          <p:nvPr>
            <p:ph type="body" idx="1"/>
          </p:nvPr>
        </p:nvSpPr>
        <p:spPr>
          <a:xfrm>
            <a:off x="3891788" y="4990242"/>
            <a:ext cx="3822192" cy="411480"/>
          </a:xfrm>
        </p:spPr>
        <p:txBody>
          <a:bodyPr/>
          <a:lstStyle/>
          <a:p>
            <a:r>
              <a:rPr lang="en-US" dirty="0"/>
              <a:t>Web references</a:t>
            </a:r>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3685032" y="981012"/>
            <a:ext cx="8247888" cy="5580888"/>
          </a:xfrm>
        </p:spPr>
        <p:txBody>
          <a:bodyPr/>
          <a:lstStyle/>
          <a:p>
            <a:pPr marL="0" indent="0">
              <a:buNone/>
            </a:pPr>
            <a:r>
              <a:rPr lang="en-US" sz="1600" b="1" dirty="0"/>
              <a:t>1]  </a:t>
            </a:r>
            <a:r>
              <a:rPr lang="en-US" sz="1600" dirty="0"/>
              <a:t>S P </a:t>
            </a:r>
            <a:r>
              <a:rPr lang="en-US" sz="1600" dirty="0" err="1"/>
              <a:t>Kurlekar</a:t>
            </a:r>
            <a:r>
              <a:rPr lang="en-US" sz="1600" dirty="0"/>
              <a:t>, K </a:t>
            </a:r>
            <a:r>
              <a:rPr lang="en-US" sz="1600" dirty="0" err="1"/>
              <a:t>Pranali</a:t>
            </a:r>
            <a:r>
              <a:rPr lang="en-US" sz="1600" dirty="0"/>
              <a:t>, R Komal M, </a:t>
            </a:r>
            <a:r>
              <a:rPr lang="en-US" sz="1600" dirty="0" err="1"/>
              <a:t>Shrutika</a:t>
            </a:r>
            <a:r>
              <a:rPr lang="en-US" sz="1600" dirty="0"/>
              <a:t> M, Aishwarya </a:t>
            </a:r>
            <a:r>
              <a:rPr lang="en-US" sz="1600" dirty="0" err="1"/>
              <a:t>Kurlekar</a:t>
            </a:r>
            <a:r>
              <a:rPr lang="en-US" sz="1600" dirty="0"/>
              <a:t>, S P, </a:t>
            </a:r>
            <a:r>
              <a:rPr lang="en-US" sz="1600" dirty="0" err="1"/>
              <a:t>Pranali</a:t>
            </a:r>
            <a:r>
              <a:rPr lang="en-US" sz="1600" dirty="0"/>
              <a:t> K, </a:t>
            </a:r>
            <a:r>
              <a:rPr lang="en-US" sz="1600" dirty="0" err="1"/>
              <a:t>Shrutika</a:t>
            </a:r>
            <a:r>
              <a:rPr lang="en-US" sz="1600" dirty="0"/>
              <a:t> M., &amp; Aishwarya M. “Android app for Quick Access of Blood Bank” (2017) Journal of Embedded Systems and Processing, 2(1)</a:t>
            </a:r>
          </a:p>
          <a:p>
            <a:pPr marL="0" indent="0">
              <a:buNone/>
            </a:pPr>
            <a:r>
              <a:rPr lang="en-US" sz="1600" b="1" dirty="0"/>
              <a:t>[2] </a:t>
            </a:r>
            <a:r>
              <a:rPr lang="en-US" sz="1600" dirty="0"/>
              <a:t>S </a:t>
            </a:r>
            <a:r>
              <a:rPr lang="en-US" sz="1600" dirty="0" err="1"/>
              <a:t>Periyanayagi</a:t>
            </a:r>
            <a:r>
              <a:rPr lang="en-US" sz="1600" dirty="0"/>
              <a:t>, A Manikandan, M </a:t>
            </a:r>
            <a:r>
              <a:rPr lang="en-US" sz="1600" dirty="0" err="1"/>
              <a:t>Muthukrishnan</a:t>
            </a:r>
            <a:r>
              <a:rPr lang="en-US" sz="1600" dirty="0"/>
              <a:t> and M Ramakrishnan, Professor and students of Ramco Institute of Technology, </a:t>
            </a:r>
            <a:r>
              <a:rPr lang="en-US" sz="1600" dirty="0" err="1"/>
              <a:t>Rajapalayam</a:t>
            </a:r>
            <a:r>
              <a:rPr lang="en-US" sz="1600" dirty="0"/>
              <a:t>, India. “</a:t>
            </a:r>
            <a:r>
              <a:rPr lang="en-US" sz="1600" dirty="0" err="1"/>
              <a:t>BDoor</a:t>
            </a:r>
            <a:r>
              <a:rPr lang="en-US" sz="1600" dirty="0"/>
              <a:t> App-Blood Donation Application using Android Studio “(2021) Journal of Physics Conference Series.</a:t>
            </a:r>
          </a:p>
          <a:p>
            <a:pPr marL="0" indent="0">
              <a:buNone/>
            </a:pPr>
            <a:r>
              <a:rPr lang="en-US" sz="1600" dirty="0"/>
              <a:t>[</a:t>
            </a:r>
            <a:r>
              <a:rPr lang="en-US" sz="1600" b="1" dirty="0"/>
              <a:t>3</a:t>
            </a:r>
            <a:r>
              <a:rPr lang="en-US" sz="1600" dirty="0"/>
              <a:t>] M. R. A. Hamlin, J. A. Mayan “Blood donation and life saver-blood donation app” (2016) Published in International Conference on Control, Instrumentation, Communication and Computational Technologies.</a:t>
            </a:r>
          </a:p>
          <a:p>
            <a:pPr marL="0" indent="0">
              <a:buNone/>
            </a:pPr>
            <a:r>
              <a:rPr lang="en-US" sz="1600" b="1" dirty="0"/>
              <a:t>[4</a:t>
            </a:r>
            <a:r>
              <a:rPr lang="en-US" sz="1600" dirty="0"/>
              <a:t>] </a:t>
            </a:r>
            <a:r>
              <a:rPr lang="en-US" sz="1600" dirty="0" err="1"/>
              <a:t>Brislin</a:t>
            </a:r>
            <a:r>
              <a:rPr lang="en-US" sz="1600" dirty="0"/>
              <a:t> M.R.A et al, ‘Blood Donation and Life Saver App’, 2nd Int. (2017) Conf. on Communication and Electronics Systems (ICCES), DOI:10.1109/CESYS.2017.8321318, pp 446-451.</a:t>
            </a:r>
          </a:p>
          <a:p>
            <a:pPr marL="0" indent="0">
              <a:buNone/>
            </a:pPr>
            <a:r>
              <a:rPr lang="en-US" sz="1600" b="1" dirty="0"/>
              <a:t>[5</a:t>
            </a:r>
            <a:r>
              <a:rPr lang="en-US" sz="1600" dirty="0"/>
              <a:t>] </a:t>
            </a:r>
            <a:r>
              <a:rPr lang="en-US" sz="1600" dirty="0" err="1"/>
              <a:t>Clementeena</a:t>
            </a:r>
            <a:r>
              <a:rPr lang="en-US" sz="1600" dirty="0"/>
              <a:t> A, Sankar K and Kannan S, ‘A Study on Blood Bank Management System’,(2014),Middle East Journal of Scientific Research, Vol. 19, No. 8, pp 1123-1126.</a:t>
            </a:r>
          </a:p>
        </p:txBody>
      </p:sp>
      <p:sp>
        <p:nvSpPr>
          <p:cNvPr id="14" name="Content Placeholder 13">
            <a:extLst>
              <a:ext uri="{FF2B5EF4-FFF2-40B4-BE49-F238E27FC236}">
                <a16:creationId xmlns:a16="http://schemas.microsoft.com/office/drawing/2014/main" id="{DD1D0BF9-FCAA-67DA-79AB-E6E7E6D2B6A1}"/>
              </a:ext>
            </a:extLst>
          </p:cNvPr>
          <p:cNvSpPr>
            <a:spLocks noGrp="1"/>
          </p:cNvSpPr>
          <p:nvPr>
            <p:ph sz="quarter" idx="4"/>
          </p:nvPr>
        </p:nvSpPr>
        <p:spPr>
          <a:xfrm>
            <a:off x="4011604" y="5419681"/>
            <a:ext cx="4777833" cy="1079381"/>
          </a:xfrm>
        </p:spPr>
        <p:txBody>
          <a:bodyPr/>
          <a:lstStyle/>
          <a:p>
            <a:r>
              <a:rPr lang="en-US" sz="1100" dirty="0"/>
              <a:t> </a:t>
            </a:r>
            <a:r>
              <a:rPr lang="en-US" sz="1100" dirty="0">
                <a:hlinkClick r:id="rId2"/>
              </a:rPr>
              <a:t>https://nevonprojects.com/online-blood-bank-project</a:t>
            </a:r>
            <a:endParaRPr lang="en-US" sz="1100" dirty="0"/>
          </a:p>
          <a:p>
            <a:r>
              <a:rPr lang="en-US" sz="1100" dirty="0">
                <a:hlinkClick r:id="rId3"/>
              </a:rPr>
              <a:t> https://www.phptpoint.com/projects/blood-bank-management-system</a:t>
            </a:r>
            <a:endParaRPr lang="en-US" sz="1100" dirty="0"/>
          </a:p>
          <a:p>
            <a:r>
              <a:rPr lang="en-US" sz="1100" dirty="0"/>
              <a:t> </a:t>
            </a:r>
            <a:r>
              <a:rPr lang="en-US" sz="1100" dirty="0">
                <a:hlinkClick r:id="rId4"/>
              </a:rPr>
              <a:t>https://www.ncbi.nlm.nih.gov/pmc/articles/PMC5682362</a:t>
            </a:r>
            <a:endParaRPr lang="en-US" sz="1100" dirty="0"/>
          </a:p>
          <a:p>
            <a:r>
              <a:rPr lang="en-US" sz="1100" dirty="0"/>
              <a:t> https://dribbble.com/tags/blood_donation_app</a:t>
            </a:r>
          </a:p>
        </p:txBody>
      </p:sp>
      <p:pic>
        <p:nvPicPr>
          <p:cNvPr id="4" name="Picture 3">
            <a:extLst>
              <a:ext uri="{FF2B5EF4-FFF2-40B4-BE49-F238E27FC236}">
                <a16:creationId xmlns:a16="http://schemas.microsoft.com/office/drawing/2014/main" id="{BBB178E5-F966-99BA-9282-CBE2915E432E}"/>
              </a:ext>
            </a:extLst>
          </p:cNvPr>
          <p:cNvPicPr>
            <a:picLocks noChangeAspect="1"/>
          </p:cNvPicPr>
          <p:nvPr/>
        </p:nvPicPr>
        <p:blipFill>
          <a:blip r:embed="rId5"/>
          <a:stretch>
            <a:fillRect/>
          </a:stretch>
        </p:blipFill>
        <p:spPr>
          <a:xfrm>
            <a:off x="129771" y="98922"/>
            <a:ext cx="3200677" cy="323116"/>
          </a:xfrm>
          <a:prstGeom prst="rect">
            <a:avLst/>
          </a:prstGeom>
        </p:spPr>
      </p:pic>
    </p:spTree>
    <p:extLst>
      <p:ext uri="{BB962C8B-B14F-4D97-AF65-F5344CB8AC3E}">
        <p14:creationId xmlns:p14="http://schemas.microsoft.com/office/powerpoint/2010/main" val="3170280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SUMMARY </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a:xfrm>
            <a:off x="581670" y="457200"/>
            <a:ext cx="3200400" cy="274320"/>
          </a:xfrm>
        </p:spPr>
        <p:txBody>
          <a:bodyPr/>
          <a:lstStyle/>
          <a:p>
            <a:r>
              <a:rPr lang="en-US" i="1" dirty="0" err="1"/>
              <a:t>rakthdaan</a:t>
            </a:r>
            <a:endParaRPr lang="en-US" i="1"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15</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508760" y="2837688"/>
            <a:ext cx="6454140" cy="2700528"/>
          </a:xfrm>
        </p:spPr>
        <p:txBody>
          <a:bodyPr/>
          <a:lstStyle/>
          <a:p>
            <a:r>
              <a:rPr lang="en-US" sz="1800" dirty="0"/>
              <a:t>In conclusion, the development of “</a:t>
            </a:r>
            <a:r>
              <a:rPr lang="en-US" sz="1800" dirty="0" err="1"/>
              <a:t>Raktdaan</a:t>
            </a:r>
            <a:r>
              <a:rPr lang="en-US" sz="1800" dirty="0"/>
              <a:t>” App is guided by a structured methodology that places users' needs at the forefront. By employing cutting-edge technologies and techniques, adhering to data privacy regulations, and adopting a user-centric approach, we aim to create a dynamic and effective platform that not only connects blood donors with recipients but also plays a pivotal role in promoting and facilitating life-saving blood donations</a:t>
            </a:r>
          </a:p>
        </p:txBody>
      </p:sp>
    </p:spTree>
    <p:extLst>
      <p:ext uri="{BB962C8B-B14F-4D97-AF65-F5344CB8AC3E}">
        <p14:creationId xmlns:p14="http://schemas.microsoft.com/office/powerpoint/2010/main" val="94818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563501" y="3564294"/>
            <a:ext cx="4169664" cy="2245194"/>
          </a:xfrm>
        </p:spPr>
        <p:txBody>
          <a:bodyPr/>
          <a:lstStyle/>
          <a:p>
            <a:r>
              <a:rPr lang="en-US" dirty="0"/>
              <a:t> </a:t>
            </a:r>
          </a:p>
        </p:txBody>
      </p:sp>
      <p:pic>
        <p:nvPicPr>
          <p:cNvPr id="1026" name="Picture 2" descr="Cartoon Free Donation Blood Vector Poster Background Wallpaper Image For Free Download - Pngtree">
            <a:extLst>
              <a:ext uri="{FF2B5EF4-FFF2-40B4-BE49-F238E27FC236}">
                <a16:creationId xmlns:a16="http://schemas.microsoft.com/office/drawing/2014/main" id="{BBC2D133-3BF3-97D9-9BFD-2C87E5D6C7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3732" y="2642616"/>
            <a:ext cx="3776295" cy="352755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75DD454-2EC4-DA64-1959-E63E63F1BFAF}"/>
              </a:ext>
            </a:extLst>
          </p:cNvPr>
          <p:cNvSpPr txBox="1"/>
          <p:nvPr/>
        </p:nvSpPr>
        <p:spPr>
          <a:xfrm>
            <a:off x="1884784" y="2801330"/>
            <a:ext cx="2407298" cy="646331"/>
          </a:xfrm>
          <a:prstGeom prst="rect">
            <a:avLst/>
          </a:prstGeom>
          <a:noFill/>
        </p:spPr>
        <p:txBody>
          <a:bodyPr wrap="square" rtlCol="0">
            <a:spAutoFit/>
          </a:bodyPr>
          <a:lstStyle/>
          <a:p>
            <a:r>
              <a:rPr lang="en-IN" dirty="0"/>
              <a:t>Embrace the lifesaver within you…</a:t>
            </a:r>
          </a:p>
        </p:txBody>
      </p:sp>
      <p:pic>
        <p:nvPicPr>
          <p:cNvPr id="10" name="Picture 9">
            <a:extLst>
              <a:ext uri="{FF2B5EF4-FFF2-40B4-BE49-F238E27FC236}">
                <a16:creationId xmlns:a16="http://schemas.microsoft.com/office/drawing/2014/main" id="{FA3F06FE-4AA8-5B03-940C-71909819AB09}"/>
              </a:ext>
            </a:extLst>
          </p:cNvPr>
          <p:cNvPicPr>
            <a:picLocks noChangeAspect="1"/>
          </p:cNvPicPr>
          <p:nvPr/>
        </p:nvPicPr>
        <p:blipFill>
          <a:blip r:embed="rId3"/>
          <a:stretch>
            <a:fillRect/>
          </a:stretch>
        </p:blipFill>
        <p:spPr>
          <a:xfrm>
            <a:off x="411202" y="334993"/>
            <a:ext cx="3200677" cy="323116"/>
          </a:xfrm>
          <a:prstGeom prst="rect">
            <a:avLst/>
          </a:prstGeom>
        </p:spPr>
      </p:pic>
      <p:sp>
        <p:nvSpPr>
          <p:cNvPr id="5" name="TextBox 4">
            <a:extLst>
              <a:ext uri="{FF2B5EF4-FFF2-40B4-BE49-F238E27FC236}">
                <a16:creationId xmlns:a16="http://schemas.microsoft.com/office/drawing/2014/main" id="{4071A219-5855-2464-C1F4-7B5998A68EC4}"/>
              </a:ext>
            </a:extLst>
          </p:cNvPr>
          <p:cNvSpPr txBox="1"/>
          <p:nvPr/>
        </p:nvSpPr>
        <p:spPr>
          <a:xfrm>
            <a:off x="10646229" y="438539"/>
            <a:ext cx="606489" cy="369332"/>
          </a:xfrm>
          <a:prstGeom prst="rect">
            <a:avLst/>
          </a:prstGeom>
          <a:noFill/>
        </p:spPr>
        <p:txBody>
          <a:bodyPr wrap="square" rtlCol="0">
            <a:spAutoFit/>
          </a:bodyPr>
          <a:lstStyle/>
          <a:p>
            <a:r>
              <a:rPr lang="en-IN" dirty="0"/>
              <a:t>16</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Mirjam Nilsson​</a:t>
            </a:r>
          </a:p>
          <a:p>
            <a:endParaRPr lang="en-US" dirty="0"/>
          </a:p>
        </p:txBody>
      </p:sp>
      <p:pic>
        <p:nvPicPr>
          <p:cNvPr id="5" name="Picture 4">
            <a:extLst>
              <a:ext uri="{FF2B5EF4-FFF2-40B4-BE49-F238E27FC236}">
                <a16:creationId xmlns:a16="http://schemas.microsoft.com/office/drawing/2014/main" id="{98DD08F1-32F6-FAF0-86A8-D7AEBDC3C191}"/>
              </a:ext>
            </a:extLst>
          </p:cNvPr>
          <p:cNvPicPr>
            <a:picLocks noChangeAspect="1"/>
          </p:cNvPicPr>
          <p:nvPr/>
        </p:nvPicPr>
        <p:blipFill>
          <a:blip r:embed="rId2"/>
          <a:stretch>
            <a:fillRect/>
          </a:stretch>
        </p:blipFill>
        <p:spPr>
          <a:xfrm>
            <a:off x="0" y="1"/>
            <a:ext cx="12192000" cy="6857999"/>
          </a:xfrm>
          <a:prstGeom prst="rect">
            <a:avLst/>
          </a:prstGeom>
        </p:spPr>
      </p:pic>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2283205" y="1339053"/>
            <a:ext cx="7346188" cy="878909"/>
          </a:xfrm>
        </p:spPr>
        <p:txBody>
          <a:bodyPr/>
          <a:lstStyle/>
          <a:p>
            <a:pPr>
              <a:lnSpc>
                <a:spcPct val="200000"/>
              </a:lnSpc>
            </a:pPr>
            <a:r>
              <a:rPr lang="en-US" sz="1200" dirty="0"/>
              <a:t>Blood donation app</a:t>
            </a:r>
            <a:br>
              <a:rPr lang="en-US" dirty="0"/>
            </a:br>
            <a:r>
              <a:rPr lang="en-US" sz="1200" dirty="0"/>
              <a:t>"Embrace the Lifesaver Within…"</a:t>
            </a:r>
            <a:endParaRPr lang="en-US" dirty="0"/>
          </a:p>
        </p:txBody>
      </p:sp>
      <p:pic>
        <p:nvPicPr>
          <p:cNvPr id="7" name="Picture 6">
            <a:extLst>
              <a:ext uri="{FF2B5EF4-FFF2-40B4-BE49-F238E27FC236}">
                <a16:creationId xmlns:a16="http://schemas.microsoft.com/office/drawing/2014/main" id="{1911A0B5-F1BB-6D69-3E0D-7843BA3F7E35}"/>
              </a:ext>
            </a:extLst>
          </p:cNvPr>
          <p:cNvPicPr>
            <a:picLocks noChangeAspect="1"/>
          </p:cNvPicPr>
          <p:nvPr/>
        </p:nvPicPr>
        <p:blipFill>
          <a:blip r:embed="rId3"/>
          <a:stretch>
            <a:fillRect/>
          </a:stretch>
        </p:blipFill>
        <p:spPr>
          <a:xfrm>
            <a:off x="-279401" y="281940"/>
            <a:ext cx="12471401" cy="149656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31568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16702-0969-0638-C492-B520F3953B48}"/>
              </a:ext>
            </a:extLst>
          </p:cNvPr>
          <p:cNvSpPr>
            <a:spLocks noGrp="1"/>
          </p:cNvSpPr>
          <p:nvPr>
            <p:ph type="title"/>
          </p:nvPr>
        </p:nvSpPr>
        <p:spPr>
          <a:xfrm>
            <a:off x="4061055" y="916245"/>
            <a:ext cx="7093505" cy="768096"/>
          </a:xfrm>
        </p:spPr>
        <p:txBody>
          <a:bodyPr/>
          <a:lstStyle/>
          <a:p>
            <a:r>
              <a:rPr lang="en-IN" dirty="0"/>
              <a:t>Table of contents</a:t>
            </a:r>
          </a:p>
        </p:txBody>
      </p:sp>
      <p:graphicFrame>
        <p:nvGraphicFramePr>
          <p:cNvPr id="6" name="Content Placeholder 5">
            <a:extLst>
              <a:ext uri="{FF2B5EF4-FFF2-40B4-BE49-F238E27FC236}">
                <a16:creationId xmlns:a16="http://schemas.microsoft.com/office/drawing/2014/main" id="{FD5A9ED2-F22A-08A5-1DC3-7A2ADBD6C44B}"/>
              </a:ext>
            </a:extLst>
          </p:cNvPr>
          <p:cNvGraphicFramePr>
            <a:graphicFrameLocks noGrp="1"/>
          </p:cNvGraphicFramePr>
          <p:nvPr>
            <p:ph idx="1"/>
            <p:extLst>
              <p:ext uri="{D42A27DB-BD31-4B8C-83A1-F6EECF244321}">
                <p14:modId xmlns:p14="http://schemas.microsoft.com/office/powerpoint/2010/main" val="2353542856"/>
              </p:ext>
            </p:extLst>
          </p:nvPr>
        </p:nvGraphicFramePr>
        <p:xfrm>
          <a:off x="4177856" y="1875453"/>
          <a:ext cx="6767512" cy="4846320"/>
        </p:xfrm>
        <a:graphic>
          <a:graphicData uri="http://schemas.openxmlformats.org/drawingml/2006/table">
            <a:tbl>
              <a:tblPr firstRow="1" bandRow="1">
                <a:tableStyleId>{5C22544A-7EE6-4342-B048-85BDC9FD1C3A}</a:tableStyleId>
              </a:tblPr>
              <a:tblGrid>
                <a:gridCol w="4910160">
                  <a:extLst>
                    <a:ext uri="{9D8B030D-6E8A-4147-A177-3AD203B41FA5}">
                      <a16:colId xmlns:a16="http://schemas.microsoft.com/office/drawing/2014/main" val="3078193408"/>
                    </a:ext>
                  </a:extLst>
                </a:gridCol>
                <a:gridCol w="1857352">
                  <a:extLst>
                    <a:ext uri="{9D8B030D-6E8A-4147-A177-3AD203B41FA5}">
                      <a16:colId xmlns:a16="http://schemas.microsoft.com/office/drawing/2014/main" val="1731108729"/>
                    </a:ext>
                  </a:extLst>
                </a:gridCol>
              </a:tblGrid>
              <a:tr h="345320">
                <a:tc>
                  <a:txBody>
                    <a:bodyPr/>
                    <a:lstStyle/>
                    <a:p>
                      <a:r>
                        <a:rPr lang="en-IN" dirty="0">
                          <a:solidFill>
                            <a:schemeClr val="tx1"/>
                          </a:solidFill>
                        </a:rPr>
                        <a:t>CONTENTS</a:t>
                      </a:r>
                    </a:p>
                  </a:txBody>
                  <a:tcPr/>
                </a:tc>
                <a:tc>
                  <a:txBody>
                    <a:bodyPr/>
                    <a:lstStyle/>
                    <a:p>
                      <a:r>
                        <a:rPr lang="en-IN" dirty="0">
                          <a:solidFill>
                            <a:schemeClr val="tx1"/>
                          </a:solidFill>
                        </a:rPr>
                        <a:t>PAGE NO.</a:t>
                      </a:r>
                    </a:p>
                  </a:txBody>
                  <a:tcPr/>
                </a:tc>
                <a:extLst>
                  <a:ext uri="{0D108BD9-81ED-4DB2-BD59-A6C34878D82A}">
                    <a16:rowId xmlns:a16="http://schemas.microsoft.com/office/drawing/2014/main" val="1483380391"/>
                  </a:ext>
                </a:extLst>
              </a:tr>
              <a:tr h="350116">
                <a:tc>
                  <a:txBody>
                    <a:bodyPr/>
                    <a:lstStyle/>
                    <a:p>
                      <a:pPr marL="0" indent="0">
                        <a:buFont typeface="Arial" panose="020B0604020202020204" pitchFamily="34" charset="0"/>
                        <a:buNone/>
                      </a:pPr>
                      <a:r>
                        <a:rPr lang="en-IN" dirty="0"/>
                        <a:t>INTRODUCTION</a:t>
                      </a:r>
                    </a:p>
                  </a:txBody>
                  <a:tcPr/>
                </a:tc>
                <a:tc>
                  <a:txBody>
                    <a:bodyPr/>
                    <a:lstStyle/>
                    <a:p>
                      <a:r>
                        <a:rPr lang="en-IN" dirty="0"/>
                        <a:t>4</a:t>
                      </a:r>
                    </a:p>
                  </a:txBody>
                  <a:tcPr/>
                </a:tc>
                <a:extLst>
                  <a:ext uri="{0D108BD9-81ED-4DB2-BD59-A6C34878D82A}">
                    <a16:rowId xmlns:a16="http://schemas.microsoft.com/office/drawing/2014/main" val="2831315243"/>
                  </a:ext>
                </a:extLst>
              </a:tr>
              <a:tr h="350116">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dirty="0"/>
                        <a:t>PROBLEM STATEMENT</a:t>
                      </a:r>
                    </a:p>
                  </a:txBody>
                  <a:tcPr/>
                </a:tc>
                <a:tc>
                  <a:txBody>
                    <a:bodyPr/>
                    <a:lstStyle/>
                    <a:p>
                      <a:r>
                        <a:rPr lang="en-IN" dirty="0"/>
                        <a:t>5</a:t>
                      </a:r>
                    </a:p>
                  </a:txBody>
                  <a:tcPr/>
                </a:tc>
                <a:extLst>
                  <a:ext uri="{0D108BD9-81ED-4DB2-BD59-A6C34878D82A}">
                    <a16:rowId xmlns:a16="http://schemas.microsoft.com/office/drawing/2014/main" val="1054318245"/>
                  </a:ext>
                </a:extLst>
              </a:tr>
              <a:tr h="3501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OBJECTIVES</a:t>
                      </a:r>
                    </a:p>
                  </a:txBody>
                  <a:tcPr/>
                </a:tc>
                <a:tc>
                  <a:txBody>
                    <a:bodyPr/>
                    <a:lstStyle/>
                    <a:p>
                      <a:r>
                        <a:rPr lang="en-IN" dirty="0"/>
                        <a:t>6</a:t>
                      </a:r>
                    </a:p>
                  </a:txBody>
                  <a:tcPr/>
                </a:tc>
                <a:extLst>
                  <a:ext uri="{0D108BD9-81ED-4DB2-BD59-A6C34878D82A}">
                    <a16:rowId xmlns:a16="http://schemas.microsoft.com/office/drawing/2014/main" val="646748029"/>
                  </a:ext>
                </a:extLst>
              </a:tr>
              <a:tr h="3501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SOFTWARE REQUIREMENTS</a:t>
                      </a:r>
                    </a:p>
                  </a:txBody>
                  <a:tcPr/>
                </a:tc>
                <a:tc>
                  <a:txBody>
                    <a:bodyPr/>
                    <a:lstStyle/>
                    <a:p>
                      <a:r>
                        <a:rPr lang="en-IN" dirty="0"/>
                        <a:t>7</a:t>
                      </a:r>
                    </a:p>
                  </a:txBody>
                  <a:tcPr/>
                </a:tc>
                <a:extLst>
                  <a:ext uri="{0D108BD9-81ED-4DB2-BD59-A6C34878D82A}">
                    <a16:rowId xmlns:a16="http://schemas.microsoft.com/office/drawing/2014/main" val="3880682706"/>
                  </a:ext>
                </a:extLst>
              </a:tr>
              <a:tr h="3501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FUNCTIONALITY</a:t>
                      </a:r>
                    </a:p>
                  </a:txBody>
                  <a:tcPr/>
                </a:tc>
                <a:tc>
                  <a:txBody>
                    <a:bodyPr/>
                    <a:lstStyle/>
                    <a:p>
                      <a:r>
                        <a:rPr lang="en-IN" dirty="0"/>
                        <a:t>8</a:t>
                      </a:r>
                    </a:p>
                  </a:txBody>
                  <a:tcPr/>
                </a:tc>
                <a:extLst>
                  <a:ext uri="{0D108BD9-81ED-4DB2-BD59-A6C34878D82A}">
                    <a16:rowId xmlns:a16="http://schemas.microsoft.com/office/drawing/2014/main" val="1801065964"/>
                  </a:ext>
                </a:extLst>
              </a:tr>
              <a:tr h="3501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ARCHITECHTURAL DESIGNS</a:t>
                      </a:r>
                    </a:p>
                  </a:txBody>
                  <a:tcPr/>
                </a:tc>
                <a:tc>
                  <a:txBody>
                    <a:bodyPr/>
                    <a:lstStyle/>
                    <a:p>
                      <a:r>
                        <a:rPr lang="en-IN" dirty="0"/>
                        <a:t>9</a:t>
                      </a:r>
                    </a:p>
                  </a:txBody>
                  <a:tcPr/>
                </a:tc>
                <a:extLst>
                  <a:ext uri="{0D108BD9-81ED-4DB2-BD59-A6C34878D82A}">
                    <a16:rowId xmlns:a16="http://schemas.microsoft.com/office/drawing/2014/main" val="1575663584"/>
                  </a:ext>
                </a:extLst>
              </a:tr>
              <a:tr h="3501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NON FUNTION</a:t>
                      </a:r>
                    </a:p>
                  </a:txBody>
                  <a:tcPr/>
                </a:tc>
                <a:tc>
                  <a:txBody>
                    <a:bodyPr/>
                    <a:lstStyle/>
                    <a:p>
                      <a:r>
                        <a:rPr lang="en-IN" dirty="0"/>
                        <a:t>10</a:t>
                      </a:r>
                    </a:p>
                  </a:txBody>
                  <a:tcPr/>
                </a:tc>
                <a:extLst>
                  <a:ext uri="{0D108BD9-81ED-4DB2-BD59-A6C34878D82A}">
                    <a16:rowId xmlns:a16="http://schemas.microsoft.com/office/drawing/2014/main" val="1698136550"/>
                  </a:ext>
                </a:extLst>
              </a:tr>
              <a:tr h="3501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RESULTS </a:t>
                      </a:r>
                    </a:p>
                  </a:txBody>
                  <a:tcPr/>
                </a:tc>
                <a:tc>
                  <a:txBody>
                    <a:bodyPr/>
                    <a:lstStyle/>
                    <a:p>
                      <a:r>
                        <a:rPr lang="en-IN" dirty="0"/>
                        <a:t>11</a:t>
                      </a:r>
                    </a:p>
                  </a:txBody>
                  <a:tcPr/>
                </a:tc>
                <a:extLst>
                  <a:ext uri="{0D108BD9-81ED-4DB2-BD59-A6C34878D82A}">
                    <a16:rowId xmlns:a16="http://schemas.microsoft.com/office/drawing/2014/main" val="25505016"/>
                  </a:ext>
                </a:extLst>
              </a:tr>
              <a:tr h="3501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LIMITATIONS</a:t>
                      </a:r>
                    </a:p>
                  </a:txBody>
                  <a:tcPr/>
                </a:tc>
                <a:tc>
                  <a:txBody>
                    <a:bodyPr/>
                    <a:lstStyle/>
                    <a:p>
                      <a:r>
                        <a:rPr lang="en-IN" dirty="0"/>
                        <a:t>12</a:t>
                      </a:r>
                    </a:p>
                  </a:txBody>
                  <a:tcPr/>
                </a:tc>
                <a:extLst>
                  <a:ext uri="{0D108BD9-81ED-4DB2-BD59-A6C34878D82A}">
                    <a16:rowId xmlns:a16="http://schemas.microsoft.com/office/drawing/2014/main" val="2047580040"/>
                  </a:ext>
                </a:extLst>
              </a:tr>
              <a:tr h="1122290">
                <a:tc>
                  <a:txBody>
                    <a:bodyPr/>
                    <a:lstStyle/>
                    <a:p>
                      <a:pPr marL="0" indent="0">
                        <a:buFont typeface="Arial" panose="020B0604020202020204" pitchFamily="34" charset="0"/>
                        <a:buNone/>
                      </a:pPr>
                      <a:r>
                        <a:rPr lang="en-IN" dirty="0"/>
                        <a:t>APPLICATIONS</a:t>
                      </a:r>
                    </a:p>
                    <a:p>
                      <a:pPr marL="0" indent="0">
                        <a:buFont typeface="Arial" panose="020B0604020202020204" pitchFamily="34" charset="0"/>
                        <a:buNone/>
                      </a:pPr>
                      <a:r>
                        <a:rPr lang="en-IN" dirty="0"/>
                        <a:t>REFERENCES</a:t>
                      </a:r>
                    </a:p>
                    <a:p>
                      <a:pPr marL="0" indent="0">
                        <a:buFont typeface="Arial" panose="020B0604020202020204" pitchFamily="34" charset="0"/>
                        <a:buNone/>
                      </a:pPr>
                      <a:r>
                        <a:rPr lang="en-IN" dirty="0"/>
                        <a:t>SUMMARY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txBody>
                  <a:tcPr/>
                </a:tc>
                <a:tc>
                  <a:txBody>
                    <a:bodyPr/>
                    <a:lstStyle/>
                    <a:p>
                      <a:r>
                        <a:rPr lang="en-IN" dirty="0"/>
                        <a:t>12</a:t>
                      </a:r>
                    </a:p>
                    <a:p>
                      <a:r>
                        <a:rPr lang="en-IN" dirty="0"/>
                        <a:t>14</a:t>
                      </a:r>
                    </a:p>
                    <a:p>
                      <a:r>
                        <a:rPr lang="en-IN" dirty="0"/>
                        <a:t>15</a:t>
                      </a:r>
                    </a:p>
                  </a:txBody>
                  <a:tcPr/>
                </a:tc>
                <a:extLst>
                  <a:ext uri="{0D108BD9-81ED-4DB2-BD59-A6C34878D82A}">
                    <a16:rowId xmlns:a16="http://schemas.microsoft.com/office/drawing/2014/main" val="1705843996"/>
                  </a:ext>
                </a:extLst>
              </a:tr>
            </a:tbl>
          </a:graphicData>
        </a:graphic>
      </p:graphicFrame>
      <p:sp>
        <p:nvSpPr>
          <p:cNvPr id="4" name="Footer Placeholder 3">
            <a:extLst>
              <a:ext uri="{FF2B5EF4-FFF2-40B4-BE49-F238E27FC236}">
                <a16:creationId xmlns:a16="http://schemas.microsoft.com/office/drawing/2014/main" id="{DA1AD489-7BDC-AA30-C71B-CBB9173E2491}"/>
              </a:ext>
            </a:extLst>
          </p:cNvPr>
          <p:cNvSpPr>
            <a:spLocks noGrp="1"/>
          </p:cNvSpPr>
          <p:nvPr>
            <p:ph type="ftr" sz="quarter" idx="11"/>
          </p:nvPr>
        </p:nvSpPr>
        <p:spPr>
          <a:xfrm>
            <a:off x="0" y="320040"/>
            <a:ext cx="3200400" cy="274320"/>
          </a:xfrm>
        </p:spPr>
        <p:txBody>
          <a:bodyPr/>
          <a:lstStyle/>
          <a:p>
            <a:r>
              <a:rPr lang="en-US" i="1" dirty="0" err="1"/>
              <a:t>rakthdaan</a:t>
            </a:r>
            <a:endParaRPr lang="en-US" i="1" dirty="0"/>
          </a:p>
        </p:txBody>
      </p:sp>
      <p:sp>
        <p:nvSpPr>
          <p:cNvPr id="5" name="Slide Number Placeholder 4">
            <a:extLst>
              <a:ext uri="{FF2B5EF4-FFF2-40B4-BE49-F238E27FC236}">
                <a16:creationId xmlns:a16="http://schemas.microsoft.com/office/drawing/2014/main" id="{B3EC1AE9-8378-1570-78EE-E383FB3CA5DD}"/>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136486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961136" y="581152"/>
            <a:ext cx="5693664"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introduction</a:t>
            </a: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402336" y="1940560"/>
            <a:ext cx="7563104" cy="4023360"/>
          </a:xfrm>
        </p:spPr>
        <p:txBody>
          <a:bodyPr/>
          <a:lstStyle/>
          <a:p>
            <a:r>
              <a:rPr lang="en-US" sz="1800" dirty="0"/>
              <a:t>Introducing “Raktdaan” a groundbreaking blood donation app revolutionizing the way we save lives. In a world of constant medical emergencies, timely access to blood is crucial. This innovative app bridges the gap between donors and patients, ensuring convenient and rewarding contributions. With a user-friendly interface, search donor features, and incentives for donors, “Raktdaan” simplifies the donation process, setting a new standard in lifesaving initiatives. </a:t>
            </a:r>
          </a:p>
          <a:p>
            <a:r>
              <a:rPr lang="en-US" sz="1800" dirty="0"/>
              <a:t>“Raktdaan”  helps in transforming the landscape of blood donations, making it more accessible, engaging, and impactful for everyone involved. Together, we can make a significant difference in the lives of  those in critical need​.</a:t>
            </a:r>
          </a:p>
        </p:txBody>
      </p:sp>
      <p:pic>
        <p:nvPicPr>
          <p:cNvPr id="5" name="Picture 4">
            <a:extLst>
              <a:ext uri="{FF2B5EF4-FFF2-40B4-BE49-F238E27FC236}">
                <a16:creationId xmlns:a16="http://schemas.microsoft.com/office/drawing/2014/main" id="{895637E9-A348-CDA9-73B2-CCC1420A9E18}"/>
              </a:ext>
            </a:extLst>
          </p:cNvPr>
          <p:cNvPicPr>
            <a:picLocks noChangeAspect="1"/>
          </p:cNvPicPr>
          <p:nvPr/>
        </p:nvPicPr>
        <p:blipFill>
          <a:blip r:embed="rId2"/>
          <a:stretch>
            <a:fillRect/>
          </a:stretch>
        </p:blipFill>
        <p:spPr>
          <a:xfrm>
            <a:off x="206350" y="114607"/>
            <a:ext cx="3200677" cy="323116"/>
          </a:xfrm>
          <a:prstGeom prst="rect">
            <a:avLst/>
          </a:prstGeom>
        </p:spPr>
      </p:pic>
      <p:sp>
        <p:nvSpPr>
          <p:cNvPr id="6" name="TextBox 5">
            <a:extLst>
              <a:ext uri="{FF2B5EF4-FFF2-40B4-BE49-F238E27FC236}">
                <a16:creationId xmlns:a16="http://schemas.microsoft.com/office/drawing/2014/main" id="{CADC6EC0-3DED-64F5-A121-33345BECD468}"/>
              </a:ext>
            </a:extLst>
          </p:cNvPr>
          <p:cNvSpPr txBox="1"/>
          <p:nvPr/>
        </p:nvSpPr>
        <p:spPr>
          <a:xfrm>
            <a:off x="11277600" y="244322"/>
            <a:ext cx="914400" cy="307777"/>
          </a:xfrm>
          <a:prstGeom prst="rect">
            <a:avLst/>
          </a:prstGeom>
          <a:noFill/>
        </p:spPr>
        <p:txBody>
          <a:bodyPr wrap="square" rtlCol="0">
            <a:spAutoFit/>
          </a:bodyPr>
          <a:lstStyle/>
          <a:p>
            <a:r>
              <a:rPr lang="en-IN" sz="1400" dirty="0">
                <a:solidFill>
                  <a:schemeClr val="accent6">
                    <a:lumMod val="75000"/>
                  </a:schemeClr>
                </a:solidFill>
              </a:rPr>
              <a:t>4</a:t>
            </a:r>
          </a:p>
        </p:txBody>
      </p:sp>
    </p:spTree>
    <p:extLst>
      <p:ext uri="{BB962C8B-B14F-4D97-AF65-F5344CB8AC3E}">
        <p14:creationId xmlns:p14="http://schemas.microsoft.com/office/powerpoint/2010/main" val="3855531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4323805" y="1256772"/>
            <a:ext cx="5284029" cy="1370729"/>
          </a:xfrm>
        </p:spPr>
        <p:txBody>
          <a:bodyPr/>
          <a:lstStyle/>
          <a:p>
            <a:r>
              <a:rPr lang="en-US" sz="4400" dirty="0">
                <a:latin typeface="+mj-lt"/>
              </a:rPr>
              <a:t>Problem Statement</a:t>
            </a:r>
          </a:p>
        </p:txBody>
      </p:sp>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4323805" y="2792652"/>
            <a:ext cx="7233920" cy="2476343"/>
          </a:xfrm>
        </p:spPr>
        <p:txBody>
          <a:bodyPr/>
          <a:lstStyle/>
          <a:p>
            <a:r>
              <a:rPr lang="en-US" sz="1800" dirty="0"/>
              <a:t>The existing blood donation system faces significant challenges in efficiently connecting donors with recipients, resulting in critical shortages during emergencies and an inefficient utilization of available blood sources. Our project aims to address these issues by developing the “Raktdaan” app, which seeks to revolutionize the way blood donation is conducted, making it more accessible, organized, and responsive to the ever-present demand for blood. </a:t>
            </a:r>
          </a:p>
        </p:txBody>
      </p:sp>
      <p:pic>
        <p:nvPicPr>
          <p:cNvPr id="10" name="Picture 9">
            <a:extLst>
              <a:ext uri="{FF2B5EF4-FFF2-40B4-BE49-F238E27FC236}">
                <a16:creationId xmlns:a16="http://schemas.microsoft.com/office/drawing/2014/main" id="{60743927-ED61-60E7-9DD2-3E2A2351D488}"/>
              </a:ext>
            </a:extLst>
          </p:cNvPr>
          <p:cNvPicPr>
            <a:picLocks noChangeAspect="1"/>
          </p:cNvPicPr>
          <p:nvPr/>
        </p:nvPicPr>
        <p:blipFill>
          <a:blip r:embed="rId2"/>
          <a:stretch>
            <a:fillRect/>
          </a:stretch>
        </p:blipFill>
        <p:spPr>
          <a:xfrm>
            <a:off x="259080" y="188340"/>
            <a:ext cx="3200677" cy="323116"/>
          </a:xfrm>
          <a:prstGeom prst="rect">
            <a:avLst/>
          </a:prstGeom>
        </p:spPr>
      </p:pic>
      <p:sp>
        <p:nvSpPr>
          <p:cNvPr id="11" name="TextBox 10">
            <a:extLst>
              <a:ext uri="{FF2B5EF4-FFF2-40B4-BE49-F238E27FC236}">
                <a16:creationId xmlns:a16="http://schemas.microsoft.com/office/drawing/2014/main" id="{CFC8B31C-F8AA-7631-17EF-BBFEAC42CCD1}"/>
              </a:ext>
            </a:extLst>
          </p:cNvPr>
          <p:cNvSpPr txBox="1"/>
          <p:nvPr/>
        </p:nvSpPr>
        <p:spPr>
          <a:xfrm>
            <a:off x="11277600" y="244322"/>
            <a:ext cx="914400" cy="307777"/>
          </a:xfrm>
          <a:prstGeom prst="rect">
            <a:avLst/>
          </a:prstGeom>
          <a:noFill/>
        </p:spPr>
        <p:txBody>
          <a:bodyPr wrap="square" rtlCol="0">
            <a:spAutoFit/>
          </a:bodyPr>
          <a:lstStyle/>
          <a:p>
            <a:r>
              <a:rPr lang="en-IN" sz="1400" dirty="0">
                <a:solidFill>
                  <a:schemeClr val="accent6">
                    <a:lumMod val="75000"/>
                  </a:schemeClr>
                </a:solidFill>
              </a:rPr>
              <a:t>5</a:t>
            </a:r>
          </a:p>
        </p:txBody>
      </p:sp>
    </p:spTree>
    <p:extLst>
      <p:ext uri="{BB962C8B-B14F-4D97-AF65-F5344CB8AC3E}">
        <p14:creationId xmlns:p14="http://schemas.microsoft.com/office/powerpoint/2010/main" val="68568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868928" y="440944"/>
            <a:ext cx="6766560" cy="768096"/>
          </a:xfrm>
        </p:spPr>
        <p:txBody>
          <a:bodyPr/>
          <a:lstStyle/>
          <a:p>
            <a:r>
              <a:rPr lang="en-US" dirty="0"/>
              <a:t>Objectives</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868927" y="1381760"/>
            <a:ext cx="7243831" cy="4897742"/>
          </a:xfrm>
        </p:spPr>
        <p:txBody>
          <a:bodyPr/>
          <a:lstStyle/>
          <a:p>
            <a:r>
              <a:rPr lang="en-US" sz="1800" dirty="0"/>
              <a:t>➢	To enable users to register as blood donors, providing their 	contact information, blood type, and eligibility details. </a:t>
            </a:r>
          </a:p>
          <a:p>
            <a:r>
              <a:rPr lang="en-US" sz="1800" dirty="0"/>
              <a:t>➢    	To let users to send out emergency blood requests, allowing 	users to respond quickly and streamlining the donation process. </a:t>
            </a:r>
          </a:p>
          <a:p>
            <a:r>
              <a:rPr lang="en-US" sz="1800" dirty="0"/>
              <a:t>➢	To provide a search module that allows to search for potential 	donors with required blood group , and near by locations.</a:t>
            </a:r>
          </a:p>
          <a:p>
            <a:r>
              <a:rPr lang="en-US" sz="1800" dirty="0"/>
              <a:t>➢	Ensuring screening of user’s eligibility to donate blood based 	on factors like recent donations, medical history, and travel 	&amp; recent activities. </a:t>
            </a:r>
          </a:p>
          <a:p>
            <a:r>
              <a:rPr lang="en-US" sz="1800" dirty="0"/>
              <a:t>➢	To Improve the availability of blood for medical emergencies, 	strengthen community   engagement in blood donation, and 	enhance the overall efficiency of blood management.</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a:xfrm>
            <a:off x="10945368" y="466531"/>
            <a:ext cx="987552" cy="274320"/>
          </a:xfrm>
        </p:spPr>
        <p:txBody>
          <a:bodyPr/>
          <a:lstStyle/>
          <a:p>
            <a:fld id="{48F63A3B-78C7-47BE-AE5E-E10140E04643}" type="slidenum">
              <a:rPr lang="en-US" smtClean="0"/>
              <a:t>6</a:t>
            </a:fld>
            <a:endParaRPr lang="en-US" dirty="0"/>
          </a:p>
        </p:txBody>
      </p:sp>
      <p:pic>
        <p:nvPicPr>
          <p:cNvPr id="5" name="Picture 4">
            <a:extLst>
              <a:ext uri="{FF2B5EF4-FFF2-40B4-BE49-F238E27FC236}">
                <a16:creationId xmlns:a16="http://schemas.microsoft.com/office/drawing/2014/main" id="{7D5D83A7-C0D6-9489-FA2E-EF80267AD189}"/>
              </a:ext>
            </a:extLst>
          </p:cNvPr>
          <p:cNvPicPr>
            <a:picLocks noChangeAspect="1"/>
          </p:cNvPicPr>
          <p:nvPr/>
        </p:nvPicPr>
        <p:blipFill>
          <a:blip r:embed="rId2"/>
          <a:stretch>
            <a:fillRect/>
          </a:stretch>
        </p:blipFill>
        <p:spPr>
          <a:xfrm>
            <a:off x="358371" y="134084"/>
            <a:ext cx="3200677" cy="323116"/>
          </a:xfrm>
          <a:prstGeom prst="rect">
            <a:avLst/>
          </a:prstGeom>
        </p:spPr>
      </p:pic>
    </p:spTree>
    <p:extLst>
      <p:ext uri="{BB962C8B-B14F-4D97-AF65-F5344CB8AC3E}">
        <p14:creationId xmlns:p14="http://schemas.microsoft.com/office/powerpoint/2010/main" val="979622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A8A59-524A-9469-C597-791A1AB27214}"/>
              </a:ext>
            </a:extLst>
          </p:cNvPr>
          <p:cNvSpPr>
            <a:spLocks noGrp="1"/>
          </p:cNvSpPr>
          <p:nvPr>
            <p:ph type="title"/>
          </p:nvPr>
        </p:nvSpPr>
        <p:spPr>
          <a:xfrm>
            <a:off x="3799052" y="347472"/>
            <a:ext cx="6766560" cy="1497370"/>
          </a:xfrm>
        </p:spPr>
        <p:txBody>
          <a:bodyPr/>
          <a:lstStyle/>
          <a:p>
            <a:r>
              <a:rPr lang="en-IN" dirty="0"/>
              <a:t>SOFTWARE REQUIREMENTS</a:t>
            </a:r>
          </a:p>
        </p:txBody>
      </p:sp>
      <p:sp>
        <p:nvSpPr>
          <p:cNvPr id="3" name="Content Placeholder 2">
            <a:extLst>
              <a:ext uri="{FF2B5EF4-FFF2-40B4-BE49-F238E27FC236}">
                <a16:creationId xmlns:a16="http://schemas.microsoft.com/office/drawing/2014/main" id="{88ACC53E-3153-C1DB-71A1-04F68D904B45}"/>
              </a:ext>
            </a:extLst>
          </p:cNvPr>
          <p:cNvSpPr>
            <a:spLocks noGrp="1"/>
          </p:cNvSpPr>
          <p:nvPr>
            <p:ph idx="1"/>
          </p:nvPr>
        </p:nvSpPr>
        <p:spPr>
          <a:xfrm>
            <a:off x="4009924" y="2373666"/>
            <a:ext cx="6766560" cy="2700528"/>
          </a:xfrm>
        </p:spPr>
        <p:txBody>
          <a:bodyPr/>
          <a:lstStyle/>
          <a:p>
            <a:pPr marL="285750" indent="-285750">
              <a:buFont typeface="Arial" panose="020B0604020202020204" pitchFamily="34" charset="0"/>
              <a:buChar char="•"/>
            </a:pPr>
            <a:r>
              <a:rPr lang="en-IN" sz="1800" dirty="0"/>
              <a:t>Android Studio for coding, testing, and debugging </a:t>
            </a:r>
          </a:p>
          <a:p>
            <a:pPr marL="285750" indent="-285750">
              <a:buFont typeface="Arial" panose="020B0604020202020204" pitchFamily="34" charset="0"/>
              <a:buChar char="•"/>
            </a:pPr>
            <a:r>
              <a:rPr lang="en-IN" sz="1800" dirty="0"/>
              <a:t>Programming Language like dart (Flutter) for Android app development</a:t>
            </a:r>
          </a:p>
          <a:p>
            <a:pPr marL="285750" indent="-285750">
              <a:buFont typeface="Arial" panose="020B0604020202020204" pitchFamily="34" charset="0"/>
              <a:buChar char="•"/>
            </a:pPr>
            <a:r>
              <a:rPr lang="en-IN" sz="1800" dirty="0"/>
              <a:t>Database Management technologies like MongoDB Atlas Cloud are required for cloud synchronization of user registration, blood requests, medical history, and blood group information.</a:t>
            </a:r>
          </a:p>
        </p:txBody>
      </p:sp>
      <p:sp>
        <p:nvSpPr>
          <p:cNvPr id="5" name="Slide Number Placeholder 4">
            <a:extLst>
              <a:ext uri="{FF2B5EF4-FFF2-40B4-BE49-F238E27FC236}">
                <a16:creationId xmlns:a16="http://schemas.microsoft.com/office/drawing/2014/main" id="{11D6458C-302A-00F7-C649-206336185DAE}"/>
              </a:ext>
            </a:extLst>
          </p:cNvPr>
          <p:cNvSpPr>
            <a:spLocks noGrp="1"/>
          </p:cNvSpPr>
          <p:nvPr>
            <p:ph type="sldNum" sz="quarter" idx="12"/>
          </p:nvPr>
        </p:nvSpPr>
        <p:spPr/>
        <p:txBody>
          <a:bodyPr/>
          <a:lstStyle/>
          <a:p>
            <a:fld id="{48F63A3B-78C7-47BE-AE5E-E10140E04643}" type="slidenum">
              <a:rPr lang="en-US" smtClean="0"/>
              <a:t>7</a:t>
            </a:fld>
            <a:endParaRPr lang="en-US" dirty="0"/>
          </a:p>
        </p:txBody>
      </p:sp>
      <p:pic>
        <p:nvPicPr>
          <p:cNvPr id="7" name="Picture 6">
            <a:extLst>
              <a:ext uri="{FF2B5EF4-FFF2-40B4-BE49-F238E27FC236}">
                <a16:creationId xmlns:a16="http://schemas.microsoft.com/office/drawing/2014/main" id="{A27B7BBB-FFC0-B6F0-CABB-10F0D2A8AFBF}"/>
              </a:ext>
            </a:extLst>
          </p:cNvPr>
          <p:cNvPicPr>
            <a:picLocks noChangeAspect="1"/>
          </p:cNvPicPr>
          <p:nvPr/>
        </p:nvPicPr>
        <p:blipFill>
          <a:blip r:embed="rId2"/>
          <a:stretch>
            <a:fillRect/>
          </a:stretch>
        </p:blipFill>
        <p:spPr>
          <a:xfrm>
            <a:off x="259080" y="148080"/>
            <a:ext cx="3200677" cy="323116"/>
          </a:xfrm>
          <a:prstGeom prst="rect">
            <a:avLst/>
          </a:prstGeom>
        </p:spPr>
      </p:pic>
    </p:spTree>
    <p:extLst>
      <p:ext uri="{BB962C8B-B14F-4D97-AF65-F5344CB8AC3E}">
        <p14:creationId xmlns:p14="http://schemas.microsoft.com/office/powerpoint/2010/main" val="2794259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09626-FBA9-D25D-E4B1-B1CC45F31F50}"/>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4792B09E-BE65-5ECE-ADFC-461B74EEE3AF}"/>
              </a:ext>
            </a:extLst>
          </p:cNvPr>
          <p:cNvSpPr>
            <a:spLocks noGrp="1"/>
          </p:cNvSpPr>
          <p:nvPr>
            <p:ph idx="1"/>
          </p:nvPr>
        </p:nvSpPr>
        <p:spPr/>
        <p:txBody>
          <a:bodyPr/>
          <a:lstStyle/>
          <a:p>
            <a:pPr marL="285750" indent="-285750">
              <a:lnSpc>
                <a:spcPct val="150000"/>
              </a:lnSpc>
              <a:buFont typeface="Wingdings" panose="05000000000000000000" pitchFamily="2" charset="2"/>
              <a:buChar char="q"/>
            </a:pPr>
            <a:r>
              <a:rPr lang="en-US" sz="1800" dirty="0">
                <a:solidFill>
                  <a:schemeClr val="accent6"/>
                </a:solidFill>
                <a:latin typeface="Sabon Next LT" panose="02000500000000000000" pitchFamily="2" charset="0"/>
                <a:cs typeface="Sabon Next LT" panose="02000500000000000000" pitchFamily="2" charset="0"/>
              </a:rPr>
              <a:t>User Registration</a:t>
            </a:r>
          </a:p>
          <a:p>
            <a:pPr marL="285750" indent="-285750">
              <a:lnSpc>
                <a:spcPct val="150000"/>
              </a:lnSpc>
              <a:buFont typeface="Wingdings" panose="05000000000000000000" pitchFamily="2" charset="2"/>
              <a:buChar char="q"/>
            </a:pPr>
            <a:r>
              <a:rPr lang="en-US" sz="1800" dirty="0">
                <a:solidFill>
                  <a:schemeClr val="accent6"/>
                </a:solidFill>
                <a:latin typeface="Sabon Next LT" panose="02000500000000000000" pitchFamily="2" charset="0"/>
                <a:cs typeface="Sabon Next LT" panose="02000500000000000000" pitchFamily="2" charset="0"/>
              </a:rPr>
              <a:t>Home Page</a:t>
            </a:r>
          </a:p>
          <a:p>
            <a:pPr marL="971550" lvl="1" indent="-285750">
              <a:lnSpc>
                <a:spcPct val="150000"/>
              </a:lnSpc>
            </a:pPr>
            <a:r>
              <a:rPr lang="en-US" sz="1800" dirty="0">
                <a:latin typeface="Sabon Next LT" panose="02000500000000000000" pitchFamily="2" charset="0"/>
                <a:cs typeface="Sabon Next LT" panose="02000500000000000000" pitchFamily="2" charset="0"/>
              </a:rPr>
              <a:t>Request For Blood</a:t>
            </a:r>
          </a:p>
          <a:p>
            <a:pPr marL="971550" lvl="1" indent="-285750">
              <a:lnSpc>
                <a:spcPct val="150000"/>
              </a:lnSpc>
            </a:pPr>
            <a:r>
              <a:rPr lang="en-US" sz="1800" dirty="0">
                <a:latin typeface="Sabon Next LT" panose="02000500000000000000" pitchFamily="2" charset="0"/>
                <a:cs typeface="Sabon Next LT" panose="02000500000000000000" pitchFamily="2" charset="0"/>
              </a:rPr>
              <a:t>View Requests</a:t>
            </a:r>
          </a:p>
          <a:p>
            <a:pPr marL="971550" lvl="1" indent="-285750">
              <a:lnSpc>
                <a:spcPct val="150000"/>
              </a:lnSpc>
            </a:pPr>
            <a:r>
              <a:rPr lang="en-US" sz="1800" dirty="0">
                <a:latin typeface="Sabon Next LT" panose="02000500000000000000" pitchFamily="2" charset="0"/>
                <a:cs typeface="Sabon Next LT" panose="02000500000000000000" pitchFamily="2" charset="0"/>
              </a:rPr>
              <a:t>Search for Donors</a:t>
            </a:r>
          </a:p>
          <a:p>
            <a:pPr marL="971550" lvl="1" indent="-285750">
              <a:lnSpc>
                <a:spcPct val="150000"/>
              </a:lnSpc>
            </a:pPr>
            <a:r>
              <a:rPr lang="en-US" sz="1800" dirty="0">
                <a:latin typeface="Sabon Next LT" panose="02000500000000000000" pitchFamily="2" charset="0"/>
                <a:cs typeface="Sabon Next LT" panose="02000500000000000000" pitchFamily="2" charset="0"/>
              </a:rPr>
              <a:t>Blood Facts</a:t>
            </a:r>
          </a:p>
          <a:p>
            <a:pPr marL="285750" indent="-285750">
              <a:lnSpc>
                <a:spcPct val="150000"/>
              </a:lnSpc>
              <a:buFont typeface="Wingdings" panose="05000000000000000000" pitchFamily="2" charset="2"/>
              <a:buChar char="q"/>
            </a:pPr>
            <a:r>
              <a:rPr lang="en-US" sz="1800" dirty="0">
                <a:solidFill>
                  <a:schemeClr val="accent6"/>
                </a:solidFill>
                <a:latin typeface="Sabon Next LT" panose="02000500000000000000" pitchFamily="2" charset="0"/>
                <a:cs typeface="Sabon Next LT" panose="02000500000000000000" pitchFamily="2" charset="0"/>
              </a:rPr>
              <a:t>Donor profile</a:t>
            </a:r>
            <a:endParaRPr lang="en-US" sz="1800" dirty="0">
              <a:latin typeface="Sabon Next LT" panose="02000500000000000000" pitchFamily="2" charset="0"/>
              <a:cs typeface="Sabon Next LT" panose="02000500000000000000" pitchFamily="2" charset="0"/>
            </a:endParaRPr>
          </a:p>
          <a:p>
            <a:pPr marL="285750" indent="-285750">
              <a:lnSpc>
                <a:spcPct val="150000"/>
              </a:lnSpc>
              <a:buFont typeface="Wingdings" panose="05000000000000000000" pitchFamily="2" charset="2"/>
              <a:buChar char="q"/>
            </a:pPr>
            <a:r>
              <a:rPr lang="en-US" sz="1800" dirty="0">
                <a:solidFill>
                  <a:schemeClr val="accent6"/>
                </a:solidFill>
                <a:latin typeface="Sabon Next LT" panose="02000500000000000000" pitchFamily="2" charset="0"/>
                <a:cs typeface="Sabon Next LT" panose="02000500000000000000" pitchFamily="2" charset="0"/>
              </a:rPr>
              <a:t>Donor status</a:t>
            </a:r>
          </a:p>
          <a:p>
            <a:endParaRPr lang="en-IN" dirty="0"/>
          </a:p>
        </p:txBody>
      </p:sp>
      <p:sp>
        <p:nvSpPr>
          <p:cNvPr id="5" name="Slide Number Placeholder 4">
            <a:extLst>
              <a:ext uri="{FF2B5EF4-FFF2-40B4-BE49-F238E27FC236}">
                <a16:creationId xmlns:a16="http://schemas.microsoft.com/office/drawing/2014/main" id="{26706C7E-897E-38FF-EFAC-943AC4640FBF}"/>
              </a:ext>
            </a:extLst>
          </p:cNvPr>
          <p:cNvSpPr>
            <a:spLocks noGrp="1"/>
          </p:cNvSpPr>
          <p:nvPr>
            <p:ph type="sldNum" sz="quarter" idx="4294967295"/>
          </p:nvPr>
        </p:nvSpPr>
        <p:spPr>
          <a:xfrm>
            <a:off x="11204575" y="457200"/>
            <a:ext cx="987425" cy="274638"/>
          </a:xfrm>
        </p:spPr>
        <p:txBody>
          <a:bodyPr/>
          <a:lstStyle/>
          <a:p>
            <a:fld id="{48F63A3B-78C7-47BE-AE5E-E10140E04643}" type="slidenum">
              <a:rPr lang="en-US" smtClean="0"/>
              <a:t>8</a:t>
            </a:fld>
            <a:endParaRPr lang="en-US" dirty="0"/>
          </a:p>
        </p:txBody>
      </p:sp>
      <p:pic>
        <p:nvPicPr>
          <p:cNvPr id="8" name="Picture 7">
            <a:extLst>
              <a:ext uri="{FF2B5EF4-FFF2-40B4-BE49-F238E27FC236}">
                <a16:creationId xmlns:a16="http://schemas.microsoft.com/office/drawing/2014/main" id="{B2C0823A-74AF-F633-4D16-9EB6BBEAD062}"/>
              </a:ext>
            </a:extLst>
          </p:cNvPr>
          <p:cNvPicPr>
            <a:picLocks noChangeAspect="1"/>
          </p:cNvPicPr>
          <p:nvPr/>
        </p:nvPicPr>
        <p:blipFill>
          <a:blip r:embed="rId2"/>
          <a:stretch>
            <a:fillRect/>
          </a:stretch>
        </p:blipFill>
        <p:spPr>
          <a:xfrm>
            <a:off x="156926" y="147334"/>
            <a:ext cx="3200677" cy="323116"/>
          </a:xfrm>
          <a:prstGeom prst="rect">
            <a:avLst/>
          </a:prstGeom>
        </p:spPr>
      </p:pic>
    </p:spTree>
    <p:extLst>
      <p:ext uri="{BB962C8B-B14F-4D97-AF65-F5344CB8AC3E}">
        <p14:creationId xmlns:p14="http://schemas.microsoft.com/office/powerpoint/2010/main" val="4153172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544348" y="498766"/>
            <a:ext cx="8207766" cy="768096"/>
          </a:xfrm>
        </p:spPr>
        <p:txBody>
          <a:bodyPr/>
          <a:lstStyle/>
          <a:p>
            <a:r>
              <a:rPr lang="en-US" altLang="zh-CN" sz="3600" b="1" dirty="0">
                <a:solidFill>
                  <a:schemeClr val="accent6"/>
                </a:solidFill>
                <a:latin typeface="Arial Black" panose="020B0604020202020204" pitchFamily="34" charset="0"/>
                <a:cs typeface="Arial Black" panose="020B0604020202020204" pitchFamily="34" charset="0"/>
              </a:rPr>
              <a:t>Architectural Design</a:t>
            </a:r>
            <a:endParaRPr lang="en-US" sz="3600" b="1" dirty="0">
              <a:solidFill>
                <a:schemeClr val="accent6"/>
              </a:solidFill>
              <a:latin typeface="Arial Black" panose="020B0604020202020204" pitchFamily="34" charset="0"/>
              <a:cs typeface="Arial Black" panose="020B0604020202020204" pitchFamily="34"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a:xfrm>
            <a:off x="5336032" y="-274320"/>
            <a:ext cx="3200400" cy="274320"/>
          </a:xfrm>
        </p:spPr>
        <p:txBody>
          <a:bodyPr/>
          <a:lstStyle/>
          <a:p>
            <a:endParaRPr lang="en-US" dirty="0"/>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9</a:t>
            </a:fld>
            <a:endParaRPr lang="en-US" dirty="0"/>
          </a:p>
        </p:txBody>
      </p:sp>
      <p:pic>
        <p:nvPicPr>
          <p:cNvPr id="5" name="Content Placeholder 4">
            <a:extLst>
              <a:ext uri="{FF2B5EF4-FFF2-40B4-BE49-F238E27FC236}">
                <a16:creationId xmlns:a16="http://schemas.microsoft.com/office/drawing/2014/main" id="{991CE2DE-A954-78EC-F841-730E7FB2314C}"/>
              </a:ext>
            </a:extLst>
          </p:cNvPr>
          <p:cNvPicPr>
            <a:picLocks noGrp="1" noChangeAspect="1"/>
          </p:cNvPicPr>
          <p:nvPr>
            <p:ph sz="half" idx="1"/>
          </p:nvPr>
        </p:nvPicPr>
        <p:blipFill>
          <a:blip r:embed="rId2"/>
          <a:stretch>
            <a:fillRect/>
          </a:stretch>
        </p:blipFill>
        <p:spPr>
          <a:xfrm>
            <a:off x="1670180" y="989045"/>
            <a:ext cx="8108302" cy="5868955"/>
          </a:xfrm>
        </p:spPr>
      </p:pic>
      <p:pic>
        <p:nvPicPr>
          <p:cNvPr id="14" name="Picture 13">
            <a:extLst>
              <a:ext uri="{FF2B5EF4-FFF2-40B4-BE49-F238E27FC236}">
                <a16:creationId xmlns:a16="http://schemas.microsoft.com/office/drawing/2014/main" id="{AF74E4EC-66D9-534B-D69A-5630F7A7342E}"/>
              </a:ext>
            </a:extLst>
          </p:cNvPr>
          <p:cNvPicPr>
            <a:picLocks noChangeAspect="1"/>
          </p:cNvPicPr>
          <p:nvPr/>
        </p:nvPicPr>
        <p:blipFill>
          <a:blip r:embed="rId3"/>
          <a:stretch>
            <a:fillRect/>
          </a:stretch>
        </p:blipFill>
        <p:spPr>
          <a:xfrm>
            <a:off x="259080" y="175650"/>
            <a:ext cx="3200677" cy="323116"/>
          </a:xfrm>
          <a:prstGeom prst="rect">
            <a:avLst/>
          </a:prstGeom>
        </p:spPr>
      </p:pic>
    </p:spTree>
    <p:extLst>
      <p:ext uri="{BB962C8B-B14F-4D97-AF65-F5344CB8AC3E}">
        <p14:creationId xmlns:p14="http://schemas.microsoft.com/office/powerpoint/2010/main" val="2886474736"/>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3.xml><?xml version="1.0" encoding="utf-8"?>
<ds:datastoreItem xmlns:ds="http://schemas.openxmlformats.org/officeDocument/2006/customXml" ds:itemID="{D235FEF8-1733-4347-95CE-3BB62B2B8DD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{E966FE4C-3598-4D4A-8961-82EA176A58D1}tf78438558_win32</Template>
  <TotalTime>607</TotalTime>
  <Words>1140</Words>
  <Application>Microsoft Office PowerPoint</Application>
  <PresentationFormat>Widescreen</PresentationFormat>
  <Paragraphs>125</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Arial Black</vt:lpstr>
      <vt:lpstr>Sabon Next LT</vt:lpstr>
      <vt:lpstr>Times New Roman</vt:lpstr>
      <vt:lpstr>Wingdings</vt:lpstr>
      <vt:lpstr>Office Theme</vt:lpstr>
      <vt:lpstr>SDM COLLEGE OF ENGINEERING AND TECHNOLOGY, Dharwad-580002 (An autonomous institution affiliated to Visvesvaraya Technological University, Belgaum – 590018)          Department of Information Science and Engineering  5TH SEMESTER B.E ACADEMIC YEAR: 2023-24  MINOR PROJECT  21USIL505  “RAKTDAAN”  </vt:lpstr>
      <vt:lpstr>Blood donation app "Embrace the Lifesaver Within…"</vt:lpstr>
      <vt:lpstr>Table of contents</vt:lpstr>
      <vt:lpstr>introduction</vt:lpstr>
      <vt:lpstr>Problem Statement</vt:lpstr>
      <vt:lpstr>Objectives</vt:lpstr>
      <vt:lpstr>SOFTWARE REQUIREMENTS</vt:lpstr>
      <vt:lpstr>Methodology</vt:lpstr>
      <vt:lpstr>Architectural Design</vt:lpstr>
      <vt:lpstr>Non Functional</vt:lpstr>
      <vt:lpstr>results</vt:lpstr>
      <vt:lpstr>Contd.</vt:lpstr>
      <vt:lpstr>Limitations</vt:lpstr>
      <vt:lpstr>REFERENCES</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Blood donation app</dc:title>
  <dc:subject/>
  <dc:creator>Chinmay Magi</dc:creator>
  <cp:lastModifiedBy>Vishal Saklathi</cp:lastModifiedBy>
  <cp:revision>2</cp:revision>
  <dcterms:created xsi:type="dcterms:W3CDTF">2024-01-02T16:34:43Z</dcterms:created>
  <dcterms:modified xsi:type="dcterms:W3CDTF">2024-01-03T06:42:51Z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