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4"/>
  </p:notesMasterIdLst>
  <p:sldIdLst>
    <p:sldId id="256" r:id="rId2"/>
    <p:sldId id="258" r:id="rId3"/>
    <p:sldId id="261" r:id="rId4"/>
    <p:sldId id="262" r:id="rId5"/>
    <p:sldId id="296" r:id="rId6"/>
    <p:sldId id="297" r:id="rId7"/>
    <p:sldId id="298" r:id="rId8"/>
    <p:sldId id="299" r:id="rId9"/>
    <p:sldId id="300" r:id="rId10"/>
    <p:sldId id="301" r:id="rId11"/>
    <p:sldId id="277" r:id="rId12"/>
    <p:sldId id="275" r:id="rId13"/>
  </p:sldIdLst>
  <p:sldSz cx="9144000" cy="5143500" type="screen16x9"/>
  <p:notesSz cx="6858000" cy="9144000"/>
  <p:embeddedFontLst>
    <p:embeddedFont>
      <p:font typeface="Anaheim" panose="020B0604020202020204" charset="0"/>
      <p:regular r:id="rId15"/>
    </p:embeddedFont>
    <p:embeddedFont>
      <p:font typeface="DM Sans" panose="020B0604020202020204" pitchFamily="2" charset="0"/>
      <p:regular r:id="rId16"/>
      <p:bold r:id="rId17"/>
      <p:italic r:id="rId18"/>
      <p:boldItalic r:id="rId19"/>
    </p:embeddedFont>
    <p:embeddedFont>
      <p:font typeface="Proxima Nova"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3F92EB-BB02-33B6-A8A3-E2EC51CC75BC}" v="38" dt="2023-05-22T22:22:04.747"/>
  </p1510:revLst>
</p1510:revInfo>
</file>

<file path=ppt/tableStyles.xml><?xml version="1.0" encoding="utf-8"?>
<a:tblStyleLst xmlns:a="http://schemas.openxmlformats.org/drawingml/2006/main" def="{AFFDF890-5018-4B8F-9F2B-4B9A2119AD5B}">
  <a:tblStyle styleId="{AFFDF890-5018-4B8F-9F2B-4B9A2119AD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981426-9E8E-458D-B3AB-CEBC2C482CB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3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32fcd6f7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32fcd6f7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170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6"/>
        <p:cNvGrpSpPr/>
        <p:nvPr/>
      </p:nvGrpSpPr>
      <p:grpSpPr>
        <a:xfrm>
          <a:off x="0" y="0"/>
          <a:ext cx="0" cy="0"/>
          <a:chOff x="0" y="0"/>
          <a:chExt cx="0" cy="0"/>
        </a:xfrm>
      </p:grpSpPr>
      <p:sp>
        <p:nvSpPr>
          <p:cNvPr id="1467" name="Google Shape;1467;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8" name="Google Shape;1468;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4595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369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315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8018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4968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2371" y="4028341"/>
            <a:ext cx="374394" cy="962866"/>
            <a:chOff x="-720900" y="1958300"/>
            <a:chExt cx="462900" cy="1190488"/>
          </a:xfrm>
        </p:grpSpPr>
        <p:sp>
          <p:nvSpPr>
            <p:cNvPr id="10" name="Google Shape;10;p2"/>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1" name="Google Shape;11;p2"/>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 name="Google Shape;12;p2"/>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 name="Google Shape;13;p2"/>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 name="Google Shape;14;p2"/>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 name="Google Shape;15;p2"/>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6" name="Google Shape;16;p2"/>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7" name="Google Shape;17;p2"/>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8" name="Google Shape;18;p2"/>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9" name="Google Shape;19;p2"/>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0" name="Google Shape;20;p2"/>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1" name="Google Shape;21;p2"/>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2" name="Google Shape;22;p2"/>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3" name="Google Shape;23;p2"/>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4" name="Google Shape;24;p2"/>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25" name="Google Shape;25;p2"/>
          <p:cNvGrpSpPr/>
          <p:nvPr/>
        </p:nvGrpSpPr>
        <p:grpSpPr>
          <a:xfrm rot="5400000">
            <a:off x="8322971" y="-141834"/>
            <a:ext cx="374394" cy="962866"/>
            <a:chOff x="-720900" y="1958300"/>
            <a:chExt cx="462900" cy="1190488"/>
          </a:xfrm>
        </p:grpSpPr>
        <p:sp>
          <p:nvSpPr>
            <p:cNvPr id="26" name="Google Shape;26;p2"/>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 name="Google Shape;27;p2"/>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 name="Google Shape;28;p2"/>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9" name="Google Shape;29;p2"/>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0" name="Google Shape;30;p2"/>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1" name="Google Shape;31;p2"/>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2" name="Google Shape;32;p2"/>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3" name="Google Shape;33;p2"/>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4" name="Google Shape;34;p2"/>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5" name="Google Shape;35;p2"/>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6" name="Google Shape;36;p2"/>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7" name="Google Shape;37;p2"/>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8" name="Google Shape;38;p2"/>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9" name="Google Shape;39;p2"/>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 name="Google Shape;40;p2"/>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
        <p:nvSpPr>
          <p:cNvPr id="41" name="Google Shape;41;p2"/>
          <p:cNvSpPr txBox="1">
            <a:spLocks noGrp="1"/>
          </p:cNvSpPr>
          <p:nvPr>
            <p:ph type="ctrTitle"/>
          </p:nvPr>
        </p:nvSpPr>
        <p:spPr>
          <a:xfrm>
            <a:off x="713225" y="539492"/>
            <a:ext cx="4924200" cy="1911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2" name="Google Shape;42;p2"/>
          <p:cNvSpPr txBox="1">
            <a:spLocks noGrp="1"/>
          </p:cNvSpPr>
          <p:nvPr>
            <p:ph type="subTitle" idx="1"/>
          </p:nvPr>
        </p:nvSpPr>
        <p:spPr>
          <a:xfrm>
            <a:off x="713225" y="2736852"/>
            <a:ext cx="2578200" cy="67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49"/>
        <p:cNvGrpSpPr/>
        <p:nvPr/>
      </p:nvGrpSpPr>
      <p:grpSpPr>
        <a:xfrm>
          <a:off x="0" y="0"/>
          <a:ext cx="0" cy="0"/>
          <a:chOff x="0" y="0"/>
          <a:chExt cx="0" cy="0"/>
        </a:xfrm>
      </p:grpSpPr>
      <p:sp>
        <p:nvSpPr>
          <p:cNvPr id="550" name="Google Shape;550;p21"/>
          <p:cNvSpPr txBox="1">
            <a:spLocks noGrp="1"/>
          </p:cNvSpPr>
          <p:nvPr>
            <p:ph type="title"/>
          </p:nvPr>
        </p:nvSpPr>
        <p:spPr>
          <a:xfrm>
            <a:off x="713257" y="641050"/>
            <a:ext cx="38280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1" name="Google Shape;551;p21"/>
          <p:cNvSpPr txBox="1">
            <a:spLocks noGrp="1"/>
          </p:cNvSpPr>
          <p:nvPr>
            <p:ph type="subTitle" idx="1"/>
          </p:nvPr>
        </p:nvSpPr>
        <p:spPr>
          <a:xfrm>
            <a:off x="713225" y="1547350"/>
            <a:ext cx="38280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552" name="Google Shape;552;p21"/>
          <p:cNvSpPr txBox="1"/>
          <p:nvPr/>
        </p:nvSpPr>
        <p:spPr>
          <a:xfrm>
            <a:off x="713225" y="3611950"/>
            <a:ext cx="3690600" cy="751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DM Sans"/>
                <a:ea typeface="DM Sans"/>
                <a:cs typeface="DM Sans"/>
                <a:sym typeface="DM Sans"/>
              </a:rPr>
              <a:t>CREDITS: This presentation template was created by </a:t>
            </a:r>
            <a:r>
              <a:rPr lang="en" sz="1200"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u="sng">
              <a:solidFill>
                <a:schemeClr val="dk1"/>
              </a:solidFill>
              <a:latin typeface="DM Sans"/>
              <a:ea typeface="DM Sans"/>
              <a:cs typeface="DM Sans"/>
              <a:sym typeface="DM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53"/>
        <p:cNvGrpSpPr/>
        <p:nvPr/>
      </p:nvGrpSpPr>
      <p:grpSpPr>
        <a:xfrm>
          <a:off x="0" y="0"/>
          <a:ext cx="0" cy="0"/>
          <a:chOff x="0" y="0"/>
          <a:chExt cx="0" cy="0"/>
        </a:xfrm>
      </p:grpSpPr>
      <p:grpSp>
        <p:nvGrpSpPr>
          <p:cNvPr id="554" name="Google Shape;554;p22"/>
          <p:cNvGrpSpPr/>
          <p:nvPr/>
        </p:nvGrpSpPr>
        <p:grpSpPr>
          <a:xfrm flipH="1">
            <a:off x="8617208" y="4028341"/>
            <a:ext cx="374394" cy="962866"/>
            <a:chOff x="-720900" y="1958300"/>
            <a:chExt cx="462900" cy="1190488"/>
          </a:xfrm>
        </p:grpSpPr>
        <p:sp>
          <p:nvSpPr>
            <p:cNvPr id="555" name="Google Shape;555;p22"/>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56" name="Google Shape;556;p22"/>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57" name="Google Shape;557;p22"/>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58" name="Google Shape;558;p22"/>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59" name="Google Shape;559;p22"/>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0" name="Google Shape;560;p22"/>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1" name="Google Shape;561;p22"/>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2" name="Google Shape;562;p22"/>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3" name="Google Shape;563;p22"/>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4" name="Google Shape;564;p22"/>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5" name="Google Shape;565;p22"/>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6" name="Google Shape;566;p22"/>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7" name="Google Shape;567;p22"/>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8" name="Google Shape;568;p22"/>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9" name="Google Shape;569;p22"/>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570" name="Google Shape;570;p22"/>
          <p:cNvGrpSpPr/>
          <p:nvPr/>
        </p:nvGrpSpPr>
        <p:grpSpPr>
          <a:xfrm rot="-5400000" flipH="1">
            <a:off x="446608" y="-141834"/>
            <a:ext cx="374394" cy="962866"/>
            <a:chOff x="-720900" y="1958300"/>
            <a:chExt cx="462900" cy="1190488"/>
          </a:xfrm>
        </p:grpSpPr>
        <p:sp>
          <p:nvSpPr>
            <p:cNvPr id="571" name="Google Shape;571;p22"/>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2" name="Google Shape;572;p22"/>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3" name="Google Shape;573;p22"/>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4" name="Google Shape;574;p22"/>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5" name="Google Shape;575;p22"/>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6" name="Google Shape;576;p22"/>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7" name="Google Shape;577;p22"/>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8" name="Google Shape;578;p22"/>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9" name="Google Shape;579;p22"/>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0" name="Google Shape;580;p22"/>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1" name="Google Shape;581;p22"/>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2" name="Google Shape;582;p22"/>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3" name="Google Shape;583;p22"/>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4" name="Google Shape;584;p22"/>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5" name="Google Shape;585;p22"/>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586" name="Google Shape;586;p22"/>
          <p:cNvGrpSpPr/>
          <p:nvPr/>
        </p:nvGrpSpPr>
        <p:grpSpPr>
          <a:xfrm flipH="1">
            <a:off x="8617208" y="152391"/>
            <a:ext cx="374394" cy="962866"/>
            <a:chOff x="-720900" y="1958300"/>
            <a:chExt cx="462900" cy="1190488"/>
          </a:xfrm>
        </p:grpSpPr>
        <p:sp>
          <p:nvSpPr>
            <p:cNvPr id="587" name="Google Shape;587;p22"/>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8" name="Google Shape;588;p22"/>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9" name="Google Shape;589;p22"/>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0" name="Google Shape;590;p22"/>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1" name="Google Shape;591;p22"/>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2" name="Google Shape;592;p22"/>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3" name="Google Shape;593;p22"/>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4" name="Google Shape;594;p22"/>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5" name="Google Shape;595;p22"/>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6" name="Google Shape;596;p22"/>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7" name="Google Shape;597;p22"/>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8" name="Google Shape;598;p22"/>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9" name="Google Shape;599;p22"/>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0" name="Google Shape;600;p22"/>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1" name="Google Shape;601;p22"/>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02"/>
        <p:cNvGrpSpPr/>
        <p:nvPr/>
      </p:nvGrpSpPr>
      <p:grpSpPr>
        <a:xfrm>
          <a:off x="0" y="0"/>
          <a:ext cx="0" cy="0"/>
          <a:chOff x="0" y="0"/>
          <a:chExt cx="0" cy="0"/>
        </a:xfrm>
      </p:grpSpPr>
      <p:grpSp>
        <p:nvGrpSpPr>
          <p:cNvPr id="603" name="Google Shape;603;p23"/>
          <p:cNvGrpSpPr/>
          <p:nvPr/>
        </p:nvGrpSpPr>
        <p:grpSpPr>
          <a:xfrm rot="5400000" flipH="1">
            <a:off x="446646" y="4322466"/>
            <a:ext cx="374394" cy="962866"/>
            <a:chOff x="-720900" y="1958300"/>
            <a:chExt cx="462900" cy="1190488"/>
          </a:xfrm>
        </p:grpSpPr>
        <p:sp>
          <p:nvSpPr>
            <p:cNvPr id="604" name="Google Shape;604;p23"/>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5" name="Google Shape;605;p23"/>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6" name="Google Shape;606;p23"/>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7" name="Google Shape;607;p23"/>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8" name="Google Shape;608;p23"/>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9" name="Google Shape;609;p23"/>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0" name="Google Shape;610;p23"/>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1" name="Google Shape;611;p23"/>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2" name="Google Shape;612;p23"/>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3" name="Google Shape;613;p23"/>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4" name="Google Shape;614;p23"/>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5" name="Google Shape;615;p23"/>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6" name="Google Shape;616;p23"/>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7" name="Google Shape;617;p23"/>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8" name="Google Shape;618;p23"/>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619" name="Google Shape;619;p23"/>
          <p:cNvGrpSpPr/>
          <p:nvPr/>
        </p:nvGrpSpPr>
        <p:grpSpPr>
          <a:xfrm rot="5400000">
            <a:off x="8322971" y="-141834"/>
            <a:ext cx="374394" cy="962866"/>
            <a:chOff x="-720900" y="1958300"/>
            <a:chExt cx="462900" cy="1190488"/>
          </a:xfrm>
        </p:grpSpPr>
        <p:sp>
          <p:nvSpPr>
            <p:cNvPr id="620" name="Google Shape;620;p23"/>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1" name="Google Shape;621;p23"/>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2" name="Google Shape;622;p23"/>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3" name="Google Shape;623;p23"/>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4" name="Google Shape;624;p23"/>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5" name="Google Shape;625;p23"/>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6" name="Google Shape;626;p23"/>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7" name="Google Shape;627;p23"/>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8" name="Google Shape;628;p23"/>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9" name="Google Shape;629;p23"/>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0" name="Google Shape;630;p23"/>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1" name="Google Shape;631;p23"/>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2" name="Google Shape;632;p23"/>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3" name="Google Shape;633;p23"/>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4" name="Google Shape;634;p23"/>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635" name="Google Shape;635;p23"/>
          <p:cNvGrpSpPr/>
          <p:nvPr/>
        </p:nvGrpSpPr>
        <p:grpSpPr>
          <a:xfrm>
            <a:off x="152396" y="152391"/>
            <a:ext cx="374394" cy="962866"/>
            <a:chOff x="-720900" y="1958300"/>
            <a:chExt cx="462900" cy="1190488"/>
          </a:xfrm>
        </p:grpSpPr>
        <p:sp>
          <p:nvSpPr>
            <p:cNvPr id="636" name="Google Shape;636;p23"/>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7" name="Google Shape;637;p23"/>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8" name="Google Shape;638;p23"/>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9" name="Google Shape;639;p23"/>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0" name="Google Shape;640;p23"/>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1" name="Google Shape;641;p23"/>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2" name="Google Shape;642;p23"/>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3" name="Google Shape;643;p23"/>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4" name="Google Shape;644;p23"/>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5" name="Google Shape;645;p23"/>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6" name="Google Shape;646;p23"/>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7" name="Google Shape;647;p23"/>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8" name="Google Shape;648;p23"/>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9" name="Google Shape;649;p23"/>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50" name="Google Shape;650;p23"/>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8"/>
        <p:cNvGrpSpPr/>
        <p:nvPr/>
      </p:nvGrpSpPr>
      <p:grpSpPr>
        <a:xfrm>
          <a:off x="0" y="0"/>
          <a:ext cx="0" cy="0"/>
          <a:chOff x="0" y="0"/>
          <a:chExt cx="0" cy="0"/>
        </a:xfrm>
      </p:grpSpPr>
      <p:sp>
        <p:nvSpPr>
          <p:cNvPr id="79" name="Google Shape;79;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0" name="Google Shape;80;p4"/>
          <p:cNvSpPr txBox="1">
            <a:spLocks noGrp="1"/>
          </p:cNvSpPr>
          <p:nvPr>
            <p:ph type="body" idx="1"/>
          </p:nvPr>
        </p:nvSpPr>
        <p:spPr>
          <a:xfrm>
            <a:off x="720000" y="1410425"/>
            <a:ext cx="7704000" cy="2124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a:solidFill>
                  <a:srgbClr val="333333"/>
                </a:solidFill>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81" name="Google Shape;81;p4"/>
          <p:cNvGrpSpPr/>
          <p:nvPr/>
        </p:nvGrpSpPr>
        <p:grpSpPr>
          <a:xfrm rot="10800000">
            <a:off x="8617208" y="152402"/>
            <a:ext cx="374394" cy="962866"/>
            <a:chOff x="-720900" y="1958300"/>
            <a:chExt cx="462900" cy="1190488"/>
          </a:xfrm>
        </p:grpSpPr>
        <p:sp>
          <p:nvSpPr>
            <p:cNvPr id="82" name="Google Shape;82;p4"/>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83" name="Google Shape;83;p4"/>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84" name="Google Shape;84;p4"/>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85" name="Google Shape;85;p4"/>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86" name="Google Shape;86;p4"/>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87" name="Google Shape;87;p4"/>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88" name="Google Shape;88;p4"/>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89" name="Google Shape;89;p4"/>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0" name="Google Shape;90;p4"/>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1" name="Google Shape;91;p4"/>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2" name="Google Shape;92;p4"/>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3" name="Google Shape;93;p4"/>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4" name="Google Shape;94;p4"/>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5" name="Google Shape;95;p4"/>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6" name="Google Shape;96;p4"/>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97" name="Google Shape;97;p4"/>
          <p:cNvGrpSpPr/>
          <p:nvPr/>
        </p:nvGrpSpPr>
        <p:grpSpPr>
          <a:xfrm rot="-5400000">
            <a:off x="446608" y="4322577"/>
            <a:ext cx="374394" cy="962866"/>
            <a:chOff x="-720900" y="1958300"/>
            <a:chExt cx="462900" cy="1190488"/>
          </a:xfrm>
        </p:grpSpPr>
        <p:sp>
          <p:nvSpPr>
            <p:cNvPr id="98" name="Google Shape;98;p4"/>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9" name="Google Shape;99;p4"/>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0" name="Google Shape;100;p4"/>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1" name="Google Shape;101;p4"/>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2" name="Google Shape;102;p4"/>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3" name="Google Shape;103;p4"/>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4" name="Google Shape;104;p4"/>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5" name="Google Shape;105;p4"/>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6" name="Google Shape;106;p4"/>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7" name="Google Shape;107;p4"/>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8" name="Google Shape;108;p4"/>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9" name="Google Shape;109;p4"/>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10" name="Google Shape;110;p4"/>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11" name="Google Shape;111;p4"/>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12" name="Google Shape;112;p4"/>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5"/>
          <p:cNvSpPr txBox="1">
            <a:spLocks noGrp="1"/>
          </p:cNvSpPr>
          <p:nvPr>
            <p:ph type="subTitle" idx="1"/>
          </p:nvPr>
        </p:nvSpPr>
        <p:spPr>
          <a:xfrm>
            <a:off x="4956776" y="2726550"/>
            <a:ext cx="2747100" cy="148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5"/>
          <p:cNvSpPr txBox="1">
            <a:spLocks noGrp="1"/>
          </p:cNvSpPr>
          <p:nvPr>
            <p:ph type="subTitle" idx="2"/>
          </p:nvPr>
        </p:nvSpPr>
        <p:spPr>
          <a:xfrm>
            <a:off x="1440125" y="2726550"/>
            <a:ext cx="2747100" cy="148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7" name="Google Shape;117;p5"/>
          <p:cNvSpPr txBox="1">
            <a:spLocks noGrp="1"/>
          </p:cNvSpPr>
          <p:nvPr>
            <p:ph type="subTitle" idx="3"/>
          </p:nvPr>
        </p:nvSpPr>
        <p:spPr>
          <a:xfrm>
            <a:off x="1440123" y="2229099"/>
            <a:ext cx="2747100" cy="497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18" name="Google Shape;118;p5"/>
          <p:cNvSpPr txBox="1">
            <a:spLocks noGrp="1"/>
          </p:cNvSpPr>
          <p:nvPr>
            <p:ph type="subTitle" idx="4"/>
          </p:nvPr>
        </p:nvSpPr>
        <p:spPr>
          <a:xfrm>
            <a:off x="4956777" y="2229099"/>
            <a:ext cx="2747100" cy="497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grpSp>
        <p:nvGrpSpPr>
          <p:cNvPr id="119" name="Google Shape;119;p5"/>
          <p:cNvGrpSpPr/>
          <p:nvPr/>
        </p:nvGrpSpPr>
        <p:grpSpPr>
          <a:xfrm>
            <a:off x="152371" y="4028341"/>
            <a:ext cx="374394" cy="962866"/>
            <a:chOff x="-720900" y="1958300"/>
            <a:chExt cx="462900" cy="1190488"/>
          </a:xfrm>
        </p:grpSpPr>
        <p:sp>
          <p:nvSpPr>
            <p:cNvPr id="120" name="Google Shape;120;p5"/>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1" name="Google Shape;121;p5"/>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2" name="Google Shape;122;p5"/>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3" name="Google Shape;123;p5"/>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4" name="Google Shape;124;p5"/>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5" name="Google Shape;125;p5"/>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6" name="Google Shape;126;p5"/>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7" name="Google Shape;127;p5"/>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8" name="Google Shape;128;p5"/>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9" name="Google Shape;129;p5"/>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0" name="Google Shape;130;p5"/>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1" name="Google Shape;131;p5"/>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2" name="Google Shape;132;p5"/>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3" name="Google Shape;133;p5"/>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4" name="Google Shape;134;p5"/>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135" name="Google Shape;135;p5"/>
          <p:cNvGrpSpPr/>
          <p:nvPr/>
        </p:nvGrpSpPr>
        <p:grpSpPr>
          <a:xfrm rot="5400000">
            <a:off x="8322971" y="-141834"/>
            <a:ext cx="374394" cy="962866"/>
            <a:chOff x="-720900" y="1958300"/>
            <a:chExt cx="462900" cy="1190488"/>
          </a:xfrm>
        </p:grpSpPr>
        <p:sp>
          <p:nvSpPr>
            <p:cNvPr id="136" name="Google Shape;136;p5"/>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7" name="Google Shape;137;p5"/>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8" name="Google Shape;138;p5"/>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9" name="Google Shape;139;p5"/>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0" name="Google Shape;140;p5"/>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1" name="Google Shape;141;p5"/>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2" name="Google Shape;142;p5"/>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3" name="Google Shape;143;p5"/>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4" name="Google Shape;144;p5"/>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5" name="Google Shape;145;p5"/>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6" name="Google Shape;146;p5"/>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7" name="Google Shape;147;p5"/>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8" name="Google Shape;148;p5"/>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9" name="Google Shape;149;p5"/>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0" name="Google Shape;150;p5"/>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5"/>
        <p:cNvGrpSpPr/>
        <p:nvPr/>
      </p:nvGrpSpPr>
      <p:grpSpPr>
        <a:xfrm>
          <a:off x="0" y="0"/>
          <a:ext cx="0" cy="0"/>
          <a:chOff x="0" y="0"/>
          <a:chExt cx="0" cy="0"/>
        </a:xfrm>
      </p:grpSpPr>
      <p:sp>
        <p:nvSpPr>
          <p:cNvPr id="206" name="Google Shape;206;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7"/>
        <p:cNvGrpSpPr/>
        <p:nvPr/>
      </p:nvGrpSpPr>
      <p:grpSpPr>
        <a:xfrm>
          <a:off x="0" y="0"/>
          <a:ext cx="0" cy="0"/>
          <a:chOff x="0" y="0"/>
          <a:chExt cx="0" cy="0"/>
        </a:xfrm>
      </p:grpSpPr>
      <p:sp>
        <p:nvSpPr>
          <p:cNvPr id="208" name="Google Shape;208;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09" name="Google Shape;209;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0"/>
        <p:cNvGrpSpPr/>
        <p:nvPr/>
      </p:nvGrpSpPr>
      <p:grpSpPr>
        <a:xfrm>
          <a:off x="0" y="0"/>
          <a:ext cx="0" cy="0"/>
          <a:chOff x="0" y="0"/>
          <a:chExt cx="0" cy="0"/>
        </a:xfrm>
      </p:grpSpPr>
      <p:sp>
        <p:nvSpPr>
          <p:cNvPr id="211" name="Google Shape;211;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48"/>
        <p:cNvGrpSpPr/>
        <p:nvPr/>
      </p:nvGrpSpPr>
      <p:grpSpPr>
        <a:xfrm>
          <a:off x="0" y="0"/>
          <a:ext cx="0" cy="0"/>
          <a:chOff x="0" y="0"/>
          <a:chExt cx="0" cy="0"/>
        </a:xfrm>
      </p:grpSpPr>
      <p:sp>
        <p:nvSpPr>
          <p:cNvPr id="249" name="Google Shape;249;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0" name="Google Shape;250;p13"/>
          <p:cNvSpPr txBox="1">
            <a:spLocks noGrp="1"/>
          </p:cNvSpPr>
          <p:nvPr>
            <p:ph type="title" idx="2" hasCustomPrompt="1"/>
          </p:nvPr>
        </p:nvSpPr>
        <p:spPr>
          <a:xfrm>
            <a:off x="872400" y="1615276"/>
            <a:ext cx="1074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1" name="Google Shape;251;p13"/>
          <p:cNvSpPr txBox="1">
            <a:spLocks noGrp="1"/>
          </p:cNvSpPr>
          <p:nvPr>
            <p:ph type="title" idx="3" hasCustomPrompt="1"/>
          </p:nvPr>
        </p:nvSpPr>
        <p:spPr>
          <a:xfrm>
            <a:off x="872400" y="3201099"/>
            <a:ext cx="1074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2" name="Google Shape;252;p13"/>
          <p:cNvSpPr txBox="1">
            <a:spLocks noGrp="1"/>
          </p:cNvSpPr>
          <p:nvPr>
            <p:ph type="title" idx="4" hasCustomPrompt="1"/>
          </p:nvPr>
        </p:nvSpPr>
        <p:spPr>
          <a:xfrm>
            <a:off x="3419250" y="1615276"/>
            <a:ext cx="1074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3" name="Google Shape;253;p13"/>
          <p:cNvSpPr txBox="1">
            <a:spLocks noGrp="1"/>
          </p:cNvSpPr>
          <p:nvPr>
            <p:ph type="title" idx="5" hasCustomPrompt="1"/>
          </p:nvPr>
        </p:nvSpPr>
        <p:spPr>
          <a:xfrm>
            <a:off x="3419250" y="3201099"/>
            <a:ext cx="1074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4" name="Google Shape;254;p13"/>
          <p:cNvSpPr txBox="1">
            <a:spLocks noGrp="1"/>
          </p:cNvSpPr>
          <p:nvPr>
            <p:ph type="title" idx="6" hasCustomPrompt="1"/>
          </p:nvPr>
        </p:nvSpPr>
        <p:spPr>
          <a:xfrm>
            <a:off x="5966100" y="1615276"/>
            <a:ext cx="1074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5" name="Google Shape;255;p13"/>
          <p:cNvSpPr txBox="1">
            <a:spLocks noGrp="1"/>
          </p:cNvSpPr>
          <p:nvPr>
            <p:ph type="title" idx="7" hasCustomPrompt="1"/>
          </p:nvPr>
        </p:nvSpPr>
        <p:spPr>
          <a:xfrm>
            <a:off x="5966100" y="3201099"/>
            <a:ext cx="1074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6" name="Google Shape;256;p13"/>
          <p:cNvSpPr txBox="1">
            <a:spLocks noGrp="1"/>
          </p:cNvSpPr>
          <p:nvPr>
            <p:ph type="subTitle" idx="1"/>
          </p:nvPr>
        </p:nvSpPr>
        <p:spPr>
          <a:xfrm>
            <a:off x="872400" y="2187975"/>
            <a:ext cx="23055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257" name="Google Shape;257;p13"/>
          <p:cNvSpPr txBox="1">
            <a:spLocks noGrp="1"/>
          </p:cNvSpPr>
          <p:nvPr>
            <p:ph type="subTitle" idx="8"/>
          </p:nvPr>
        </p:nvSpPr>
        <p:spPr>
          <a:xfrm>
            <a:off x="3419250" y="2187975"/>
            <a:ext cx="23055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258" name="Google Shape;258;p13"/>
          <p:cNvSpPr txBox="1">
            <a:spLocks noGrp="1"/>
          </p:cNvSpPr>
          <p:nvPr>
            <p:ph type="subTitle" idx="9"/>
          </p:nvPr>
        </p:nvSpPr>
        <p:spPr>
          <a:xfrm>
            <a:off x="5966100" y="2187975"/>
            <a:ext cx="23055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259" name="Google Shape;259;p13"/>
          <p:cNvSpPr txBox="1">
            <a:spLocks noGrp="1"/>
          </p:cNvSpPr>
          <p:nvPr>
            <p:ph type="subTitle" idx="13"/>
          </p:nvPr>
        </p:nvSpPr>
        <p:spPr>
          <a:xfrm>
            <a:off x="872400" y="3773850"/>
            <a:ext cx="23055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260" name="Google Shape;260;p13"/>
          <p:cNvSpPr txBox="1">
            <a:spLocks noGrp="1"/>
          </p:cNvSpPr>
          <p:nvPr>
            <p:ph type="subTitle" idx="14"/>
          </p:nvPr>
        </p:nvSpPr>
        <p:spPr>
          <a:xfrm>
            <a:off x="3419250" y="3773850"/>
            <a:ext cx="23055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261" name="Google Shape;261;p13"/>
          <p:cNvSpPr txBox="1">
            <a:spLocks noGrp="1"/>
          </p:cNvSpPr>
          <p:nvPr>
            <p:ph type="subTitle" idx="15"/>
          </p:nvPr>
        </p:nvSpPr>
        <p:spPr>
          <a:xfrm>
            <a:off x="5966100" y="3773850"/>
            <a:ext cx="23055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grpSp>
        <p:nvGrpSpPr>
          <p:cNvPr id="262" name="Google Shape;262;p13"/>
          <p:cNvGrpSpPr/>
          <p:nvPr/>
        </p:nvGrpSpPr>
        <p:grpSpPr>
          <a:xfrm>
            <a:off x="152371" y="4028341"/>
            <a:ext cx="374394" cy="962866"/>
            <a:chOff x="-720900" y="1958300"/>
            <a:chExt cx="462900" cy="1190488"/>
          </a:xfrm>
        </p:grpSpPr>
        <p:sp>
          <p:nvSpPr>
            <p:cNvPr id="263" name="Google Shape;263;p13"/>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64" name="Google Shape;264;p13"/>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65" name="Google Shape;265;p13"/>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66" name="Google Shape;266;p13"/>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67" name="Google Shape;267;p13"/>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68" name="Google Shape;268;p13"/>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69" name="Google Shape;269;p13"/>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0" name="Google Shape;270;p13"/>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1" name="Google Shape;271;p13"/>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2" name="Google Shape;272;p13"/>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3" name="Google Shape;273;p13"/>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4" name="Google Shape;274;p13"/>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5" name="Google Shape;275;p13"/>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6" name="Google Shape;276;p13"/>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7" name="Google Shape;277;p13"/>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278" name="Google Shape;278;p13"/>
          <p:cNvGrpSpPr/>
          <p:nvPr/>
        </p:nvGrpSpPr>
        <p:grpSpPr>
          <a:xfrm rot="5400000">
            <a:off x="8322971" y="-141834"/>
            <a:ext cx="374394" cy="962866"/>
            <a:chOff x="-720900" y="1958300"/>
            <a:chExt cx="462900" cy="1190488"/>
          </a:xfrm>
        </p:grpSpPr>
        <p:sp>
          <p:nvSpPr>
            <p:cNvPr id="279" name="Google Shape;279;p13"/>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0" name="Google Shape;280;p13"/>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1" name="Google Shape;281;p13"/>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2" name="Google Shape;282;p13"/>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3" name="Google Shape;283;p13"/>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4" name="Google Shape;284;p13"/>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5" name="Google Shape;285;p13"/>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6" name="Google Shape;286;p13"/>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7" name="Google Shape;287;p13"/>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8" name="Google Shape;288;p13"/>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9" name="Google Shape;289;p13"/>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90" name="Google Shape;290;p13"/>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91" name="Google Shape;291;p13"/>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92" name="Google Shape;292;p13"/>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93" name="Google Shape;293;p13"/>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82"/>
        <p:cNvGrpSpPr/>
        <p:nvPr/>
      </p:nvGrpSpPr>
      <p:grpSpPr>
        <a:xfrm>
          <a:off x="0" y="0"/>
          <a:ext cx="0" cy="0"/>
          <a:chOff x="0" y="0"/>
          <a:chExt cx="0" cy="0"/>
        </a:xfrm>
      </p:grpSpPr>
      <p:sp>
        <p:nvSpPr>
          <p:cNvPr id="383" name="Google Shape;383;p1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4" name="Google Shape;384;p17"/>
          <p:cNvSpPr txBox="1">
            <a:spLocks noGrp="1"/>
          </p:cNvSpPr>
          <p:nvPr>
            <p:ph type="subTitle" idx="1"/>
          </p:nvPr>
        </p:nvSpPr>
        <p:spPr>
          <a:xfrm>
            <a:off x="937625" y="2726548"/>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85" name="Google Shape;385;p17"/>
          <p:cNvSpPr txBox="1">
            <a:spLocks noGrp="1"/>
          </p:cNvSpPr>
          <p:nvPr>
            <p:ph type="subTitle" idx="2"/>
          </p:nvPr>
        </p:nvSpPr>
        <p:spPr>
          <a:xfrm>
            <a:off x="3484347" y="2726548"/>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86" name="Google Shape;386;p17"/>
          <p:cNvSpPr txBox="1">
            <a:spLocks noGrp="1"/>
          </p:cNvSpPr>
          <p:nvPr>
            <p:ph type="subTitle" idx="3"/>
          </p:nvPr>
        </p:nvSpPr>
        <p:spPr>
          <a:xfrm>
            <a:off x="6031075" y="2726548"/>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87" name="Google Shape;387;p17"/>
          <p:cNvSpPr txBox="1">
            <a:spLocks noGrp="1"/>
          </p:cNvSpPr>
          <p:nvPr>
            <p:ph type="subTitle" idx="4"/>
          </p:nvPr>
        </p:nvSpPr>
        <p:spPr>
          <a:xfrm>
            <a:off x="937625" y="2230075"/>
            <a:ext cx="2175300" cy="496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388" name="Google Shape;388;p17"/>
          <p:cNvSpPr txBox="1">
            <a:spLocks noGrp="1"/>
          </p:cNvSpPr>
          <p:nvPr>
            <p:ph type="subTitle" idx="5"/>
          </p:nvPr>
        </p:nvSpPr>
        <p:spPr>
          <a:xfrm>
            <a:off x="3484350" y="2230075"/>
            <a:ext cx="2175300" cy="496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389" name="Google Shape;389;p17"/>
          <p:cNvSpPr txBox="1">
            <a:spLocks noGrp="1"/>
          </p:cNvSpPr>
          <p:nvPr>
            <p:ph type="subTitle" idx="6"/>
          </p:nvPr>
        </p:nvSpPr>
        <p:spPr>
          <a:xfrm>
            <a:off x="6031075" y="2230075"/>
            <a:ext cx="2175300" cy="496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grpSp>
        <p:nvGrpSpPr>
          <p:cNvPr id="390" name="Google Shape;390;p17"/>
          <p:cNvGrpSpPr/>
          <p:nvPr/>
        </p:nvGrpSpPr>
        <p:grpSpPr>
          <a:xfrm rot="10800000" flipH="1">
            <a:off x="152371" y="152402"/>
            <a:ext cx="374394" cy="962866"/>
            <a:chOff x="-720900" y="1958300"/>
            <a:chExt cx="462900" cy="1190488"/>
          </a:xfrm>
        </p:grpSpPr>
        <p:sp>
          <p:nvSpPr>
            <p:cNvPr id="391" name="Google Shape;391;p17"/>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92" name="Google Shape;392;p17"/>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93" name="Google Shape;393;p17"/>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94" name="Google Shape;394;p17"/>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95" name="Google Shape;395;p17"/>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96" name="Google Shape;396;p17"/>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97" name="Google Shape;397;p17"/>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98" name="Google Shape;398;p17"/>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99" name="Google Shape;399;p17"/>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0" name="Google Shape;400;p17"/>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1" name="Google Shape;401;p17"/>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2" name="Google Shape;402;p17"/>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3" name="Google Shape;403;p17"/>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4" name="Google Shape;404;p17"/>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5" name="Google Shape;405;p17"/>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406" name="Google Shape;406;p17"/>
          <p:cNvGrpSpPr/>
          <p:nvPr/>
        </p:nvGrpSpPr>
        <p:grpSpPr>
          <a:xfrm rot="5400000" flipH="1">
            <a:off x="8322971" y="4322577"/>
            <a:ext cx="374394" cy="962866"/>
            <a:chOff x="-720900" y="1958300"/>
            <a:chExt cx="462900" cy="1190488"/>
          </a:xfrm>
        </p:grpSpPr>
        <p:sp>
          <p:nvSpPr>
            <p:cNvPr id="407" name="Google Shape;407;p17"/>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8" name="Google Shape;408;p17"/>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9" name="Google Shape;409;p17"/>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0" name="Google Shape;410;p17"/>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1" name="Google Shape;411;p17"/>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2" name="Google Shape;412;p17"/>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3" name="Google Shape;413;p17"/>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4" name="Google Shape;414;p17"/>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5" name="Google Shape;415;p17"/>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6" name="Google Shape;416;p17"/>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7" name="Google Shape;417;p17"/>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8" name="Google Shape;418;p17"/>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9" name="Google Shape;419;p17"/>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20" name="Google Shape;420;p17"/>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21" name="Google Shape;421;p17"/>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1600"/>
              </a:spcBef>
              <a:spcAft>
                <a:spcPts val="160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6" r:id="rId6"/>
    <p:sldLayoutId id="2147483658" r:id="rId7"/>
    <p:sldLayoutId id="2147483659" r:id="rId8"/>
    <p:sldLayoutId id="2147483663" r:id="rId9"/>
    <p:sldLayoutId id="2147483667" r:id="rId10"/>
    <p:sldLayoutId id="2147483668" r:id="rId11"/>
    <p:sldLayoutId id="214748366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www.freepik.com/free-photo/young-adult-organizing-documents_26298125.htm/?utm_source=slidesgo_template&amp;utm_medium=referral-link&amp;utm_campaign=sg_resources&amp;utm_content=freepik"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patents.google.com/patent/US8433889" TargetMode="External"/><Relationship Id="rId5" Type="http://schemas.openxmlformats.org/officeDocument/2006/relationships/hyperlink" Target="https://www.academia.edu/38458323/A_Survey_Paper_on_Context_Switching" TargetMode="External"/><Relationship Id="rId4" Type="http://schemas.openxmlformats.org/officeDocument/2006/relationships/hyperlink" Target="https://www.javatpoint.com/what-is-the-context-switching-in-the-operating-syste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cxnSp>
        <p:nvCxnSpPr>
          <p:cNvPr id="661" name="Google Shape;661;p27"/>
          <p:cNvCxnSpPr/>
          <p:nvPr/>
        </p:nvCxnSpPr>
        <p:spPr>
          <a:xfrm>
            <a:off x="3760975" y="4604000"/>
            <a:ext cx="4669800" cy="0"/>
          </a:xfrm>
          <a:prstGeom prst="straightConnector1">
            <a:avLst/>
          </a:prstGeom>
          <a:noFill/>
          <a:ln w="19050" cap="flat" cmpd="sng">
            <a:solidFill>
              <a:schemeClr val="dk1"/>
            </a:solidFill>
            <a:prstDash val="solid"/>
            <a:round/>
            <a:headEnd type="none" w="med" len="med"/>
            <a:tailEnd type="none" w="med" len="med"/>
          </a:ln>
        </p:spPr>
      </p:cxnSp>
      <p:sp>
        <p:nvSpPr>
          <p:cNvPr id="662" name="Google Shape;662;p27"/>
          <p:cNvSpPr txBox="1">
            <a:spLocks noGrp="1"/>
          </p:cNvSpPr>
          <p:nvPr>
            <p:ph type="ctrTitle"/>
          </p:nvPr>
        </p:nvSpPr>
        <p:spPr>
          <a:xfrm>
            <a:off x="359786" y="690675"/>
            <a:ext cx="8424426" cy="19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Context Switching Optimization in Multitasking Operating Systems</a:t>
            </a:r>
            <a:endParaRPr dirty="0">
              <a:solidFill>
                <a:schemeClr val="dk2"/>
              </a:solidFill>
            </a:endParaRPr>
          </a:p>
        </p:txBody>
      </p:sp>
      <p:sp>
        <p:nvSpPr>
          <p:cNvPr id="663" name="Google Shape;663;p27"/>
          <p:cNvSpPr txBox="1">
            <a:spLocks noGrp="1"/>
          </p:cNvSpPr>
          <p:nvPr>
            <p:ph type="subTitle" idx="1"/>
          </p:nvPr>
        </p:nvSpPr>
        <p:spPr>
          <a:xfrm>
            <a:off x="713224" y="3638552"/>
            <a:ext cx="3858775" cy="67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CHIKKERI CHINMAYA (211IT017)</a:t>
            </a:r>
          </a:p>
          <a:p>
            <a:pPr marL="0" lvl="0" indent="0" algn="l" rtl="0">
              <a:spcBef>
                <a:spcPts val="0"/>
              </a:spcBef>
              <a:spcAft>
                <a:spcPts val="0"/>
              </a:spcAft>
              <a:buNone/>
            </a:pPr>
            <a:r>
              <a:rPr lang="en" b="1" dirty="0"/>
              <a:t>KHUSHI GADLING (211IT031)</a:t>
            </a:r>
          </a:p>
          <a:p>
            <a:pPr marL="0" lvl="0" indent="0" algn="l" rtl="0">
              <a:spcBef>
                <a:spcPts val="0"/>
              </a:spcBef>
              <a:spcAft>
                <a:spcPts val="0"/>
              </a:spcAft>
              <a:buNone/>
            </a:pPr>
            <a:r>
              <a:rPr lang="en" b="1" dirty="0"/>
              <a:t>KARTIK RODAGI  (211IT029)</a:t>
            </a:r>
            <a:endParaRPr b="1" dirty="0"/>
          </a:p>
        </p:txBody>
      </p:sp>
      <p:cxnSp>
        <p:nvCxnSpPr>
          <p:cNvPr id="772" name="Google Shape;772;p27"/>
          <p:cNvCxnSpPr/>
          <p:nvPr/>
        </p:nvCxnSpPr>
        <p:spPr>
          <a:xfrm>
            <a:off x="845717" y="3411800"/>
            <a:ext cx="1732800" cy="0"/>
          </a:xfrm>
          <a:prstGeom prst="straightConnector1">
            <a:avLst/>
          </a:prstGeom>
          <a:noFill/>
          <a:ln w="19050" cap="flat" cmpd="sng">
            <a:solidFill>
              <a:schemeClr val="dk1"/>
            </a:solidFill>
            <a:prstDash val="solid"/>
            <a:round/>
            <a:headEnd type="none" w="med" len="med"/>
            <a:tailEnd type="none" w="med" len="med"/>
          </a:ln>
        </p:spPr>
      </p:cxnSp>
      <p:sp>
        <p:nvSpPr>
          <p:cNvPr id="5" name="Google Shape;662;p27">
            <a:extLst>
              <a:ext uri="{FF2B5EF4-FFF2-40B4-BE49-F238E27FC236}">
                <a16:creationId xmlns:a16="http://schemas.microsoft.com/office/drawing/2014/main" id="{5D9CA913-84DA-A9C0-BD77-F4B93D4A490C}"/>
              </a:ext>
            </a:extLst>
          </p:cNvPr>
          <p:cNvSpPr txBox="1">
            <a:spLocks/>
          </p:cNvSpPr>
          <p:nvPr/>
        </p:nvSpPr>
        <p:spPr>
          <a:xfrm>
            <a:off x="4571999" y="2223397"/>
            <a:ext cx="8424426" cy="1911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191919"/>
              </a:buClr>
              <a:buSzPts val="5200"/>
              <a:buFont typeface="DM Sans"/>
              <a:buNone/>
              <a:defRPr sz="4700" b="1" i="0" u="none" strike="noStrike" cap="none">
                <a:solidFill>
                  <a:schemeClr val="dk1"/>
                </a:solidFill>
                <a:latin typeface="DM Sans"/>
                <a:ea typeface="DM Sans"/>
                <a:cs typeface="DM Sans"/>
                <a:sym typeface="DM Sans"/>
              </a:defRPr>
            </a:lvl1pPr>
            <a:lvl2pPr marR="0" lvl="1"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2pPr>
            <a:lvl3pPr marR="0" lvl="2"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3pPr>
            <a:lvl4pPr marR="0" lvl="3"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4pPr>
            <a:lvl5pPr marR="0" lvl="4"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5pPr>
            <a:lvl6pPr marR="0" lvl="5"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6pPr>
            <a:lvl7pPr marR="0" lvl="6"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7pPr>
            <a:lvl8pPr marR="0" lvl="7"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8pPr>
            <a:lvl9pPr marR="0" lvl="8"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9pPr>
          </a:lstStyle>
          <a:p>
            <a:r>
              <a:rPr lang="en-US" sz="8000" dirty="0">
                <a:solidFill>
                  <a:schemeClr val="dk2"/>
                </a:solidFill>
              </a:rPr>
              <a:t>IT253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33"/>
          <p:cNvSpPr txBox="1">
            <a:spLocks noGrp="1"/>
          </p:cNvSpPr>
          <p:nvPr>
            <p:ph type="title"/>
          </p:nvPr>
        </p:nvSpPr>
        <p:spPr>
          <a:xfrm>
            <a:off x="993051" y="5588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bg2"/>
                </a:solidFill>
              </a:rPr>
              <a:t>CONCLUSION </a:t>
            </a:r>
            <a:endParaRPr dirty="0">
              <a:solidFill>
                <a:schemeClr val="bg2"/>
              </a:solidFill>
            </a:endParaRPr>
          </a:p>
        </p:txBody>
      </p:sp>
      <p:sp>
        <p:nvSpPr>
          <p:cNvPr id="918" name="Google Shape;918;p33"/>
          <p:cNvSpPr txBox="1">
            <a:spLocks noGrp="1"/>
          </p:cNvSpPr>
          <p:nvPr>
            <p:ph type="subTitle" idx="1"/>
          </p:nvPr>
        </p:nvSpPr>
        <p:spPr>
          <a:xfrm>
            <a:off x="827947" y="1532125"/>
            <a:ext cx="6512653" cy="2505898"/>
          </a:xfrm>
          <a:prstGeom prst="rect">
            <a:avLst/>
          </a:prstGeom>
        </p:spPr>
        <p:txBody>
          <a:bodyPr spcFirstLastPara="1" wrap="square" lIns="91425" tIns="91425" rIns="91425" bIns="91425" anchor="t" anchorCtr="0">
            <a:noAutofit/>
          </a:bodyPr>
          <a:lstStyle/>
          <a:p>
            <a:pPr marL="285750" indent="-285750">
              <a:buFont typeface="Arial"/>
              <a:buChar char="•"/>
            </a:pPr>
            <a:r>
              <a:rPr lang="en-US" sz="1400" b="1" dirty="0">
                <a:solidFill>
                  <a:schemeClr val="tx1"/>
                </a:solidFill>
                <a:latin typeface="Proxima Nova"/>
              </a:rPr>
              <a:t>In conclusion, the project has provided a basic implementation of thread-level context switching in a multitasking operating system. However, there is significant scope for further research and development in this field. </a:t>
            </a:r>
            <a:endParaRPr lang="en-US"/>
          </a:p>
          <a:p>
            <a:pPr marL="285750" indent="-285750">
              <a:buFont typeface="Arial"/>
              <a:buChar char="•"/>
            </a:pPr>
            <a:endParaRPr lang="en-US" sz="1400" b="1" dirty="0">
              <a:solidFill>
                <a:schemeClr val="tx1"/>
              </a:solidFill>
              <a:latin typeface="Proxima Nova"/>
            </a:endParaRPr>
          </a:p>
          <a:p>
            <a:pPr marL="285750" indent="-285750">
              <a:buFont typeface="Arial"/>
              <a:buChar char="•"/>
            </a:pPr>
            <a:r>
              <a:rPr lang="en-US" sz="1400" b="1" dirty="0">
                <a:solidFill>
                  <a:schemeClr val="tx1"/>
                </a:solidFill>
                <a:latin typeface="Proxima Nova"/>
              </a:rPr>
              <a:t>Future work can focus on refining and optimizing context-switching algorithms, exploring hardware support, considering real-time requirements, improving energy efficiency, addressing virtualization challenges, and enhancing security aspects. </a:t>
            </a:r>
            <a:endParaRPr lang="en-US" sz="1400" b="1">
              <a:solidFill>
                <a:schemeClr val="tx1"/>
              </a:solidFill>
              <a:latin typeface="Proxima Nova"/>
            </a:endParaRPr>
          </a:p>
          <a:p>
            <a:pPr marL="0" indent="0"/>
            <a:endParaRPr lang="en-US" sz="1400" b="1" dirty="0">
              <a:solidFill>
                <a:schemeClr val="tx1"/>
              </a:solidFill>
              <a:latin typeface="Proxima Nova"/>
            </a:endParaRPr>
          </a:p>
          <a:p>
            <a:pPr marL="285750" lvl="0" indent="-285750">
              <a:spcBef>
                <a:spcPts val="0"/>
              </a:spcBef>
              <a:spcAft>
                <a:spcPts val="0"/>
              </a:spcAft>
              <a:buFont typeface="Arial"/>
              <a:buChar char="•"/>
            </a:pPr>
            <a:r>
              <a:rPr lang="en-US" sz="1400" b="1">
                <a:solidFill>
                  <a:schemeClr val="tx1"/>
                </a:solidFill>
                <a:latin typeface="Proxima Nova"/>
              </a:rPr>
              <a:t>These advancements will contribute to more </a:t>
            </a:r>
            <a:r>
              <a:rPr lang="en-US" sz="1400" b="1" dirty="0">
                <a:solidFill>
                  <a:schemeClr val="tx1"/>
                </a:solidFill>
                <a:latin typeface="Proxima Nova"/>
              </a:rPr>
              <a:t>efficient and robust multitasking operating systems, offering better performance and responsiveness in handling the concurrent execution of threads.</a:t>
            </a:r>
            <a:endParaRPr sz="1400" b="1">
              <a:solidFill>
                <a:schemeClr val="tx1"/>
              </a:solidFill>
              <a:latin typeface="Proxima Nova"/>
            </a:endParaRPr>
          </a:p>
        </p:txBody>
      </p:sp>
    </p:spTree>
    <p:extLst>
      <p:ext uri="{BB962C8B-B14F-4D97-AF65-F5344CB8AC3E}">
        <p14:creationId xmlns:p14="http://schemas.microsoft.com/office/powerpoint/2010/main" val="1387346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9"/>
        <p:cNvGrpSpPr/>
        <p:nvPr/>
      </p:nvGrpSpPr>
      <p:grpSpPr>
        <a:xfrm>
          <a:off x="0" y="0"/>
          <a:ext cx="0" cy="0"/>
          <a:chOff x="0" y="0"/>
          <a:chExt cx="0" cy="0"/>
        </a:xfrm>
      </p:grpSpPr>
      <p:sp>
        <p:nvSpPr>
          <p:cNvPr id="1470" name="Google Shape;1470;p4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1471" name="Google Shape;1471;p48"/>
          <p:cNvSpPr txBox="1">
            <a:spLocks noGrp="1"/>
          </p:cNvSpPr>
          <p:nvPr>
            <p:ph type="body" idx="1"/>
          </p:nvPr>
        </p:nvSpPr>
        <p:spPr>
          <a:xfrm>
            <a:off x="720000" y="1410425"/>
            <a:ext cx="7704000" cy="212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The Resources And References were used to create the Project:-</a:t>
            </a:r>
            <a:endParaRPr dirty="0">
              <a:solidFill>
                <a:schemeClr val="dk1"/>
              </a:solidFill>
            </a:endParaRPr>
          </a:p>
          <a:p>
            <a:pPr marL="0" lvl="0" indent="0" algn="l" rtl="0">
              <a:spcBef>
                <a:spcPts val="0"/>
              </a:spcBef>
              <a:spcAft>
                <a:spcPts val="0"/>
              </a:spcAft>
              <a:buNone/>
            </a:pPr>
            <a:r>
              <a:rPr lang="en" b="1" dirty="0">
                <a:solidFill>
                  <a:schemeClr val="dk1"/>
                </a:solidFill>
              </a:rPr>
              <a:t>Journals: </a:t>
            </a:r>
            <a:endParaRPr b="1" dirty="0">
              <a:solidFill>
                <a:schemeClr val="dk1"/>
              </a:solidFill>
            </a:endParaRPr>
          </a:p>
          <a:p>
            <a:pPr marL="457200" lvl="0" indent="-304800" algn="l" rtl="0">
              <a:spcBef>
                <a:spcPts val="0"/>
              </a:spcBef>
              <a:spcAft>
                <a:spcPts val="0"/>
              </a:spcAft>
              <a:buSzPts val="1200"/>
              <a:buFont typeface="DM Sans"/>
              <a:buChar char="●"/>
            </a:pPr>
            <a:r>
              <a:rPr lang="en-IN" u="sng" dirty="0">
                <a:solidFill>
                  <a:schemeClr val="dk1"/>
                </a:solidFill>
                <a:hlinkClick r:id="rId3">
                  <a:extLst>
                    <a:ext uri="{A12FA001-AC4F-418D-AE19-62706E023703}">
                      <ahyp:hlinkClr xmlns:ahyp="http://schemas.microsoft.com/office/drawing/2018/hyperlinkcolor" val="tx"/>
                    </a:ext>
                  </a:extLst>
                </a:hlinkClick>
              </a:rPr>
              <a:t>https://ieeexplore.ieee.org/document/707884</a:t>
            </a:r>
          </a:p>
          <a:p>
            <a:pPr marL="457200" lvl="0" indent="-304800" algn="l" rtl="0">
              <a:spcBef>
                <a:spcPts val="0"/>
              </a:spcBef>
              <a:spcAft>
                <a:spcPts val="0"/>
              </a:spcAft>
              <a:buSzPts val="1200"/>
              <a:buFont typeface="DM Sans"/>
              <a:buChar char="●"/>
            </a:pPr>
            <a:r>
              <a:rPr lang="en-IN" u="sng" dirty="0">
                <a:solidFill>
                  <a:schemeClr val="dk1"/>
                </a:solidFill>
                <a:hlinkClick r:id="rId3">
                  <a:extLst>
                    <a:ext uri="{A12FA001-AC4F-418D-AE19-62706E023703}">
                      <ahyp:hlinkClr xmlns:ahyp="http://schemas.microsoft.com/office/drawing/2018/hyperlinkcolor" val="tx"/>
                    </a:ext>
                  </a:extLst>
                </a:hlinkClick>
              </a:rPr>
              <a:t>https://www.sciencedirect.com/topics/computer-science/context-switching</a:t>
            </a:r>
          </a:p>
          <a:p>
            <a:pPr marL="0" lvl="0" indent="0" algn="l" rtl="0">
              <a:spcBef>
                <a:spcPts val="0"/>
              </a:spcBef>
              <a:spcAft>
                <a:spcPts val="0"/>
              </a:spcAft>
              <a:buNone/>
            </a:pPr>
            <a:r>
              <a:rPr lang="en" b="1" dirty="0">
                <a:solidFill>
                  <a:schemeClr val="dk1"/>
                </a:solidFill>
              </a:rPr>
              <a:t>Websites: </a:t>
            </a:r>
          </a:p>
          <a:p>
            <a:pPr algn="just" fontAlgn="base">
              <a:spcAft>
                <a:spcPts val="250"/>
              </a:spcAft>
            </a:pPr>
            <a:r>
              <a:rPr lang="en-IN" b="0" i="0" u="sng" strike="noStrike" dirty="0">
                <a:solidFill>
                  <a:srgbClr val="1155CC"/>
                </a:solidFill>
                <a:effectLst/>
                <a:latin typeface="Proxima Nova" panose="020B0604020202020204" charset="0"/>
                <a:hlinkClick r:id="rId4"/>
              </a:rPr>
              <a:t>https://www.javatpoint.com/what-is-the-context-switching-in-the-operating-system</a:t>
            </a:r>
            <a:endParaRPr lang="en-IN" b="0" i="0" u="none" strike="noStrike" dirty="0">
              <a:solidFill>
                <a:srgbClr val="000000"/>
              </a:solidFill>
              <a:effectLst/>
              <a:latin typeface="Proxima Nova" panose="020B0604020202020204" charset="0"/>
            </a:endParaRPr>
          </a:p>
          <a:p>
            <a:pPr algn="just" fontAlgn="base">
              <a:spcAft>
                <a:spcPts val="250"/>
              </a:spcAft>
            </a:pPr>
            <a:r>
              <a:rPr lang="en-IN" b="0" i="0" u="sng" strike="noStrike" dirty="0">
                <a:solidFill>
                  <a:srgbClr val="1155CC"/>
                </a:solidFill>
                <a:effectLst/>
                <a:latin typeface="Proxima Nova" panose="020B0604020202020204" charset="0"/>
                <a:hlinkClick r:id="rId5"/>
              </a:rPr>
              <a:t>https://www.academia.edu/38458323/A_Survey_Paper_on_Context_Switching</a:t>
            </a:r>
            <a:endParaRPr lang="en-IN" b="0" i="0" u="none" strike="noStrike" dirty="0">
              <a:solidFill>
                <a:srgbClr val="000000"/>
              </a:solidFill>
              <a:effectLst/>
              <a:latin typeface="Proxima Nova" panose="020B0604020202020204" charset="0"/>
            </a:endParaRPr>
          </a:p>
          <a:p>
            <a:pPr algn="just" fontAlgn="base">
              <a:spcAft>
                <a:spcPts val="250"/>
              </a:spcAft>
            </a:pPr>
            <a:r>
              <a:rPr lang="en-IN" b="0" i="0" u="sng" strike="noStrike" dirty="0">
                <a:solidFill>
                  <a:srgbClr val="1155CC"/>
                </a:solidFill>
                <a:effectLst/>
                <a:latin typeface="Proxima Nova" panose="020B0604020202020204" charset="0"/>
                <a:hlinkClick r:id="rId6"/>
              </a:rPr>
              <a:t>https://patents.google.com/patent/US8433889</a:t>
            </a:r>
            <a:endParaRPr lang="en-IN" b="0" i="0" u="none" strike="noStrike" dirty="0">
              <a:solidFill>
                <a:srgbClr val="000000"/>
              </a:solidFill>
              <a:effectLst/>
              <a:latin typeface="Proxima Nova" panose="020B0604020202020204" charset="0"/>
            </a:endParaRPr>
          </a:p>
          <a:p>
            <a:pPr marL="0" lvl="0" indent="0" algn="l" rtl="0">
              <a:spcBef>
                <a:spcPts val="0"/>
              </a:spcBef>
              <a:spcAft>
                <a:spcPts val="0"/>
              </a:spcAft>
              <a:buNone/>
            </a:pPr>
            <a:endParaRPr b="1"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sp>
        <p:nvSpPr>
          <p:cNvPr id="1301" name="Google Shape;1301;p46"/>
          <p:cNvSpPr txBox="1">
            <a:spLocks noGrp="1"/>
          </p:cNvSpPr>
          <p:nvPr>
            <p:ph type="title"/>
          </p:nvPr>
        </p:nvSpPr>
        <p:spPr>
          <a:xfrm>
            <a:off x="713257" y="641050"/>
            <a:ext cx="3828000" cy="105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r>
              <a:rPr lang="en" dirty="0">
                <a:solidFill>
                  <a:schemeClr val="dk2"/>
                </a:solidFill>
              </a:rPr>
              <a:t>!</a:t>
            </a:r>
            <a:endParaRPr dirty="0">
              <a:solidFill>
                <a:schemeClr val="dk2"/>
              </a:solidFill>
            </a:endParaRPr>
          </a:p>
        </p:txBody>
      </p:sp>
      <p:sp>
        <p:nvSpPr>
          <p:cNvPr id="1302" name="Google Shape;1302;p46"/>
          <p:cNvSpPr txBox="1">
            <a:spLocks noGrp="1"/>
          </p:cNvSpPr>
          <p:nvPr>
            <p:ph type="subTitle" idx="1"/>
          </p:nvPr>
        </p:nvSpPr>
        <p:spPr>
          <a:xfrm>
            <a:off x="726611" y="1472444"/>
            <a:ext cx="38280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rPr>
              <a:t>Do we have any questions?</a:t>
            </a:r>
            <a:endParaRPr sz="1800" b="1" dirty="0">
              <a:solidFill>
                <a:schemeClr val="dk2"/>
              </a:solidFill>
            </a:endParaRPr>
          </a:p>
        </p:txBody>
      </p:sp>
      <p:cxnSp>
        <p:nvCxnSpPr>
          <p:cNvPr id="1342" name="Google Shape;1342;p46"/>
          <p:cNvCxnSpPr/>
          <p:nvPr/>
        </p:nvCxnSpPr>
        <p:spPr>
          <a:xfrm rot="10800000">
            <a:off x="4412450" y="4595275"/>
            <a:ext cx="4365300" cy="0"/>
          </a:xfrm>
          <a:prstGeom prst="straightConnector1">
            <a:avLst/>
          </a:prstGeom>
          <a:noFill/>
          <a:ln w="19050" cap="flat" cmpd="sng">
            <a:solidFill>
              <a:schemeClr val="dk1"/>
            </a:solidFill>
            <a:prstDash val="solid"/>
            <a:round/>
            <a:headEnd type="none" w="med" len="med"/>
            <a:tailEnd type="none" w="med" len="med"/>
          </a:ln>
        </p:spPr>
      </p:cxnSp>
      <p:pic>
        <p:nvPicPr>
          <p:cNvPr id="3" name="Picture 2">
            <a:extLst>
              <a:ext uri="{FF2B5EF4-FFF2-40B4-BE49-F238E27FC236}">
                <a16:creationId xmlns:a16="http://schemas.microsoft.com/office/drawing/2014/main" id="{5CF5A515-CD9E-05C2-9E06-3303CF47E960}"/>
              </a:ext>
            </a:extLst>
          </p:cNvPr>
          <p:cNvPicPr>
            <a:picLocks noChangeAspect="1"/>
          </p:cNvPicPr>
          <p:nvPr/>
        </p:nvPicPr>
        <p:blipFill>
          <a:blip r:embed="rId3"/>
          <a:stretch>
            <a:fillRect/>
          </a:stretch>
        </p:blipFill>
        <p:spPr>
          <a:xfrm>
            <a:off x="608128" y="2780454"/>
            <a:ext cx="4663844" cy="17298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2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Table </a:t>
            </a:r>
            <a:r>
              <a:rPr lang="en" dirty="0"/>
              <a:t>of Contents</a:t>
            </a:r>
            <a:endParaRPr dirty="0"/>
          </a:p>
        </p:txBody>
      </p:sp>
      <p:sp>
        <p:nvSpPr>
          <p:cNvPr id="787" name="Google Shape;787;p29"/>
          <p:cNvSpPr txBox="1">
            <a:spLocks noGrp="1"/>
          </p:cNvSpPr>
          <p:nvPr>
            <p:ph type="title" idx="2"/>
          </p:nvPr>
        </p:nvSpPr>
        <p:spPr>
          <a:xfrm>
            <a:off x="872400" y="1615276"/>
            <a:ext cx="1074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788" name="Google Shape;788;p29"/>
          <p:cNvSpPr txBox="1">
            <a:spLocks noGrp="1"/>
          </p:cNvSpPr>
          <p:nvPr>
            <p:ph type="title" idx="3"/>
          </p:nvPr>
        </p:nvSpPr>
        <p:spPr>
          <a:xfrm>
            <a:off x="872400" y="3201099"/>
            <a:ext cx="1074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789" name="Google Shape;789;p29"/>
          <p:cNvSpPr txBox="1">
            <a:spLocks noGrp="1"/>
          </p:cNvSpPr>
          <p:nvPr>
            <p:ph type="title" idx="4"/>
          </p:nvPr>
        </p:nvSpPr>
        <p:spPr>
          <a:xfrm>
            <a:off x="3419250" y="1615276"/>
            <a:ext cx="1074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790" name="Google Shape;790;p29"/>
          <p:cNvSpPr txBox="1">
            <a:spLocks noGrp="1"/>
          </p:cNvSpPr>
          <p:nvPr>
            <p:ph type="title" idx="5"/>
          </p:nvPr>
        </p:nvSpPr>
        <p:spPr>
          <a:xfrm>
            <a:off x="3419250" y="3201099"/>
            <a:ext cx="1074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791" name="Google Shape;791;p29"/>
          <p:cNvSpPr txBox="1">
            <a:spLocks noGrp="1"/>
          </p:cNvSpPr>
          <p:nvPr>
            <p:ph type="title" idx="6"/>
          </p:nvPr>
        </p:nvSpPr>
        <p:spPr>
          <a:xfrm>
            <a:off x="5966100" y="1615276"/>
            <a:ext cx="1074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792" name="Google Shape;792;p29"/>
          <p:cNvSpPr txBox="1">
            <a:spLocks noGrp="1"/>
          </p:cNvSpPr>
          <p:nvPr>
            <p:ph type="title" idx="7"/>
          </p:nvPr>
        </p:nvSpPr>
        <p:spPr>
          <a:xfrm>
            <a:off x="5966100" y="3201099"/>
            <a:ext cx="1074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793" name="Google Shape;793;p29"/>
          <p:cNvSpPr txBox="1">
            <a:spLocks noGrp="1"/>
          </p:cNvSpPr>
          <p:nvPr>
            <p:ph type="subTitle" idx="1"/>
          </p:nvPr>
        </p:nvSpPr>
        <p:spPr>
          <a:xfrm>
            <a:off x="872400" y="2204250"/>
            <a:ext cx="2568300"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794" name="Google Shape;794;p29"/>
          <p:cNvSpPr txBox="1">
            <a:spLocks noGrp="1"/>
          </p:cNvSpPr>
          <p:nvPr>
            <p:ph type="subTitle" idx="8"/>
          </p:nvPr>
        </p:nvSpPr>
        <p:spPr>
          <a:xfrm>
            <a:off x="3419250" y="2187975"/>
            <a:ext cx="2568300"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METHODOLOGY</a:t>
            </a:r>
            <a:endParaRPr dirty="0"/>
          </a:p>
        </p:txBody>
      </p:sp>
      <p:sp>
        <p:nvSpPr>
          <p:cNvPr id="795" name="Google Shape;795;p29"/>
          <p:cNvSpPr txBox="1">
            <a:spLocks noGrp="1"/>
          </p:cNvSpPr>
          <p:nvPr>
            <p:ph type="subTitle" idx="9"/>
          </p:nvPr>
        </p:nvSpPr>
        <p:spPr>
          <a:xfrm>
            <a:off x="5966100" y="2187975"/>
            <a:ext cx="3031850"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IMPLEMENTATION</a:t>
            </a:r>
            <a:endParaRPr dirty="0"/>
          </a:p>
        </p:txBody>
      </p:sp>
      <p:sp>
        <p:nvSpPr>
          <p:cNvPr id="796" name="Google Shape;796;p29"/>
          <p:cNvSpPr txBox="1">
            <a:spLocks noGrp="1"/>
          </p:cNvSpPr>
          <p:nvPr>
            <p:ph type="subTitle" idx="13"/>
          </p:nvPr>
        </p:nvSpPr>
        <p:spPr>
          <a:xfrm>
            <a:off x="872400" y="3773850"/>
            <a:ext cx="2305500"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FLOW-CHART</a:t>
            </a:r>
            <a:endParaRPr dirty="0"/>
          </a:p>
        </p:txBody>
      </p:sp>
      <p:sp>
        <p:nvSpPr>
          <p:cNvPr id="797" name="Google Shape;797;p29"/>
          <p:cNvSpPr txBox="1">
            <a:spLocks noGrp="1"/>
          </p:cNvSpPr>
          <p:nvPr>
            <p:ph type="subTitle" idx="14"/>
          </p:nvPr>
        </p:nvSpPr>
        <p:spPr>
          <a:xfrm>
            <a:off x="3419250" y="3773850"/>
            <a:ext cx="2305500"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 RESULT</a:t>
            </a:r>
            <a:endParaRPr dirty="0"/>
          </a:p>
        </p:txBody>
      </p:sp>
      <p:sp>
        <p:nvSpPr>
          <p:cNvPr id="798" name="Google Shape;798;p29"/>
          <p:cNvSpPr txBox="1">
            <a:spLocks noGrp="1"/>
          </p:cNvSpPr>
          <p:nvPr>
            <p:ph type="subTitle" idx="15"/>
          </p:nvPr>
        </p:nvSpPr>
        <p:spPr>
          <a:xfrm>
            <a:off x="5966100" y="3773850"/>
            <a:ext cx="2305500"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CONCLUSION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1" name="Google Shape;901;p3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bg2">
                    <a:lumMod val="75000"/>
                  </a:schemeClr>
                </a:solidFill>
              </a:rPr>
              <a:t>INTRODUCTION</a:t>
            </a:r>
            <a:endParaRPr dirty="0">
              <a:solidFill>
                <a:schemeClr val="bg2">
                  <a:lumMod val="75000"/>
                </a:schemeClr>
              </a:solidFill>
            </a:endParaRPr>
          </a:p>
        </p:txBody>
      </p:sp>
      <p:sp>
        <p:nvSpPr>
          <p:cNvPr id="903" name="Google Shape;903;p32"/>
          <p:cNvSpPr txBox="1">
            <a:spLocks noGrp="1"/>
          </p:cNvSpPr>
          <p:nvPr>
            <p:ph type="subTitle" idx="2"/>
          </p:nvPr>
        </p:nvSpPr>
        <p:spPr>
          <a:xfrm>
            <a:off x="1237914" y="1143916"/>
            <a:ext cx="6960926" cy="1483800"/>
          </a:xfrm>
          <a:prstGeom prst="rect">
            <a:avLst/>
          </a:prstGeom>
        </p:spPr>
        <p:txBody>
          <a:bodyPr spcFirstLastPara="1" wrap="square" lIns="91425" tIns="91425" rIns="91425" bIns="91425" anchor="t" anchorCtr="0">
            <a:noAutofit/>
          </a:bodyPr>
          <a:lstStyle/>
          <a:p>
            <a:pPr marL="285750" indent="-285750">
              <a:buFont typeface="Arial"/>
              <a:buChar char="•"/>
            </a:pPr>
            <a:r>
              <a:rPr lang="en-US" sz="1600" b="1" i="0" dirty="0">
                <a:solidFill>
                  <a:schemeClr val="tx1"/>
                </a:solidFill>
                <a:effectLst/>
                <a:latin typeface="Proxima Nova"/>
              </a:rPr>
              <a:t>This project aims to optimize context switching in multitasking operating systems, which is essential for the concurrent execution of processes or threads. Context switching involves saving and restoring CPU state, managing file I/O, and coordinating </a:t>
            </a:r>
            <a:r>
              <a:rPr lang="en-US" sz="1600" b="1" i="0" err="1">
                <a:solidFill>
                  <a:schemeClr val="tx1"/>
                </a:solidFill>
                <a:effectLst/>
                <a:latin typeface="Proxima Nova"/>
              </a:rPr>
              <a:t>interprocess</a:t>
            </a:r>
            <a:r>
              <a:rPr lang="en-US" sz="1600" b="1" i="0" dirty="0">
                <a:solidFill>
                  <a:schemeClr val="tx1"/>
                </a:solidFill>
                <a:effectLst/>
                <a:latin typeface="Proxima Nova"/>
              </a:rPr>
              <a:t> communication.</a:t>
            </a:r>
            <a:r>
              <a:rPr lang="en-US" sz="1600" b="1" dirty="0">
                <a:solidFill>
                  <a:schemeClr val="tx1"/>
                </a:solidFill>
                <a:latin typeface="Proxima Nova"/>
              </a:rPr>
              <a:t> </a:t>
            </a:r>
            <a:endParaRPr lang="en-US">
              <a:solidFill>
                <a:schemeClr val="tx1"/>
              </a:solidFill>
              <a:latin typeface="Proxima Nova"/>
            </a:endParaRPr>
          </a:p>
          <a:p>
            <a:pPr marL="285750" indent="-285750">
              <a:buFont typeface="Arial"/>
              <a:buChar char="•"/>
            </a:pPr>
            <a:endParaRPr lang="en-US" sz="1600" b="1" dirty="0">
              <a:solidFill>
                <a:schemeClr val="tx1"/>
              </a:solidFill>
              <a:latin typeface="Proxima Nova"/>
            </a:endParaRPr>
          </a:p>
          <a:p>
            <a:pPr marL="285750" indent="-285750">
              <a:buFont typeface="Arial"/>
              <a:buChar char="•"/>
            </a:pPr>
            <a:r>
              <a:rPr lang="en-US" sz="1600" b="1" i="0" dirty="0">
                <a:solidFill>
                  <a:schemeClr val="tx1"/>
                </a:solidFill>
                <a:effectLst/>
                <a:latin typeface="Proxima Nova"/>
              </a:rPr>
              <a:t>However, these operations incur a significant cost in terms of CPU time and can limit system throughput and responsiveness. The project will analyze existing context-switching mechanisms and explore techniques to minimize unnecessary switches, reduce data saved/restored, and improve </a:t>
            </a:r>
            <a:r>
              <a:rPr lang="en-US" sz="1600" b="1" i="0" err="1">
                <a:solidFill>
                  <a:schemeClr val="tx1"/>
                </a:solidFill>
                <a:effectLst/>
                <a:latin typeface="Proxima Nova"/>
              </a:rPr>
              <a:t>interprocess</a:t>
            </a:r>
            <a:r>
              <a:rPr lang="en-US" sz="1600" b="1" i="0" dirty="0">
                <a:solidFill>
                  <a:schemeClr val="tx1"/>
                </a:solidFill>
                <a:effectLst/>
                <a:latin typeface="Proxima Nova"/>
              </a:rPr>
              <a:t> communication efficiency.</a:t>
            </a:r>
            <a:r>
              <a:rPr lang="en-US" sz="1600" b="1" dirty="0">
                <a:solidFill>
                  <a:schemeClr val="tx1"/>
                </a:solidFill>
                <a:latin typeface="Proxima Nova"/>
              </a:rPr>
              <a:t> </a:t>
            </a:r>
            <a:endParaRPr lang="en-US">
              <a:solidFill>
                <a:schemeClr val="tx1"/>
              </a:solidFill>
              <a:latin typeface="Proxima Nova"/>
            </a:endParaRPr>
          </a:p>
          <a:p>
            <a:pPr marL="285750" indent="-285750">
              <a:buFont typeface="Arial"/>
              <a:buChar char="•"/>
            </a:pPr>
            <a:endParaRPr lang="en-US" sz="1600" b="1" dirty="0">
              <a:solidFill>
                <a:schemeClr val="tx1"/>
              </a:solidFill>
              <a:latin typeface="Proxima Nova"/>
            </a:endParaRPr>
          </a:p>
          <a:p>
            <a:pPr marL="285750" lvl="0" indent="-285750" algn="l">
              <a:spcBef>
                <a:spcPts val="0"/>
              </a:spcBef>
              <a:spcAft>
                <a:spcPts val="0"/>
              </a:spcAft>
              <a:buFont typeface="Arial"/>
              <a:buChar char="•"/>
            </a:pPr>
            <a:r>
              <a:rPr lang="en-US" sz="1600" b="1" i="0">
                <a:solidFill>
                  <a:schemeClr val="tx1"/>
                </a:solidFill>
                <a:effectLst/>
                <a:latin typeface="Proxima Nova"/>
              </a:rPr>
              <a:t>The goal is to improve </a:t>
            </a:r>
            <a:r>
              <a:rPr lang="en-US" sz="1600" b="1" i="0" dirty="0">
                <a:solidFill>
                  <a:schemeClr val="tx1"/>
                </a:solidFill>
                <a:effectLst/>
                <a:latin typeface="Proxima Nova"/>
              </a:rPr>
              <a:t>system performance, responsiveness, and throughput by minimizing the computational overhead of context switches.</a:t>
            </a:r>
            <a:endParaRPr lang="en-US">
              <a:solidFill>
                <a:schemeClr val="tx1"/>
              </a:solidFill>
              <a:latin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33"/>
          <p:cNvSpPr txBox="1">
            <a:spLocks noGrp="1"/>
          </p:cNvSpPr>
          <p:nvPr>
            <p:ph type="title"/>
          </p:nvPr>
        </p:nvSpPr>
        <p:spPr>
          <a:xfrm>
            <a:off x="993051" y="5588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bg2"/>
                </a:solidFill>
              </a:rPr>
              <a:t>METHODOLOGY </a:t>
            </a:r>
            <a:endParaRPr dirty="0">
              <a:solidFill>
                <a:schemeClr val="bg2"/>
              </a:solidFill>
            </a:endParaRPr>
          </a:p>
        </p:txBody>
      </p:sp>
      <p:sp>
        <p:nvSpPr>
          <p:cNvPr id="916" name="Google Shape;916;p33"/>
          <p:cNvSpPr txBox="1">
            <a:spLocks noGrp="1"/>
          </p:cNvSpPr>
          <p:nvPr>
            <p:ph type="subTitle" idx="4"/>
          </p:nvPr>
        </p:nvSpPr>
        <p:spPr>
          <a:xfrm>
            <a:off x="855075" y="1526151"/>
            <a:ext cx="3989976" cy="49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i="0" dirty="0">
                <a:solidFill>
                  <a:schemeClr val="bg2"/>
                </a:solidFill>
                <a:effectLst/>
                <a:latin typeface="Proxima Nova" panose="020B0604020202020204" charset="0"/>
              </a:rPr>
              <a:t>Multi-Threaded</a:t>
            </a:r>
            <a:r>
              <a:rPr lang="en-IN" i="0" dirty="0">
                <a:solidFill>
                  <a:schemeClr val="bg2"/>
                </a:solidFill>
                <a:effectLst/>
                <a:latin typeface="Söhne"/>
              </a:rPr>
              <a:t> Process</a:t>
            </a:r>
            <a:endParaRPr dirty="0">
              <a:solidFill>
                <a:schemeClr val="bg2"/>
              </a:solidFill>
            </a:endParaRPr>
          </a:p>
        </p:txBody>
      </p:sp>
      <p:sp>
        <p:nvSpPr>
          <p:cNvPr id="918" name="Google Shape;918;p33"/>
          <p:cNvSpPr txBox="1">
            <a:spLocks noGrp="1"/>
          </p:cNvSpPr>
          <p:nvPr>
            <p:ph type="subTitle" idx="1"/>
          </p:nvPr>
        </p:nvSpPr>
        <p:spPr>
          <a:xfrm>
            <a:off x="719997" y="2078802"/>
            <a:ext cx="3578789" cy="2505898"/>
          </a:xfrm>
          <a:prstGeom prst="rect">
            <a:avLst/>
          </a:prstGeom>
        </p:spPr>
        <p:txBody>
          <a:bodyPr spcFirstLastPara="1" wrap="square" lIns="91425" tIns="91425" rIns="91425" bIns="91425" anchor="t" anchorCtr="0">
            <a:noAutofit/>
          </a:bodyPr>
          <a:lstStyle/>
          <a:p>
            <a:pPr marL="152400" indent="0"/>
            <a:r>
              <a:rPr lang="en-US" b="1" i="0" dirty="0">
                <a:solidFill>
                  <a:schemeClr val="tx1"/>
                </a:solidFill>
                <a:effectLst/>
                <a:latin typeface="Proxima Nova"/>
              </a:rPr>
              <a:t>A process is an instance of a program running on a computer. In </a:t>
            </a:r>
            <a:r>
              <a:rPr lang="en-US" b="1" dirty="0">
                <a:solidFill>
                  <a:schemeClr val="tx1"/>
                </a:solidFill>
                <a:latin typeface="Proxima Nova"/>
              </a:rPr>
              <a:t>this </a:t>
            </a:r>
            <a:r>
              <a:rPr lang="en-US" b="1" i="0" dirty="0">
                <a:solidFill>
                  <a:schemeClr val="tx1"/>
                </a:solidFill>
                <a:effectLst/>
                <a:latin typeface="Proxima Nova"/>
              </a:rPr>
              <a:t>case, the process consists of five different functions that run independently of each other.</a:t>
            </a:r>
          </a:p>
          <a:p>
            <a:pPr marL="152400" indent="0" algn="l"/>
            <a:r>
              <a:rPr lang="en-US" b="1" i="0" dirty="0">
                <a:solidFill>
                  <a:schemeClr val="tx1"/>
                </a:solidFill>
                <a:effectLst/>
                <a:latin typeface="Proxima Nova" panose="020B0604020202020204" charset="0"/>
              </a:rPr>
              <a:t>Each function represents a separate thread within the process.</a:t>
            </a:r>
          </a:p>
          <a:p>
            <a:pPr marL="152400" indent="0" algn="l"/>
            <a:r>
              <a:rPr lang="en-US" b="1" i="0" dirty="0">
                <a:solidFill>
                  <a:schemeClr val="tx1"/>
                </a:solidFill>
                <a:effectLst/>
                <a:latin typeface="Proxima Nova" panose="020B0604020202020204" charset="0"/>
              </a:rPr>
              <a:t>Threads allow concurrent execution of multiple tasks within a single process, enabling better utilization of system resources.</a:t>
            </a:r>
          </a:p>
          <a:p>
            <a:pPr marL="0" lvl="0" indent="0" algn="l" rtl="0">
              <a:spcBef>
                <a:spcPts val="0"/>
              </a:spcBef>
              <a:spcAft>
                <a:spcPts val="0"/>
              </a:spcAft>
            </a:pPr>
            <a:endParaRPr dirty="0">
              <a:solidFill>
                <a:schemeClr val="tx1"/>
              </a:solidFill>
              <a:latin typeface="Proxima Nova" panose="020B0604020202020204" charset="0"/>
            </a:endParaRPr>
          </a:p>
        </p:txBody>
      </p:sp>
      <p:sp>
        <p:nvSpPr>
          <p:cNvPr id="10" name="Google Shape;916;p33">
            <a:extLst>
              <a:ext uri="{FF2B5EF4-FFF2-40B4-BE49-F238E27FC236}">
                <a16:creationId xmlns:a16="http://schemas.microsoft.com/office/drawing/2014/main" id="{0FA7A343-05EA-10F0-FCE6-9CA955A1751F}"/>
              </a:ext>
            </a:extLst>
          </p:cNvPr>
          <p:cNvSpPr txBox="1">
            <a:spLocks/>
          </p:cNvSpPr>
          <p:nvPr/>
        </p:nvSpPr>
        <p:spPr>
          <a:xfrm>
            <a:off x="4620624" y="1526151"/>
            <a:ext cx="4574175" cy="496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9pPr>
          </a:lstStyle>
          <a:p>
            <a:pPr marL="0" indent="0"/>
            <a:r>
              <a:rPr lang="en-IN" i="0" dirty="0">
                <a:solidFill>
                  <a:schemeClr val="bg2"/>
                </a:solidFill>
                <a:effectLst/>
                <a:latin typeface="Proxima Nova" panose="020B0604020202020204" charset="0"/>
              </a:rPr>
              <a:t>Manual Function Termination</a:t>
            </a:r>
            <a:endParaRPr lang="en-IN" dirty="0">
              <a:solidFill>
                <a:schemeClr val="bg2"/>
              </a:solidFill>
              <a:latin typeface="Proxima Nova" panose="020B0604020202020204" charset="0"/>
            </a:endParaRPr>
          </a:p>
        </p:txBody>
      </p:sp>
      <p:sp>
        <p:nvSpPr>
          <p:cNvPr id="11" name="Google Shape;918;p33">
            <a:extLst>
              <a:ext uri="{FF2B5EF4-FFF2-40B4-BE49-F238E27FC236}">
                <a16:creationId xmlns:a16="http://schemas.microsoft.com/office/drawing/2014/main" id="{5C56DC35-8271-94D3-C785-918C88ABF660}"/>
              </a:ext>
            </a:extLst>
          </p:cNvPr>
          <p:cNvSpPr txBox="1">
            <a:spLocks/>
          </p:cNvSpPr>
          <p:nvPr/>
        </p:nvSpPr>
        <p:spPr>
          <a:xfrm>
            <a:off x="4485546" y="2078802"/>
            <a:ext cx="3578789" cy="25058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1600"/>
              </a:spcBef>
              <a:spcAft>
                <a:spcPts val="1600"/>
              </a:spcAft>
              <a:buClr>
                <a:schemeClr val="dk1"/>
              </a:buClr>
              <a:buSzPts val="1200"/>
              <a:buFont typeface="DM Sans"/>
              <a:buNone/>
              <a:defRPr sz="1200" b="0" i="0" u="none" strike="noStrike" cap="none">
                <a:solidFill>
                  <a:schemeClr val="dk1"/>
                </a:solidFill>
                <a:latin typeface="DM Sans"/>
                <a:ea typeface="DM Sans"/>
                <a:cs typeface="DM Sans"/>
                <a:sym typeface="DM Sans"/>
              </a:defRPr>
            </a:lvl9pPr>
          </a:lstStyle>
          <a:p>
            <a:pPr marL="152400" indent="0"/>
            <a:r>
              <a:rPr lang="en-US" b="1" dirty="0">
                <a:solidFill>
                  <a:schemeClr val="tx1"/>
                </a:solidFill>
                <a:latin typeface="Proxima Nova"/>
              </a:rPr>
              <a:t>As </a:t>
            </a:r>
            <a:r>
              <a:rPr lang="en-US" b="1" i="0" dirty="0">
                <a:solidFill>
                  <a:schemeClr val="tx1"/>
                </a:solidFill>
                <a:effectLst/>
                <a:latin typeface="Proxima Nova"/>
              </a:rPr>
              <a:t>mentioned that </a:t>
            </a:r>
            <a:r>
              <a:rPr lang="en-US" b="1" dirty="0">
                <a:solidFill>
                  <a:schemeClr val="tx1"/>
                </a:solidFill>
                <a:latin typeface="Proxima Nova"/>
              </a:rPr>
              <a:t>we </a:t>
            </a:r>
            <a:r>
              <a:rPr lang="en-US" b="1" i="0" dirty="0">
                <a:solidFill>
                  <a:schemeClr val="tx1"/>
                </a:solidFill>
                <a:effectLst/>
                <a:latin typeface="Proxima Nova"/>
              </a:rPr>
              <a:t>have given limits to each function manually, indicating that</a:t>
            </a:r>
            <a:r>
              <a:rPr lang="en-US" b="1" dirty="0">
                <a:solidFill>
                  <a:schemeClr val="tx1"/>
                </a:solidFill>
                <a:latin typeface="Proxima Nova"/>
              </a:rPr>
              <a:t> </a:t>
            </a:r>
            <a:r>
              <a:rPr lang="en-US" b="1" i="0" dirty="0">
                <a:solidFill>
                  <a:schemeClr val="tx1"/>
                </a:solidFill>
                <a:effectLst/>
                <a:latin typeface="Proxima Nova"/>
              </a:rPr>
              <a:t>predefined termination points for each function.</a:t>
            </a:r>
          </a:p>
          <a:p>
            <a:pPr marL="152400" indent="0"/>
            <a:r>
              <a:rPr lang="en-US" b="1" i="0" dirty="0">
                <a:solidFill>
                  <a:schemeClr val="tx1"/>
                </a:solidFill>
                <a:effectLst/>
                <a:latin typeface="Proxima Nova"/>
              </a:rPr>
              <a:t>It's unclear how</a:t>
            </a:r>
            <a:r>
              <a:rPr lang="en-US" b="1" dirty="0">
                <a:solidFill>
                  <a:schemeClr val="tx1"/>
                </a:solidFill>
                <a:latin typeface="Proxima Nova"/>
              </a:rPr>
              <a:t> we</a:t>
            </a:r>
            <a:r>
              <a:rPr lang="en-US" b="1" i="0" dirty="0">
                <a:solidFill>
                  <a:schemeClr val="tx1"/>
                </a:solidFill>
                <a:effectLst/>
                <a:latin typeface="Proxima Nova"/>
              </a:rPr>
              <a:t> determine these limits or what actions are taken when a function reaches its termination point.</a:t>
            </a:r>
          </a:p>
          <a:p>
            <a:pPr marL="152400" indent="0"/>
            <a:r>
              <a:rPr lang="en-US" b="1" i="0" dirty="0">
                <a:solidFill>
                  <a:schemeClr val="tx1"/>
                </a:solidFill>
                <a:effectLst/>
                <a:latin typeface="Proxima Nova"/>
              </a:rPr>
              <a:t>Since</a:t>
            </a:r>
            <a:r>
              <a:rPr lang="en-US" b="1" dirty="0">
                <a:solidFill>
                  <a:schemeClr val="tx1"/>
                </a:solidFill>
                <a:latin typeface="Proxima Nova"/>
              </a:rPr>
              <a:t> we</a:t>
            </a:r>
            <a:r>
              <a:rPr lang="en-US" b="1" i="0" dirty="0">
                <a:solidFill>
                  <a:schemeClr val="tx1"/>
                </a:solidFill>
                <a:effectLst/>
                <a:latin typeface="Proxima Nova"/>
              </a:rPr>
              <a:t> used keyboard inputs as interrupts, it's possible that manually triggering some code that stops the execution of a particular function</a:t>
            </a:r>
            <a:r>
              <a:rPr lang="en-US" b="1" dirty="0">
                <a:solidFill>
                  <a:schemeClr val="tx1"/>
                </a:solidFill>
                <a:latin typeface="Proxima Nova"/>
              </a:rPr>
              <a:t>.</a:t>
            </a:r>
          </a:p>
          <a:p>
            <a:pPr marL="0" indent="0"/>
            <a:endParaRPr lang="en-US" b="1" dirty="0">
              <a:solidFill>
                <a:schemeClr val="tx1"/>
              </a:solidFill>
              <a:latin typeface="Proxima Nova"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6" name="Google Shape;916;p33"/>
          <p:cNvSpPr txBox="1">
            <a:spLocks noGrp="1"/>
          </p:cNvSpPr>
          <p:nvPr>
            <p:ph type="subTitle" idx="4"/>
          </p:nvPr>
        </p:nvSpPr>
        <p:spPr>
          <a:xfrm>
            <a:off x="977954" y="1582302"/>
            <a:ext cx="4574174" cy="49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i="0" dirty="0">
                <a:solidFill>
                  <a:schemeClr val="bg2"/>
                </a:solidFill>
                <a:effectLst/>
                <a:latin typeface="Proxima Nova" panose="020B0604020202020204" charset="0"/>
              </a:rPr>
              <a:t>Interrupts and</a:t>
            </a:r>
          </a:p>
          <a:p>
            <a:pPr marL="0" lvl="0" indent="0" algn="l" rtl="0">
              <a:spcBef>
                <a:spcPts val="0"/>
              </a:spcBef>
              <a:spcAft>
                <a:spcPts val="0"/>
              </a:spcAft>
              <a:buNone/>
            </a:pPr>
            <a:r>
              <a:rPr lang="en-IN" i="0" dirty="0">
                <a:solidFill>
                  <a:schemeClr val="bg2"/>
                </a:solidFill>
                <a:effectLst/>
                <a:latin typeface="Proxima Nova" panose="020B0604020202020204" charset="0"/>
              </a:rPr>
              <a:t>Keyboard Inputs</a:t>
            </a:r>
            <a:endParaRPr dirty="0">
              <a:solidFill>
                <a:schemeClr val="bg2"/>
              </a:solidFill>
              <a:latin typeface="Proxima Nova" panose="020B0604020202020204" charset="0"/>
            </a:endParaRPr>
          </a:p>
        </p:txBody>
      </p:sp>
      <p:sp>
        <p:nvSpPr>
          <p:cNvPr id="918" name="Google Shape;918;p33"/>
          <p:cNvSpPr txBox="1">
            <a:spLocks noGrp="1"/>
          </p:cNvSpPr>
          <p:nvPr>
            <p:ph type="subTitle" idx="1"/>
          </p:nvPr>
        </p:nvSpPr>
        <p:spPr>
          <a:xfrm>
            <a:off x="719997" y="2078802"/>
            <a:ext cx="3578789" cy="2505898"/>
          </a:xfrm>
          <a:prstGeom prst="rect">
            <a:avLst/>
          </a:prstGeom>
        </p:spPr>
        <p:txBody>
          <a:bodyPr spcFirstLastPara="1" wrap="square" lIns="91425" tIns="91425" rIns="91425" bIns="91425" anchor="t" anchorCtr="0">
            <a:noAutofit/>
          </a:bodyPr>
          <a:lstStyle/>
          <a:p>
            <a:pPr marL="152400" indent="0" algn="l"/>
            <a:r>
              <a:rPr lang="en-US" b="1" i="0" dirty="0">
                <a:solidFill>
                  <a:schemeClr val="tx1"/>
                </a:solidFill>
                <a:effectLst/>
                <a:latin typeface="Proxima Nova" panose="020B0604020202020204" charset="0"/>
              </a:rPr>
              <a:t>A process is an instance of a program running on a computer. In wer case, the process consists of five different functions that run independently of each other.</a:t>
            </a:r>
          </a:p>
          <a:p>
            <a:pPr marL="152400" indent="0" algn="l"/>
            <a:r>
              <a:rPr lang="en-US" b="1" i="0" dirty="0">
                <a:solidFill>
                  <a:schemeClr val="tx1"/>
                </a:solidFill>
                <a:effectLst/>
                <a:latin typeface="Proxima Nova" panose="020B0604020202020204" charset="0"/>
              </a:rPr>
              <a:t>Each function represents a separate thread within the process.</a:t>
            </a:r>
          </a:p>
          <a:p>
            <a:pPr marL="152400" indent="0" algn="l"/>
            <a:r>
              <a:rPr lang="en-US" b="1" i="0" dirty="0">
                <a:solidFill>
                  <a:schemeClr val="tx1"/>
                </a:solidFill>
                <a:effectLst/>
                <a:latin typeface="Proxima Nova" panose="020B0604020202020204" charset="0"/>
              </a:rPr>
              <a:t>Threads allow concurrent execution of multiple tasks within a single process, enabling better utilization of system resources.</a:t>
            </a:r>
          </a:p>
        </p:txBody>
      </p:sp>
      <p:sp>
        <p:nvSpPr>
          <p:cNvPr id="10" name="Google Shape;916;p33">
            <a:extLst>
              <a:ext uri="{FF2B5EF4-FFF2-40B4-BE49-F238E27FC236}">
                <a16:creationId xmlns:a16="http://schemas.microsoft.com/office/drawing/2014/main" id="{0FA7A343-05EA-10F0-FCE6-9CA955A1751F}"/>
              </a:ext>
            </a:extLst>
          </p:cNvPr>
          <p:cNvSpPr txBox="1">
            <a:spLocks/>
          </p:cNvSpPr>
          <p:nvPr/>
        </p:nvSpPr>
        <p:spPr>
          <a:xfrm>
            <a:off x="5242924" y="1582302"/>
            <a:ext cx="4574175" cy="496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9pPr>
          </a:lstStyle>
          <a:p>
            <a:pPr marL="0" indent="0"/>
            <a:r>
              <a:rPr lang="en-IN" i="0" dirty="0">
                <a:solidFill>
                  <a:schemeClr val="bg2"/>
                </a:solidFill>
                <a:effectLst/>
                <a:latin typeface="Proxima Nova" panose="020B0604020202020204" charset="0"/>
              </a:rPr>
              <a:t>Non-Kernel Level Implementation</a:t>
            </a:r>
            <a:endParaRPr lang="en-IN" dirty="0">
              <a:solidFill>
                <a:schemeClr val="bg2"/>
              </a:solidFill>
              <a:latin typeface="Proxima Nova" panose="020B0604020202020204" charset="0"/>
            </a:endParaRPr>
          </a:p>
        </p:txBody>
      </p:sp>
      <p:sp>
        <p:nvSpPr>
          <p:cNvPr id="11" name="Google Shape;918;p33">
            <a:extLst>
              <a:ext uri="{FF2B5EF4-FFF2-40B4-BE49-F238E27FC236}">
                <a16:creationId xmlns:a16="http://schemas.microsoft.com/office/drawing/2014/main" id="{5C56DC35-8271-94D3-C785-918C88ABF660}"/>
              </a:ext>
            </a:extLst>
          </p:cNvPr>
          <p:cNvSpPr txBox="1">
            <a:spLocks/>
          </p:cNvSpPr>
          <p:nvPr/>
        </p:nvSpPr>
        <p:spPr>
          <a:xfrm>
            <a:off x="4485546" y="2078802"/>
            <a:ext cx="3578789" cy="25058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1600"/>
              </a:spcBef>
              <a:spcAft>
                <a:spcPts val="1600"/>
              </a:spcAft>
              <a:buClr>
                <a:schemeClr val="dk1"/>
              </a:buClr>
              <a:buSzPts val="1200"/>
              <a:buFont typeface="DM Sans"/>
              <a:buNone/>
              <a:defRPr sz="1200" b="0" i="0" u="none" strike="noStrike" cap="none">
                <a:solidFill>
                  <a:schemeClr val="dk1"/>
                </a:solidFill>
                <a:latin typeface="DM Sans"/>
                <a:ea typeface="DM Sans"/>
                <a:cs typeface="DM Sans"/>
                <a:sym typeface="DM Sans"/>
              </a:defRPr>
            </a:lvl9pPr>
          </a:lstStyle>
          <a:p>
            <a:pPr marL="152400" indent="0" algn="l"/>
            <a:r>
              <a:rPr lang="en-US" b="1" i="0" dirty="0">
                <a:solidFill>
                  <a:schemeClr val="tx1"/>
                </a:solidFill>
                <a:effectLst/>
                <a:latin typeface="Proxima Nova" panose="020B0604020202020204" charset="0"/>
              </a:rPr>
              <a:t>we mentioned that we haven't done kernel-level implementation to avoid potential harm to the PC internally.</a:t>
            </a:r>
          </a:p>
          <a:p>
            <a:pPr marL="152400" indent="0" algn="l"/>
            <a:r>
              <a:rPr lang="en-US" b="1" i="0" dirty="0">
                <a:solidFill>
                  <a:schemeClr val="tx1"/>
                </a:solidFill>
                <a:effectLst/>
                <a:latin typeface="Proxima Nova" panose="020B0604020202020204" charset="0"/>
              </a:rPr>
              <a:t>Kernel-level implementation involves interacting directly with the operating system's kernel, which requires careful handling to ensure system stability and security.</a:t>
            </a:r>
          </a:p>
          <a:p>
            <a:pPr marL="152400" indent="0" algn="l"/>
            <a:r>
              <a:rPr lang="en-US" b="1" i="0" dirty="0">
                <a:solidFill>
                  <a:schemeClr val="tx1"/>
                </a:solidFill>
                <a:effectLst/>
                <a:latin typeface="Proxima Nova" panose="020B0604020202020204" charset="0"/>
              </a:rPr>
              <a:t>By avoiding kernel-level implementation, we are limiting wer ability to have fine-grained control over thread execution and interrupts.</a:t>
            </a:r>
          </a:p>
        </p:txBody>
      </p:sp>
    </p:spTree>
    <p:extLst>
      <p:ext uri="{BB962C8B-B14F-4D97-AF65-F5344CB8AC3E}">
        <p14:creationId xmlns:p14="http://schemas.microsoft.com/office/powerpoint/2010/main" val="1872808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6" name="Google Shape;916;p33"/>
          <p:cNvSpPr txBox="1">
            <a:spLocks noGrp="1"/>
          </p:cNvSpPr>
          <p:nvPr>
            <p:ph type="subTitle" idx="4"/>
          </p:nvPr>
        </p:nvSpPr>
        <p:spPr>
          <a:xfrm>
            <a:off x="554897" y="1782327"/>
            <a:ext cx="4574174" cy="49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bg2"/>
                </a:solidFill>
                <a:latin typeface="Proxima Nova" panose="020B0604020202020204" charset="0"/>
              </a:rPr>
              <a:t>THREADS</a:t>
            </a:r>
            <a:endParaRPr dirty="0">
              <a:solidFill>
                <a:schemeClr val="bg2"/>
              </a:solidFill>
              <a:latin typeface="Proxima Nova" panose="020B0604020202020204" charset="0"/>
            </a:endParaRPr>
          </a:p>
        </p:txBody>
      </p:sp>
      <p:sp>
        <p:nvSpPr>
          <p:cNvPr id="918" name="Google Shape;918;p33"/>
          <p:cNvSpPr txBox="1">
            <a:spLocks noGrp="1"/>
          </p:cNvSpPr>
          <p:nvPr>
            <p:ph type="subTitle" idx="1"/>
          </p:nvPr>
        </p:nvSpPr>
        <p:spPr>
          <a:xfrm>
            <a:off x="554897" y="2345502"/>
            <a:ext cx="3578789" cy="2505898"/>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b="1" dirty="0">
                <a:solidFill>
                  <a:schemeClr val="tx1"/>
                </a:solidFill>
                <a:latin typeface="Proxima Nova" panose="020B0604020202020204" charset="0"/>
              </a:rPr>
              <a:t>Threads represent concurrent execution paths within a process.</a:t>
            </a:r>
          </a:p>
          <a:p>
            <a:pPr marL="171450" lvl="0" indent="-171450" algn="l" rtl="0">
              <a:spcBef>
                <a:spcPts val="0"/>
              </a:spcBef>
              <a:spcAft>
                <a:spcPts val="0"/>
              </a:spcAft>
              <a:buFont typeface="Arial" panose="020B0604020202020204" pitchFamily="34" charset="0"/>
              <a:buChar char="•"/>
            </a:pPr>
            <a:endParaRPr lang="en-US" b="1" dirty="0">
              <a:solidFill>
                <a:schemeClr val="tx1"/>
              </a:solidFill>
              <a:latin typeface="Proxima Nova" panose="020B0604020202020204" charset="0"/>
            </a:endParaRPr>
          </a:p>
          <a:p>
            <a:pPr marL="171450" lvl="0" indent="-171450" algn="l" rtl="0">
              <a:spcBef>
                <a:spcPts val="0"/>
              </a:spcBef>
              <a:spcAft>
                <a:spcPts val="0"/>
              </a:spcAft>
              <a:buFont typeface="Arial" panose="020B0604020202020204" pitchFamily="34" charset="0"/>
              <a:buChar char="•"/>
            </a:pPr>
            <a:r>
              <a:rPr lang="en-US" b="1" dirty="0">
                <a:solidFill>
                  <a:schemeClr val="tx1"/>
                </a:solidFill>
                <a:latin typeface="Proxima Nova" panose="020B0604020202020204" charset="0"/>
              </a:rPr>
              <a:t>We have used the </a:t>
            </a:r>
            <a:r>
              <a:rPr lang="en-US" b="1" dirty="0" err="1">
                <a:solidFill>
                  <a:schemeClr val="tx1"/>
                </a:solidFill>
                <a:latin typeface="Proxima Nova" panose="020B0604020202020204" charset="0"/>
              </a:rPr>
              <a:t>pthread_create</a:t>
            </a:r>
            <a:r>
              <a:rPr lang="en-US" b="1" dirty="0">
                <a:solidFill>
                  <a:schemeClr val="tx1"/>
                </a:solidFill>
                <a:latin typeface="Proxima Nova" panose="020B0604020202020204" charset="0"/>
              </a:rPr>
              <a:t> function to create new threads within wer process. This function takes a function as an argument and creates a new thread that starts executing that function. </a:t>
            </a:r>
          </a:p>
          <a:p>
            <a:pPr marL="171450" lvl="0" indent="-171450" algn="l" rtl="0">
              <a:spcBef>
                <a:spcPts val="0"/>
              </a:spcBef>
              <a:spcAft>
                <a:spcPts val="0"/>
              </a:spcAft>
              <a:buFont typeface="Arial" panose="020B0604020202020204" pitchFamily="34" charset="0"/>
              <a:buChar char="•"/>
            </a:pPr>
            <a:endParaRPr lang="en-US" b="1" dirty="0">
              <a:solidFill>
                <a:schemeClr val="tx1"/>
              </a:solidFill>
              <a:latin typeface="Proxima Nova" panose="020B0604020202020204" charset="0"/>
            </a:endParaRPr>
          </a:p>
          <a:p>
            <a:pPr marL="171450" lvl="0" indent="-171450" algn="l" rtl="0">
              <a:spcBef>
                <a:spcPts val="0"/>
              </a:spcBef>
              <a:spcAft>
                <a:spcPts val="0"/>
              </a:spcAft>
              <a:buFont typeface="Arial" panose="020B0604020202020204" pitchFamily="34" charset="0"/>
              <a:buChar char="•"/>
            </a:pPr>
            <a:r>
              <a:rPr lang="en-US" b="1" dirty="0">
                <a:solidFill>
                  <a:schemeClr val="tx1"/>
                </a:solidFill>
                <a:latin typeface="Proxima Nova" panose="020B0604020202020204" charset="0"/>
              </a:rPr>
              <a:t>The </a:t>
            </a:r>
            <a:r>
              <a:rPr lang="en-US" b="1" dirty="0" err="1">
                <a:solidFill>
                  <a:schemeClr val="tx1"/>
                </a:solidFill>
                <a:latin typeface="Proxima Nova" panose="020B0604020202020204" charset="0"/>
              </a:rPr>
              <a:t>pthread_join</a:t>
            </a:r>
            <a:r>
              <a:rPr lang="en-US" b="1" dirty="0">
                <a:solidFill>
                  <a:schemeClr val="tx1"/>
                </a:solidFill>
                <a:latin typeface="Proxima Nova" panose="020B0604020202020204" charset="0"/>
              </a:rPr>
              <a:t> function is used to wait for the termination of a specified thread. It allows the calling thread to block until the target thread completes its execution.</a:t>
            </a:r>
            <a:endParaRPr b="1" dirty="0">
              <a:solidFill>
                <a:schemeClr val="tx1"/>
              </a:solidFill>
              <a:latin typeface="Proxima Nova" panose="020B0604020202020204" charset="0"/>
            </a:endParaRPr>
          </a:p>
        </p:txBody>
      </p:sp>
      <p:sp>
        <p:nvSpPr>
          <p:cNvPr id="10" name="Google Shape;916;p33">
            <a:extLst>
              <a:ext uri="{FF2B5EF4-FFF2-40B4-BE49-F238E27FC236}">
                <a16:creationId xmlns:a16="http://schemas.microsoft.com/office/drawing/2014/main" id="{0FA7A343-05EA-10F0-FCE6-9CA955A1751F}"/>
              </a:ext>
            </a:extLst>
          </p:cNvPr>
          <p:cNvSpPr txBox="1">
            <a:spLocks/>
          </p:cNvSpPr>
          <p:nvPr/>
        </p:nvSpPr>
        <p:spPr>
          <a:xfrm>
            <a:off x="4762501" y="1715652"/>
            <a:ext cx="4574175" cy="496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9pPr>
          </a:lstStyle>
          <a:p>
            <a:pPr marL="0" indent="0"/>
            <a:r>
              <a:rPr lang="en-IN" dirty="0">
                <a:solidFill>
                  <a:schemeClr val="bg2"/>
                </a:solidFill>
                <a:latin typeface="Proxima Nova" panose="020B0604020202020204" charset="0"/>
              </a:rPr>
              <a:t>SIGNALS</a:t>
            </a:r>
          </a:p>
        </p:txBody>
      </p:sp>
      <p:sp>
        <p:nvSpPr>
          <p:cNvPr id="11" name="Google Shape;918;p33">
            <a:extLst>
              <a:ext uri="{FF2B5EF4-FFF2-40B4-BE49-F238E27FC236}">
                <a16:creationId xmlns:a16="http://schemas.microsoft.com/office/drawing/2014/main" id="{5C56DC35-8271-94D3-C785-918C88ABF660}"/>
              </a:ext>
            </a:extLst>
          </p:cNvPr>
          <p:cNvSpPr txBox="1">
            <a:spLocks/>
          </p:cNvSpPr>
          <p:nvPr/>
        </p:nvSpPr>
        <p:spPr>
          <a:xfrm>
            <a:off x="4572000" y="2345502"/>
            <a:ext cx="3578789" cy="25058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1600"/>
              </a:spcBef>
              <a:spcAft>
                <a:spcPts val="1600"/>
              </a:spcAft>
              <a:buClr>
                <a:schemeClr val="dk1"/>
              </a:buClr>
              <a:buSzPts val="1200"/>
              <a:buFont typeface="DM Sans"/>
              <a:buNone/>
              <a:defRPr sz="1200" b="0" i="0" u="none" strike="noStrike" cap="none">
                <a:solidFill>
                  <a:schemeClr val="dk1"/>
                </a:solidFill>
                <a:latin typeface="DM Sans"/>
                <a:ea typeface="DM Sans"/>
                <a:cs typeface="DM Sans"/>
                <a:sym typeface="DM Sans"/>
              </a:defRPr>
            </a:lvl9pPr>
          </a:lstStyle>
          <a:p>
            <a:pPr marL="171450" indent="-171450">
              <a:buFont typeface="Arial" panose="020B0604020202020204" pitchFamily="34" charset="0"/>
              <a:buChar char="•"/>
            </a:pPr>
            <a:r>
              <a:rPr lang="en-US" b="1" dirty="0">
                <a:solidFill>
                  <a:schemeClr val="tx1"/>
                </a:solidFill>
                <a:latin typeface="Proxima Nova" panose="020B0604020202020204" charset="0"/>
              </a:rPr>
              <a:t>Signals are software interrupts that allow a process to handle asynchronous events. WE have utilized three signals in wer implementation: </a:t>
            </a:r>
          </a:p>
          <a:p>
            <a:pPr marL="171450" indent="-171450">
              <a:buFont typeface="Arial" panose="020B0604020202020204" pitchFamily="34" charset="0"/>
              <a:buChar char="•"/>
            </a:pPr>
            <a:r>
              <a:rPr lang="en-US" b="1" dirty="0">
                <a:solidFill>
                  <a:schemeClr val="tx1"/>
                </a:solidFill>
                <a:latin typeface="Proxima Nova" panose="020B0604020202020204" charset="0"/>
              </a:rPr>
              <a:t>SIGINT: This signal is triggered by the user when they press CTRL + C. It is commonly used to interrupt the program's execution. </a:t>
            </a:r>
          </a:p>
          <a:p>
            <a:pPr marL="171450" indent="-171450">
              <a:buFont typeface="Arial" panose="020B0604020202020204" pitchFamily="34" charset="0"/>
              <a:buChar char="•"/>
            </a:pPr>
            <a:endParaRPr lang="en-US" b="1" dirty="0">
              <a:solidFill>
                <a:schemeClr val="tx1"/>
              </a:solidFill>
              <a:latin typeface="Proxima Nova" panose="020B0604020202020204" charset="0"/>
            </a:endParaRPr>
          </a:p>
          <a:p>
            <a:pPr marL="171450" indent="-171450">
              <a:buFont typeface="Arial" panose="020B0604020202020204" pitchFamily="34" charset="0"/>
              <a:buChar char="•"/>
            </a:pPr>
            <a:r>
              <a:rPr lang="en-US" b="1" dirty="0">
                <a:solidFill>
                  <a:schemeClr val="tx1"/>
                </a:solidFill>
                <a:latin typeface="Proxima Nova" panose="020B0604020202020204" charset="0"/>
              </a:rPr>
              <a:t>SIGQUIT: This signal is activated when the user wants to quit the process by pressing CTRL + \ (backslash). </a:t>
            </a:r>
          </a:p>
          <a:p>
            <a:pPr marL="171450" indent="-171450">
              <a:buFont typeface="Arial" panose="020B0604020202020204" pitchFamily="34" charset="0"/>
              <a:buChar char="•"/>
            </a:pPr>
            <a:endParaRPr lang="en-US" b="1" dirty="0">
              <a:solidFill>
                <a:schemeClr val="tx1"/>
              </a:solidFill>
              <a:latin typeface="Proxima Nova" panose="020B0604020202020204" charset="0"/>
            </a:endParaRPr>
          </a:p>
          <a:p>
            <a:pPr marL="171450" indent="-171450">
              <a:buFont typeface="Arial" panose="020B0604020202020204" pitchFamily="34" charset="0"/>
              <a:buChar char="•"/>
            </a:pPr>
            <a:r>
              <a:rPr lang="en-US" b="1" dirty="0">
                <a:solidFill>
                  <a:schemeClr val="tx1"/>
                </a:solidFill>
                <a:latin typeface="Proxima Nova" panose="020B0604020202020204" charset="0"/>
              </a:rPr>
              <a:t>SIGTSTP: This signal suspends the whole process when the user presses CTRL + Z.</a:t>
            </a:r>
          </a:p>
        </p:txBody>
      </p:sp>
      <p:sp>
        <p:nvSpPr>
          <p:cNvPr id="6" name="Google Shape;915;p33">
            <a:extLst>
              <a:ext uri="{FF2B5EF4-FFF2-40B4-BE49-F238E27FC236}">
                <a16:creationId xmlns:a16="http://schemas.microsoft.com/office/drawing/2014/main" id="{F20B9980-5572-4D4E-B4B7-35C6EA886A7B}"/>
              </a:ext>
            </a:extLst>
          </p:cNvPr>
          <p:cNvSpPr txBox="1">
            <a:spLocks noGrp="1"/>
          </p:cNvSpPr>
          <p:nvPr>
            <p:ph type="title"/>
          </p:nvPr>
        </p:nvSpPr>
        <p:spPr>
          <a:xfrm>
            <a:off x="910501" y="1397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bg2"/>
                </a:solidFill>
              </a:rPr>
              <a:t>IMPLEMENTATION</a:t>
            </a:r>
            <a:endParaRPr dirty="0">
              <a:solidFill>
                <a:schemeClr val="bg2"/>
              </a:solidFill>
            </a:endParaRPr>
          </a:p>
        </p:txBody>
      </p:sp>
      <p:sp>
        <p:nvSpPr>
          <p:cNvPr id="7" name="TextBox 6">
            <a:extLst>
              <a:ext uri="{FF2B5EF4-FFF2-40B4-BE49-F238E27FC236}">
                <a16:creationId xmlns:a16="http://schemas.microsoft.com/office/drawing/2014/main" id="{DDF69987-8BBE-09B5-DB40-5B007C8EC066}"/>
              </a:ext>
            </a:extLst>
          </p:cNvPr>
          <p:cNvSpPr txBox="1"/>
          <p:nvPr/>
        </p:nvSpPr>
        <p:spPr>
          <a:xfrm>
            <a:off x="910501" y="844694"/>
            <a:ext cx="8195402" cy="738664"/>
          </a:xfrm>
          <a:prstGeom prst="rect">
            <a:avLst/>
          </a:prstGeom>
          <a:noFill/>
        </p:spPr>
        <p:txBody>
          <a:bodyPr wrap="square" rtlCol="0">
            <a:spAutoFit/>
          </a:bodyPr>
          <a:lstStyle/>
          <a:p>
            <a:r>
              <a:rPr lang="en-US" b="1" dirty="0">
                <a:latin typeface="Proxima Nova" panose="020B0604020202020204" charset="0"/>
              </a:rPr>
              <a:t>We have implemented threads using the </a:t>
            </a:r>
            <a:r>
              <a:rPr lang="en-US" b="1" dirty="0" err="1">
                <a:latin typeface="Proxima Nova" panose="020B0604020202020204" charset="0"/>
              </a:rPr>
              <a:t>pthread_create</a:t>
            </a:r>
            <a:r>
              <a:rPr lang="en-US" b="1" dirty="0">
                <a:latin typeface="Proxima Nova" panose="020B0604020202020204" charset="0"/>
              </a:rPr>
              <a:t> and </a:t>
            </a:r>
            <a:r>
              <a:rPr lang="en-US" b="1" dirty="0" err="1">
                <a:latin typeface="Proxima Nova" panose="020B0604020202020204" charset="0"/>
              </a:rPr>
              <a:t>pthread_join</a:t>
            </a:r>
            <a:r>
              <a:rPr lang="en-US" b="1" dirty="0">
                <a:latin typeface="Proxima Nova" panose="020B0604020202020204" charset="0"/>
              </a:rPr>
              <a:t> functions, and we have also incorporated signals, handlers, and file operations into wer implementation. Here is a small brief on each of these components:</a:t>
            </a:r>
            <a:endParaRPr lang="en-IN" b="1" dirty="0">
              <a:latin typeface="Proxima Nova" panose="020B0604020202020204" charset="0"/>
            </a:endParaRPr>
          </a:p>
        </p:txBody>
      </p:sp>
    </p:spTree>
    <p:extLst>
      <p:ext uri="{BB962C8B-B14F-4D97-AF65-F5344CB8AC3E}">
        <p14:creationId xmlns:p14="http://schemas.microsoft.com/office/powerpoint/2010/main" val="3487460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6" name="Google Shape;916;p33"/>
          <p:cNvSpPr txBox="1">
            <a:spLocks noGrp="1"/>
          </p:cNvSpPr>
          <p:nvPr>
            <p:ph type="subTitle" idx="4"/>
          </p:nvPr>
        </p:nvSpPr>
        <p:spPr>
          <a:xfrm>
            <a:off x="719997" y="1582302"/>
            <a:ext cx="4574174" cy="49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bg2"/>
                </a:solidFill>
                <a:latin typeface="Proxima Nova" panose="020B0604020202020204" charset="0"/>
              </a:rPr>
              <a:t>HANDLERS</a:t>
            </a:r>
            <a:endParaRPr dirty="0">
              <a:solidFill>
                <a:schemeClr val="bg2"/>
              </a:solidFill>
              <a:latin typeface="Proxima Nova" panose="020B0604020202020204" charset="0"/>
            </a:endParaRPr>
          </a:p>
        </p:txBody>
      </p:sp>
      <p:sp>
        <p:nvSpPr>
          <p:cNvPr id="918" name="Google Shape;918;p33"/>
          <p:cNvSpPr txBox="1">
            <a:spLocks noGrp="1"/>
          </p:cNvSpPr>
          <p:nvPr>
            <p:ph type="subTitle" idx="1"/>
          </p:nvPr>
        </p:nvSpPr>
        <p:spPr>
          <a:xfrm>
            <a:off x="719997" y="2078802"/>
            <a:ext cx="3578789" cy="2505898"/>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b="1" dirty="0">
                <a:solidFill>
                  <a:schemeClr val="tx1"/>
                </a:solidFill>
                <a:latin typeface="Proxima Nova" panose="020B0604020202020204" charset="0"/>
              </a:rPr>
              <a:t>Handlers are functions that are executed in response to a specific signal being raised. </a:t>
            </a:r>
          </a:p>
          <a:p>
            <a:pPr marL="171450" lvl="0" indent="-171450" algn="l" rtl="0">
              <a:spcBef>
                <a:spcPts val="0"/>
              </a:spcBef>
              <a:spcAft>
                <a:spcPts val="0"/>
              </a:spcAft>
              <a:buFont typeface="Arial" panose="020B0604020202020204" pitchFamily="34" charset="0"/>
              <a:buChar char="•"/>
            </a:pPr>
            <a:endParaRPr lang="en-US" b="1" dirty="0">
              <a:solidFill>
                <a:schemeClr val="tx1"/>
              </a:solidFill>
              <a:latin typeface="Proxima Nova" panose="020B0604020202020204" charset="0"/>
            </a:endParaRPr>
          </a:p>
          <a:p>
            <a:pPr marL="171450" lvl="0" indent="-171450" algn="l" rtl="0">
              <a:spcBef>
                <a:spcPts val="0"/>
              </a:spcBef>
              <a:spcAft>
                <a:spcPts val="0"/>
              </a:spcAft>
              <a:buFont typeface="Arial" panose="020B0604020202020204" pitchFamily="34" charset="0"/>
              <a:buChar char="•"/>
            </a:pPr>
            <a:r>
              <a:rPr lang="en-US" b="1" dirty="0">
                <a:solidFill>
                  <a:schemeClr val="tx1"/>
                </a:solidFill>
                <a:latin typeface="Proxima Nova" panose="020B0604020202020204" charset="0"/>
              </a:rPr>
              <a:t>We have created five handler functions, each corresponding to a different signal. These handlers are responsible for performing actions when a signal is received. </a:t>
            </a:r>
          </a:p>
          <a:p>
            <a:pPr marL="171450" lvl="0" indent="-171450" algn="l" rtl="0">
              <a:spcBef>
                <a:spcPts val="0"/>
              </a:spcBef>
              <a:spcAft>
                <a:spcPts val="0"/>
              </a:spcAft>
              <a:buFont typeface="Arial" panose="020B0604020202020204" pitchFamily="34" charset="0"/>
              <a:buChar char="•"/>
            </a:pPr>
            <a:endParaRPr lang="en-US" b="1" dirty="0">
              <a:solidFill>
                <a:schemeClr val="tx1"/>
              </a:solidFill>
              <a:latin typeface="Proxima Nova" panose="020B0604020202020204" charset="0"/>
            </a:endParaRPr>
          </a:p>
          <a:p>
            <a:pPr marL="171450" lvl="0" indent="-171450" algn="l" rtl="0">
              <a:spcBef>
                <a:spcPts val="0"/>
              </a:spcBef>
              <a:spcAft>
                <a:spcPts val="0"/>
              </a:spcAft>
              <a:buFont typeface="Arial" panose="020B0604020202020204" pitchFamily="34" charset="0"/>
              <a:buChar char="•"/>
            </a:pPr>
            <a:r>
              <a:rPr lang="en-US" b="1" dirty="0">
                <a:solidFill>
                  <a:schemeClr val="tx1"/>
                </a:solidFill>
                <a:latin typeface="Proxima Nova" panose="020B0604020202020204" charset="0"/>
              </a:rPr>
              <a:t>The handlers likely interact with the threads or perform other operations based on the signal received.</a:t>
            </a:r>
            <a:endParaRPr b="1" dirty="0">
              <a:solidFill>
                <a:schemeClr val="tx1"/>
              </a:solidFill>
              <a:latin typeface="Proxima Nova" panose="020B0604020202020204" charset="0"/>
            </a:endParaRPr>
          </a:p>
        </p:txBody>
      </p:sp>
      <p:sp>
        <p:nvSpPr>
          <p:cNvPr id="10" name="Google Shape;916;p33">
            <a:extLst>
              <a:ext uri="{FF2B5EF4-FFF2-40B4-BE49-F238E27FC236}">
                <a16:creationId xmlns:a16="http://schemas.microsoft.com/office/drawing/2014/main" id="{0FA7A343-05EA-10F0-FCE6-9CA955A1751F}"/>
              </a:ext>
            </a:extLst>
          </p:cNvPr>
          <p:cNvSpPr txBox="1">
            <a:spLocks/>
          </p:cNvSpPr>
          <p:nvPr/>
        </p:nvSpPr>
        <p:spPr>
          <a:xfrm>
            <a:off x="4572000" y="1582302"/>
            <a:ext cx="4574175" cy="496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9pPr>
          </a:lstStyle>
          <a:p>
            <a:pPr marL="0" indent="0"/>
            <a:r>
              <a:rPr lang="en-IN" dirty="0">
                <a:solidFill>
                  <a:schemeClr val="bg2"/>
                </a:solidFill>
                <a:latin typeface="Proxima Nova" panose="020B0604020202020204" charset="0"/>
              </a:rPr>
              <a:t>FILES</a:t>
            </a:r>
          </a:p>
        </p:txBody>
      </p:sp>
      <p:sp>
        <p:nvSpPr>
          <p:cNvPr id="11" name="Google Shape;918;p33">
            <a:extLst>
              <a:ext uri="{FF2B5EF4-FFF2-40B4-BE49-F238E27FC236}">
                <a16:creationId xmlns:a16="http://schemas.microsoft.com/office/drawing/2014/main" id="{5C56DC35-8271-94D3-C785-918C88ABF660}"/>
              </a:ext>
            </a:extLst>
          </p:cNvPr>
          <p:cNvSpPr txBox="1">
            <a:spLocks/>
          </p:cNvSpPr>
          <p:nvPr/>
        </p:nvSpPr>
        <p:spPr>
          <a:xfrm>
            <a:off x="4537909" y="2078802"/>
            <a:ext cx="3578789" cy="25058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1600"/>
              </a:spcBef>
              <a:spcAft>
                <a:spcPts val="1600"/>
              </a:spcAft>
              <a:buClr>
                <a:schemeClr val="dk1"/>
              </a:buClr>
              <a:buSzPts val="1200"/>
              <a:buFont typeface="DM Sans"/>
              <a:buNone/>
              <a:defRPr sz="1200" b="0" i="0" u="none" strike="noStrike" cap="none">
                <a:solidFill>
                  <a:schemeClr val="dk1"/>
                </a:solidFill>
                <a:latin typeface="DM Sans"/>
                <a:ea typeface="DM Sans"/>
                <a:cs typeface="DM Sans"/>
                <a:sym typeface="DM Sans"/>
              </a:defRPr>
            </a:lvl9pPr>
          </a:lstStyle>
          <a:p>
            <a:pPr marL="171450" indent="-171450">
              <a:buFont typeface="Arial" panose="020B0604020202020204" pitchFamily="34" charset="0"/>
              <a:buChar char="•"/>
            </a:pPr>
            <a:r>
              <a:rPr lang="en-US" b="1" dirty="0">
                <a:solidFill>
                  <a:schemeClr val="tx1"/>
                </a:solidFill>
                <a:latin typeface="Proxima Nova" panose="020B0604020202020204" charset="0"/>
              </a:rPr>
              <a:t>Files are used to store data in wer implementation. </a:t>
            </a:r>
          </a:p>
          <a:p>
            <a:pPr marL="171450" indent="-171450">
              <a:buFont typeface="Arial" panose="020B0604020202020204" pitchFamily="34" charset="0"/>
              <a:buChar char="•"/>
            </a:pPr>
            <a:endParaRPr lang="en-US" b="1" dirty="0">
              <a:solidFill>
                <a:schemeClr val="tx1"/>
              </a:solidFill>
              <a:latin typeface="Proxima Nova" panose="020B0604020202020204" charset="0"/>
            </a:endParaRPr>
          </a:p>
          <a:p>
            <a:pPr marL="171450" indent="-171450">
              <a:buFont typeface="Arial" panose="020B0604020202020204" pitchFamily="34" charset="0"/>
              <a:buChar char="•"/>
            </a:pPr>
            <a:r>
              <a:rPr lang="en-US" b="1" dirty="0">
                <a:solidFill>
                  <a:schemeClr val="tx1"/>
                </a:solidFill>
                <a:latin typeface="Proxima Nova" panose="020B0604020202020204" charset="0"/>
              </a:rPr>
              <a:t>We have utilized files to store information about the threads, such as their latest stored values or retrieved values. </a:t>
            </a:r>
          </a:p>
          <a:p>
            <a:pPr marL="171450" indent="-171450">
              <a:buFont typeface="Arial" panose="020B0604020202020204" pitchFamily="34" charset="0"/>
              <a:buChar char="•"/>
            </a:pPr>
            <a:endParaRPr lang="en-US" b="1" dirty="0">
              <a:solidFill>
                <a:schemeClr val="tx1"/>
              </a:solidFill>
              <a:latin typeface="Proxima Nova" panose="020B0604020202020204" charset="0"/>
            </a:endParaRPr>
          </a:p>
          <a:p>
            <a:pPr marL="171450" indent="-171450">
              <a:buFont typeface="Arial" panose="020B0604020202020204" pitchFamily="34" charset="0"/>
              <a:buChar char="•"/>
            </a:pPr>
            <a:r>
              <a:rPr lang="en-US" b="1" dirty="0">
                <a:solidFill>
                  <a:schemeClr val="tx1"/>
                </a:solidFill>
                <a:latin typeface="Proxima Nova" panose="020B0604020202020204" charset="0"/>
              </a:rPr>
              <a:t>The files in wer implementation serve as a form of process control block (PCB), which contains information about the threads and their state.</a:t>
            </a:r>
          </a:p>
        </p:txBody>
      </p:sp>
    </p:spTree>
    <p:extLst>
      <p:ext uri="{BB962C8B-B14F-4D97-AF65-F5344CB8AC3E}">
        <p14:creationId xmlns:p14="http://schemas.microsoft.com/office/powerpoint/2010/main" val="868261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33"/>
          <p:cNvSpPr txBox="1">
            <a:spLocks noGrp="1"/>
          </p:cNvSpPr>
          <p:nvPr>
            <p:ph type="title"/>
          </p:nvPr>
        </p:nvSpPr>
        <p:spPr>
          <a:xfrm>
            <a:off x="993051" y="5588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bg2"/>
                </a:solidFill>
              </a:rPr>
              <a:t>FLOWCHART </a:t>
            </a:r>
            <a:endParaRPr dirty="0">
              <a:solidFill>
                <a:schemeClr val="bg2"/>
              </a:solidFill>
            </a:endParaRPr>
          </a:p>
        </p:txBody>
      </p:sp>
      <p:sp>
        <p:nvSpPr>
          <p:cNvPr id="918" name="Google Shape;918;p33"/>
          <p:cNvSpPr txBox="1">
            <a:spLocks noGrp="1"/>
          </p:cNvSpPr>
          <p:nvPr>
            <p:ph type="subTitle" idx="1"/>
          </p:nvPr>
        </p:nvSpPr>
        <p:spPr>
          <a:xfrm>
            <a:off x="827947" y="1532125"/>
            <a:ext cx="3578789" cy="2505898"/>
          </a:xfrm>
          <a:prstGeom prst="rect">
            <a:avLst/>
          </a:prstGeom>
        </p:spPr>
        <p:txBody>
          <a:bodyPr spcFirstLastPara="1" wrap="square" lIns="91425" tIns="91425" rIns="91425" bIns="91425" anchor="t" anchorCtr="0">
            <a:noAutofit/>
          </a:bodyPr>
          <a:lstStyle/>
          <a:p>
            <a:pPr marL="152400" indent="0" algn="l"/>
            <a:r>
              <a:rPr lang="en-US" b="1" dirty="0">
                <a:solidFill>
                  <a:schemeClr val="tx1"/>
                </a:solidFill>
                <a:latin typeface="Proxima Nova" panose="020B0604020202020204" charset="0"/>
              </a:rPr>
              <a:t>W</a:t>
            </a:r>
            <a:r>
              <a:rPr lang="en-US" b="1" i="0" dirty="0">
                <a:solidFill>
                  <a:schemeClr val="tx1"/>
                </a:solidFill>
                <a:effectLst/>
                <a:latin typeface="Proxima Nova" panose="020B0604020202020204" charset="0"/>
              </a:rPr>
              <a:t>hen an interrupt occurs, the CPU switches from the currently running process to another process. The Process Control Block (PCB) is responsible for storing the state of the previous process, including the values of registers and other relevant information. After the execution of the second process, the control is returned to the previous process, and it resumes execution from the point where it was interrupted earlier. This is achieved by restoring the saved state from the PCB, including the program counter and other relevant register values.</a:t>
            </a:r>
          </a:p>
          <a:p>
            <a:pPr marL="0" lvl="0" indent="0" algn="l" rtl="0">
              <a:spcBef>
                <a:spcPts val="0"/>
              </a:spcBef>
              <a:spcAft>
                <a:spcPts val="0"/>
              </a:spcAft>
            </a:pPr>
            <a:endParaRPr dirty="0">
              <a:solidFill>
                <a:schemeClr val="tx1"/>
              </a:solidFill>
              <a:latin typeface="Proxima Nova" panose="020B0604020202020204" charset="0"/>
            </a:endParaRPr>
          </a:p>
        </p:txBody>
      </p:sp>
      <p:pic>
        <p:nvPicPr>
          <p:cNvPr id="5" name="Picture 4">
            <a:extLst>
              <a:ext uri="{FF2B5EF4-FFF2-40B4-BE49-F238E27FC236}">
                <a16:creationId xmlns:a16="http://schemas.microsoft.com/office/drawing/2014/main" id="{98EA59D7-19F4-F74B-04FD-A895F3DC23EF}"/>
              </a:ext>
            </a:extLst>
          </p:cNvPr>
          <p:cNvPicPr>
            <a:picLocks noChangeAspect="1"/>
          </p:cNvPicPr>
          <p:nvPr/>
        </p:nvPicPr>
        <p:blipFill>
          <a:blip r:embed="rId3"/>
          <a:stretch>
            <a:fillRect/>
          </a:stretch>
        </p:blipFill>
        <p:spPr>
          <a:xfrm>
            <a:off x="4983998" y="902550"/>
            <a:ext cx="3578789" cy="3980599"/>
          </a:xfrm>
          <a:prstGeom prst="rect">
            <a:avLst/>
          </a:prstGeom>
        </p:spPr>
      </p:pic>
    </p:spTree>
    <p:extLst>
      <p:ext uri="{BB962C8B-B14F-4D97-AF65-F5344CB8AC3E}">
        <p14:creationId xmlns:p14="http://schemas.microsoft.com/office/powerpoint/2010/main" val="283749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33"/>
          <p:cNvSpPr txBox="1">
            <a:spLocks noGrp="1"/>
          </p:cNvSpPr>
          <p:nvPr>
            <p:ph type="title"/>
          </p:nvPr>
        </p:nvSpPr>
        <p:spPr>
          <a:xfrm>
            <a:off x="942251" y="444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bg2"/>
                </a:solidFill>
              </a:rPr>
              <a:t>FINAL RESULT</a:t>
            </a:r>
            <a:endParaRPr dirty="0">
              <a:solidFill>
                <a:schemeClr val="bg2"/>
              </a:solidFill>
            </a:endParaRPr>
          </a:p>
        </p:txBody>
      </p:sp>
      <p:pic>
        <p:nvPicPr>
          <p:cNvPr id="3074" name="Picture 2">
            <a:extLst>
              <a:ext uri="{FF2B5EF4-FFF2-40B4-BE49-F238E27FC236}">
                <a16:creationId xmlns:a16="http://schemas.microsoft.com/office/drawing/2014/main" id="{EFA254D0-48E5-4EB1-209D-04EE43141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8938" y="228600"/>
            <a:ext cx="2072389" cy="44704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B409D51-5042-BD25-7C69-107C4FA50D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251" y="1281113"/>
            <a:ext cx="3200400" cy="2695575"/>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918;p33">
            <a:extLst>
              <a:ext uri="{FF2B5EF4-FFF2-40B4-BE49-F238E27FC236}">
                <a16:creationId xmlns:a16="http://schemas.microsoft.com/office/drawing/2014/main" id="{FC19D637-1628-7B75-6CE7-684E41F65D66}"/>
              </a:ext>
            </a:extLst>
          </p:cNvPr>
          <p:cNvSpPr txBox="1">
            <a:spLocks noGrp="1"/>
          </p:cNvSpPr>
          <p:nvPr>
            <p:ph type="subTitle" idx="1"/>
          </p:nvPr>
        </p:nvSpPr>
        <p:spPr>
          <a:xfrm>
            <a:off x="5411788" y="4696607"/>
            <a:ext cx="2582003" cy="2686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IN" b="1" dirty="0">
                <a:solidFill>
                  <a:schemeClr val="tx1"/>
                </a:solidFill>
                <a:latin typeface="Proxima Nova" panose="020B0604020202020204" charset="0"/>
              </a:rPr>
              <a:t>SAMPLE TERMINAL OUTPUT</a:t>
            </a:r>
            <a:endParaRPr b="1" dirty="0">
              <a:solidFill>
                <a:schemeClr val="tx1"/>
              </a:solidFill>
              <a:latin typeface="Proxima Nova" panose="020B0604020202020204" charset="0"/>
            </a:endParaRPr>
          </a:p>
        </p:txBody>
      </p:sp>
      <p:sp>
        <p:nvSpPr>
          <p:cNvPr id="6" name="Google Shape;918;p33">
            <a:extLst>
              <a:ext uri="{FF2B5EF4-FFF2-40B4-BE49-F238E27FC236}">
                <a16:creationId xmlns:a16="http://schemas.microsoft.com/office/drawing/2014/main" id="{797A15BB-8E1D-68C7-5C7F-4D53FBA49B38}"/>
              </a:ext>
            </a:extLst>
          </p:cNvPr>
          <p:cNvSpPr txBox="1">
            <a:spLocks/>
          </p:cNvSpPr>
          <p:nvPr/>
        </p:nvSpPr>
        <p:spPr>
          <a:xfrm>
            <a:off x="1617798" y="3971902"/>
            <a:ext cx="2582003" cy="268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1600"/>
              </a:spcBef>
              <a:spcAft>
                <a:spcPts val="1600"/>
              </a:spcAft>
              <a:buClr>
                <a:schemeClr val="dk1"/>
              </a:buClr>
              <a:buSzPts val="1200"/>
              <a:buFont typeface="DM Sans"/>
              <a:buNone/>
              <a:defRPr sz="1200" b="0" i="0" u="none" strike="noStrike" cap="none">
                <a:solidFill>
                  <a:schemeClr val="dk1"/>
                </a:solidFill>
                <a:latin typeface="DM Sans"/>
                <a:ea typeface="DM Sans"/>
                <a:cs typeface="DM Sans"/>
                <a:sym typeface="DM Sans"/>
              </a:defRPr>
            </a:lvl9pPr>
          </a:lstStyle>
          <a:p>
            <a:pPr marL="0" indent="0"/>
            <a:r>
              <a:rPr lang="en-IN" b="1" dirty="0">
                <a:solidFill>
                  <a:schemeClr val="tx1"/>
                </a:solidFill>
                <a:latin typeface="Proxima Nova" panose="020B0604020202020204" charset="0"/>
              </a:rPr>
              <a:t>SAMPLE logfile.txt</a:t>
            </a:r>
          </a:p>
        </p:txBody>
      </p:sp>
    </p:spTree>
    <p:extLst>
      <p:ext uri="{BB962C8B-B14F-4D97-AF65-F5344CB8AC3E}">
        <p14:creationId xmlns:p14="http://schemas.microsoft.com/office/powerpoint/2010/main" val="1305362585"/>
      </p:ext>
    </p:extLst>
  </p:cSld>
  <p:clrMapOvr>
    <a:masterClrMapping/>
  </p:clrMapOvr>
</p:sld>
</file>

<file path=ppt/theme/theme1.xml><?xml version="1.0" encoding="utf-8"?>
<a:theme xmlns:a="http://schemas.openxmlformats.org/drawingml/2006/main" name="Administrative Process Review Meeting by Slidesgo">
  <a:themeElements>
    <a:clrScheme name="Simple Light">
      <a:dk1>
        <a:srgbClr val="000000"/>
      </a:dk1>
      <a:lt1>
        <a:srgbClr val="F7F7F7"/>
      </a:lt1>
      <a:dk2>
        <a:srgbClr val="5757FF"/>
      </a:dk2>
      <a:lt2>
        <a:srgbClr val="FF1D25"/>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1025</Words>
  <Application>Microsoft Office PowerPoint</Application>
  <PresentationFormat>On-screen Show (16:9)</PresentationFormat>
  <Paragraphs>91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Söhne</vt:lpstr>
      <vt:lpstr>Arial</vt:lpstr>
      <vt:lpstr>DM Sans</vt:lpstr>
      <vt:lpstr>Anaheim</vt:lpstr>
      <vt:lpstr>Proxima Nova</vt:lpstr>
      <vt:lpstr>Administrative Process Review Meeting by Slidesgo</vt:lpstr>
      <vt:lpstr>Context Switching Optimization in Multitasking Operating Systems</vt:lpstr>
      <vt:lpstr>Table of Contents</vt:lpstr>
      <vt:lpstr>INTRODUCTION</vt:lpstr>
      <vt:lpstr>METHODOLOGY </vt:lpstr>
      <vt:lpstr>PowerPoint Presentation</vt:lpstr>
      <vt:lpstr>IMPLEMENTATION</vt:lpstr>
      <vt:lpstr>PowerPoint Presentation</vt:lpstr>
      <vt:lpstr>FLOWCHART </vt:lpstr>
      <vt:lpstr>FINAL RESULT</vt:lpstr>
      <vt:lpstr>CONCLUSION </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 Switching Optimization in Multitasking Operating Systems</dc:title>
  <dc:creator>hp</dc:creator>
  <cp:lastModifiedBy>Khushi Gadling</cp:lastModifiedBy>
  <cp:revision>24</cp:revision>
  <dcterms:modified xsi:type="dcterms:W3CDTF">2023-05-23T04:06:55Z</dcterms:modified>
</cp:coreProperties>
</file>