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4b039a0f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4b039a0f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4b039a0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4b039a0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4b039a0f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4b039a0f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4b039a0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4b039a0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99d53eb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99d53eb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4b039a0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4b039a0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8779974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8779974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99d53eb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99d53eb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99d53eb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99d53eb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4b039a0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4b039a0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4b039a0f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4b039a0f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4b039a0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4b039a0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14406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SzPts val="990"/>
              <a:buNone/>
            </a:pPr>
            <a:r>
              <a:rPr lang="en" sz="4080"/>
              <a:t>Image Caption Generation Using External Knowledge</a:t>
            </a:r>
            <a:endParaRPr sz="4080"/>
          </a:p>
        </p:txBody>
      </p:sp>
      <p:sp>
        <p:nvSpPr>
          <p:cNvPr id="55" name="Google Shape;55;p13"/>
          <p:cNvSpPr txBox="1"/>
          <p:nvPr>
            <p:ph idx="1" type="subTitle"/>
          </p:nvPr>
        </p:nvSpPr>
        <p:spPr>
          <a:xfrm>
            <a:off x="311700" y="318367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2540"/>
              <a:t>Adish Rajendra Kerkar (211IT0)</a:t>
            </a:r>
            <a:endParaRPr sz="2540"/>
          </a:p>
          <a:p>
            <a:pPr indent="0" lvl="0" marL="0" rtl="0" algn="ctr">
              <a:lnSpc>
                <a:spcPct val="80000"/>
              </a:lnSpc>
              <a:spcBef>
                <a:spcPts val="0"/>
              </a:spcBef>
              <a:spcAft>
                <a:spcPts val="0"/>
              </a:spcAft>
              <a:buSzPts val="605"/>
              <a:buNone/>
            </a:pPr>
            <a:r>
              <a:rPr lang="en" sz="2540"/>
              <a:t>Chikkeri Chinmaya (211IT017)</a:t>
            </a:r>
            <a:endParaRPr sz="2540"/>
          </a:p>
          <a:p>
            <a:pPr indent="0" lvl="0" marL="0" rtl="0" algn="ctr">
              <a:lnSpc>
                <a:spcPct val="80000"/>
              </a:lnSpc>
              <a:spcBef>
                <a:spcPts val="0"/>
              </a:spcBef>
              <a:spcAft>
                <a:spcPts val="0"/>
              </a:spcAft>
              <a:buSzPts val="605"/>
              <a:buNone/>
            </a:pPr>
            <a:r>
              <a:rPr lang="en" sz="2540"/>
              <a:t>Manjunath Harale (211IT023)</a:t>
            </a:r>
            <a:endParaRPr sz="2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177125" y="157000"/>
            <a:ext cx="3978300" cy="643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2980"/>
              <a:t>Model Architecture</a:t>
            </a:r>
            <a:endParaRPr sz="2980"/>
          </a:p>
        </p:txBody>
      </p:sp>
      <p:sp>
        <p:nvSpPr>
          <p:cNvPr id="111" name="Google Shape;111;p22"/>
          <p:cNvSpPr txBox="1"/>
          <p:nvPr/>
        </p:nvSpPr>
        <p:spPr>
          <a:xfrm>
            <a:off x="669875" y="1088575"/>
            <a:ext cx="7117500" cy="322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rPr>
              <a:t>Decoder Process</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Masked self-attention on target sequence (</a:t>
            </a:r>
            <a:r>
              <a:rPr lang="en" sz="1300">
                <a:solidFill>
                  <a:srgbClr val="188038"/>
                </a:solidFill>
                <a:latin typeface="Roboto Mono"/>
                <a:ea typeface="Roboto Mono"/>
                <a:cs typeface="Roboto Mono"/>
                <a:sym typeface="Roboto Mono"/>
              </a:rPr>
              <a:t>tar</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Attention over encoder output (</a:t>
            </a:r>
            <a:r>
              <a:rPr lang="en" sz="1300">
                <a:solidFill>
                  <a:srgbClr val="188038"/>
                </a:solidFill>
                <a:latin typeface="Roboto Mono"/>
                <a:ea typeface="Roboto Mono"/>
                <a:cs typeface="Roboto Mono"/>
                <a:sym typeface="Roboto Mono"/>
              </a:rPr>
              <a:t>enc_output</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Feed-forward network.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Repeat for </a:t>
            </a:r>
            <a:r>
              <a:rPr lang="en" sz="1300">
                <a:solidFill>
                  <a:srgbClr val="188038"/>
                </a:solidFill>
                <a:latin typeface="Roboto Mono"/>
                <a:ea typeface="Roboto Mono"/>
                <a:cs typeface="Roboto Mono"/>
                <a:sym typeface="Roboto Mono"/>
              </a:rPr>
              <a:t>num_layers</a:t>
            </a:r>
            <a:r>
              <a:rPr lang="en" sz="1300">
                <a:solidFill>
                  <a:schemeClr val="dk1"/>
                </a:solidFill>
              </a:rPr>
              <a:t> layers.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Output: </a:t>
            </a:r>
            <a:r>
              <a:rPr lang="en" sz="1300">
                <a:solidFill>
                  <a:srgbClr val="188038"/>
                </a:solidFill>
                <a:latin typeface="Roboto Mono"/>
                <a:ea typeface="Roboto Mono"/>
                <a:cs typeface="Roboto Mono"/>
                <a:sym typeface="Roboto Mono"/>
              </a:rPr>
              <a:t>dec_output</a:t>
            </a:r>
            <a:r>
              <a:rPr lang="en" sz="1300">
                <a:solidFill>
                  <a:schemeClr val="dk1"/>
                </a:solidFill>
              </a:rPr>
              <a:t>.</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Final Layer</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Apply final dense layer to </a:t>
            </a:r>
            <a:r>
              <a:rPr lang="en" sz="1300">
                <a:solidFill>
                  <a:srgbClr val="188038"/>
                </a:solidFill>
                <a:latin typeface="Roboto Mono"/>
                <a:ea typeface="Roboto Mono"/>
                <a:cs typeface="Roboto Mono"/>
                <a:sym typeface="Roboto Mono"/>
              </a:rPr>
              <a:t>dec_output</a:t>
            </a:r>
            <a:r>
              <a:rPr lang="en" sz="1300">
                <a:solidFill>
                  <a:schemeClr val="dk1"/>
                </a:solidFill>
              </a:rPr>
              <a:t> to produce logits over target vocabulary.</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Return Outputs</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Return the final predictions (</a:t>
            </a:r>
            <a:r>
              <a:rPr lang="en" sz="1300">
                <a:solidFill>
                  <a:srgbClr val="188038"/>
                </a:solidFill>
                <a:latin typeface="Roboto Mono"/>
                <a:ea typeface="Roboto Mono"/>
                <a:cs typeface="Roboto Mono"/>
                <a:sym typeface="Roboto Mono"/>
              </a:rPr>
              <a:t>final_output</a:t>
            </a:r>
            <a:r>
              <a:rPr lang="en" sz="1300">
                <a:solidFill>
                  <a:schemeClr val="dk1"/>
                </a:solidFill>
              </a:rPr>
              <a:t>) and attention weights for analysis.</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Results</a:t>
            </a:r>
            <a:endParaRPr sz="2980"/>
          </a:p>
        </p:txBody>
      </p:sp>
      <p:sp>
        <p:nvSpPr>
          <p:cNvPr id="117" name="Google Shape;117;p23"/>
          <p:cNvSpPr txBox="1"/>
          <p:nvPr/>
        </p:nvSpPr>
        <p:spPr>
          <a:xfrm>
            <a:off x="669875" y="1088575"/>
            <a:ext cx="71175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300">
              <a:solidFill>
                <a:schemeClr val="dk1"/>
              </a:solidFill>
            </a:endParaRPr>
          </a:p>
        </p:txBody>
      </p:sp>
      <p:pic>
        <p:nvPicPr>
          <p:cNvPr id="118" name="Google Shape;118;p23"/>
          <p:cNvPicPr preferRelativeResize="0"/>
          <p:nvPr/>
        </p:nvPicPr>
        <p:blipFill>
          <a:blip r:embed="rId3">
            <a:alphaModFix/>
          </a:blip>
          <a:stretch>
            <a:fillRect/>
          </a:stretch>
        </p:blipFill>
        <p:spPr>
          <a:xfrm>
            <a:off x="1369263" y="1550875"/>
            <a:ext cx="2447925" cy="2400300"/>
          </a:xfrm>
          <a:prstGeom prst="rect">
            <a:avLst/>
          </a:prstGeom>
          <a:noFill/>
          <a:ln>
            <a:noFill/>
          </a:ln>
        </p:spPr>
      </p:pic>
      <p:sp>
        <p:nvSpPr>
          <p:cNvPr id="119" name="Google Shape;119;p23"/>
          <p:cNvSpPr txBox="1"/>
          <p:nvPr/>
        </p:nvSpPr>
        <p:spPr>
          <a:xfrm>
            <a:off x="4089350" y="1473475"/>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BLEU-1 score: 37.5</a:t>
            </a:r>
            <a:endParaRPr/>
          </a:p>
          <a:p>
            <a:pPr indent="0" lvl="0" marL="0" rtl="0" algn="l">
              <a:spcBef>
                <a:spcPts val="0"/>
              </a:spcBef>
              <a:spcAft>
                <a:spcPts val="0"/>
              </a:spcAft>
              <a:buNone/>
            </a:pPr>
            <a:r>
              <a:rPr lang="en"/>
              <a:t>BLEU-2 score: 61.237243569579455</a:t>
            </a:r>
            <a:endParaRPr/>
          </a:p>
          <a:p>
            <a:pPr indent="0" lvl="0" marL="0" rtl="0" algn="l">
              <a:spcBef>
                <a:spcPts val="0"/>
              </a:spcBef>
              <a:spcAft>
                <a:spcPts val="0"/>
              </a:spcAft>
              <a:buNone/>
            </a:pPr>
            <a:r>
              <a:rPr lang="en"/>
              <a:t>BLEU-3 score: 74.5091107671223</a:t>
            </a:r>
            <a:endParaRPr/>
          </a:p>
          <a:p>
            <a:pPr indent="0" lvl="0" marL="0" rtl="0" algn="l">
              <a:spcBef>
                <a:spcPts val="0"/>
              </a:spcBef>
              <a:spcAft>
                <a:spcPts val="0"/>
              </a:spcAft>
              <a:buNone/>
            </a:pPr>
            <a:r>
              <a:rPr lang="en"/>
              <a:t>BLEU-4 score: 78.25422900366436</a:t>
            </a:r>
            <a:endParaRPr/>
          </a:p>
          <a:p>
            <a:pPr indent="0" lvl="0" marL="0" rtl="0" algn="l">
              <a:spcBef>
                <a:spcPts val="0"/>
              </a:spcBef>
              <a:spcAft>
                <a:spcPts val="0"/>
              </a:spcAft>
              <a:buNone/>
            </a:pPr>
            <a:r>
              <a:rPr lang="en"/>
              <a:t>Real Caption: young girl is playing in fountain of water</a:t>
            </a:r>
            <a:endParaRPr/>
          </a:p>
          <a:p>
            <a:pPr indent="0" lvl="0" marL="0" rtl="0" algn="l">
              <a:spcBef>
                <a:spcPts val="0"/>
              </a:spcBef>
              <a:spcAft>
                <a:spcPts val="0"/>
              </a:spcAft>
              <a:buNone/>
            </a:pPr>
            <a:r>
              <a:rPr lang="en"/>
              <a:t>Predicted Caption: young boy plays in the water without shirt</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Results</a:t>
            </a:r>
            <a:endParaRPr sz="2980"/>
          </a:p>
        </p:txBody>
      </p:sp>
      <p:sp>
        <p:nvSpPr>
          <p:cNvPr id="125" name="Google Shape;125;p24"/>
          <p:cNvSpPr txBox="1"/>
          <p:nvPr/>
        </p:nvSpPr>
        <p:spPr>
          <a:xfrm>
            <a:off x="669875" y="1088575"/>
            <a:ext cx="71175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300">
              <a:solidFill>
                <a:schemeClr val="dk1"/>
              </a:solidFill>
            </a:endParaRPr>
          </a:p>
        </p:txBody>
      </p:sp>
      <p:pic>
        <p:nvPicPr>
          <p:cNvPr id="126" name="Google Shape;126;p24"/>
          <p:cNvPicPr preferRelativeResize="0"/>
          <p:nvPr/>
        </p:nvPicPr>
        <p:blipFill>
          <a:blip r:embed="rId3">
            <a:alphaModFix/>
          </a:blip>
          <a:stretch>
            <a:fillRect/>
          </a:stretch>
        </p:blipFill>
        <p:spPr>
          <a:xfrm>
            <a:off x="1097575" y="1175800"/>
            <a:ext cx="1762125" cy="2400300"/>
          </a:xfrm>
          <a:prstGeom prst="rect">
            <a:avLst/>
          </a:prstGeom>
          <a:noFill/>
          <a:ln>
            <a:noFill/>
          </a:ln>
        </p:spPr>
      </p:pic>
      <p:sp>
        <p:nvSpPr>
          <p:cNvPr id="127" name="Google Shape;127;p24"/>
          <p:cNvSpPr txBox="1"/>
          <p:nvPr/>
        </p:nvSpPr>
        <p:spPr>
          <a:xfrm>
            <a:off x="3184200" y="1591000"/>
            <a:ext cx="4059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BLEU-1 score: 38.94003915357025</a:t>
            </a:r>
            <a:endParaRPr/>
          </a:p>
          <a:p>
            <a:pPr indent="0" lvl="0" marL="0" rtl="0" algn="l">
              <a:spcBef>
                <a:spcPts val="0"/>
              </a:spcBef>
              <a:spcAft>
                <a:spcPts val="0"/>
              </a:spcAft>
              <a:buNone/>
            </a:pPr>
            <a:r>
              <a:rPr lang="en"/>
              <a:t>BLEU-2 score: 55.06953149031838</a:t>
            </a:r>
            <a:endParaRPr/>
          </a:p>
          <a:p>
            <a:pPr indent="0" lvl="0" marL="0" rtl="0" algn="l">
              <a:spcBef>
                <a:spcPts val="0"/>
              </a:spcBef>
              <a:spcAft>
                <a:spcPts val="0"/>
              </a:spcAft>
              <a:buNone/>
            </a:pPr>
            <a:r>
              <a:rPr lang="en"/>
              <a:t>BLEU-3 score: 63.25828023338613</a:t>
            </a:r>
            <a:endParaRPr/>
          </a:p>
          <a:p>
            <a:pPr indent="0" lvl="0" marL="0" rtl="0" algn="l">
              <a:spcBef>
                <a:spcPts val="0"/>
              </a:spcBef>
              <a:spcAft>
                <a:spcPts val="0"/>
              </a:spcAft>
              <a:buNone/>
            </a:pPr>
            <a:r>
              <a:rPr lang="en"/>
              <a:t>BLEU-4 score: 65.48907866815301</a:t>
            </a:r>
            <a:endParaRPr/>
          </a:p>
          <a:p>
            <a:pPr indent="0" lvl="0" marL="0" rtl="0" algn="l">
              <a:spcBef>
                <a:spcPts val="0"/>
              </a:spcBef>
              <a:spcAft>
                <a:spcPts val="0"/>
              </a:spcAft>
              <a:buNone/>
            </a:pPr>
            <a:r>
              <a:rPr lang="en"/>
              <a:t>Real Caption: dog leaps to catch ball</a:t>
            </a:r>
            <a:endParaRPr/>
          </a:p>
          <a:p>
            <a:pPr indent="0" lvl="0" marL="0" rtl="0" algn="l">
              <a:spcBef>
                <a:spcPts val="0"/>
              </a:spcBef>
              <a:spcAft>
                <a:spcPts val="0"/>
              </a:spcAft>
              <a:buNone/>
            </a:pPr>
            <a:r>
              <a:rPr lang="en"/>
              <a:t>Predicted Caption: dog catches ball outside</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Result</a:t>
            </a:r>
            <a:endParaRPr sz="2980"/>
          </a:p>
        </p:txBody>
      </p:sp>
      <p:sp>
        <p:nvSpPr>
          <p:cNvPr id="133" name="Google Shape;133;p25"/>
          <p:cNvSpPr txBox="1"/>
          <p:nvPr/>
        </p:nvSpPr>
        <p:spPr>
          <a:xfrm>
            <a:off x="669875" y="1088575"/>
            <a:ext cx="71175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300">
              <a:solidFill>
                <a:schemeClr val="dk1"/>
              </a:solidFill>
            </a:endParaRPr>
          </a:p>
        </p:txBody>
      </p:sp>
      <p:pic>
        <p:nvPicPr>
          <p:cNvPr id="134" name="Google Shape;134;p25"/>
          <p:cNvPicPr preferRelativeResize="0"/>
          <p:nvPr/>
        </p:nvPicPr>
        <p:blipFill>
          <a:blip r:embed="rId3">
            <a:alphaModFix/>
          </a:blip>
          <a:stretch>
            <a:fillRect/>
          </a:stretch>
        </p:blipFill>
        <p:spPr>
          <a:xfrm>
            <a:off x="1594663" y="683825"/>
            <a:ext cx="5515075" cy="2079450"/>
          </a:xfrm>
          <a:prstGeom prst="rect">
            <a:avLst/>
          </a:prstGeom>
          <a:noFill/>
          <a:ln>
            <a:noFill/>
          </a:ln>
        </p:spPr>
      </p:pic>
      <p:sp>
        <p:nvSpPr>
          <p:cNvPr id="135" name="Google Shape;135;p25"/>
          <p:cNvSpPr txBox="1"/>
          <p:nvPr/>
        </p:nvSpPr>
        <p:spPr>
          <a:xfrm>
            <a:off x="1329300" y="2951100"/>
            <a:ext cx="6636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Based on the detected objects in the image, it is likely that the scene takes place indoors, possibly in a living room or home office. The presence of a potted plant suggests an indoor environment, as houseplants like aloe vera or snake plants are commonly found in such spaces. Additionally, the visible cell phone indicates a location where people frequently use phones, such as a living room or office. These elements together point to a domestic or office-related setting, with the plant and phone providing clues about the location's functionality and atmosphere.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77125" y="157000"/>
            <a:ext cx="37551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Problem Statement</a:t>
            </a:r>
            <a:endParaRPr sz="2980"/>
          </a:p>
        </p:txBody>
      </p:sp>
      <p:sp>
        <p:nvSpPr>
          <p:cNvPr id="61" name="Google Shape;61;p14"/>
          <p:cNvSpPr txBox="1"/>
          <p:nvPr>
            <p:ph idx="1" type="subTitle"/>
          </p:nvPr>
        </p:nvSpPr>
        <p:spPr>
          <a:xfrm>
            <a:off x="177125" y="2690325"/>
            <a:ext cx="8520600" cy="1256100"/>
          </a:xfrm>
          <a:prstGeom prst="rect">
            <a:avLst/>
          </a:prstGeom>
        </p:spPr>
        <p:txBody>
          <a:bodyPr anchorCtr="0" anchor="t" bIns="91425" lIns="91425" spcFirstLastPara="1" rIns="91425" wrap="square" tIns="91425">
            <a:spAutoFit/>
          </a:bodyPr>
          <a:lstStyle/>
          <a:p>
            <a:pPr indent="-339090" lvl="0" marL="457200" rtl="0" algn="l">
              <a:lnSpc>
                <a:spcPct val="80000"/>
              </a:lnSpc>
              <a:spcBef>
                <a:spcPts val="0"/>
              </a:spcBef>
              <a:spcAft>
                <a:spcPts val="0"/>
              </a:spcAft>
              <a:buClr>
                <a:schemeClr val="dk1"/>
              </a:buClr>
              <a:buSzPts val="1740"/>
              <a:buChar char="●"/>
            </a:pPr>
            <a:r>
              <a:rPr lang="en" sz="1740">
                <a:solidFill>
                  <a:schemeClr val="dk1"/>
                </a:solidFill>
              </a:rPr>
              <a:t>Detect key objects in images to guide knowledge retrieval.</a:t>
            </a:r>
            <a:endParaRPr sz="1740">
              <a:solidFill>
                <a:schemeClr val="dk1"/>
              </a:solidFill>
            </a:endParaRPr>
          </a:p>
          <a:p>
            <a:pPr indent="-339090" lvl="0" marL="457200" rtl="0" algn="l">
              <a:lnSpc>
                <a:spcPct val="80000"/>
              </a:lnSpc>
              <a:spcBef>
                <a:spcPts val="0"/>
              </a:spcBef>
              <a:spcAft>
                <a:spcPts val="0"/>
              </a:spcAft>
              <a:buClr>
                <a:schemeClr val="dk1"/>
              </a:buClr>
              <a:buSzPts val="1740"/>
              <a:buChar char="●"/>
            </a:pPr>
            <a:r>
              <a:rPr lang="en" sz="1740">
                <a:solidFill>
                  <a:schemeClr val="dk1"/>
                </a:solidFill>
              </a:rPr>
              <a:t>Retrieve relevant information from online sources based on detected objects.</a:t>
            </a:r>
            <a:endParaRPr sz="1740">
              <a:solidFill>
                <a:schemeClr val="dk1"/>
              </a:solidFill>
            </a:endParaRPr>
          </a:p>
          <a:p>
            <a:pPr indent="-339090" lvl="0" marL="457200" rtl="0" algn="l">
              <a:lnSpc>
                <a:spcPct val="80000"/>
              </a:lnSpc>
              <a:spcBef>
                <a:spcPts val="0"/>
              </a:spcBef>
              <a:spcAft>
                <a:spcPts val="0"/>
              </a:spcAft>
              <a:buClr>
                <a:schemeClr val="dk1"/>
              </a:buClr>
              <a:buSzPts val="1740"/>
              <a:buChar char="●"/>
            </a:pPr>
            <a:r>
              <a:rPr lang="en" sz="1740">
                <a:solidFill>
                  <a:schemeClr val="dk1"/>
                </a:solidFill>
              </a:rPr>
              <a:t>Combine visual features and external knowledge using a multi-modal model.</a:t>
            </a:r>
            <a:endParaRPr sz="1740">
              <a:solidFill>
                <a:schemeClr val="dk1"/>
              </a:solidFill>
            </a:endParaRPr>
          </a:p>
          <a:p>
            <a:pPr indent="-339090" lvl="0" marL="457200" rtl="0" algn="l">
              <a:lnSpc>
                <a:spcPct val="80000"/>
              </a:lnSpc>
              <a:spcBef>
                <a:spcPts val="0"/>
              </a:spcBef>
              <a:spcAft>
                <a:spcPts val="0"/>
              </a:spcAft>
              <a:buClr>
                <a:schemeClr val="dk1"/>
              </a:buClr>
              <a:buSzPts val="1740"/>
              <a:buChar char="●"/>
            </a:pPr>
            <a:r>
              <a:rPr lang="en" sz="1740">
                <a:solidFill>
                  <a:schemeClr val="dk1"/>
                </a:solidFill>
              </a:rPr>
              <a:t>Generate enriched captions with enhanced context and detail.</a:t>
            </a:r>
            <a:endParaRPr sz="1740">
              <a:solidFill>
                <a:schemeClr val="dk1"/>
              </a:solidFill>
            </a:endParaRPr>
          </a:p>
          <a:p>
            <a:pPr indent="-339090" lvl="0" marL="457200" rtl="0" algn="l">
              <a:lnSpc>
                <a:spcPct val="80000"/>
              </a:lnSpc>
              <a:spcBef>
                <a:spcPts val="0"/>
              </a:spcBef>
              <a:spcAft>
                <a:spcPts val="0"/>
              </a:spcAft>
              <a:buClr>
                <a:schemeClr val="dk1"/>
              </a:buClr>
              <a:buSzPts val="1740"/>
              <a:buChar char="●"/>
            </a:pPr>
            <a:r>
              <a:rPr lang="en" sz="1740">
                <a:solidFill>
                  <a:schemeClr val="dk1"/>
                </a:solidFill>
              </a:rPr>
              <a:t>Evaluate captions for relevance, accuracy, and informativeness.</a:t>
            </a:r>
            <a:endParaRPr sz="1740">
              <a:solidFill>
                <a:schemeClr val="dk1"/>
              </a:solidFill>
            </a:endParaRPr>
          </a:p>
        </p:txBody>
      </p:sp>
      <p:sp>
        <p:nvSpPr>
          <p:cNvPr id="62" name="Google Shape;62;p14"/>
          <p:cNvSpPr txBox="1"/>
          <p:nvPr>
            <p:ph type="ctrTitle"/>
          </p:nvPr>
        </p:nvSpPr>
        <p:spPr>
          <a:xfrm>
            <a:off x="311700" y="1670338"/>
            <a:ext cx="22347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Objectives</a:t>
            </a:r>
            <a:endParaRPr sz="2980"/>
          </a:p>
        </p:txBody>
      </p:sp>
      <p:sp>
        <p:nvSpPr>
          <p:cNvPr id="63" name="Google Shape;63;p14"/>
          <p:cNvSpPr txBox="1"/>
          <p:nvPr/>
        </p:nvSpPr>
        <p:spPr>
          <a:xfrm>
            <a:off x="598325" y="916675"/>
            <a:ext cx="727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Enhance image captioning by integrating external knowledge from online sources, generating richer, contextually informed captions beyond simple visual descriptions.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994375" y="188400"/>
            <a:ext cx="5478900" cy="8127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4080"/>
              <a:t>Dataset</a:t>
            </a:r>
            <a:endParaRPr sz="4080"/>
          </a:p>
        </p:txBody>
      </p:sp>
      <p:sp>
        <p:nvSpPr>
          <p:cNvPr id="69" name="Google Shape;69;p15"/>
          <p:cNvSpPr txBox="1"/>
          <p:nvPr/>
        </p:nvSpPr>
        <p:spPr>
          <a:xfrm>
            <a:off x="711775" y="1099025"/>
            <a:ext cx="7578000" cy="36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rPr>
              <a:t>The </a:t>
            </a:r>
            <a:r>
              <a:rPr b="1" lang="en" sz="1300">
                <a:solidFill>
                  <a:schemeClr val="dk1"/>
                </a:solidFill>
              </a:rPr>
              <a:t>Flickr 8K dataset</a:t>
            </a:r>
            <a:r>
              <a:rPr lang="en" sz="1300">
                <a:solidFill>
                  <a:schemeClr val="dk1"/>
                </a:solidFill>
              </a:rPr>
              <a:t> consists of </a:t>
            </a:r>
            <a:r>
              <a:rPr b="1" lang="en" sz="1300">
                <a:solidFill>
                  <a:schemeClr val="dk1"/>
                </a:solidFill>
              </a:rPr>
              <a:t>8,000 images</a:t>
            </a:r>
            <a:r>
              <a:rPr lang="en" sz="1300">
                <a:solidFill>
                  <a:schemeClr val="dk1"/>
                </a:solidFill>
              </a:rPr>
              <a:t>, each paired with </a:t>
            </a:r>
            <a:r>
              <a:rPr b="1" lang="en" sz="1300">
                <a:solidFill>
                  <a:schemeClr val="dk1"/>
                </a:solidFill>
              </a:rPr>
              <a:t>five human-generated captions</a:t>
            </a:r>
            <a:r>
              <a:rPr lang="en" sz="1300">
                <a:solidFill>
                  <a:schemeClr val="dk1"/>
                </a:solidFill>
              </a:rPr>
              <a:t> describing the content. It is used primarily for </a:t>
            </a:r>
            <a:r>
              <a:rPr b="1" lang="en" sz="1300">
                <a:solidFill>
                  <a:schemeClr val="dk1"/>
                </a:solidFill>
              </a:rPr>
              <a:t>image captioning</a:t>
            </a:r>
            <a:r>
              <a:rPr lang="en" sz="1300">
                <a:solidFill>
                  <a:schemeClr val="dk1"/>
                </a:solidFill>
              </a:rPr>
              <a:t> and </a:t>
            </a:r>
            <a:r>
              <a:rPr b="1" lang="en" sz="1300">
                <a:solidFill>
                  <a:schemeClr val="dk1"/>
                </a:solidFill>
              </a:rPr>
              <a:t>multimodal learning</a:t>
            </a:r>
            <a:r>
              <a:rPr lang="en" sz="1300">
                <a:solidFill>
                  <a:schemeClr val="dk1"/>
                </a:solidFill>
              </a:rPr>
              <a:t>, where models generate textual descriptions from images. The dataset covers a wide range of categories, including animals, landscapes, and people.</a:t>
            </a:r>
            <a:endParaRPr sz="1300">
              <a:solidFill>
                <a:schemeClr val="dk1"/>
              </a:solidFill>
            </a:endParaRPr>
          </a:p>
          <a:p>
            <a:pPr indent="0" lvl="0" marL="0" rtl="0" algn="l">
              <a:lnSpc>
                <a:spcPct val="115000"/>
              </a:lnSpc>
              <a:spcBef>
                <a:spcPts val="1400"/>
              </a:spcBef>
              <a:spcAft>
                <a:spcPts val="0"/>
              </a:spcAft>
              <a:buNone/>
            </a:pPr>
            <a:r>
              <a:rPr b="1" lang="en" sz="1500">
                <a:solidFill>
                  <a:schemeClr val="dk1"/>
                </a:solidFill>
              </a:rPr>
              <a:t>Key Features:</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8,000 images</a:t>
            </a:r>
            <a:r>
              <a:rPr lang="en" sz="1300">
                <a:solidFill>
                  <a:schemeClr val="dk1"/>
                </a:solidFill>
              </a:rPr>
              <a:t> with </a:t>
            </a:r>
            <a:r>
              <a:rPr b="1" lang="en" sz="1300">
                <a:solidFill>
                  <a:schemeClr val="dk1"/>
                </a:solidFill>
              </a:rPr>
              <a:t>5 captions per image</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Used for training models to generate captions and understand both images and text.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Commonly split into training (6,000), validation (1,000), and test (1,000) sets.</a:t>
            </a:r>
            <a:endParaRPr sz="1300">
              <a:solidFill>
                <a:schemeClr val="dk1"/>
              </a:solidFill>
            </a:endParaRPr>
          </a:p>
          <a:p>
            <a:pPr indent="0" lvl="0" marL="0" rtl="0" algn="l">
              <a:lnSpc>
                <a:spcPct val="115000"/>
              </a:lnSpc>
              <a:spcBef>
                <a:spcPts val="1400"/>
              </a:spcBef>
              <a:spcAft>
                <a:spcPts val="0"/>
              </a:spcAft>
              <a:buNone/>
            </a:pPr>
            <a:r>
              <a:rPr b="1" lang="en" sz="1500">
                <a:solidFill>
                  <a:schemeClr val="dk1"/>
                </a:solidFill>
              </a:rPr>
              <a:t>Applications:</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Image Captioning</a:t>
            </a:r>
            <a:r>
              <a:rPr lang="en" sz="1300">
                <a:solidFill>
                  <a:schemeClr val="dk1"/>
                </a:solidFill>
              </a:rPr>
              <a:t>: Combining </a:t>
            </a:r>
            <a:r>
              <a:rPr b="1" lang="en" sz="1300">
                <a:solidFill>
                  <a:schemeClr val="dk1"/>
                </a:solidFill>
              </a:rPr>
              <a:t>CNNs</a:t>
            </a:r>
            <a:r>
              <a:rPr lang="en" sz="1300">
                <a:solidFill>
                  <a:schemeClr val="dk1"/>
                </a:solidFill>
              </a:rPr>
              <a:t> for image features and </a:t>
            </a:r>
            <a:r>
              <a:rPr b="1" lang="en" sz="1300">
                <a:solidFill>
                  <a:schemeClr val="dk1"/>
                </a:solidFill>
              </a:rPr>
              <a:t>RNNs</a:t>
            </a:r>
            <a:r>
              <a:rPr lang="en" sz="1300">
                <a:solidFill>
                  <a:schemeClr val="dk1"/>
                </a:solidFill>
              </a:rPr>
              <a:t> or </a:t>
            </a:r>
            <a:r>
              <a:rPr b="1" lang="en" sz="1300">
                <a:solidFill>
                  <a:schemeClr val="dk1"/>
                </a:solidFill>
              </a:rPr>
              <a:t>Transformers</a:t>
            </a:r>
            <a:r>
              <a:rPr lang="en" sz="1300">
                <a:solidFill>
                  <a:schemeClr val="dk1"/>
                </a:solidFill>
              </a:rPr>
              <a:t> for generating text.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Multimodal Learning</a:t>
            </a:r>
            <a:r>
              <a:rPr lang="en" sz="1300">
                <a:solidFill>
                  <a:schemeClr val="dk1"/>
                </a:solidFill>
              </a:rPr>
              <a:t>: Learning joint representations of images and text.</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57750" y="0"/>
            <a:ext cx="8428500" cy="86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80"/>
              <a:t>System Architecture</a:t>
            </a:r>
            <a:endParaRPr sz="4080"/>
          </a:p>
        </p:txBody>
      </p:sp>
      <p:pic>
        <p:nvPicPr>
          <p:cNvPr id="75" name="Google Shape;75;p16"/>
          <p:cNvPicPr preferRelativeResize="0"/>
          <p:nvPr/>
        </p:nvPicPr>
        <p:blipFill>
          <a:blip r:embed="rId3">
            <a:alphaModFix/>
          </a:blip>
          <a:stretch>
            <a:fillRect/>
          </a:stretch>
        </p:blipFill>
        <p:spPr>
          <a:xfrm>
            <a:off x="2678325" y="867300"/>
            <a:ext cx="3971400" cy="397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Methodology</a:t>
            </a:r>
            <a:endParaRPr sz="2980"/>
          </a:p>
        </p:txBody>
      </p:sp>
      <p:pic>
        <p:nvPicPr>
          <p:cNvPr id="81" name="Google Shape;81;p17"/>
          <p:cNvPicPr preferRelativeResize="0"/>
          <p:nvPr/>
        </p:nvPicPr>
        <p:blipFill>
          <a:blip r:embed="rId3">
            <a:alphaModFix/>
          </a:blip>
          <a:stretch>
            <a:fillRect/>
          </a:stretch>
        </p:blipFill>
        <p:spPr>
          <a:xfrm>
            <a:off x="2968275" y="372850"/>
            <a:ext cx="3295650" cy="459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Methodology</a:t>
            </a:r>
            <a:endParaRPr sz="2980"/>
          </a:p>
        </p:txBody>
      </p:sp>
      <p:sp>
        <p:nvSpPr>
          <p:cNvPr id="87" name="Google Shape;87;p18"/>
          <p:cNvSpPr txBox="1"/>
          <p:nvPr/>
        </p:nvSpPr>
        <p:spPr>
          <a:xfrm>
            <a:off x="672450" y="1175675"/>
            <a:ext cx="7799100" cy="265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Image Input and Preprocessing</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The pipeline begins by accepting an input image. This image is preprocessed, typically resized and normalized, so that it can be used by the object detection model.</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Object Detection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A pre-trained object detection model, such as YOLO (You Only Look Once), identifies and labels key objects within the image.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 detected objects provide keywords that represent the main elements in the scene.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These keywords serve as anchors to find relevant external information, as they help identify what knowledge would be contextually useful for describing the image.</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177125" y="157000"/>
            <a:ext cx="2439300" cy="6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80"/>
              <a:t>Methodology</a:t>
            </a:r>
            <a:endParaRPr sz="2980"/>
          </a:p>
        </p:txBody>
      </p:sp>
      <p:sp>
        <p:nvSpPr>
          <p:cNvPr id="93" name="Google Shape;93;p19"/>
          <p:cNvSpPr txBox="1"/>
          <p:nvPr/>
        </p:nvSpPr>
        <p:spPr>
          <a:xfrm>
            <a:off x="672450" y="860750"/>
            <a:ext cx="7799100" cy="353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External Knowledge Retrieval</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Using the keywords from the object detection step, an API call is made to retrieve relevant information from external sources, such as Wikipedia.</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For example, if the detected objects are "dog" and "Frisbee," the system searches for concise information on these topics, e.g., “Dogs often play with Frisbees in parks,” instead of long or detailed entries.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Text filtering or summarization techniques can be applied to keep only the most relevant facts, reducing the retrieved text to key details that will help enrich the caption.</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Caption Generation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We are then using encoder decoder </a:t>
            </a:r>
            <a:r>
              <a:rPr lang="en" sz="1300">
                <a:solidFill>
                  <a:schemeClr val="dk1"/>
                </a:solidFill>
              </a:rPr>
              <a:t>model</a:t>
            </a:r>
            <a:r>
              <a:rPr lang="en" sz="1300">
                <a:solidFill>
                  <a:schemeClr val="dk1"/>
                </a:solidFill>
              </a:rPr>
              <a:t> to generate the caption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We are also using LLms to generate the captions</a:t>
            </a:r>
            <a:endParaRPr sz="1300">
              <a:solidFill>
                <a:schemeClr val="dk1"/>
              </a:solidFill>
            </a:endParaRPr>
          </a:p>
          <a:p>
            <a:pPr indent="0" lvl="0" marL="0" rtl="0" algn="l">
              <a:lnSpc>
                <a:spcPct val="115000"/>
              </a:lnSpc>
              <a:spcBef>
                <a:spcPts val="1200"/>
              </a:spcBef>
              <a:spcAft>
                <a:spcPts val="1200"/>
              </a:spcAft>
              <a:buNone/>
            </a:pPr>
            <a:r>
              <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177125" y="157000"/>
            <a:ext cx="3601500" cy="643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2980"/>
              <a:t>Model </a:t>
            </a:r>
            <a:r>
              <a:rPr lang="en" sz="2980"/>
              <a:t>Architecture</a:t>
            </a:r>
            <a:endParaRPr sz="2980"/>
          </a:p>
        </p:txBody>
      </p:sp>
      <p:pic>
        <p:nvPicPr>
          <p:cNvPr id="99" name="Google Shape;99;p20"/>
          <p:cNvPicPr preferRelativeResize="0"/>
          <p:nvPr/>
        </p:nvPicPr>
        <p:blipFill>
          <a:blip r:embed="rId3">
            <a:alphaModFix/>
          </a:blip>
          <a:stretch>
            <a:fillRect/>
          </a:stretch>
        </p:blipFill>
        <p:spPr>
          <a:xfrm>
            <a:off x="3181974" y="706300"/>
            <a:ext cx="3727350" cy="43230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177125" y="157000"/>
            <a:ext cx="3789900" cy="6435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2980"/>
              <a:t>Model </a:t>
            </a:r>
            <a:r>
              <a:rPr lang="en" sz="2980"/>
              <a:t>Architecture</a:t>
            </a:r>
            <a:endParaRPr sz="2980"/>
          </a:p>
        </p:txBody>
      </p:sp>
      <p:sp>
        <p:nvSpPr>
          <p:cNvPr id="105" name="Google Shape;105;p21"/>
          <p:cNvSpPr txBox="1"/>
          <p:nvPr/>
        </p:nvSpPr>
        <p:spPr>
          <a:xfrm>
            <a:off x="669900" y="1172300"/>
            <a:ext cx="7117500" cy="33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Input Sequences</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rgbClr val="188038"/>
                </a:solidFill>
                <a:latin typeface="Roboto Mono"/>
                <a:ea typeface="Roboto Mono"/>
                <a:cs typeface="Roboto Mono"/>
                <a:sym typeface="Roboto Mono"/>
              </a:rPr>
              <a:t>inp</a:t>
            </a:r>
            <a:r>
              <a:rPr lang="en" sz="1300">
                <a:solidFill>
                  <a:schemeClr val="dk1"/>
                </a:solidFill>
              </a:rPr>
              <a:t> (input sequence), </a:t>
            </a:r>
            <a:r>
              <a:rPr lang="en" sz="1300">
                <a:solidFill>
                  <a:srgbClr val="188038"/>
                </a:solidFill>
                <a:latin typeface="Roboto Mono"/>
                <a:ea typeface="Roboto Mono"/>
                <a:cs typeface="Roboto Mono"/>
                <a:sym typeface="Roboto Mono"/>
              </a:rPr>
              <a:t>tar</a:t>
            </a:r>
            <a:r>
              <a:rPr lang="en" sz="1300">
                <a:solidFill>
                  <a:schemeClr val="dk1"/>
                </a:solidFill>
              </a:rPr>
              <a:t> (target sequence).</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Positional Encoding</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Add positional encodings to the input and target sequences.</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Encoder Process</a:t>
            </a:r>
            <a:r>
              <a:rPr lang="en" sz="1300">
                <a:solidFill>
                  <a:schemeClr val="dk1"/>
                </a:solidFill>
              </a:rPr>
              <a:t>:</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Self-attention with input (</a:t>
            </a:r>
            <a:r>
              <a:rPr lang="en" sz="1300">
                <a:solidFill>
                  <a:srgbClr val="188038"/>
                </a:solidFill>
                <a:latin typeface="Roboto Mono"/>
                <a:ea typeface="Roboto Mono"/>
                <a:cs typeface="Roboto Mono"/>
                <a:sym typeface="Roboto Mono"/>
              </a:rPr>
              <a:t>inp</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Feed-forward network.</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Repeat for </a:t>
            </a:r>
            <a:r>
              <a:rPr lang="en" sz="1300">
                <a:solidFill>
                  <a:srgbClr val="188038"/>
                </a:solidFill>
                <a:latin typeface="Roboto Mono"/>
                <a:ea typeface="Roboto Mono"/>
                <a:cs typeface="Roboto Mono"/>
                <a:sym typeface="Roboto Mono"/>
              </a:rPr>
              <a:t>num_layers</a:t>
            </a:r>
            <a:r>
              <a:rPr lang="en" sz="1300">
                <a:solidFill>
                  <a:schemeClr val="dk1"/>
                </a:solidFill>
              </a:rPr>
              <a:t> layers.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Output: </a:t>
            </a:r>
            <a:r>
              <a:rPr lang="en" sz="1300">
                <a:solidFill>
                  <a:srgbClr val="188038"/>
                </a:solidFill>
                <a:latin typeface="Roboto Mono"/>
                <a:ea typeface="Roboto Mono"/>
                <a:cs typeface="Roboto Mono"/>
                <a:sym typeface="Roboto Mono"/>
              </a:rPr>
              <a:t>enc_output</a:t>
            </a:r>
            <a:r>
              <a:rPr lang="en" sz="1300">
                <a:solidFill>
                  <a:schemeClr val="dk1"/>
                </a:solidFill>
              </a:rPr>
              <a:t>.</a:t>
            </a:r>
            <a:endParaRPr sz="1300">
              <a:solidFill>
                <a:schemeClr val="dk1"/>
              </a:solidFill>
            </a:endParaRPr>
          </a:p>
          <a:p>
            <a:pPr indent="0" lvl="0" marL="0" rtl="0" algn="l">
              <a:lnSpc>
                <a:spcPct val="115000"/>
              </a:lnSpc>
              <a:spcBef>
                <a:spcPts val="1200"/>
              </a:spcBef>
              <a:spcAft>
                <a:spcPts val="120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