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7" r:id="rId2"/>
    <p:sldId id="324" r:id="rId3"/>
    <p:sldId id="328" r:id="rId4"/>
    <p:sldId id="330" r:id="rId5"/>
    <p:sldId id="331" r:id="rId6"/>
    <p:sldId id="332" r:id="rId7"/>
    <p:sldId id="313" r:id="rId8"/>
    <p:sldId id="337" r:id="rId9"/>
    <p:sldId id="333" r:id="rId10"/>
    <p:sldId id="334" r:id="rId11"/>
    <p:sldId id="335" r:id="rId12"/>
    <p:sldId id="336" r:id="rId13"/>
    <p:sldId id="338" r:id="rId14"/>
    <p:sldId id="339"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664"/>
    <a:srgbClr val="5FBF92"/>
    <a:srgbClr val="3993AD"/>
    <a:srgbClr val="F69F25"/>
    <a:srgbClr val="3891AA"/>
    <a:srgbClr val="A5DBC2"/>
    <a:srgbClr val="ED7D31"/>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475F1-5AAC-4B2E-8C95-782747DD7E37}"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E407B-D7FB-48CE-A6EE-5DB16C982046}" type="slidenum">
              <a:rPr lang="en-US" smtClean="0"/>
              <a:t>‹#›</a:t>
            </a:fld>
            <a:endParaRPr lang="en-US"/>
          </a:p>
        </p:txBody>
      </p:sp>
    </p:spTree>
    <p:extLst>
      <p:ext uri="{BB962C8B-B14F-4D97-AF65-F5344CB8AC3E}">
        <p14:creationId xmlns:p14="http://schemas.microsoft.com/office/powerpoint/2010/main" val="301551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915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157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93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689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74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88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28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407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2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263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0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14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486d798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486d798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554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6B1-548B-006E-1AA1-0A8F07D9B7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A75F0-8C7E-2B53-9F1E-6B5C897B41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53174-79C7-3379-A734-3793DAE0AA37}"/>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5" name="Footer Placeholder 4">
            <a:extLst>
              <a:ext uri="{FF2B5EF4-FFF2-40B4-BE49-F238E27FC236}">
                <a16:creationId xmlns:a16="http://schemas.microsoft.com/office/drawing/2014/main" id="{577D8D82-BDDA-94E5-9443-527230F24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2CD68-7521-DD3E-6E02-6EC58887AA7E}"/>
              </a:ext>
            </a:extLst>
          </p:cNvPr>
          <p:cNvSpPr>
            <a:spLocks noGrp="1"/>
          </p:cNvSpPr>
          <p:nvPr>
            <p:ph type="sldNum" sz="quarter" idx="12"/>
          </p:nvPr>
        </p:nvSpPr>
        <p:spPr/>
        <p:txBody>
          <a:bodyPr/>
          <a:lstStyle/>
          <a:p>
            <a:fld id="{FA08CE24-F6AB-4172-87F5-AB0EFBD115D6}" type="slidenum">
              <a:rPr lang="en-US" smtClean="0"/>
              <a:t>‹#›</a:t>
            </a:fld>
            <a:endParaRPr lang="en-US"/>
          </a:p>
        </p:txBody>
      </p:sp>
    </p:spTree>
    <p:custDataLst>
      <p:tags r:id="rId1"/>
    </p:custDataLst>
    <p:extLst>
      <p:ext uri="{BB962C8B-B14F-4D97-AF65-F5344CB8AC3E}">
        <p14:creationId xmlns:p14="http://schemas.microsoft.com/office/powerpoint/2010/main" val="23455983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BD6F-8FD2-60BB-E2ED-420DE1F4A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08354C-305F-98D1-1E46-308774495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6F052-D6EE-BDE6-6F83-2325CB2FDE85}"/>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5" name="Footer Placeholder 4">
            <a:extLst>
              <a:ext uri="{FF2B5EF4-FFF2-40B4-BE49-F238E27FC236}">
                <a16:creationId xmlns:a16="http://schemas.microsoft.com/office/drawing/2014/main" id="{2B01B293-9854-DAF8-D893-C40481399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427B-ED50-D5F4-C943-28BDA13B0B06}"/>
              </a:ext>
            </a:extLst>
          </p:cNvPr>
          <p:cNvSpPr>
            <a:spLocks noGrp="1"/>
          </p:cNvSpPr>
          <p:nvPr>
            <p:ph type="sldNum" sz="quarter" idx="12"/>
          </p:nvPr>
        </p:nvSpPr>
        <p:spPr/>
        <p:txBody>
          <a:bodyPr/>
          <a:lstStyle/>
          <a:p>
            <a:fld id="{FA08CE24-F6AB-4172-87F5-AB0EFBD115D6}" type="slidenum">
              <a:rPr lang="en-US" smtClean="0"/>
              <a:t>‹#›</a:t>
            </a:fld>
            <a:endParaRPr lang="en-US"/>
          </a:p>
        </p:txBody>
      </p:sp>
    </p:spTree>
    <p:custDataLst>
      <p:tags r:id="rId1"/>
    </p:custDataLst>
    <p:extLst>
      <p:ext uri="{BB962C8B-B14F-4D97-AF65-F5344CB8AC3E}">
        <p14:creationId xmlns:p14="http://schemas.microsoft.com/office/powerpoint/2010/main" val="2160157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FD3BB-0B15-AA0F-1BEE-E8B4C6820B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CCD27B-7E55-6C7F-27AA-24D17F844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EAEC-61AF-A802-B7A9-C7A8EC299FC6}"/>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5" name="Footer Placeholder 4">
            <a:extLst>
              <a:ext uri="{FF2B5EF4-FFF2-40B4-BE49-F238E27FC236}">
                <a16:creationId xmlns:a16="http://schemas.microsoft.com/office/drawing/2014/main" id="{1A2CDA48-38F7-08DE-D884-AF039FCA7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77C58-270E-38C5-3CD7-F0F8F2D68664}"/>
              </a:ext>
            </a:extLst>
          </p:cNvPr>
          <p:cNvSpPr>
            <a:spLocks noGrp="1"/>
          </p:cNvSpPr>
          <p:nvPr>
            <p:ph type="sldNum" sz="quarter" idx="12"/>
          </p:nvPr>
        </p:nvSpPr>
        <p:spPr/>
        <p:txBody>
          <a:bodyPr/>
          <a:lstStyle/>
          <a:p>
            <a:fld id="{FA08CE24-F6AB-4172-87F5-AB0EFBD115D6}" type="slidenum">
              <a:rPr lang="en-US" smtClean="0"/>
              <a:t>‹#›</a:t>
            </a:fld>
            <a:endParaRPr lang="en-US"/>
          </a:p>
        </p:txBody>
      </p:sp>
    </p:spTree>
    <p:custDataLst>
      <p:tags r:id="rId1"/>
    </p:custDataLst>
    <p:extLst>
      <p:ext uri="{BB962C8B-B14F-4D97-AF65-F5344CB8AC3E}">
        <p14:creationId xmlns:p14="http://schemas.microsoft.com/office/powerpoint/2010/main" val="20293972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F2B4-DF07-5D92-723C-9F78ECB47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18E43-FD3C-AADC-CA5A-2DD96FF45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EEAE1-16BA-A8DF-00F8-9F7114C0F56B}"/>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5" name="Footer Placeholder 4">
            <a:extLst>
              <a:ext uri="{FF2B5EF4-FFF2-40B4-BE49-F238E27FC236}">
                <a16:creationId xmlns:a16="http://schemas.microsoft.com/office/drawing/2014/main" id="{70F085A3-C7D6-01C5-4CAA-FF7419759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F52AA-2997-6F8A-900B-E3A472922C88}"/>
              </a:ext>
            </a:extLst>
          </p:cNvPr>
          <p:cNvSpPr>
            <a:spLocks noGrp="1"/>
          </p:cNvSpPr>
          <p:nvPr>
            <p:ph type="sldNum" sz="quarter" idx="12"/>
          </p:nvPr>
        </p:nvSpPr>
        <p:spPr/>
        <p:txBody>
          <a:bodyPr/>
          <a:lstStyle/>
          <a:p>
            <a:fld id="{FA08CE24-F6AB-4172-87F5-AB0EFBD115D6}" type="slidenum">
              <a:rPr lang="en-US" smtClean="0"/>
              <a:t>‹#›</a:t>
            </a:fld>
            <a:endParaRPr lang="en-US"/>
          </a:p>
        </p:txBody>
      </p:sp>
    </p:spTree>
    <p:extLst>
      <p:ext uri="{BB962C8B-B14F-4D97-AF65-F5344CB8AC3E}">
        <p14:creationId xmlns:p14="http://schemas.microsoft.com/office/powerpoint/2010/main" val="203918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3A33-E532-7636-CE2E-1A22E2DAC9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BA0E03-4687-0D23-622C-187C89F30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763B49-B46D-8D9F-DF13-894C340C2F37}"/>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5" name="Footer Placeholder 4">
            <a:extLst>
              <a:ext uri="{FF2B5EF4-FFF2-40B4-BE49-F238E27FC236}">
                <a16:creationId xmlns:a16="http://schemas.microsoft.com/office/drawing/2014/main" id="{0D04B654-B290-FBBC-BE1B-5ACF182C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E0D57-F63B-00DC-CBC0-DE9A08145CE4}"/>
              </a:ext>
            </a:extLst>
          </p:cNvPr>
          <p:cNvSpPr>
            <a:spLocks noGrp="1"/>
          </p:cNvSpPr>
          <p:nvPr>
            <p:ph type="sldNum" sz="quarter" idx="12"/>
          </p:nvPr>
        </p:nvSpPr>
        <p:spPr/>
        <p:txBody>
          <a:bodyPr/>
          <a:lstStyle/>
          <a:p>
            <a:fld id="{FA08CE24-F6AB-4172-87F5-AB0EFBD115D6}" type="slidenum">
              <a:rPr lang="en-US" smtClean="0"/>
              <a:t>‹#›</a:t>
            </a:fld>
            <a:endParaRPr lang="en-US"/>
          </a:p>
        </p:txBody>
      </p:sp>
    </p:spTree>
    <p:extLst>
      <p:ext uri="{BB962C8B-B14F-4D97-AF65-F5344CB8AC3E}">
        <p14:creationId xmlns:p14="http://schemas.microsoft.com/office/powerpoint/2010/main" val="50849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91C4-1D1D-3463-4C81-721775D47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860AD-B954-341E-A61C-E64ED6799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C9D329-E0F1-3C54-CE69-78D124159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5E2FAB-89CE-6744-7EAA-95C01E559092}"/>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6" name="Footer Placeholder 5">
            <a:extLst>
              <a:ext uri="{FF2B5EF4-FFF2-40B4-BE49-F238E27FC236}">
                <a16:creationId xmlns:a16="http://schemas.microsoft.com/office/drawing/2014/main" id="{5E690C0C-55D4-7531-F8E2-9DB6BBFC6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94985-7294-1559-63EA-834201F6397F}"/>
              </a:ext>
            </a:extLst>
          </p:cNvPr>
          <p:cNvSpPr>
            <a:spLocks noGrp="1"/>
          </p:cNvSpPr>
          <p:nvPr>
            <p:ph type="sldNum" sz="quarter" idx="12"/>
          </p:nvPr>
        </p:nvSpPr>
        <p:spPr/>
        <p:txBody>
          <a:bodyPr/>
          <a:lstStyle/>
          <a:p>
            <a:fld id="{FA08CE24-F6AB-4172-87F5-AB0EFBD115D6}" type="slidenum">
              <a:rPr lang="en-US" smtClean="0"/>
              <a:t>‹#›</a:t>
            </a:fld>
            <a:endParaRPr lang="en-US"/>
          </a:p>
        </p:txBody>
      </p:sp>
    </p:spTree>
    <p:extLst>
      <p:ext uri="{BB962C8B-B14F-4D97-AF65-F5344CB8AC3E}">
        <p14:creationId xmlns:p14="http://schemas.microsoft.com/office/powerpoint/2010/main" val="193564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B02F-6BA4-06B1-F5F9-F4449DC96C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7F3677-119D-E2DA-B8C8-6BF280EF3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D2F94-839E-A76F-674F-316081C15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1969FC-ABDE-376F-A640-E8C971F23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4802D0-6609-F0E5-3AB3-31B985C27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F7CD57-093A-C0D8-08A0-BF2689567DA3}"/>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8" name="Footer Placeholder 7">
            <a:extLst>
              <a:ext uri="{FF2B5EF4-FFF2-40B4-BE49-F238E27FC236}">
                <a16:creationId xmlns:a16="http://schemas.microsoft.com/office/drawing/2014/main" id="{BA6719EB-EEA4-DE42-45DB-53305F3E9E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3BDD5D-542C-FFEA-EA6C-B7C05094D3EE}"/>
              </a:ext>
            </a:extLst>
          </p:cNvPr>
          <p:cNvSpPr>
            <a:spLocks noGrp="1"/>
          </p:cNvSpPr>
          <p:nvPr>
            <p:ph type="sldNum" sz="quarter" idx="12"/>
          </p:nvPr>
        </p:nvSpPr>
        <p:spPr/>
        <p:txBody>
          <a:bodyPr/>
          <a:lstStyle/>
          <a:p>
            <a:fld id="{FA08CE24-F6AB-4172-87F5-AB0EFBD115D6}" type="slidenum">
              <a:rPr lang="en-US" smtClean="0"/>
              <a:t>‹#›</a:t>
            </a:fld>
            <a:endParaRPr lang="en-US"/>
          </a:p>
        </p:txBody>
      </p:sp>
    </p:spTree>
    <p:extLst>
      <p:ext uri="{BB962C8B-B14F-4D97-AF65-F5344CB8AC3E}">
        <p14:creationId xmlns:p14="http://schemas.microsoft.com/office/powerpoint/2010/main" val="16126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22BF-EEA6-E9C9-B6F2-E0D1D2EE8C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7F60D-2853-0D1C-5F08-A37B1E1C8097}"/>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4" name="Footer Placeholder 3">
            <a:extLst>
              <a:ext uri="{FF2B5EF4-FFF2-40B4-BE49-F238E27FC236}">
                <a16:creationId xmlns:a16="http://schemas.microsoft.com/office/drawing/2014/main" id="{A49822C5-19EC-DEC2-A65D-E9C2AF654D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301CD0-4C64-74AF-86DD-996DB0F5E272}"/>
              </a:ext>
            </a:extLst>
          </p:cNvPr>
          <p:cNvSpPr>
            <a:spLocks noGrp="1"/>
          </p:cNvSpPr>
          <p:nvPr>
            <p:ph type="sldNum" sz="quarter" idx="12"/>
          </p:nvPr>
        </p:nvSpPr>
        <p:spPr/>
        <p:txBody>
          <a:bodyPr/>
          <a:lstStyle/>
          <a:p>
            <a:fld id="{FA08CE24-F6AB-4172-87F5-AB0EFBD115D6}" type="slidenum">
              <a:rPr lang="en-US" smtClean="0"/>
              <a:t>‹#›</a:t>
            </a:fld>
            <a:endParaRPr lang="en-US"/>
          </a:p>
        </p:txBody>
      </p:sp>
    </p:spTree>
    <p:custDataLst>
      <p:tags r:id="rId1"/>
    </p:custDataLst>
    <p:extLst>
      <p:ext uri="{BB962C8B-B14F-4D97-AF65-F5344CB8AC3E}">
        <p14:creationId xmlns:p14="http://schemas.microsoft.com/office/powerpoint/2010/main" val="33056712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A4B44-006C-60AF-2452-99F835BDBABE}"/>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3" name="Footer Placeholder 2">
            <a:extLst>
              <a:ext uri="{FF2B5EF4-FFF2-40B4-BE49-F238E27FC236}">
                <a16:creationId xmlns:a16="http://schemas.microsoft.com/office/drawing/2014/main" id="{8D90E419-D4AD-63D0-ED30-0A1FA6975D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216204-B5BF-D8A5-6613-FC9237F836C9}"/>
              </a:ext>
            </a:extLst>
          </p:cNvPr>
          <p:cNvSpPr>
            <a:spLocks noGrp="1"/>
          </p:cNvSpPr>
          <p:nvPr>
            <p:ph type="sldNum" sz="quarter" idx="12"/>
          </p:nvPr>
        </p:nvSpPr>
        <p:spPr/>
        <p:txBody>
          <a:bodyPr/>
          <a:lstStyle/>
          <a:p>
            <a:fld id="{FA08CE24-F6AB-4172-87F5-AB0EFBD115D6}" type="slidenum">
              <a:rPr lang="en-US" smtClean="0"/>
              <a:t>‹#›</a:t>
            </a:fld>
            <a:endParaRPr lang="en-US"/>
          </a:p>
        </p:txBody>
      </p:sp>
    </p:spTree>
    <p:extLst>
      <p:ext uri="{BB962C8B-B14F-4D97-AF65-F5344CB8AC3E}">
        <p14:creationId xmlns:p14="http://schemas.microsoft.com/office/powerpoint/2010/main" val="52047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37B5-80EE-7A87-2340-13A1A62F7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20FE7-7421-3C7E-596D-CB361D7BE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422C0A-7407-726A-30E1-E9303C302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10EF7-9957-06FE-F175-47E55DD816BB}"/>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6" name="Footer Placeholder 5">
            <a:extLst>
              <a:ext uri="{FF2B5EF4-FFF2-40B4-BE49-F238E27FC236}">
                <a16:creationId xmlns:a16="http://schemas.microsoft.com/office/drawing/2014/main" id="{B6AF1426-BC07-2627-DF11-57422FB7F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93AD5-A4BB-8298-810B-C15CB47525E0}"/>
              </a:ext>
            </a:extLst>
          </p:cNvPr>
          <p:cNvSpPr>
            <a:spLocks noGrp="1"/>
          </p:cNvSpPr>
          <p:nvPr>
            <p:ph type="sldNum" sz="quarter" idx="12"/>
          </p:nvPr>
        </p:nvSpPr>
        <p:spPr/>
        <p:txBody>
          <a:bodyPr/>
          <a:lstStyle/>
          <a:p>
            <a:fld id="{FA08CE24-F6AB-4172-87F5-AB0EFBD115D6}" type="slidenum">
              <a:rPr lang="en-US" smtClean="0"/>
              <a:t>‹#›</a:t>
            </a:fld>
            <a:endParaRPr lang="en-US"/>
          </a:p>
        </p:txBody>
      </p:sp>
    </p:spTree>
    <p:extLst>
      <p:ext uri="{BB962C8B-B14F-4D97-AF65-F5344CB8AC3E}">
        <p14:creationId xmlns:p14="http://schemas.microsoft.com/office/powerpoint/2010/main" val="26076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7F0D-ED6F-1C63-ED46-894984ED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9791F-6AC6-BBEE-461C-61B4E88EF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6AA6F5-C639-8492-CD0C-AF8A13689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B8A0E-F76D-212C-5CBA-507D60A2898C}"/>
              </a:ext>
            </a:extLst>
          </p:cNvPr>
          <p:cNvSpPr>
            <a:spLocks noGrp="1"/>
          </p:cNvSpPr>
          <p:nvPr>
            <p:ph type="dt" sz="half" idx="10"/>
          </p:nvPr>
        </p:nvSpPr>
        <p:spPr/>
        <p:txBody>
          <a:bodyPr/>
          <a:lstStyle/>
          <a:p>
            <a:fld id="{E3CA82E5-20D6-49E0-B4D6-F02D9C21CBEB}" type="datetimeFigureOut">
              <a:rPr lang="en-US" smtClean="0"/>
              <a:t>4/19/23</a:t>
            </a:fld>
            <a:endParaRPr lang="en-US"/>
          </a:p>
        </p:txBody>
      </p:sp>
      <p:sp>
        <p:nvSpPr>
          <p:cNvPr id="6" name="Footer Placeholder 5">
            <a:extLst>
              <a:ext uri="{FF2B5EF4-FFF2-40B4-BE49-F238E27FC236}">
                <a16:creationId xmlns:a16="http://schemas.microsoft.com/office/drawing/2014/main" id="{5A35AAF4-55A1-E901-C410-103B87597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7BB29-CB02-CDBE-0D27-FBE36AE2FB30}"/>
              </a:ext>
            </a:extLst>
          </p:cNvPr>
          <p:cNvSpPr>
            <a:spLocks noGrp="1"/>
          </p:cNvSpPr>
          <p:nvPr>
            <p:ph type="sldNum" sz="quarter" idx="12"/>
          </p:nvPr>
        </p:nvSpPr>
        <p:spPr/>
        <p:txBody>
          <a:bodyPr/>
          <a:lstStyle/>
          <a:p>
            <a:fld id="{FA08CE24-F6AB-4172-87F5-AB0EFBD115D6}" type="slidenum">
              <a:rPr lang="en-US" smtClean="0"/>
              <a:t>‹#›</a:t>
            </a:fld>
            <a:endParaRPr lang="en-US"/>
          </a:p>
        </p:txBody>
      </p:sp>
    </p:spTree>
    <p:custDataLst>
      <p:tags r:id="rId1"/>
    </p:custDataLst>
    <p:extLst>
      <p:ext uri="{BB962C8B-B14F-4D97-AF65-F5344CB8AC3E}">
        <p14:creationId xmlns:p14="http://schemas.microsoft.com/office/powerpoint/2010/main" val="32521381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878BD-FB18-EBC8-2105-57F9BFC7A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746AA-A203-1045-DB43-A334AE30B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C31D2-6624-50E1-5FC7-4B0A58E21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A82E5-20D6-49E0-B4D6-F02D9C21CBEB}" type="datetimeFigureOut">
              <a:rPr lang="en-US" smtClean="0"/>
              <a:t>4/19/23</a:t>
            </a:fld>
            <a:endParaRPr lang="en-US"/>
          </a:p>
        </p:txBody>
      </p:sp>
      <p:sp>
        <p:nvSpPr>
          <p:cNvPr id="5" name="Footer Placeholder 4">
            <a:extLst>
              <a:ext uri="{FF2B5EF4-FFF2-40B4-BE49-F238E27FC236}">
                <a16:creationId xmlns:a16="http://schemas.microsoft.com/office/drawing/2014/main" id="{6C428B43-0D8D-FE56-F701-63A97C8D3A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8B49A2-AB8D-B846-E4BE-5B7BF8224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8CE24-F6AB-4172-87F5-AB0EFBD115D6}" type="slidenum">
              <a:rPr lang="en-US" smtClean="0"/>
              <a:t>‹#›</a:t>
            </a:fld>
            <a:endParaRPr lang="en-US"/>
          </a:p>
        </p:txBody>
      </p:sp>
    </p:spTree>
    <p:extLst>
      <p:ext uri="{BB962C8B-B14F-4D97-AF65-F5344CB8AC3E}">
        <p14:creationId xmlns:p14="http://schemas.microsoft.com/office/powerpoint/2010/main" val="30613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7.x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sv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32.png"/><Relationship Id="rId3" Type="http://schemas.openxmlformats.org/officeDocument/2006/relationships/notesSlide" Target="../notesSlides/notesSlide9.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6.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33.png"/><Relationship Id="rId3" Type="http://schemas.openxmlformats.org/officeDocument/2006/relationships/notesSlide" Target="../notesSlides/notesSlide10.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7.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notesSlide" Target="../notesSlides/notesSlide11.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8.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notesSlide" Target="../notesSlides/notesSlide12.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9.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34.png"/><Relationship Id="rId3" Type="http://schemas.openxmlformats.org/officeDocument/2006/relationships/notesSlide" Target="../notesSlides/notesSlide13.xml"/><Relationship Id="rId21" Type="http://schemas.openxmlformats.org/officeDocument/2006/relationships/image" Target="../media/image37.png"/><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5" Type="http://schemas.openxmlformats.org/officeDocument/2006/relationships/image" Target="../media/image38.png"/><Relationship Id="rId2" Type="http://schemas.openxmlformats.org/officeDocument/2006/relationships/slideLayout" Target="../slideLayouts/slideLayout6.xml"/><Relationship Id="rId16" Type="http://schemas.openxmlformats.org/officeDocument/2006/relationships/image" Target="../media/image13.svg"/><Relationship Id="rId20" Type="http://schemas.openxmlformats.org/officeDocument/2006/relationships/image" Target="../media/image36.png"/><Relationship Id="rId1" Type="http://schemas.openxmlformats.org/officeDocument/2006/relationships/tags" Target="../tags/tag20.xml"/><Relationship Id="rId6" Type="http://schemas.openxmlformats.org/officeDocument/2006/relationships/image" Target="../media/image16.svg"/><Relationship Id="rId11" Type="http://schemas.openxmlformats.org/officeDocument/2006/relationships/image" Target="../media/image8.png"/><Relationship Id="rId24"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image" Target="../media/image12.png"/><Relationship Id="rId23" Type="http://schemas.microsoft.com/office/2007/relationships/hdphoto" Target="../media/hdphoto1.wdp"/><Relationship Id="rId10" Type="http://schemas.openxmlformats.org/officeDocument/2006/relationships/image" Target="../media/image7.svg"/><Relationship Id="rId19" Type="http://schemas.openxmlformats.org/officeDocument/2006/relationships/image" Target="../media/image3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 Id="rId22"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7.png"/><Relationship Id="rId3" Type="http://schemas.openxmlformats.org/officeDocument/2006/relationships/hyperlink" Target="https://www.kaggle.com/datasets/awsaf49/brats20-dataset-training-validation?datasetId=751906&amp;sortBy=dateRun&amp;tab=bookmarked" TargetMode="External"/><Relationship Id="rId21" Type="http://schemas.openxmlformats.org/officeDocument/2006/relationships/image" Target="../media/image20.png"/><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20" Type="http://schemas.openxmlformats.org/officeDocument/2006/relationships/image" Target="../media/image19.png"/><Relationship Id="rId1" Type="http://schemas.openxmlformats.org/officeDocument/2006/relationships/tags" Target="../tags/tag8.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19" Type="http://schemas.openxmlformats.org/officeDocument/2006/relationships/image" Target="../media/image18.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9.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0.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1.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21.png"/><Relationship Id="rId3" Type="http://schemas.openxmlformats.org/officeDocument/2006/relationships/notesSlide" Target="../notesSlides/notesSlide5.xml"/><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20" Type="http://schemas.openxmlformats.org/officeDocument/2006/relationships/image" Target="../media/image23.png"/><Relationship Id="rId1" Type="http://schemas.openxmlformats.org/officeDocument/2006/relationships/tags" Target="../tags/tag12.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23" Type="http://schemas.openxmlformats.org/officeDocument/2006/relationships/image" Target="../media/image26.png"/><Relationship Id="rId10" Type="http://schemas.openxmlformats.org/officeDocument/2006/relationships/image" Target="../media/image7.svg"/><Relationship Id="rId19" Type="http://schemas.openxmlformats.org/officeDocument/2006/relationships/image" Target="../media/image22.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 Id="rId22"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27.png"/><Relationship Id="rId3" Type="http://schemas.openxmlformats.org/officeDocument/2006/relationships/notesSlide" Target="../notesSlides/notesSlide6.xml"/><Relationship Id="rId21"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20" Type="http://schemas.openxmlformats.org/officeDocument/2006/relationships/image" Target="../media/image29.png"/><Relationship Id="rId1" Type="http://schemas.openxmlformats.org/officeDocument/2006/relationships/tags" Target="../tags/tag13.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19"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30.png"/><Relationship Id="rId3" Type="http://schemas.openxmlformats.org/officeDocument/2006/relationships/notesSlide" Target="../notesSlides/notesSlide7.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4.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31.png"/><Relationship Id="rId3" Type="http://schemas.openxmlformats.org/officeDocument/2006/relationships/notesSlide" Target="../notesSlides/notesSlide8.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slideLayout" Target="../slideLayouts/slideLayout6.xml"/><Relationship Id="rId16" Type="http://schemas.openxmlformats.org/officeDocument/2006/relationships/image" Target="../media/image13.svg"/><Relationship Id="rId1" Type="http://schemas.openxmlformats.org/officeDocument/2006/relationships/tags" Target="../tags/tag15.xml"/><Relationship Id="rId6" Type="http://schemas.openxmlformats.org/officeDocument/2006/relationships/image" Target="../media/image16.svg"/><Relationship Id="rId11" Type="http://schemas.openxmlformats.org/officeDocument/2006/relationships/image" Target="../media/image8.png"/><Relationship Id="rId5" Type="http://schemas.openxmlformats.org/officeDocument/2006/relationships/image" Target="../media/image15.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6" name="Picture 5" descr="Logo">
            <a:extLst>
              <a:ext uri="{FF2B5EF4-FFF2-40B4-BE49-F238E27FC236}">
                <a16:creationId xmlns:a16="http://schemas.microsoft.com/office/drawing/2014/main" id="{7DC05BFC-3113-88D6-C844-7DEC6983720A}"/>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grpSp>
        <p:nvGrpSpPr>
          <p:cNvPr id="10" name="Group 9">
            <a:extLst>
              <a:ext uri="{FF2B5EF4-FFF2-40B4-BE49-F238E27FC236}">
                <a16:creationId xmlns:a16="http://schemas.microsoft.com/office/drawing/2014/main" id="{53BE7FA1-798B-1BAD-BD8B-4769369DE780}"/>
              </a:ext>
            </a:extLst>
          </p:cNvPr>
          <p:cNvGrpSpPr/>
          <p:nvPr/>
        </p:nvGrpSpPr>
        <p:grpSpPr>
          <a:xfrm>
            <a:off x="3516981" y="1415056"/>
            <a:ext cx="5853891" cy="4151834"/>
            <a:chOff x="3271321" y="1203168"/>
            <a:chExt cx="5853891" cy="4151834"/>
          </a:xfrm>
        </p:grpSpPr>
        <p:sp>
          <p:nvSpPr>
            <p:cNvPr id="11" name="Google Shape;458;p24">
              <a:extLst>
                <a:ext uri="{FF2B5EF4-FFF2-40B4-BE49-F238E27FC236}">
                  <a16:creationId xmlns:a16="http://schemas.microsoft.com/office/drawing/2014/main" id="{C94D716C-B51D-747A-4431-3EC8AFA35F83}"/>
                </a:ext>
              </a:extLst>
            </p:cNvPr>
            <p:cNvSpPr/>
            <p:nvPr/>
          </p:nvSpPr>
          <p:spPr>
            <a:xfrm>
              <a:off x="4129657" y="2063487"/>
              <a:ext cx="1720394" cy="735983"/>
            </a:xfrm>
            <a:prstGeom prst="roundRect">
              <a:avLst>
                <a:gd name="adj" fmla="val 6755"/>
              </a:avLst>
            </a:prstGeom>
            <a:noFill/>
            <a:ln>
              <a:solidFill>
                <a:srgbClr val="F69F25"/>
              </a:solidFill>
            </a:ln>
          </p:spPr>
          <p:txBody>
            <a:bodyPr spcFirstLastPara="1" wrap="square" lIns="243833" tIns="121900" rIns="243833" bIns="121900" anchor="ctr" anchorCtr="0">
              <a:noAutofit/>
            </a:bodyPr>
            <a:lstStyle/>
            <a:p>
              <a:pPr algn="ctr">
                <a:buClr>
                  <a:schemeClr val="dk1"/>
                </a:buClr>
                <a:buSzPts val="1100"/>
              </a:pPr>
              <a:r>
                <a:rPr lang="en" sz="1600">
                  <a:solidFill>
                    <a:schemeClr val="tx1">
                      <a:lumMod val="85000"/>
                      <a:lumOff val="15000"/>
                    </a:schemeClr>
                  </a:solidFill>
                  <a:latin typeface="Roboto"/>
                  <a:ea typeface="Roboto"/>
                  <a:cs typeface="Roboto"/>
                  <a:sym typeface="Roboto"/>
                </a:rPr>
                <a:t>Acquire</a:t>
              </a:r>
              <a:endParaRPr sz="1600">
                <a:solidFill>
                  <a:schemeClr val="tx1">
                    <a:lumMod val="85000"/>
                    <a:lumOff val="15000"/>
                  </a:schemeClr>
                </a:solidFill>
                <a:latin typeface="Roboto"/>
                <a:ea typeface="Roboto"/>
                <a:cs typeface="Roboto"/>
                <a:sym typeface="Roboto"/>
              </a:endParaRPr>
            </a:p>
          </p:txBody>
        </p:sp>
        <p:sp>
          <p:nvSpPr>
            <p:cNvPr id="195" name="Google Shape;458;p24">
              <a:extLst>
                <a:ext uri="{FF2B5EF4-FFF2-40B4-BE49-F238E27FC236}">
                  <a16:creationId xmlns:a16="http://schemas.microsoft.com/office/drawing/2014/main" id="{9E3A2220-FA74-6F52-24F2-5624DDE258ED}"/>
                </a:ext>
              </a:extLst>
            </p:cNvPr>
            <p:cNvSpPr/>
            <p:nvPr/>
          </p:nvSpPr>
          <p:spPr>
            <a:xfrm>
              <a:off x="4128139" y="2915932"/>
              <a:ext cx="1720394" cy="735983"/>
            </a:xfrm>
            <a:prstGeom prst="roundRect">
              <a:avLst>
                <a:gd name="adj" fmla="val 6755"/>
              </a:avLst>
            </a:prstGeom>
            <a:noFill/>
            <a:ln>
              <a:solidFill>
                <a:srgbClr val="3993AD"/>
              </a:solidFill>
            </a:ln>
          </p:spPr>
          <p:txBody>
            <a:bodyPr spcFirstLastPara="1" wrap="square" lIns="243833" tIns="121900" rIns="243833" bIns="121900" anchor="ctr" anchorCtr="0">
              <a:noAutofit/>
            </a:bodyPr>
            <a:lstStyle/>
            <a:p>
              <a:pPr algn="ctr">
                <a:buClr>
                  <a:schemeClr val="dk1"/>
                </a:buClr>
                <a:buSzPts val="1100"/>
              </a:pPr>
              <a:r>
                <a:rPr lang="en" sz="1600">
                  <a:solidFill>
                    <a:schemeClr val="tx1">
                      <a:lumMod val="85000"/>
                      <a:lumOff val="15000"/>
                    </a:schemeClr>
                  </a:solidFill>
                  <a:latin typeface="Roboto"/>
                  <a:ea typeface="Roboto"/>
                  <a:cs typeface="Roboto"/>
                  <a:sym typeface="Roboto"/>
                </a:rPr>
                <a:t>Explore</a:t>
              </a:r>
              <a:endParaRPr sz="1600">
                <a:solidFill>
                  <a:schemeClr val="tx1">
                    <a:lumMod val="85000"/>
                    <a:lumOff val="15000"/>
                  </a:schemeClr>
                </a:solidFill>
                <a:latin typeface="Roboto"/>
                <a:ea typeface="Roboto"/>
                <a:cs typeface="Roboto"/>
                <a:sym typeface="Roboto"/>
              </a:endParaRPr>
            </a:p>
          </p:txBody>
        </p:sp>
        <p:sp>
          <p:nvSpPr>
            <p:cNvPr id="202" name="Google Shape;458;p24">
              <a:extLst>
                <a:ext uri="{FF2B5EF4-FFF2-40B4-BE49-F238E27FC236}">
                  <a16:creationId xmlns:a16="http://schemas.microsoft.com/office/drawing/2014/main" id="{3D50DF21-1930-CA03-05E9-DA208B6FD259}"/>
                </a:ext>
              </a:extLst>
            </p:cNvPr>
            <p:cNvSpPr/>
            <p:nvPr/>
          </p:nvSpPr>
          <p:spPr>
            <a:xfrm>
              <a:off x="4155309" y="3766574"/>
              <a:ext cx="1720394" cy="735983"/>
            </a:xfrm>
            <a:prstGeom prst="roundRect">
              <a:avLst>
                <a:gd name="adj" fmla="val 6755"/>
              </a:avLst>
            </a:prstGeom>
            <a:noFill/>
            <a:ln>
              <a:solidFill>
                <a:srgbClr val="5FBF92"/>
              </a:solidFill>
            </a:ln>
          </p:spPr>
          <p:txBody>
            <a:bodyPr spcFirstLastPara="1" wrap="square" lIns="243833" tIns="121900" rIns="243833" bIns="121900" anchor="ctr" anchorCtr="0">
              <a:noAutofit/>
            </a:bodyPr>
            <a:lstStyle/>
            <a:p>
              <a:pPr algn="ctr">
                <a:buClr>
                  <a:schemeClr val="dk1"/>
                </a:buClr>
                <a:buSzPts val="1100"/>
              </a:pPr>
              <a:r>
                <a:rPr lang="en" sz="1600">
                  <a:solidFill>
                    <a:schemeClr val="tx1">
                      <a:lumMod val="85000"/>
                      <a:lumOff val="15000"/>
                    </a:schemeClr>
                  </a:solidFill>
                  <a:latin typeface="Roboto"/>
                  <a:ea typeface="Roboto"/>
                  <a:cs typeface="Roboto"/>
                  <a:sym typeface="Roboto"/>
                </a:rPr>
                <a:t>Model</a:t>
              </a:r>
              <a:endParaRPr sz="1600">
                <a:solidFill>
                  <a:schemeClr val="tx1">
                    <a:lumMod val="85000"/>
                    <a:lumOff val="15000"/>
                  </a:schemeClr>
                </a:solidFill>
                <a:latin typeface="Roboto"/>
                <a:ea typeface="Roboto"/>
                <a:cs typeface="Roboto"/>
                <a:sym typeface="Roboto"/>
              </a:endParaRPr>
            </a:p>
          </p:txBody>
        </p:sp>
        <p:sp>
          <p:nvSpPr>
            <p:cNvPr id="209" name="Google Shape;458;p24">
              <a:extLst>
                <a:ext uri="{FF2B5EF4-FFF2-40B4-BE49-F238E27FC236}">
                  <a16:creationId xmlns:a16="http://schemas.microsoft.com/office/drawing/2014/main" id="{7DE0283B-7FB2-7386-5468-08B1550AEBCF}"/>
                </a:ext>
              </a:extLst>
            </p:cNvPr>
            <p:cNvSpPr/>
            <p:nvPr/>
          </p:nvSpPr>
          <p:spPr>
            <a:xfrm>
              <a:off x="4153791" y="4619019"/>
              <a:ext cx="1720394" cy="735983"/>
            </a:xfrm>
            <a:prstGeom prst="roundRect">
              <a:avLst>
                <a:gd name="adj" fmla="val 6755"/>
              </a:avLst>
            </a:prstGeom>
            <a:noFill/>
            <a:ln>
              <a:solidFill>
                <a:srgbClr val="4C5664"/>
              </a:solidFill>
            </a:ln>
          </p:spPr>
          <p:txBody>
            <a:bodyPr spcFirstLastPara="1" wrap="square" lIns="243833" tIns="121900" rIns="243833" bIns="121900" anchor="ctr" anchorCtr="0">
              <a:noAutofit/>
            </a:bodyPr>
            <a:lstStyle/>
            <a:p>
              <a:pPr algn="ctr">
                <a:buClr>
                  <a:schemeClr val="dk1"/>
                </a:buClr>
                <a:buSzPts val="1100"/>
              </a:pPr>
              <a:r>
                <a:rPr lang="en" sz="1600">
                  <a:solidFill>
                    <a:schemeClr val="tx1">
                      <a:lumMod val="85000"/>
                      <a:lumOff val="15000"/>
                    </a:schemeClr>
                  </a:solidFill>
                  <a:latin typeface="Roboto"/>
                  <a:ea typeface="Roboto"/>
                  <a:cs typeface="Roboto"/>
                  <a:sym typeface="Roboto"/>
                </a:rPr>
                <a:t>Present</a:t>
              </a:r>
              <a:endParaRPr sz="1600">
                <a:solidFill>
                  <a:schemeClr val="tx1">
                    <a:lumMod val="85000"/>
                    <a:lumOff val="15000"/>
                  </a:schemeClr>
                </a:solidFill>
                <a:latin typeface="Roboto"/>
                <a:ea typeface="Roboto"/>
                <a:cs typeface="Roboto"/>
                <a:sym typeface="Roboto"/>
              </a:endParaRPr>
            </a:p>
          </p:txBody>
        </p:sp>
        <p:sp>
          <p:nvSpPr>
            <p:cNvPr id="216" name="Google Shape;458;p24">
              <a:extLst>
                <a:ext uri="{FF2B5EF4-FFF2-40B4-BE49-F238E27FC236}">
                  <a16:creationId xmlns:a16="http://schemas.microsoft.com/office/drawing/2014/main" id="{862157FC-F734-4779-D12D-EDC102B84B60}"/>
                </a:ext>
              </a:extLst>
            </p:cNvPr>
            <p:cNvSpPr/>
            <p:nvPr/>
          </p:nvSpPr>
          <p:spPr>
            <a:xfrm>
              <a:off x="4128139" y="1203168"/>
              <a:ext cx="1720394" cy="735983"/>
            </a:xfrm>
            <a:prstGeom prst="roundRect">
              <a:avLst>
                <a:gd name="adj" fmla="val 6755"/>
              </a:avLst>
            </a:prstGeom>
            <a:noFill/>
            <a:ln>
              <a:solidFill>
                <a:srgbClr val="4C5664"/>
              </a:solidFill>
            </a:ln>
          </p:spPr>
          <p:txBody>
            <a:bodyPr spcFirstLastPara="1" wrap="square" lIns="243833" tIns="121900" rIns="243833" bIns="121900" anchor="ctr" anchorCtr="0">
              <a:noAutofit/>
            </a:bodyPr>
            <a:lstStyle/>
            <a:p>
              <a:pPr algn="ctr">
                <a:buClr>
                  <a:schemeClr val="dk1"/>
                </a:buClr>
                <a:buSzPts val="1100"/>
              </a:pPr>
              <a:r>
                <a:rPr lang="en" sz="1600" dirty="0">
                  <a:solidFill>
                    <a:schemeClr val="tx1">
                      <a:lumMod val="85000"/>
                      <a:lumOff val="15000"/>
                    </a:schemeClr>
                  </a:solidFill>
                  <a:latin typeface="Roboto"/>
                  <a:ea typeface="Roboto"/>
                  <a:cs typeface="Roboto"/>
                  <a:sym typeface="Roboto"/>
                </a:rPr>
                <a:t>Ideate </a:t>
              </a:r>
              <a:endParaRPr sz="1600" dirty="0">
                <a:solidFill>
                  <a:schemeClr val="tx1">
                    <a:lumMod val="85000"/>
                    <a:lumOff val="15000"/>
                  </a:schemeClr>
                </a:solidFill>
                <a:latin typeface="Roboto"/>
                <a:ea typeface="Roboto"/>
                <a:cs typeface="Roboto"/>
                <a:sym typeface="Roboto"/>
              </a:endParaRPr>
            </a:p>
          </p:txBody>
        </p:sp>
        <p:sp>
          <p:nvSpPr>
            <p:cNvPr id="223" name="Google Shape;543;p25">
              <a:extLst>
                <a:ext uri="{FF2B5EF4-FFF2-40B4-BE49-F238E27FC236}">
                  <a16:creationId xmlns:a16="http://schemas.microsoft.com/office/drawing/2014/main" id="{20F898B8-A6C1-B812-86F6-19FF7FC76E8F}"/>
                </a:ext>
              </a:extLst>
            </p:cNvPr>
            <p:cNvSpPr/>
            <p:nvPr/>
          </p:nvSpPr>
          <p:spPr>
            <a:xfrm>
              <a:off x="7892064" y="1531031"/>
              <a:ext cx="307635" cy="133544"/>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chemeClr val="bg1"/>
            </a:solidFill>
            <a:ln>
              <a:noFill/>
            </a:ln>
          </p:spPr>
          <p:txBody>
            <a:bodyPr spcFirstLastPara="1" wrap="square" lIns="121900" tIns="121900" rIns="121900" bIns="121900" anchor="ctr" anchorCtr="0">
              <a:noAutofit/>
            </a:bodyPr>
            <a:lstStyle/>
            <a:p>
              <a:endParaRPr sz="2400"/>
            </a:p>
          </p:txBody>
        </p:sp>
        <p:cxnSp>
          <p:nvCxnSpPr>
            <p:cNvPr id="224" name="Google Shape;1179;p47">
              <a:extLst>
                <a:ext uri="{FF2B5EF4-FFF2-40B4-BE49-F238E27FC236}">
                  <a16:creationId xmlns:a16="http://schemas.microsoft.com/office/drawing/2014/main" id="{42696380-AFF6-1682-3D8E-A9F0614DC5CB}"/>
                </a:ext>
              </a:extLst>
            </p:cNvPr>
            <p:cNvCxnSpPr>
              <a:cxnSpLocks/>
            </p:cNvCxnSpPr>
            <p:nvPr/>
          </p:nvCxnSpPr>
          <p:spPr>
            <a:xfrm>
              <a:off x="5845299" y="1569129"/>
              <a:ext cx="296869" cy="0"/>
            </a:xfrm>
            <a:prstGeom prst="straightConnector1">
              <a:avLst/>
            </a:prstGeom>
            <a:noFill/>
            <a:ln w="12700" cap="flat" cmpd="sng">
              <a:solidFill>
                <a:schemeClr val="tx1">
                  <a:lumMod val="50000"/>
                  <a:lumOff val="50000"/>
                </a:schemeClr>
              </a:solidFill>
              <a:prstDash val="solid"/>
              <a:round/>
              <a:headEnd type="none" w="med" len="med"/>
              <a:tailEnd type="oval" w="med" len="med"/>
            </a:ln>
          </p:spPr>
        </p:cxnSp>
        <p:sp>
          <p:nvSpPr>
            <p:cNvPr id="225" name="TextBox 224">
              <a:extLst>
                <a:ext uri="{FF2B5EF4-FFF2-40B4-BE49-F238E27FC236}">
                  <a16:creationId xmlns:a16="http://schemas.microsoft.com/office/drawing/2014/main" id="{0ACC2DE7-E28D-DF1B-395F-5F3EC5FD8F32}"/>
                </a:ext>
              </a:extLst>
            </p:cNvPr>
            <p:cNvSpPr txBox="1"/>
            <p:nvPr/>
          </p:nvSpPr>
          <p:spPr>
            <a:xfrm>
              <a:off x="6261992" y="1276693"/>
              <a:ext cx="2863220" cy="646331"/>
            </a:xfrm>
            <a:prstGeom prst="rect">
              <a:avLst/>
            </a:prstGeom>
            <a:noFill/>
          </p:spPr>
          <p:txBody>
            <a:bodyPr wrap="square" rtlCol="0">
              <a:spAutoFit/>
            </a:bodyPr>
            <a:lstStyle/>
            <a:p>
              <a:r>
                <a:rPr lang="en-US" sz="1200"/>
                <a:t>What is the </a:t>
              </a:r>
              <a:r>
                <a:rPr lang="en-US" sz="1200" b="1">
                  <a:solidFill>
                    <a:srgbClr val="4C5664"/>
                  </a:solidFill>
                </a:rPr>
                <a:t>goa</a:t>
              </a:r>
              <a:r>
                <a:rPr lang="en-US" sz="1200">
                  <a:solidFill>
                    <a:srgbClr val="0070C0"/>
                  </a:solidFill>
                </a:rPr>
                <a:t>l</a:t>
              </a:r>
              <a:r>
                <a:rPr lang="en-US" sz="1200"/>
                <a:t>?</a:t>
              </a:r>
            </a:p>
            <a:p>
              <a:r>
                <a:rPr lang="en-US" sz="1200"/>
                <a:t>What would you do if you had all the </a:t>
              </a:r>
              <a:r>
                <a:rPr lang="en-US" sz="1200" b="1">
                  <a:solidFill>
                    <a:srgbClr val="4C5664"/>
                  </a:solidFill>
                </a:rPr>
                <a:t>data</a:t>
              </a:r>
              <a:r>
                <a:rPr lang="en-US" sz="1200"/>
                <a:t>?</a:t>
              </a:r>
            </a:p>
            <a:p>
              <a:r>
                <a:rPr lang="en-US" sz="1200"/>
                <a:t>What do you want to </a:t>
              </a:r>
              <a:r>
                <a:rPr lang="en-US" sz="1200" b="1">
                  <a:solidFill>
                    <a:srgbClr val="4C5664"/>
                  </a:solidFill>
                </a:rPr>
                <a:t>predict</a:t>
              </a:r>
              <a:r>
                <a:rPr lang="en-US" sz="1200"/>
                <a:t>? </a:t>
              </a:r>
            </a:p>
          </p:txBody>
        </p:sp>
        <p:sp>
          <p:nvSpPr>
            <p:cNvPr id="226" name="TextBox 225">
              <a:extLst>
                <a:ext uri="{FF2B5EF4-FFF2-40B4-BE49-F238E27FC236}">
                  <a16:creationId xmlns:a16="http://schemas.microsoft.com/office/drawing/2014/main" id="{5534C6A0-D044-3EB3-06C5-4F0C9303CDEC}"/>
                </a:ext>
              </a:extLst>
            </p:cNvPr>
            <p:cNvSpPr txBox="1"/>
            <p:nvPr/>
          </p:nvSpPr>
          <p:spPr>
            <a:xfrm>
              <a:off x="6273833" y="2088333"/>
              <a:ext cx="2012859" cy="646331"/>
            </a:xfrm>
            <a:prstGeom prst="rect">
              <a:avLst/>
            </a:prstGeom>
            <a:noFill/>
          </p:spPr>
          <p:txBody>
            <a:bodyPr wrap="square" rtlCol="0">
              <a:spAutoFit/>
            </a:bodyPr>
            <a:lstStyle/>
            <a:p>
              <a:r>
                <a:rPr lang="en-US" sz="1200"/>
                <a:t>How were the data </a:t>
              </a:r>
              <a:r>
                <a:rPr lang="en-US" sz="1200" b="1">
                  <a:solidFill>
                    <a:srgbClr val="F69F25"/>
                  </a:solidFill>
                </a:rPr>
                <a:t>sampled</a:t>
              </a:r>
              <a:r>
                <a:rPr lang="en-US" sz="1200"/>
                <a:t>?</a:t>
              </a:r>
            </a:p>
            <a:p>
              <a:r>
                <a:rPr lang="en-US" sz="1200"/>
                <a:t>Which data are </a:t>
              </a:r>
              <a:r>
                <a:rPr lang="en-US" sz="1200" b="1">
                  <a:solidFill>
                    <a:srgbClr val="F69F25"/>
                  </a:solidFill>
                </a:rPr>
                <a:t>relevant</a:t>
              </a:r>
              <a:r>
                <a:rPr lang="en-US" sz="1200"/>
                <a:t>?</a:t>
              </a:r>
            </a:p>
            <a:p>
              <a:r>
                <a:rPr lang="en-US" sz="1200"/>
                <a:t>Are there </a:t>
              </a:r>
              <a:r>
                <a:rPr lang="en-US" sz="1200" b="1">
                  <a:solidFill>
                    <a:srgbClr val="F69F25"/>
                  </a:solidFill>
                </a:rPr>
                <a:t>privacy</a:t>
              </a:r>
              <a:r>
                <a:rPr lang="en-US" sz="1200"/>
                <a:t> issues? </a:t>
              </a:r>
            </a:p>
          </p:txBody>
        </p:sp>
        <p:sp>
          <p:nvSpPr>
            <p:cNvPr id="227" name="TextBox 226">
              <a:extLst>
                <a:ext uri="{FF2B5EF4-FFF2-40B4-BE49-F238E27FC236}">
                  <a16:creationId xmlns:a16="http://schemas.microsoft.com/office/drawing/2014/main" id="{ADB51E56-7E0C-111C-E29A-124458A87C8F}"/>
                </a:ext>
              </a:extLst>
            </p:cNvPr>
            <p:cNvSpPr txBox="1"/>
            <p:nvPr/>
          </p:nvSpPr>
          <p:spPr>
            <a:xfrm>
              <a:off x="6250763" y="2979005"/>
              <a:ext cx="1536703" cy="646331"/>
            </a:xfrm>
            <a:prstGeom prst="rect">
              <a:avLst/>
            </a:prstGeom>
            <a:noFill/>
          </p:spPr>
          <p:txBody>
            <a:bodyPr wrap="square" rtlCol="0">
              <a:spAutoFit/>
            </a:bodyPr>
            <a:lstStyle/>
            <a:p>
              <a:r>
                <a:rPr lang="en-US" sz="1200"/>
                <a:t>Plot the </a:t>
              </a:r>
              <a:r>
                <a:rPr lang="en-US" sz="1200" b="1">
                  <a:solidFill>
                    <a:srgbClr val="3993AD"/>
                  </a:solidFill>
                </a:rPr>
                <a:t>data</a:t>
              </a:r>
            </a:p>
            <a:p>
              <a:r>
                <a:rPr lang="en-US" sz="1200"/>
                <a:t>Are there </a:t>
              </a:r>
              <a:r>
                <a:rPr lang="en-US" sz="1200" b="1">
                  <a:solidFill>
                    <a:srgbClr val="3993AD"/>
                  </a:solidFill>
                </a:rPr>
                <a:t>anomalies</a:t>
              </a:r>
              <a:r>
                <a:rPr lang="en-US" sz="1200"/>
                <a:t>?</a:t>
              </a:r>
            </a:p>
            <a:p>
              <a:r>
                <a:rPr lang="en-US" sz="1200"/>
                <a:t>Are there </a:t>
              </a:r>
              <a:r>
                <a:rPr lang="en-US" sz="1200" b="1">
                  <a:solidFill>
                    <a:srgbClr val="3993AD"/>
                  </a:solidFill>
                </a:rPr>
                <a:t>patterns</a:t>
              </a:r>
              <a:r>
                <a:rPr lang="en-US" sz="1200"/>
                <a:t>? </a:t>
              </a:r>
            </a:p>
          </p:txBody>
        </p:sp>
        <p:sp>
          <p:nvSpPr>
            <p:cNvPr id="228" name="TextBox 227">
              <a:extLst>
                <a:ext uri="{FF2B5EF4-FFF2-40B4-BE49-F238E27FC236}">
                  <a16:creationId xmlns:a16="http://schemas.microsoft.com/office/drawing/2014/main" id="{F51AD1E8-0CDB-32FD-A9D6-8F819365D58D}"/>
                </a:ext>
              </a:extLst>
            </p:cNvPr>
            <p:cNvSpPr txBox="1"/>
            <p:nvPr/>
          </p:nvSpPr>
          <p:spPr>
            <a:xfrm>
              <a:off x="6273833" y="3753729"/>
              <a:ext cx="1416863" cy="646331"/>
            </a:xfrm>
            <a:prstGeom prst="rect">
              <a:avLst/>
            </a:prstGeom>
            <a:noFill/>
          </p:spPr>
          <p:txBody>
            <a:bodyPr wrap="square" rtlCol="0">
              <a:spAutoFit/>
            </a:bodyPr>
            <a:lstStyle/>
            <a:p>
              <a:r>
                <a:rPr lang="en-US" sz="1200" b="1">
                  <a:solidFill>
                    <a:srgbClr val="5FBF92"/>
                  </a:solidFill>
                </a:rPr>
                <a:t>Build</a:t>
              </a:r>
              <a:r>
                <a:rPr lang="en-US" sz="1200"/>
                <a:t> a model</a:t>
              </a:r>
              <a:endParaRPr lang="en-US" sz="1200" b="1">
                <a:solidFill>
                  <a:srgbClr val="0070C0"/>
                </a:solidFill>
              </a:endParaRPr>
            </a:p>
            <a:p>
              <a:r>
                <a:rPr lang="en-US" sz="1200" b="1">
                  <a:solidFill>
                    <a:srgbClr val="5FBF92"/>
                  </a:solidFill>
                </a:rPr>
                <a:t>Fit</a:t>
              </a:r>
              <a:r>
                <a:rPr lang="en-US" sz="1200"/>
                <a:t> the model</a:t>
              </a:r>
            </a:p>
            <a:p>
              <a:r>
                <a:rPr lang="en-US" sz="1200" b="1">
                  <a:solidFill>
                    <a:srgbClr val="5FBF92"/>
                  </a:solidFill>
                </a:rPr>
                <a:t>Validate</a:t>
              </a:r>
              <a:r>
                <a:rPr lang="en-US" sz="1200">
                  <a:solidFill>
                    <a:srgbClr val="5FBF92"/>
                  </a:solidFill>
                </a:rPr>
                <a:t> </a:t>
              </a:r>
              <a:r>
                <a:rPr lang="en-US" sz="1200"/>
                <a:t>the model </a:t>
              </a:r>
            </a:p>
          </p:txBody>
        </p:sp>
        <p:sp>
          <p:nvSpPr>
            <p:cNvPr id="229" name="TextBox 228">
              <a:extLst>
                <a:ext uri="{FF2B5EF4-FFF2-40B4-BE49-F238E27FC236}">
                  <a16:creationId xmlns:a16="http://schemas.microsoft.com/office/drawing/2014/main" id="{649F780C-EC35-8783-6D33-CF502B1651CC}"/>
                </a:ext>
              </a:extLst>
            </p:cNvPr>
            <p:cNvSpPr txBox="1"/>
            <p:nvPr/>
          </p:nvSpPr>
          <p:spPr>
            <a:xfrm>
              <a:off x="6261992" y="4681317"/>
              <a:ext cx="1922770" cy="646331"/>
            </a:xfrm>
            <a:prstGeom prst="rect">
              <a:avLst/>
            </a:prstGeom>
            <a:noFill/>
          </p:spPr>
          <p:txBody>
            <a:bodyPr wrap="square" rtlCol="0">
              <a:spAutoFit/>
            </a:bodyPr>
            <a:lstStyle/>
            <a:p>
              <a:r>
                <a:rPr lang="en-US" sz="1200">
                  <a:solidFill>
                    <a:schemeClr val="tx1">
                      <a:lumMod val="95000"/>
                      <a:lumOff val="5000"/>
                    </a:schemeClr>
                  </a:solidFill>
                </a:rPr>
                <a:t>What did we </a:t>
              </a:r>
              <a:r>
                <a:rPr lang="en-US" sz="1200" b="1">
                  <a:solidFill>
                    <a:srgbClr val="4C5664"/>
                  </a:solidFill>
                </a:rPr>
                <a:t>learn</a:t>
              </a:r>
              <a:r>
                <a:rPr lang="en-US" sz="1200">
                  <a:solidFill>
                    <a:schemeClr val="tx1">
                      <a:lumMod val="95000"/>
                      <a:lumOff val="5000"/>
                    </a:schemeClr>
                  </a:solidFill>
                </a:rPr>
                <a:t>?</a:t>
              </a:r>
            </a:p>
            <a:p>
              <a:r>
                <a:rPr lang="en-US" sz="1200">
                  <a:solidFill>
                    <a:schemeClr val="tx1">
                      <a:lumMod val="95000"/>
                      <a:lumOff val="5000"/>
                    </a:schemeClr>
                  </a:solidFill>
                </a:rPr>
                <a:t>Do the results make </a:t>
              </a:r>
              <a:r>
                <a:rPr lang="en-US" sz="1200" b="1">
                  <a:solidFill>
                    <a:srgbClr val="4C5664"/>
                  </a:solidFill>
                </a:rPr>
                <a:t>sense</a:t>
              </a:r>
              <a:r>
                <a:rPr lang="en-US" sz="1200">
                  <a:solidFill>
                    <a:schemeClr val="tx1">
                      <a:lumMod val="95000"/>
                      <a:lumOff val="5000"/>
                    </a:schemeClr>
                  </a:solidFill>
                </a:rPr>
                <a:t>?</a:t>
              </a:r>
            </a:p>
            <a:p>
              <a:r>
                <a:rPr lang="en-US" sz="1200">
                  <a:solidFill>
                    <a:schemeClr val="tx1">
                      <a:lumMod val="95000"/>
                      <a:lumOff val="5000"/>
                    </a:schemeClr>
                  </a:solidFill>
                </a:rPr>
                <a:t>Can we tell a</a:t>
              </a:r>
              <a:r>
                <a:rPr lang="en-US" sz="1200">
                  <a:solidFill>
                    <a:srgbClr val="4C5664"/>
                  </a:solidFill>
                </a:rPr>
                <a:t> </a:t>
              </a:r>
              <a:r>
                <a:rPr lang="en-US" sz="1200" b="1">
                  <a:solidFill>
                    <a:srgbClr val="4C5664"/>
                  </a:solidFill>
                </a:rPr>
                <a:t>story</a:t>
              </a:r>
              <a:r>
                <a:rPr lang="en-US" sz="1200">
                  <a:solidFill>
                    <a:schemeClr val="tx1">
                      <a:lumMod val="95000"/>
                      <a:lumOff val="5000"/>
                    </a:schemeClr>
                  </a:solidFill>
                </a:rPr>
                <a:t>?  </a:t>
              </a:r>
            </a:p>
          </p:txBody>
        </p:sp>
        <p:cxnSp>
          <p:nvCxnSpPr>
            <p:cNvPr id="234" name="Google Shape;1179;p47">
              <a:extLst>
                <a:ext uri="{FF2B5EF4-FFF2-40B4-BE49-F238E27FC236}">
                  <a16:creationId xmlns:a16="http://schemas.microsoft.com/office/drawing/2014/main" id="{885B03BE-636B-3F56-F7CF-F0D1B755E2FB}"/>
                </a:ext>
              </a:extLst>
            </p:cNvPr>
            <p:cNvCxnSpPr>
              <a:cxnSpLocks/>
            </p:cNvCxnSpPr>
            <p:nvPr/>
          </p:nvCxnSpPr>
          <p:spPr>
            <a:xfrm>
              <a:off x="5872469" y="2397622"/>
              <a:ext cx="296869" cy="0"/>
            </a:xfrm>
            <a:prstGeom prst="straightConnector1">
              <a:avLst/>
            </a:prstGeom>
            <a:noFill/>
            <a:ln w="12700" cap="flat" cmpd="sng">
              <a:solidFill>
                <a:schemeClr val="tx1">
                  <a:lumMod val="50000"/>
                  <a:lumOff val="50000"/>
                </a:schemeClr>
              </a:solidFill>
              <a:prstDash val="solid"/>
              <a:round/>
              <a:headEnd type="none" w="med" len="med"/>
              <a:tailEnd type="oval" w="med" len="med"/>
            </a:ln>
          </p:spPr>
        </p:cxnSp>
        <p:cxnSp>
          <p:nvCxnSpPr>
            <p:cNvPr id="235" name="Google Shape;1179;p47">
              <a:extLst>
                <a:ext uri="{FF2B5EF4-FFF2-40B4-BE49-F238E27FC236}">
                  <a16:creationId xmlns:a16="http://schemas.microsoft.com/office/drawing/2014/main" id="{2F476CF0-8BC8-46EC-4C81-375E7D62DEF9}"/>
                </a:ext>
              </a:extLst>
            </p:cNvPr>
            <p:cNvCxnSpPr>
              <a:cxnSpLocks/>
            </p:cNvCxnSpPr>
            <p:nvPr/>
          </p:nvCxnSpPr>
          <p:spPr>
            <a:xfrm>
              <a:off x="5859049" y="3257068"/>
              <a:ext cx="296869" cy="0"/>
            </a:xfrm>
            <a:prstGeom prst="straightConnector1">
              <a:avLst/>
            </a:prstGeom>
            <a:noFill/>
            <a:ln w="12700" cap="flat" cmpd="sng">
              <a:solidFill>
                <a:schemeClr val="tx1">
                  <a:lumMod val="50000"/>
                  <a:lumOff val="50000"/>
                </a:schemeClr>
              </a:solidFill>
              <a:prstDash val="solid"/>
              <a:round/>
              <a:headEnd type="none" w="med" len="med"/>
              <a:tailEnd type="oval" w="med" len="med"/>
            </a:ln>
          </p:spPr>
        </p:cxnSp>
        <p:cxnSp>
          <p:nvCxnSpPr>
            <p:cNvPr id="236" name="Google Shape;1179;p47">
              <a:extLst>
                <a:ext uri="{FF2B5EF4-FFF2-40B4-BE49-F238E27FC236}">
                  <a16:creationId xmlns:a16="http://schemas.microsoft.com/office/drawing/2014/main" id="{3B91FC33-F962-AE6B-73FA-2C5675710686}"/>
                </a:ext>
              </a:extLst>
            </p:cNvPr>
            <p:cNvCxnSpPr>
              <a:cxnSpLocks/>
            </p:cNvCxnSpPr>
            <p:nvPr/>
          </p:nvCxnSpPr>
          <p:spPr>
            <a:xfrm>
              <a:off x="5886219" y="4085561"/>
              <a:ext cx="296869" cy="0"/>
            </a:xfrm>
            <a:prstGeom prst="straightConnector1">
              <a:avLst/>
            </a:prstGeom>
            <a:noFill/>
            <a:ln w="12700" cap="flat" cmpd="sng">
              <a:solidFill>
                <a:schemeClr val="tx1">
                  <a:lumMod val="50000"/>
                  <a:lumOff val="50000"/>
                </a:schemeClr>
              </a:solidFill>
              <a:prstDash val="solid"/>
              <a:round/>
              <a:headEnd type="none" w="med" len="med"/>
              <a:tailEnd type="oval" w="med" len="med"/>
            </a:ln>
          </p:spPr>
        </p:cxnSp>
        <p:cxnSp>
          <p:nvCxnSpPr>
            <p:cNvPr id="237" name="Google Shape;1179;p47">
              <a:extLst>
                <a:ext uri="{FF2B5EF4-FFF2-40B4-BE49-F238E27FC236}">
                  <a16:creationId xmlns:a16="http://schemas.microsoft.com/office/drawing/2014/main" id="{8C5B25F7-C224-8DB1-FECB-47B294198F01}"/>
                </a:ext>
              </a:extLst>
            </p:cNvPr>
            <p:cNvCxnSpPr>
              <a:cxnSpLocks/>
            </p:cNvCxnSpPr>
            <p:nvPr/>
          </p:nvCxnSpPr>
          <p:spPr>
            <a:xfrm>
              <a:off x="5872173" y="4965400"/>
              <a:ext cx="296869" cy="0"/>
            </a:xfrm>
            <a:prstGeom prst="straightConnector1">
              <a:avLst/>
            </a:prstGeom>
            <a:noFill/>
            <a:ln w="12700" cap="flat" cmpd="sng">
              <a:solidFill>
                <a:schemeClr val="tx1">
                  <a:lumMod val="50000"/>
                  <a:lumOff val="50000"/>
                </a:schemeClr>
              </a:solidFill>
              <a:prstDash val="solid"/>
              <a:round/>
              <a:headEnd type="none" w="med" len="med"/>
              <a:tailEnd type="oval" w="med" len="med"/>
            </a:ln>
          </p:spPr>
        </p:cxnSp>
        <p:pic>
          <p:nvPicPr>
            <p:cNvPr id="4" name="Graphic 3" descr="Ui Ux with solid fill">
              <a:extLst>
                <a:ext uri="{FF2B5EF4-FFF2-40B4-BE49-F238E27FC236}">
                  <a16:creationId xmlns:a16="http://schemas.microsoft.com/office/drawing/2014/main" id="{7138EFA1-097D-6DE2-4201-99B35FF1D9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1321" y="3957555"/>
              <a:ext cx="383256" cy="354019"/>
            </a:xfrm>
            <a:prstGeom prst="rect">
              <a:avLst/>
            </a:prstGeom>
          </p:spPr>
        </p:pic>
      </p:grpSp>
      <p:pic>
        <p:nvPicPr>
          <p:cNvPr id="12" name="Graphic 13">
            <a:extLst>
              <a:ext uri="{FF2B5EF4-FFF2-40B4-BE49-F238E27FC236}">
                <a16:creationId xmlns:a16="http://schemas.microsoft.com/office/drawing/2014/main" id="{D04A9B7C-AD88-E12A-F938-16DBA75DBE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3605" y="1399594"/>
            <a:ext cx="745270" cy="745270"/>
          </a:xfrm>
          <a:prstGeom prst="rect">
            <a:avLst/>
          </a:prstGeom>
        </p:spPr>
      </p:pic>
      <p:pic>
        <p:nvPicPr>
          <p:cNvPr id="14" name="Graphic 14">
            <a:extLst>
              <a:ext uri="{FF2B5EF4-FFF2-40B4-BE49-F238E27FC236}">
                <a16:creationId xmlns:a16="http://schemas.microsoft.com/office/drawing/2014/main" id="{BF2D7D06-49A4-6DFC-3608-48DC69C5C8C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3605" y="2251241"/>
            <a:ext cx="745270" cy="745270"/>
          </a:xfrm>
          <a:prstGeom prst="rect">
            <a:avLst/>
          </a:prstGeom>
        </p:spPr>
      </p:pic>
      <p:pic>
        <p:nvPicPr>
          <p:cNvPr id="15" name="Graphic 15">
            <a:extLst>
              <a:ext uri="{FF2B5EF4-FFF2-40B4-BE49-F238E27FC236}">
                <a16:creationId xmlns:a16="http://schemas.microsoft.com/office/drawing/2014/main" id="{81FBE7C9-938A-1922-1F5C-BCA67767572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73605" y="3095418"/>
            <a:ext cx="745270" cy="745270"/>
          </a:xfrm>
          <a:prstGeom prst="rect">
            <a:avLst/>
          </a:prstGeom>
        </p:spPr>
      </p:pic>
      <p:pic>
        <p:nvPicPr>
          <p:cNvPr id="16" name="Graphic 21">
            <a:extLst>
              <a:ext uri="{FF2B5EF4-FFF2-40B4-BE49-F238E27FC236}">
                <a16:creationId xmlns:a16="http://schemas.microsoft.com/office/drawing/2014/main" id="{72340E97-38FE-1918-1BBA-E1D0BB3DA1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3605" y="3976947"/>
            <a:ext cx="745270" cy="745270"/>
          </a:xfrm>
          <a:prstGeom prst="rect">
            <a:avLst/>
          </a:prstGeom>
        </p:spPr>
      </p:pic>
      <p:pic>
        <p:nvPicPr>
          <p:cNvPr id="22" name="Graphic 22">
            <a:extLst>
              <a:ext uri="{FF2B5EF4-FFF2-40B4-BE49-F238E27FC236}">
                <a16:creationId xmlns:a16="http://schemas.microsoft.com/office/drawing/2014/main" id="{9131B469-0645-AEE4-780A-36D716EA066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73605" y="4828594"/>
            <a:ext cx="745270" cy="745270"/>
          </a:xfrm>
          <a:prstGeom prst="rect">
            <a:avLst/>
          </a:prstGeom>
        </p:spPr>
      </p:pic>
      <p:pic>
        <p:nvPicPr>
          <p:cNvPr id="23" name="Picture 24" descr="Icon&#10;&#10;Description automatically generated">
            <a:extLst>
              <a:ext uri="{FF2B5EF4-FFF2-40B4-BE49-F238E27FC236}">
                <a16:creationId xmlns:a16="http://schemas.microsoft.com/office/drawing/2014/main" id="{FC1BF1BD-A0B7-851E-001C-83C3D36ADA15}"/>
              </a:ext>
            </a:extLst>
          </p:cNvPr>
          <p:cNvPicPr>
            <a:picLocks noChangeAspect="1"/>
          </p:cNvPicPr>
          <p:nvPr/>
        </p:nvPicPr>
        <p:blipFill>
          <a:blip r:embed="rId17"/>
          <a:stretch>
            <a:fillRect/>
          </a:stretch>
        </p:blipFill>
        <p:spPr>
          <a:xfrm>
            <a:off x="1386820" y="3004960"/>
            <a:ext cx="914400" cy="914400"/>
          </a:xfrm>
          <a:prstGeom prst="rect">
            <a:avLst/>
          </a:prstGeom>
        </p:spPr>
      </p:pic>
      <p:cxnSp>
        <p:nvCxnSpPr>
          <p:cNvPr id="28" name="Connector: Elbow 27">
            <a:extLst>
              <a:ext uri="{FF2B5EF4-FFF2-40B4-BE49-F238E27FC236}">
                <a16:creationId xmlns:a16="http://schemas.microsoft.com/office/drawing/2014/main" id="{6F527318-5E64-425C-FE37-176C7CA42D7C}"/>
              </a:ext>
            </a:extLst>
          </p:cNvPr>
          <p:cNvCxnSpPr/>
          <p:nvPr/>
        </p:nvCxnSpPr>
        <p:spPr>
          <a:xfrm>
            <a:off x="2312106" y="3469216"/>
            <a:ext cx="1013176" cy="173284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422EFA1F-6970-90FB-155A-79F5B4645A27}"/>
              </a:ext>
            </a:extLst>
          </p:cNvPr>
          <p:cNvCxnSpPr>
            <a:cxnSpLocks/>
          </p:cNvCxnSpPr>
          <p:nvPr/>
        </p:nvCxnSpPr>
        <p:spPr>
          <a:xfrm>
            <a:off x="2312106" y="3469216"/>
            <a:ext cx="1013176" cy="87206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Elbow 29">
            <a:extLst>
              <a:ext uri="{FF2B5EF4-FFF2-40B4-BE49-F238E27FC236}">
                <a16:creationId xmlns:a16="http://schemas.microsoft.com/office/drawing/2014/main" id="{B184290C-DF78-902D-2E04-178A97FF337A}"/>
              </a:ext>
            </a:extLst>
          </p:cNvPr>
          <p:cNvCxnSpPr>
            <a:cxnSpLocks/>
          </p:cNvCxnSpPr>
          <p:nvPr/>
        </p:nvCxnSpPr>
        <p:spPr>
          <a:xfrm flipV="1">
            <a:off x="2312106" y="2626783"/>
            <a:ext cx="1013176" cy="84948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or: Elbow 30">
            <a:extLst>
              <a:ext uri="{FF2B5EF4-FFF2-40B4-BE49-F238E27FC236}">
                <a16:creationId xmlns:a16="http://schemas.microsoft.com/office/drawing/2014/main" id="{FAE4214B-6745-F1D5-F9DC-9F1624263CE9}"/>
              </a:ext>
            </a:extLst>
          </p:cNvPr>
          <p:cNvCxnSpPr>
            <a:cxnSpLocks/>
          </p:cNvCxnSpPr>
          <p:nvPr/>
        </p:nvCxnSpPr>
        <p:spPr>
          <a:xfrm flipV="1">
            <a:off x="2312106" y="1787173"/>
            <a:ext cx="1013176" cy="167498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01E5EB2-B880-E40B-2130-7F7E6D5A6033}"/>
              </a:ext>
            </a:extLst>
          </p:cNvPr>
          <p:cNvCxnSpPr/>
          <p:nvPr/>
        </p:nvCxnSpPr>
        <p:spPr>
          <a:xfrm>
            <a:off x="2355163" y="3462480"/>
            <a:ext cx="992009" cy="4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 name="Graphic 2">
            <a:extLst>
              <a:ext uri="{FF2B5EF4-FFF2-40B4-BE49-F238E27FC236}">
                <a16:creationId xmlns:a16="http://schemas.microsoft.com/office/drawing/2014/main" id="{B9E5B60B-6ED9-D204-928C-A0F3497513E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H="1">
            <a:off x="11650560" y="6303773"/>
            <a:ext cx="457200" cy="457200"/>
          </a:xfrm>
          <a:prstGeom prst="rect">
            <a:avLst/>
          </a:prstGeom>
        </p:spPr>
      </p:pic>
    </p:spTree>
    <p:custDataLst>
      <p:tags r:id="rId1"/>
    </p:custDataLst>
    <p:extLst>
      <p:ext uri="{BB962C8B-B14F-4D97-AF65-F5344CB8AC3E}">
        <p14:creationId xmlns:p14="http://schemas.microsoft.com/office/powerpoint/2010/main" val="249305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29" name="Picture 228" descr="Logo">
            <a:extLst>
              <a:ext uri="{FF2B5EF4-FFF2-40B4-BE49-F238E27FC236}">
                <a16:creationId xmlns:a16="http://schemas.microsoft.com/office/drawing/2014/main" id="{66CC628A-F276-DCC1-560A-E54CCCC20F7E}"/>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8" name="Graphic 7">
            <a:extLst>
              <a:ext uri="{FF2B5EF4-FFF2-40B4-BE49-F238E27FC236}">
                <a16:creationId xmlns:a16="http://schemas.microsoft.com/office/drawing/2014/main" id="{53E1EB94-62EA-D454-2C08-005A78EFC4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BC2F5D76-025D-FE2F-C030-E6F102847180}"/>
              </a:ext>
            </a:extLst>
          </p:cNvPr>
          <p:cNvGrpSpPr/>
          <p:nvPr/>
        </p:nvGrpSpPr>
        <p:grpSpPr>
          <a:xfrm>
            <a:off x="2635054" y="127469"/>
            <a:ext cx="6921892" cy="633345"/>
            <a:chOff x="2492829" y="3276603"/>
            <a:chExt cx="6921892" cy="696680"/>
          </a:xfrm>
        </p:grpSpPr>
        <p:pic>
          <p:nvPicPr>
            <p:cNvPr id="25" name="Graphic 13">
              <a:extLst>
                <a:ext uri="{FF2B5EF4-FFF2-40B4-BE49-F238E27FC236}">
                  <a16:creationId xmlns:a16="http://schemas.microsoft.com/office/drawing/2014/main" id="{0DCA35BA-C90D-A658-BFB8-60EF495F76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112061F1-6C74-62FF-E64B-72402AD76B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7228146B-D6F5-E2D3-5BC8-8BE015C468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35A4063E-7694-7248-4BC6-95D5D894E5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92F2CD5A-94AD-4D85-4063-A706391D19D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1C81810A-70B2-5B10-159E-2063C9EDBD72}"/>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38E43138-F08F-8556-10AA-71E4370B45F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24" name="TextBox 223">
              <a:extLst>
                <a:ext uri="{FF2B5EF4-FFF2-40B4-BE49-F238E27FC236}">
                  <a16:creationId xmlns:a16="http://schemas.microsoft.com/office/drawing/2014/main" id="{8EA00FCA-86B3-E71F-7C40-B0D8C178A390}"/>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25" name="TextBox 224">
              <a:extLst>
                <a:ext uri="{FF2B5EF4-FFF2-40B4-BE49-F238E27FC236}">
                  <a16:creationId xmlns:a16="http://schemas.microsoft.com/office/drawing/2014/main" id="{D82DE987-B336-AACE-0ED6-857D9160799E}"/>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26" name="TextBox 225">
              <a:extLst>
                <a:ext uri="{FF2B5EF4-FFF2-40B4-BE49-F238E27FC236}">
                  <a16:creationId xmlns:a16="http://schemas.microsoft.com/office/drawing/2014/main" id="{819200BD-AC58-E93F-177D-307DAAE7EAD9}"/>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27" name="TextBox 226">
              <a:extLst>
                <a:ext uri="{FF2B5EF4-FFF2-40B4-BE49-F238E27FC236}">
                  <a16:creationId xmlns:a16="http://schemas.microsoft.com/office/drawing/2014/main" id="{39492C40-31DE-A14B-1346-F99318D5F387}"/>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28" name="TextBox 227">
              <a:extLst>
                <a:ext uri="{FF2B5EF4-FFF2-40B4-BE49-F238E27FC236}">
                  <a16:creationId xmlns:a16="http://schemas.microsoft.com/office/drawing/2014/main" id="{9AEB7766-C718-10D4-EB69-87CCA848FBB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31" name="Straight Arrow Connector 230">
              <a:extLst>
                <a:ext uri="{FF2B5EF4-FFF2-40B4-BE49-F238E27FC236}">
                  <a16:creationId xmlns:a16="http://schemas.microsoft.com/office/drawing/2014/main" id="{61C66167-3519-64A7-BCC5-6CC57FD779A9}"/>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F1FC359-5C65-C09E-258D-64519676C416}"/>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7D305E74-F700-8C0E-F9FC-CD21B12A9F62}"/>
              </a:ext>
            </a:extLst>
          </p:cNvPr>
          <p:cNvPicPr>
            <a:picLocks noChangeAspect="1"/>
          </p:cNvPicPr>
          <p:nvPr/>
        </p:nvPicPr>
        <p:blipFill>
          <a:blip r:embed="rId18"/>
          <a:stretch>
            <a:fillRect/>
          </a:stretch>
        </p:blipFill>
        <p:spPr>
          <a:xfrm>
            <a:off x="1839774" y="1650674"/>
            <a:ext cx="8263653" cy="4743396"/>
          </a:xfrm>
          <a:prstGeom prst="rect">
            <a:avLst/>
          </a:prstGeom>
        </p:spPr>
      </p:pic>
      <p:sp>
        <p:nvSpPr>
          <p:cNvPr id="3" name="Title 1">
            <a:extLst>
              <a:ext uri="{FF2B5EF4-FFF2-40B4-BE49-F238E27FC236}">
                <a16:creationId xmlns:a16="http://schemas.microsoft.com/office/drawing/2014/main" id="{B26616B9-6311-634D-DF35-25C4D9A8B042}"/>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Result Summary 2</a:t>
            </a:r>
            <a:endParaRPr lang="en-IN" sz="2000" dirty="0">
              <a:latin typeface="+mn-lt"/>
            </a:endParaRPr>
          </a:p>
        </p:txBody>
      </p:sp>
    </p:spTree>
    <p:custDataLst>
      <p:tags r:id="rId1"/>
    </p:custDataLst>
    <p:extLst>
      <p:ext uri="{BB962C8B-B14F-4D97-AF65-F5344CB8AC3E}">
        <p14:creationId xmlns:p14="http://schemas.microsoft.com/office/powerpoint/2010/main" val="353077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29" name="Picture 228" descr="Logo">
            <a:extLst>
              <a:ext uri="{FF2B5EF4-FFF2-40B4-BE49-F238E27FC236}">
                <a16:creationId xmlns:a16="http://schemas.microsoft.com/office/drawing/2014/main" id="{66CC628A-F276-DCC1-560A-E54CCCC20F7E}"/>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8" name="Graphic 7">
            <a:extLst>
              <a:ext uri="{FF2B5EF4-FFF2-40B4-BE49-F238E27FC236}">
                <a16:creationId xmlns:a16="http://schemas.microsoft.com/office/drawing/2014/main" id="{53E1EB94-62EA-D454-2C08-005A78EFC4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BC2F5D76-025D-FE2F-C030-E6F102847180}"/>
              </a:ext>
            </a:extLst>
          </p:cNvPr>
          <p:cNvGrpSpPr/>
          <p:nvPr/>
        </p:nvGrpSpPr>
        <p:grpSpPr>
          <a:xfrm>
            <a:off x="2635054" y="127469"/>
            <a:ext cx="6921892" cy="633345"/>
            <a:chOff x="2492829" y="3276603"/>
            <a:chExt cx="6921892" cy="696680"/>
          </a:xfrm>
        </p:grpSpPr>
        <p:pic>
          <p:nvPicPr>
            <p:cNvPr id="25" name="Graphic 13">
              <a:extLst>
                <a:ext uri="{FF2B5EF4-FFF2-40B4-BE49-F238E27FC236}">
                  <a16:creationId xmlns:a16="http://schemas.microsoft.com/office/drawing/2014/main" id="{0DCA35BA-C90D-A658-BFB8-60EF495F76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112061F1-6C74-62FF-E64B-72402AD76B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7228146B-D6F5-E2D3-5BC8-8BE015C468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35A4063E-7694-7248-4BC6-95D5D894E5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92F2CD5A-94AD-4D85-4063-A706391D19D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1C81810A-70B2-5B10-159E-2063C9EDBD72}"/>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38E43138-F08F-8556-10AA-71E4370B45F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24" name="TextBox 223">
              <a:extLst>
                <a:ext uri="{FF2B5EF4-FFF2-40B4-BE49-F238E27FC236}">
                  <a16:creationId xmlns:a16="http://schemas.microsoft.com/office/drawing/2014/main" id="{8EA00FCA-86B3-E71F-7C40-B0D8C178A390}"/>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25" name="TextBox 224">
              <a:extLst>
                <a:ext uri="{FF2B5EF4-FFF2-40B4-BE49-F238E27FC236}">
                  <a16:creationId xmlns:a16="http://schemas.microsoft.com/office/drawing/2014/main" id="{D82DE987-B336-AACE-0ED6-857D9160799E}"/>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26" name="TextBox 225">
              <a:extLst>
                <a:ext uri="{FF2B5EF4-FFF2-40B4-BE49-F238E27FC236}">
                  <a16:creationId xmlns:a16="http://schemas.microsoft.com/office/drawing/2014/main" id="{819200BD-AC58-E93F-177D-307DAAE7EAD9}"/>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27" name="TextBox 226">
              <a:extLst>
                <a:ext uri="{FF2B5EF4-FFF2-40B4-BE49-F238E27FC236}">
                  <a16:creationId xmlns:a16="http://schemas.microsoft.com/office/drawing/2014/main" id="{39492C40-31DE-A14B-1346-F99318D5F387}"/>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28" name="TextBox 227">
              <a:extLst>
                <a:ext uri="{FF2B5EF4-FFF2-40B4-BE49-F238E27FC236}">
                  <a16:creationId xmlns:a16="http://schemas.microsoft.com/office/drawing/2014/main" id="{9AEB7766-C718-10D4-EB69-87CCA848FBB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31" name="Straight Arrow Connector 230">
              <a:extLst>
                <a:ext uri="{FF2B5EF4-FFF2-40B4-BE49-F238E27FC236}">
                  <a16:creationId xmlns:a16="http://schemas.microsoft.com/office/drawing/2014/main" id="{61C66167-3519-64A7-BCC5-6CC57FD779A9}"/>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F1FC359-5C65-C09E-258D-64519676C416}"/>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BD5B3A7-886E-BA90-3CBB-7DFC9A0FB28C}"/>
              </a:ext>
            </a:extLst>
          </p:cNvPr>
          <p:cNvPicPr>
            <a:picLocks noChangeAspect="1"/>
          </p:cNvPicPr>
          <p:nvPr/>
        </p:nvPicPr>
        <p:blipFill>
          <a:blip r:embed="rId18"/>
          <a:stretch>
            <a:fillRect/>
          </a:stretch>
        </p:blipFill>
        <p:spPr>
          <a:xfrm>
            <a:off x="1828800" y="1603856"/>
            <a:ext cx="8407729" cy="4872543"/>
          </a:xfrm>
          <a:prstGeom prst="rect">
            <a:avLst/>
          </a:prstGeom>
        </p:spPr>
      </p:pic>
      <p:sp>
        <p:nvSpPr>
          <p:cNvPr id="4" name="Title 1">
            <a:extLst>
              <a:ext uri="{FF2B5EF4-FFF2-40B4-BE49-F238E27FC236}">
                <a16:creationId xmlns:a16="http://schemas.microsoft.com/office/drawing/2014/main" id="{3B7986B4-2E11-B0F5-AED8-B3046D9828A8}"/>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Contribution of top human factors</a:t>
            </a:r>
            <a:endParaRPr lang="en-IN" sz="2000" dirty="0">
              <a:latin typeface="+mn-lt"/>
            </a:endParaRPr>
          </a:p>
        </p:txBody>
      </p:sp>
    </p:spTree>
    <p:custDataLst>
      <p:tags r:id="rId1"/>
    </p:custDataLst>
    <p:extLst>
      <p:ext uri="{BB962C8B-B14F-4D97-AF65-F5344CB8AC3E}">
        <p14:creationId xmlns:p14="http://schemas.microsoft.com/office/powerpoint/2010/main" val="144374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29" name="Picture 228" descr="Logo">
            <a:extLst>
              <a:ext uri="{FF2B5EF4-FFF2-40B4-BE49-F238E27FC236}">
                <a16:creationId xmlns:a16="http://schemas.microsoft.com/office/drawing/2014/main" id="{66CC628A-F276-DCC1-560A-E54CCCC20F7E}"/>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8" name="Graphic 7">
            <a:extLst>
              <a:ext uri="{FF2B5EF4-FFF2-40B4-BE49-F238E27FC236}">
                <a16:creationId xmlns:a16="http://schemas.microsoft.com/office/drawing/2014/main" id="{53E1EB94-62EA-D454-2C08-005A78EFC4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BC2F5D76-025D-FE2F-C030-E6F102847180}"/>
              </a:ext>
            </a:extLst>
          </p:cNvPr>
          <p:cNvGrpSpPr/>
          <p:nvPr/>
        </p:nvGrpSpPr>
        <p:grpSpPr>
          <a:xfrm>
            <a:off x="2635054" y="127469"/>
            <a:ext cx="6921892" cy="633345"/>
            <a:chOff x="2492829" y="3276603"/>
            <a:chExt cx="6921892" cy="696680"/>
          </a:xfrm>
        </p:grpSpPr>
        <p:pic>
          <p:nvPicPr>
            <p:cNvPr id="25" name="Graphic 13">
              <a:extLst>
                <a:ext uri="{FF2B5EF4-FFF2-40B4-BE49-F238E27FC236}">
                  <a16:creationId xmlns:a16="http://schemas.microsoft.com/office/drawing/2014/main" id="{0DCA35BA-C90D-A658-BFB8-60EF495F76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112061F1-6C74-62FF-E64B-72402AD76B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7228146B-D6F5-E2D3-5BC8-8BE015C468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35A4063E-7694-7248-4BC6-95D5D894E5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92F2CD5A-94AD-4D85-4063-A706391D19D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1C81810A-70B2-5B10-159E-2063C9EDBD72}"/>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38E43138-F08F-8556-10AA-71E4370B45F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24" name="TextBox 223">
              <a:extLst>
                <a:ext uri="{FF2B5EF4-FFF2-40B4-BE49-F238E27FC236}">
                  <a16:creationId xmlns:a16="http://schemas.microsoft.com/office/drawing/2014/main" id="{8EA00FCA-86B3-E71F-7C40-B0D8C178A390}"/>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25" name="TextBox 224">
              <a:extLst>
                <a:ext uri="{FF2B5EF4-FFF2-40B4-BE49-F238E27FC236}">
                  <a16:creationId xmlns:a16="http://schemas.microsoft.com/office/drawing/2014/main" id="{D82DE987-B336-AACE-0ED6-857D9160799E}"/>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26" name="TextBox 225">
              <a:extLst>
                <a:ext uri="{FF2B5EF4-FFF2-40B4-BE49-F238E27FC236}">
                  <a16:creationId xmlns:a16="http://schemas.microsoft.com/office/drawing/2014/main" id="{819200BD-AC58-E93F-177D-307DAAE7EAD9}"/>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27" name="TextBox 226">
              <a:extLst>
                <a:ext uri="{FF2B5EF4-FFF2-40B4-BE49-F238E27FC236}">
                  <a16:creationId xmlns:a16="http://schemas.microsoft.com/office/drawing/2014/main" id="{39492C40-31DE-A14B-1346-F99318D5F387}"/>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28" name="TextBox 227">
              <a:extLst>
                <a:ext uri="{FF2B5EF4-FFF2-40B4-BE49-F238E27FC236}">
                  <a16:creationId xmlns:a16="http://schemas.microsoft.com/office/drawing/2014/main" id="{9AEB7766-C718-10D4-EB69-87CCA848FBB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31" name="Straight Arrow Connector 230">
              <a:extLst>
                <a:ext uri="{FF2B5EF4-FFF2-40B4-BE49-F238E27FC236}">
                  <a16:creationId xmlns:a16="http://schemas.microsoft.com/office/drawing/2014/main" id="{61C66167-3519-64A7-BCC5-6CC57FD779A9}"/>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F1FC359-5C65-C09E-258D-64519676C416}"/>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B8BBF50-2E48-8C0F-221A-D4981837BF7D}"/>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Conclusion</a:t>
            </a:r>
            <a:endParaRPr lang="en-IN" sz="2000" dirty="0">
              <a:latin typeface="+mn-lt"/>
            </a:endParaRPr>
          </a:p>
        </p:txBody>
      </p:sp>
      <p:sp>
        <p:nvSpPr>
          <p:cNvPr id="6" name="Rectangle 5">
            <a:extLst>
              <a:ext uri="{FF2B5EF4-FFF2-40B4-BE49-F238E27FC236}">
                <a16:creationId xmlns:a16="http://schemas.microsoft.com/office/drawing/2014/main" id="{FD7E378C-7061-6EA5-0100-AB0FBD424BE9}"/>
              </a:ext>
            </a:extLst>
          </p:cNvPr>
          <p:cNvSpPr/>
          <p:nvPr/>
        </p:nvSpPr>
        <p:spPr>
          <a:xfrm>
            <a:off x="748145" y="1604033"/>
            <a:ext cx="10337389" cy="442901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67225" lvl="1" indent="-333612">
              <a:lnSpc>
                <a:spcPct val="150000"/>
              </a:lnSpc>
              <a:buFont typeface="Arial"/>
              <a:buChar char="•"/>
            </a:pPr>
            <a:r>
              <a:rPr lang="en-US" sz="1400" dirty="0">
                <a:solidFill>
                  <a:srgbClr val="000000"/>
                </a:solidFill>
                <a:latin typeface="Ubuntu"/>
              </a:rPr>
              <a:t>Human factors contributing to each incident is shown and corresponding environment and financial impact.</a:t>
            </a:r>
          </a:p>
          <a:p>
            <a:pPr marL="667225" lvl="1" indent="-333612">
              <a:lnSpc>
                <a:spcPct val="150000"/>
              </a:lnSpc>
              <a:buFont typeface="Arial"/>
              <a:buChar char="•"/>
            </a:pPr>
            <a:r>
              <a:rPr lang="en-US" sz="1400" dirty="0">
                <a:solidFill>
                  <a:srgbClr val="000000"/>
                </a:solidFill>
                <a:latin typeface="Ubuntu"/>
              </a:rPr>
              <a:t> we predict whether an incident causes Environment Pollution or not at 83% Accuracy, also we predict the Accidents impact on cost for the company.</a:t>
            </a:r>
          </a:p>
          <a:p>
            <a:pPr marL="667225" lvl="1" indent="-333612">
              <a:lnSpc>
                <a:spcPct val="150000"/>
              </a:lnSpc>
              <a:buFont typeface="Arial"/>
              <a:buChar char="•"/>
            </a:pPr>
            <a:r>
              <a:rPr lang="en-US" sz="1400" dirty="0">
                <a:solidFill>
                  <a:srgbClr val="000000"/>
                </a:solidFill>
                <a:latin typeface="Ubuntu"/>
              </a:rPr>
              <a:t>Concluded the most important features that play role in Pollution. </a:t>
            </a:r>
          </a:p>
        </p:txBody>
      </p:sp>
    </p:spTree>
    <p:custDataLst>
      <p:tags r:id="rId1"/>
    </p:custDataLst>
    <p:extLst>
      <p:ext uri="{BB962C8B-B14F-4D97-AF65-F5344CB8AC3E}">
        <p14:creationId xmlns:p14="http://schemas.microsoft.com/office/powerpoint/2010/main" val="705361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2" name="Picture 11" descr="Logo">
            <a:extLst>
              <a:ext uri="{FF2B5EF4-FFF2-40B4-BE49-F238E27FC236}">
                <a16:creationId xmlns:a16="http://schemas.microsoft.com/office/drawing/2014/main" id="{0BB7BF6C-3CBC-459C-A1A2-8CFA7D1995C5}"/>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6" name="Graphic 5">
            <a:extLst>
              <a:ext uri="{FF2B5EF4-FFF2-40B4-BE49-F238E27FC236}">
                <a16:creationId xmlns:a16="http://schemas.microsoft.com/office/drawing/2014/main" id="{9306F072-B8F2-1D05-3159-A52D417FF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1500385D-8168-E989-7C69-2D1FFE0A3990}"/>
              </a:ext>
            </a:extLst>
          </p:cNvPr>
          <p:cNvGrpSpPr/>
          <p:nvPr/>
        </p:nvGrpSpPr>
        <p:grpSpPr>
          <a:xfrm>
            <a:off x="2635054" y="0"/>
            <a:ext cx="6921892" cy="633345"/>
            <a:chOff x="2492829" y="3276603"/>
            <a:chExt cx="6921892" cy="696680"/>
          </a:xfrm>
        </p:grpSpPr>
        <p:pic>
          <p:nvPicPr>
            <p:cNvPr id="25" name="Graphic 13">
              <a:extLst>
                <a:ext uri="{FF2B5EF4-FFF2-40B4-BE49-F238E27FC236}">
                  <a16:creationId xmlns:a16="http://schemas.microsoft.com/office/drawing/2014/main" id="{CD4AE388-C8A6-9DD6-B6AA-104C0BC16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D9197DC5-D546-FCED-A2E3-C76627246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EB3A2F4D-230B-A306-A049-11A59259C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E32ADFE7-E80F-BE1E-A355-8EC2301F6A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A03A8CFD-B38C-0D45-AFF1-4FD68E57AA2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9AC2067C-13FE-9794-0546-2C680F420D6F}"/>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ADCBCBA2-B367-A5C1-07F8-1F3A56E5937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88" name="TextBox 287">
              <a:extLst>
                <a:ext uri="{FF2B5EF4-FFF2-40B4-BE49-F238E27FC236}">
                  <a16:creationId xmlns:a16="http://schemas.microsoft.com/office/drawing/2014/main" id="{21440B5A-BBA8-F3E2-C892-AC0A33AD2411}"/>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89" name="TextBox 288">
              <a:extLst>
                <a:ext uri="{FF2B5EF4-FFF2-40B4-BE49-F238E27FC236}">
                  <a16:creationId xmlns:a16="http://schemas.microsoft.com/office/drawing/2014/main" id="{0627E486-8BFF-8B61-6064-2A1EE37699F8}"/>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90" name="TextBox 289">
              <a:extLst>
                <a:ext uri="{FF2B5EF4-FFF2-40B4-BE49-F238E27FC236}">
                  <a16:creationId xmlns:a16="http://schemas.microsoft.com/office/drawing/2014/main" id="{54A284B0-6FE6-5F52-44FC-053EB0104B63}"/>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91" name="TextBox 290">
              <a:extLst>
                <a:ext uri="{FF2B5EF4-FFF2-40B4-BE49-F238E27FC236}">
                  <a16:creationId xmlns:a16="http://schemas.microsoft.com/office/drawing/2014/main" id="{709153C3-1B10-402E-DE7B-6EB9B6AF7328}"/>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92" name="TextBox 291">
              <a:extLst>
                <a:ext uri="{FF2B5EF4-FFF2-40B4-BE49-F238E27FC236}">
                  <a16:creationId xmlns:a16="http://schemas.microsoft.com/office/drawing/2014/main" id="{95B83C18-610B-A3C7-BA76-CED9C1E3F46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93" name="Straight Arrow Connector 292">
              <a:extLst>
                <a:ext uri="{FF2B5EF4-FFF2-40B4-BE49-F238E27FC236}">
                  <a16:creationId xmlns:a16="http://schemas.microsoft.com/office/drawing/2014/main" id="{4E159533-0150-61ED-C0A1-AA8247E9AFBE}"/>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DB3E39F9-109B-426F-98AB-22DF06743231}"/>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B2C8F1F4-EA65-ADFC-1848-F4C4847B849A}"/>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Business Impact</a:t>
            </a:r>
            <a:endParaRPr lang="en-IN" sz="2000" dirty="0">
              <a:latin typeface="+mn-lt"/>
            </a:endParaRPr>
          </a:p>
        </p:txBody>
      </p:sp>
      <p:sp>
        <p:nvSpPr>
          <p:cNvPr id="299" name="Rectangle 298">
            <a:extLst>
              <a:ext uri="{FF2B5EF4-FFF2-40B4-BE49-F238E27FC236}">
                <a16:creationId xmlns:a16="http://schemas.microsoft.com/office/drawing/2014/main" id="{CE9641F4-BB98-AFD0-FB27-C3AEE9AED694}"/>
              </a:ext>
            </a:extLst>
          </p:cNvPr>
          <p:cNvSpPr/>
          <p:nvPr/>
        </p:nvSpPr>
        <p:spPr>
          <a:xfrm>
            <a:off x="760021" y="1458301"/>
            <a:ext cx="10302003" cy="484547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Accurate Prediction:</a:t>
            </a:r>
            <a:r>
              <a:rPr lang="en-US" sz="1100" dirty="0">
                <a:solidFill>
                  <a:srgbClr val="000000"/>
                </a:solidFill>
                <a:latin typeface="Ubuntu"/>
              </a:rPr>
              <a:t> ML can accurately predict the likelihood of marine accidents and their associated costs, allowing businesses to prepare for and mitigate their impact.</a:t>
            </a:r>
          </a:p>
          <a:p>
            <a:pPr marL="416862" lvl="1" indent="-208431" algn="just">
              <a:lnSpc>
                <a:spcPct val="150000"/>
              </a:lnSpc>
              <a:buFont typeface="Arial"/>
              <a:buChar char="•"/>
            </a:pPr>
            <a:r>
              <a:rPr lang="en-US" sz="1100" dirty="0">
                <a:solidFill>
                  <a:srgbClr val="000000"/>
                </a:solidFill>
                <a:latin typeface="Ubuntu Bold"/>
              </a:rPr>
              <a:t>Cost Reduction</a:t>
            </a:r>
            <a:r>
              <a:rPr lang="en-US" sz="1100" dirty="0">
                <a:solidFill>
                  <a:srgbClr val="000000"/>
                </a:solidFill>
                <a:latin typeface="Ubuntu"/>
              </a:rPr>
              <a:t>: By predicting accidents and their costs, businesses can take proactive measures to reduce their exposure to financial losses and minimize the impact on their operations.</a:t>
            </a:r>
          </a:p>
          <a:p>
            <a:pPr marL="416862" lvl="1" indent="-208431" algn="just">
              <a:lnSpc>
                <a:spcPct val="150000"/>
              </a:lnSpc>
              <a:buFont typeface="Arial"/>
              <a:buChar char="•"/>
            </a:pPr>
            <a:r>
              <a:rPr lang="en-US" sz="1100" dirty="0">
                <a:solidFill>
                  <a:srgbClr val="000000"/>
                </a:solidFill>
                <a:latin typeface="Ubuntu Bold"/>
              </a:rPr>
              <a:t>Improved Safety:</a:t>
            </a:r>
            <a:r>
              <a:rPr lang="en-US" sz="1100" dirty="0">
                <a:solidFill>
                  <a:srgbClr val="000000"/>
                </a:solidFill>
                <a:latin typeface="Ubuntu"/>
              </a:rPr>
              <a:t> ML-based accident prediction can help identify potential hazards and improve safety measures, reducing the risk of accidents and associated costs.</a:t>
            </a:r>
          </a:p>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Environmental Protection: </a:t>
            </a:r>
            <a:r>
              <a:rPr lang="en-US" sz="1100" dirty="0">
                <a:solidFill>
                  <a:srgbClr val="000000"/>
                </a:solidFill>
                <a:latin typeface="Ubuntu"/>
              </a:rPr>
              <a:t>ML can help protect the environment by quickly identifying the cause and extent of damage from marine accidents, enabling prompt action to be taken.</a:t>
            </a:r>
          </a:p>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Efficient Resource Allocation:</a:t>
            </a:r>
            <a:r>
              <a:rPr lang="en-US" sz="1100" dirty="0">
                <a:solidFill>
                  <a:srgbClr val="000000"/>
                </a:solidFill>
                <a:latin typeface="Ubuntu"/>
              </a:rPr>
              <a:t> By predicting accidents and their costs, businesses can optimize resource allocation and make informed decisions about risk management.</a:t>
            </a:r>
          </a:p>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Better Decision Making: </a:t>
            </a:r>
            <a:r>
              <a:rPr lang="en-US" sz="1100" dirty="0">
                <a:solidFill>
                  <a:srgbClr val="000000"/>
                </a:solidFill>
                <a:latin typeface="Ubuntu"/>
              </a:rPr>
              <a:t>ML can provide businesses with valuable insights into the factors that contribute to marine accidents, enabling better decision making and risk assessment.</a:t>
            </a:r>
          </a:p>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Competitive Advantage:</a:t>
            </a:r>
            <a:r>
              <a:rPr lang="en-US" sz="1100" dirty="0">
                <a:solidFill>
                  <a:srgbClr val="000000"/>
                </a:solidFill>
                <a:latin typeface="Ubuntu"/>
              </a:rPr>
              <a:t> ML-based accident prediction and cost estimation can give businesses a competitive advantage by enabling them to better manage risk and improve operational efficiency.</a:t>
            </a:r>
          </a:p>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Regulatory Compliance:</a:t>
            </a:r>
            <a:r>
              <a:rPr lang="en-US" sz="1100" dirty="0">
                <a:solidFill>
                  <a:srgbClr val="000000"/>
                </a:solidFill>
                <a:latin typeface="Ubuntu"/>
              </a:rPr>
              <a:t> By using data-driven approaches to identify and mitigate risk, businesses can ensure compliance with regulatory frameworks and standards.</a:t>
            </a:r>
          </a:p>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Improved Reputation:</a:t>
            </a:r>
            <a:r>
              <a:rPr lang="en-US" sz="1100" dirty="0">
                <a:solidFill>
                  <a:srgbClr val="000000"/>
                </a:solidFill>
                <a:latin typeface="Ubuntu"/>
              </a:rPr>
              <a:t> By reducing the impact of marine accidents, businesses can protect their reputation and maintain customer trust.</a:t>
            </a:r>
          </a:p>
          <a:p>
            <a:pPr marL="416862" lvl="1" indent="-208431" algn="just">
              <a:lnSpc>
                <a:spcPct val="150000"/>
              </a:lnSpc>
              <a:buFont typeface="Arial"/>
              <a:buChar char="•"/>
            </a:pPr>
            <a:r>
              <a:rPr lang="en-US" sz="1100" dirty="0">
                <a:solidFill>
                  <a:srgbClr val="000000"/>
                </a:solidFill>
                <a:latin typeface="Ubuntu"/>
              </a:rPr>
              <a:t> </a:t>
            </a:r>
            <a:r>
              <a:rPr lang="en-US" sz="1100" dirty="0">
                <a:solidFill>
                  <a:srgbClr val="000000"/>
                </a:solidFill>
                <a:latin typeface="Ubuntu Bold"/>
              </a:rPr>
              <a:t>Innovation</a:t>
            </a:r>
            <a:r>
              <a:rPr lang="en-US" sz="1100" dirty="0">
                <a:solidFill>
                  <a:srgbClr val="000000"/>
                </a:solidFill>
                <a:latin typeface="Ubuntu"/>
              </a:rPr>
              <a:t>: ML can drive innovation in the marine industry by enabling businesses to develop new risk management strategies and improve operational efficiency.</a:t>
            </a:r>
          </a:p>
        </p:txBody>
      </p:sp>
    </p:spTree>
    <p:custDataLst>
      <p:tags r:id="rId1"/>
    </p:custDataLst>
    <p:extLst>
      <p:ext uri="{BB962C8B-B14F-4D97-AF65-F5344CB8AC3E}">
        <p14:creationId xmlns:p14="http://schemas.microsoft.com/office/powerpoint/2010/main" val="415831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29" name="Picture 228" descr="Logo">
            <a:extLst>
              <a:ext uri="{FF2B5EF4-FFF2-40B4-BE49-F238E27FC236}">
                <a16:creationId xmlns:a16="http://schemas.microsoft.com/office/drawing/2014/main" id="{66CC628A-F276-DCC1-560A-E54CCCC20F7E}"/>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8" name="Graphic 7">
            <a:extLst>
              <a:ext uri="{FF2B5EF4-FFF2-40B4-BE49-F238E27FC236}">
                <a16:creationId xmlns:a16="http://schemas.microsoft.com/office/drawing/2014/main" id="{53E1EB94-62EA-D454-2C08-005A78EFC4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BC2F5D76-025D-FE2F-C030-E6F102847180}"/>
              </a:ext>
            </a:extLst>
          </p:cNvPr>
          <p:cNvGrpSpPr/>
          <p:nvPr/>
        </p:nvGrpSpPr>
        <p:grpSpPr>
          <a:xfrm>
            <a:off x="2635054" y="127469"/>
            <a:ext cx="6921892" cy="633345"/>
            <a:chOff x="2492829" y="3276603"/>
            <a:chExt cx="6921892" cy="696680"/>
          </a:xfrm>
        </p:grpSpPr>
        <p:pic>
          <p:nvPicPr>
            <p:cNvPr id="25" name="Graphic 13">
              <a:extLst>
                <a:ext uri="{FF2B5EF4-FFF2-40B4-BE49-F238E27FC236}">
                  <a16:creationId xmlns:a16="http://schemas.microsoft.com/office/drawing/2014/main" id="{0DCA35BA-C90D-A658-BFB8-60EF495F76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112061F1-6C74-62FF-E64B-72402AD76B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7228146B-D6F5-E2D3-5BC8-8BE015C468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35A4063E-7694-7248-4BC6-95D5D894E5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92F2CD5A-94AD-4D85-4063-A706391D19D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1C81810A-70B2-5B10-159E-2063C9EDBD72}"/>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38E43138-F08F-8556-10AA-71E4370B45F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24" name="TextBox 223">
              <a:extLst>
                <a:ext uri="{FF2B5EF4-FFF2-40B4-BE49-F238E27FC236}">
                  <a16:creationId xmlns:a16="http://schemas.microsoft.com/office/drawing/2014/main" id="{8EA00FCA-86B3-E71F-7C40-B0D8C178A390}"/>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25" name="TextBox 224">
              <a:extLst>
                <a:ext uri="{FF2B5EF4-FFF2-40B4-BE49-F238E27FC236}">
                  <a16:creationId xmlns:a16="http://schemas.microsoft.com/office/drawing/2014/main" id="{D82DE987-B336-AACE-0ED6-857D9160799E}"/>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26" name="TextBox 225">
              <a:extLst>
                <a:ext uri="{FF2B5EF4-FFF2-40B4-BE49-F238E27FC236}">
                  <a16:creationId xmlns:a16="http://schemas.microsoft.com/office/drawing/2014/main" id="{819200BD-AC58-E93F-177D-307DAAE7EAD9}"/>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27" name="TextBox 226">
              <a:extLst>
                <a:ext uri="{FF2B5EF4-FFF2-40B4-BE49-F238E27FC236}">
                  <a16:creationId xmlns:a16="http://schemas.microsoft.com/office/drawing/2014/main" id="{39492C40-31DE-A14B-1346-F99318D5F387}"/>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28" name="TextBox 227">
              <a:extLst>
                <a:ext uri="{FF2B5EF4-FFF2-40B4-BE49-F238E27FC236}">
                  <a16:creationId xmlns:a16="http://schemas.microsoft.com/office/drawing/2014/main" id="{9AEB7766-C718-10D4-EB69-87CCA848FBB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31" name="Straight Arrow Connector 230">
              <a:extLst>
                <a:ext uri="{FF2B5EF4-FFF2-40B4-BE49-F238E27FC236}">
                  <a16:creationId xmlns:a16="http://schemas.microsoft.com/office/drawing/2014/main" id="{61C66167-3519-64A7-BCC5-6CC57FD779A9}"/>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F1FC359-5C65-C09E-258D-64519676C416}"/>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49E3DCB9-6639-5C68-8B6A-83D8ED0127D2}"/>
              </a:ext>
            </a:extLst>
          </p:cNvPr>
          <p:cNvPicPr>
            <a:picLocks noChangeAspect="1"/>
          </p:cNvPicPr>
          <p:nvPr/>
        </p:nvPicPr>
        <p:blipFill>
          <a:blip r:embed="rId18"/>
          <a:stretch>
            <a:fillRect/>
          </a:stretch>
        </p:blipFill>
        <p:spPr>
          <a:xfrm>
            <a:off x="3469767" y="3996615"/>
            <a:ext cx="908989" cy="2274030"/>
          </a:xfrm>
          <a:prstGeom prst="rect">
            <a:avLst/>
          </a:prstGeom>
        </p:spPr>
      </p:pic>
      <p:pic>
        <p:nvPicPr>
          <p:cNvPr id="3" name="Picture 2">
            <a:extLst>
              <a:ext uri="{FF2B5EF4-FFF2-40B4-BE49-F238E27FC236}">
                <a16:creationId xmlns:a16="http://schemas.microsoft.com/office/drawing/2014/main" id="{65CC613D-32C3-05D2-6CD9-5978A7FDF4BF}"/>
              </a:ext>
            </a:extLst>
          </p:cNvPr>
          <p:cNvPicPr>
            <a:picLocks noChangeAspect="1"/>
          </p:cNvPicPr>
          <p:nvPr/>
        </p:nvPicPr>
        <p:blipFill>
          <a:blip r:embed="rId19"/>
          <a:stretch>
            <a:fillRect/>
          </a:stretch>
        </p:blipFill>
        <p:spPr>
          <a:xfrm>
            <a:off x="4216665" y="1192129"/>
            <a:ext cx="3758669" cy="2236872"/>
          </a:xfrm>
          <a:prstGeom prst="rect">
            <a:avLst/>
          </a:prstGeom>
        </p:spPr>
      </p:pic>
      <p:pic>
        <p:nvPicPr>
          <p:cNvPr id="4" name="Picture 3">
            <a:extLst>
              <a:ext uri="{FF2B5EF4-FFF2-40B4-BE49-F238E27FC236}">
                <a16:creationId xmlns:a16="http://schemas.microsoft.com/office/drawing/2014/main" id="{D049069F-3340-97F8-8590-D7399918EAD2}"/>
              </a:ext>
            </a:extLst>
          </p:cNvPr>
          <p:cNvPicPr>
            <a:picLocks noChangeAspect="1"/>
          </p:cNvPicPr>
          <p:nvPr/>
        </p:nvPicPr>
        <p:blipFill>
          <a:blip r:embed="rId20"/>
          <a:stretch>
            <a:fillRect/>
          </a:stretch>
        </p:blipFill>
        <p:spPr>
          <a:xfrm>
            <a:off x="598118" y="4029740"/>
            <a:ext cx="2859257" cy="2207780"/>
          </a:xfrm>
          <a:prstGeom prst="rect">
            <a:avLst/>
          </a:prstGeom>
        </p:spPr>
      </p:pic>
      <p:pic>
        <p:nvPicPr>
          <p:cNvPr id="5" name="Picture 4">
            <a:extLst>
              <a:ext uri="{FF2B5EF4-FFF2-40B4-BE49-F238E27FC236}">
                <a16:creationId xmlns:a16="http://schemas.microsoft.com/office/drawing/2014/main" id="{1EB39F1B-B9D0-877A-D101-A6B5B9344C7B}"/>
              </a:ext>
            </a:extLst>
          </p:cNvPr>
          <p:cNvPicPr>
            <a:picLocks noChangeAspect="1"/>
          </p:cNvPicPr>
          <p:nvPr/>
        </p:nvPicPr>
        <p:blipFill>
          <a:blip r:embed="rId21"/>
          <a:stretch>
            <a:fillRect/>
          </a:stretch>
        </p:blipFill>
        <p:spPr>
          <a:xfrm>
            <a:off x="4788394" y="3667683"/>
            <a:ext cx="3468824" cy="2602962"/>
          </a:xfrm>
          <a:prstGeom prst="rect">
            <a:avLst/>
          </a:prstGeom>
        </p:spPr>
      </p:pic>
      <p:pic>
        <p:nvPicPr>
          <p:cNvPr id="6" name="Picture 13">
            <a:extLst>
              <a:ext uri="{FF2B5EF4-FFF2-40B4-BE49-F238E27FC236}">
                <a16:creationId xmlns:a16="http://schemas.microsoft.com/office/drawing/2014/main" id="{F6BF0882-37B6-A818-400E-08DD18601B21}"/>
              </a:ext>
            </a:extLst>
          </p:cNvPr>
          <p:cNvPicPr>
            <a:picLocks noChangeAspect="1"/>
          </p:cNvPicPr>
          <p:nvPr/>
        </p:nvPicPr>
        <p:blipFill>
          <a:blip r:embed="rId22">
            <a:extLst>
              <a:ext uri="{BEBA8EAE-BF5A-486C-A8C5-ECC9F3942E4B}">
                <a14:imgProps xmlns:a14="http://schemas.microsoft.com/office/drawing/2010/main">
                  <a14:imgLayer r:embed="rId23">
                    <a14:imgEffect>
                      <a14:sharpenSoften amount="50000"/>
                    </a14:imgEffect>
                  </a14:imgLayer>
                </a14:imgProps>
              </a:ext>
            </a:extLst>
          </a:blip>
          <a:srcRect/>
          <a:stretch>
            <a:fillRect/>
          </a:stretch>
        </p:blipFill>
        <p:spPr>
          <a:xfrm>
            <a:off x="84240" y="1192129"/>
            <a:ext cx="3881358" cy="2207780"/>
          </a:xfrm>
          <a:prstGeom prst="rect">
            <a:avLst/>
          </a:prstGeom>
        </p:spPr>
      </p:pic>
      <p:pic>
        <p:nvPicPr>
          <p:cNvPr id="7" name="Picture 6">
            <a:extLst>
              <a:ext uri="{FF2B5EF4-FFF2-40B4-BE49-F238E27FC236}">
                <a16:creationId xmlns:a16="http://schemas.microsoft.com/office/drawing/2014/main" id="{6138E4A6-1F33-33E4-3CB9-269FF25BFCCC}"/>
              </a:ext>
            </a:extLst>
          </p:cNvPr>
          <p:cNvPicPr>
            <a:picLocks noChangeAspect="1"/>
          </p:cNvPicPr>
          <p:nvPr/>
        </p:nvPicPr>
        <p:blipFill>
          <a:blip r:embed="rId24"/>
          <a:stretch>
            <a:fillRect/>
          </a:stretch>
        </p:blipFill>
        <p:spPr>
          <a:xfrm>
            <a:off x="8496695" y="1192127"/>
            <a:ext cx="3185524" cy="2207780"/>
          </a:xfrm>
          <a:prstGeom prst="rect">
            <a:avLst/>
          </a:prstGeom>
        </p:spPr>
      </p:pic>
      <p:pic>
        <p:nvPicPr>
          <p:cNvPr id="9" name="Picture 8">
            <a:extLst>
              <a:ext uri="{FF2B5EF4-FFF2-40B4-BE49-F238E27FC236}">
                <a16:creationId xmlns:a16="http://schemas.microsoft.com/office/drawing/2014/main" id="{D241429F-29E0-DB12-8925-E778B9A771D6}"/>
              </a:ext>
            </a:extLst>
          </p:cNvPr>
          <p:cNvPicPr>
            <a:picLocks noChangeAspect="1"/>
          </p:cNvPicPr>
          <p:nvPr/>
        </p:nvPicPr>
        <p:blipFill>
          <a:blip r:embed="rId25"/>
          <a:stretch>
            <a:fillRect/>
          </a:stretch>
        </p:blipFill>
        <p:spPr>
          <a:xfrm>
            <a:off x="8496695" y="3902085"/>
            <a:ext cx="3390551" cy="2404800"/>
          </a:xfrm>
          <a:prstGeom prst="rect">
            <a:avLst/>
          </a:prstGeom>
        </p:spPr>
      </p:pic>
      <p:sp>
        <p:nvSpPr>
          <p:cNvPr id="10" name="TextBox 17">
            <a:extLst>
              <a:ext uri="{FF2B5EF4-FFF2-40B4-BE49-F238E27FC236}">
                <a16:creationId xmlns:a16="http://schemas.microsoft.com/office/drawing/2014/main" id="{CA4026BE-4F52-5D2F-35EE-BF7C175C34EE}"/>
              </a:ext>
            </a:extLst>
          </p:cNvPr>
          <p:cNvSpPr txBox="1"/>
          <p:nvPr/>
        </p:nvSpPr>
        <p:spPr>
          <a:xfrm>
            <a:off x="1093524" y="3305294"/>
            <a:ext cx="1968653" cy="305596"/>
          </a:xfrm>
          <a:prstGeom prst="rect">
            <a:avLst/>
          </a:prstGeom>
        </p:spPr>
        <p:txBody>
          <a:bodyPr wrap="square" lIns="0" tIns="0" rIns="0" bIns="0" rtlCol="0" anchor="t">
            <a:spAutoFit/>
          </a:bodyPr>
          <a:lstStyle/>
          <a:p>
            <a:pPr algn="ctr">
              <a:lnSpc>
                <a:spcPts val="2799"/>
              </a:lnSpc>
            </a:pPr>
            <a:r>
              <a:rPr lang="en-US" sz="1100" b="1" dirty="0" err="1">
                <a:solidFill>
                  <a:srgbClr val="000000"/>
                </a:solidFill>
                <a:latin typeface="Ubuntu Bold"/>
              </a:rPr>
              <a:t>Rubiscape</a:t>
            </a:r>
            <a:r>
              <a:rPr lang="en-US" sz="1100" b="1" dirty="0">
                <a:solidFill>
                  <a:srgbClr val="000000"/>
                </a:solidFill>
                <a:latin typeface="Ubuntu Bold"/>
              </a:rPr>
              <a:t> Model Ops</a:t>
            </a:r>
          </a:p>
        </p:txBody>
      </p:sp>
      <p:sp>
        <p:nvSpPr>
          <p:cNvPr id="11" name="TextBox 17">
            <a:extLst>
              <a:ext uri="{FF2B5EF4-FFF2-40B4-BE49-F238E27FC236}">
                <a16:creationId xmlns:a16="http://schemas.microsoft.com/office/drawing/2014/main" id="{4A67354D-F093-75BF-4F6D-AE2498806031}"/>
              </a:ext>
            </a:extLst>
          </p:cNvPr>
          <p:cNvSpPr txBox="1"/>
          <p:nvPr/>
        </p:nvSpPr>
        <p:spPr>
          <a:xfrm>
            <a:off x="1093524" y="6225374"/>
            <a:ext cx="1640918" cy="305596"/>
          </a:xfrm>
          <a:prstGeom prst="rect">
            <a:avLst/>
          </a:prstGeom>
        </p:spPr>
        <p:txBody>
          <a:bodyPr wrap="square" lIns="0" tIns="0" rIns="0" bIns="0" rtlCol="0" anchor="t">
            <a:spAutoFit/>
          </a:bodyPr>
          <a:lstStyle/>
          <a:p>
            <a:pPr algn="ctr">
              <a:lnSpc>
                <a:spcPts val="2799"/>
              </a:lnSpc>
            </a:pPr>
            <a:r>
              <a:rPr lang="en-US" sz="1100" b="1" dirty="0">
                <a:solidFill>
                  <a:srgbClr val="000000"/>
                </a:solidFill>
                <a:latin typeface="Ubuntu Bold"/>
              </a:rPr>
              <a:t>Model Selection</a:t>
            </a:r>
          </a:p>
        </p:txBody>
      </p:sp>
      <p:sp>
        <p:nvSpPr>
          <p:cNvPr id="12" name="TextBox 17">
            <a:extLst>
              <a:ext uri="{FF2B5EF4-FFF2-40B4-BE49-F238E27FC236}">
                <a16:creationId xmlns:a16="http://schemas.microsoft.com/office/drawing/2014/main" id="{F90EF4F9-A0A3-8728-8E97-85C65D9C9323}"/>
              </a:ext>
            </a:extLst>
          </p:cNvPr>
          <p:cNvSpPr txBox="1"/>
          <p:nvPr/>
        </p:nvSpPr>
        <p:spPr>
          <a:xfrm>
            <a:off x="5275540" y="3356401"/>
            <a:ext cx="1640918" cy="305596"/>
          </a:xfrm>
          <a:prstGeom prst="rect">
            <a:avLst/>
          </a:prstGeom>
        </p:spPr>
        <p:txBody>
          <a:bodyPr wrap="square" lIns="0" tIns="0" rIns="0" bIns="0" rtlCol="0" anchor="t">
            <a:spAutoFit/>
          </a:bodyPr>
          <a:lstStyle/>
          <a:p>
            <a:pPr algn="ctr">
              <a:lnSpc>
                <a:spcPts val="2799"/>
              </a:lnSpc>
            </a:pPr>
            <a:r>
              <a:rPr lang="en-US" sz="1100" b="1" dirty="0">
                <a:solidFill>
                  <a:srgbClr val="000000"/>
                </a:solidFill>
                <a:latin typeface="Ubuntu Bold"/>
              </a:rPr>
              <a:t>Dataset</a:t>
            </a:r>
          </a:p>
        </p:txBody>
      </p:sp>
      <p:sp>
        <p:nvSpPr>
          <p:cNvPr id="13" name="TextBox 17">
            <a:extLst>
              <a:ext uri="{FF2B5EF4-FFF2-40B4-BE49-F238E27FC236}">
                <a16:creationId xmlns:a16="http://schemas.microsoft.com/office/drawing/2014/main" id="{ED5221C3-CAF1-0D0B-ED3A-2B260E4C9199}"/>
              </a:ext>
            </a:extLst>
          </p:cNvPr>
          <p:cNvSpPr txBox="1"/>
          <p:nvPr/>
        </p:nvSpPr>
        <p:spPr>
          <a:xfrm>
            <a:off x="9268998" y="3313052"/>
            <a:ext cx="1640918" cy="297838"/>
          </a:xfrm>
          <a:prstGeom prst="rect">
            <a:avLst/>
          </a:prstGeom>
        </p:spPr>
        <p:txBody>
          <a:bodyPr wrap="square" lIns="0" tIns="0" rIns="0" bIns="0" rtlCol="0" anchor="t">
            <a:spAutoFit/>
          </a:bodyPr>
          <a:lstStyle/>
          <a:p>
            <a:pPr algn="ctr">
              <a:lnSpc>
                <a:spcPts val="2799"/>
              </a:lnSpc>
            </a:pPr>
            <a:r>
              <a:rPr lang="en-US" sz="1100" b="1" dirty="0">
                <a:solidFill>
                  <a:srgbClr val="000000"/>
                </a:solidFill>
                <a:latin typeface="Ubuntu Bold"/>
              </a:rPr>
              <a:t>Accident types</a:t>
            </a:r>
          </a:p>
        </p:txBody>
      </p:sp>
      <p:sp>
        <p:nvSpPr>
          <p:cNvPr id="14" name="TextBox 17">
            <a:extLst>
              <a:ext uri="{FF2B5EF4-FFF2-40B4-BE49-F238E27FC236}">
                <a16:creationId xmlns:a16="http://schemas.microsoft.com/office/drawing/2014/main" id="{DDB9A4F3-FD17-9008-5AE9-628C6532E3DF}"/>
              </a:ext>
            </a:extLst>
          </p:cNvPr>
          <p:cNvSpPr txBox="1"/>
          <p:nvPr/>
        </p:nvSpPr>
        <p:spPr>
          <a:xfrm>
            <a:off x="5570087" y="6203467"/>
            <a:ext cx="2059615" cy="305596"/>
          </a:xfrm>
          <a:prstGeom prst="rect">
            <a:avLst/>
          </a:prstGeom>
        </p:spPr>
        <p:txBody>
          <a:bodyPr wrap="square" lIns="0" tIns="0" rIns="0" bIns="0" rtlCol="0" anchor="t">
            <a:spAutoFit/>
          </a:bodyPr>
          <a:lstStyle/>
          <a:p>
            <a:pPr algn="ctr">
              <a:lnSpc>
                <a:spcPts val="2799"/>
              </a:lnSpc>
            </a:pPr>
            <a:r>
              <a:rPr lang="en-US" sz="1100" b="1" dirty="0">
                <a:solidFill>
                  <a:srgbClr val="000000"/>
                </a:solidFill>
                <a:latin typeface="Ubuntu Bold"/>
              </a:rPr>
              <a:t>Environment Prediction</a:t>
            </a:r>
          </a:p>
        </p:txBody>
      </p:sp>
      <p:sp>
        <p:nvSpPr>
          <p:cNvPr id="15" name="TextBox 17">
            <a:extLst>
              <a:ext uri="{FF2B5EF4-FFF2-40B4-BE49-F238E27FC236}">
                <a16:creationId xmlns:a16="http://schemas.microsoft.com/office/drawing/2014/main" id="{07A800E5-946A-98C4-25CF-117D91E782CF}"/>
              </a:ext>
            </a:extLst>
          </p:cNvPr>
          <p:cNvSpPr txBox="1"/>
          <p:nvPr/>
        </p:nvSpPr>
        <p:spPr>
          <a:xfrm>
            <a:off x="3062177" y="6233177"/>
            <a:ext cx="1640918" cy="305596"/>
          </a:xfrm>
          <a:prstGeom prst="rect">
            <a:avLst/>
          </a:prstGeom>
        </p:spPr>
        <p:txBody>
          <a:bodyPr wrap="square" lIns="0" tIns="0" rIns="0" bIns="0" rtlCol="0" anchor="t">
            <a:spAutoFit/>
          </a:bodyPr>
          <a:lstStyle/>
          <a:p>
            <a:pPr algn="ctr">
              <a:lnSpc>
                <a:spcPts val="2799"/>
              </a:lnSpc>
            </a:pPr>
            <a:r>
              <a:rPr lang="en-US" sz="1100" b="1" dirty="0">
                <a:solidFill>
                  <a:srgbClr val="000000"/>
                </a:solidFill>
                <a:latin typeface="Ubuntu Bold"/>
              </a:rPr>
              <a:t>Model Config</a:t>
            </a:r>
          </a:p>
        </p:txBody>
      </p:sp>
      <p:sp>
        <p:nvSpPr>
          <p:cNvPr id="16" name="TextBox 17">
            <a:extLst>
              <a:ext uri="{FF2B5EF4-FFF2-40B4-BE49-F238E27FC236}">
                <a16:creationId xmlns:a16="http://schemas.microsoft.com/office/drawing/2014/main" id="{CC028D7E-D937-ED90-A6AC-1B5F8627E3E0}"/>
              </a:ext>
            </a:extLst>
          </p:cNvPr>
          <p:cNvSpPr txBox="1"/>
          <p:nvPr/>
        </p:nvSpPr>
        <p:spPr>
          <a:xfrm>
            <a:off x="8835341" y="6207346"/>
            <a:ext cx="2616432" cy="297838"/>
          </a:xfrm>
          <a:prstGeom prst="rect">
            <a:avLst/>
          </a:prstGeom>
        </p:spPr>
        <p:txBody>
          <a:bodyPr wrap="square" lIns="0" tIns="0" rIns="0" bIns="0" rtlCol="0" anchor="t">
            <a:spAutoFit/>
          </a:bodyPr>
          <a:lstStyle/>
          <a:p>
            <a:pPr algn="ctr">
              <a:lnSpc>
                <a:spcPts val="2799"/>
              </a:lnSpc>
            </a:pPr>
            <a:r>
              <a:rPr lang="en-US" sz="1100" b="1" dirty="0">
                <a:solidFill>
                  <a:srgbClr val="000000"/>
                </a:solidFill>
                <a:latin typeface="Ubuntu Bold"/>
              </a:rPr>
              <a:t>Shipping vessel cost prediction</a:t>
            </a:r>
          </a:p>
        </p:txBody>
      </p:sp>
    </p:spTree>
    <p:custDataLst>
      <p:tags r:id="rId1"/>
    </p:custDataLst>
    <p:extLst>
      <p:ext uri="{BB962C8B-B14F-4D97-AF65-F5344CB8AC3E}">
        <p14:creationId xmlns:p14="http://schemas.microsoft.com/office/powerpoint/2010/main" val="261177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a:extLst>
              <a:ext uri="{FF2B5EF4-FFF2-40B4-BE49-F238E27FC236}">
                <a16:creationId xmlns:a16="http://schemas.microsoft.com/office/drawing/2014/main" id="{CC83A280-183E-77A9-0000-14AE3B2F347B}"/>
              </a:ext>
            </a:extLst>
          </p:cNvPr>
          <p:cNvSpPr>
            <a:spLocks noGrp="1"/>
          </p:cNvSpPr>
          <p:nvPr>
            <p:ph type="title"/>
          </p:nvPr>
        </p:nvSpPr>
        <p:spPr>
          <a:xfrm>
            <a:off x="598118" y="68082"/>
            <a:ext cx="10818142" cy="623147"/>
          </a:xfrm>
        </p:spPr>
        <p:txBody>
          <a:bodyPr>
            <a:normAutofit/>
          </a:bodyPr>
          <a:lstStyle/>
          <a:p>
            <a:r>
              <a:rPr lang="en-US" sz="2000" dirty="0">
                <a:solidFill>
                  <a:schemeClr val="tx1">
                    <a:lumMod val="65000"/>
                    <a:lumOff val="35000"/>
                  </a:schemeClr>
                </a:solidFill>
                <a:latin typeface="+mn-lt"/>
              </a:rPr>
              <a:t>Topic : </a:t>
            </a:r>
            <a:r>
              <a:rPr lang="en-US" sz="2000" dirty="0">
                <a:solidFill>
                  <a:srgbClr val="EF7E2E"/>
                </a:solidFill>
                <a:latin typeface="+mn-lt"/>
              </a:rPr>
              <a:t>Marine Accident </a:t>
            </a:r>
            <a:r>
              <a:rPr lang="en-US" sz="2000" dirty="0">
                <a:solidFill>
                  <a:schemeClr val="tx1">
                    <a:lumMod val="65000"/>
                    <a:lumOff val="35000"/>
                  </a:schemeClr>
                </a:solidFill>
                <a:latin typeface="+mn-lt"/>
              </a:rPr>
              <a:t>|  Function </a:t>
            </a:r>
            <a:r>
              <a:rPr lang="en-US" sz="2000" dirty="0">
                <a:solidFill>
                  <a:srgbClr val="EF7E2E"/>
                </a:solidFill>
                <a:latin typeface="+mn-lt"/>
              </a:rPr>
              <a:t>Environmental Impact</a:t>
            </a:r>
            <a:r>
              <a:rPr lang="en-US" sz="2000" dirty="0">
                <a:solidFill>
                  <a:schemeClr val="tx1">
                    <a:lumMod val="50000"/>
                    <a:lumOff val="50000"/>
                  </a:schemeClr>
                </a:solidFill>
                <a:latin typeface="+mn-lt"/>
              </a:rPr>
              <a:t>|</a:t>
            </a:r>
            <a:r>
              <a:rPr lang="en-US" sz="2000" dirty="0">
                <a:solidFill>
                  <a:srgbClr val="EF7E2E"/>
                </a:solidFill>
                <a:latin typeface="+mn-lt"/>
              </a:rPr>
              <a:t>  </a:t>
            </a:r>
            <a:r>
              <a:rPr lang="en-US" sz="2000" dirty="0">
                <a:solidFill>
                  <a:schemeClr val="tx1">
                    <a:lumMod val="65000"/>
                    <a:lumOff val="35000"/>
                  </a:schemeClr>
                </a:solidFill>
                <a:latin typeface="+mn-lt"/>
              </a:rPr>
              <a:t>Industry : </a:t>
            </a:r>
            <a:r>
              <a:rPr lang="en-US" sz="2000" dirty="0">
                <a:solidFill>
                  <a:srgbClr val="EF7E2E"/>
                </a:solidFill>
                <a:latin typeface="+mn-lt"/>
              </a:rPr>
              <a:t>Marine</a:t>
            </a:r>
            <a:endParaRPr lang="en-IN" sz="2000" dirty="0">
              <a:latin typeface="+mn-lt"/>
            </a:endParaRPr>
          </a:p>
        </p:txBody>
      </p:sp>
      <p:sp>
        <p:nvSpPr>
          <p:cNvPr id="32" name="Rectangle 31">
            <a:extLst>
              <a:ext uri="{FF2B5EF4-FFF2-40B4-BE49-F238E27FC236}">
                <a16:creationId xmlns:a16="http://schemas.microsoft.com/office/drawing/2014/main" id="{1DF33CC0-E3F0-7C6D-E1ED-B3DD0BEB2A34}"/>
              </a:ext>
            </a:extLst>
          </p:cNvPr>
          <p:cNvSpPr/>
          <p:nvPr/>
        </p:nvSpPr>
        <p:spPr>
          <a:xfrm>
            <a:off x="598118" y="814517"/>
            <a:ext cx="3383280" cy="21031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ct val="150000"/>
              </a:lnSpc>
            </a:pPr>
            <a:r>
              <a:rPr lang="en-IN" sz="1200" b="1" dirty="0">
                <a:solidFill>
                  <a:schemeClr val="tx1">
                    <a:lumMod val="95000"/>
                    <a:lumOff val="5000"/>
                  </a:schemeClr>
                </a:solidFill>
                <a:ea typeface="Roboto" panose="02000000000000000000" pitchFamily="2" charset="0"/>
                <a:cs typeface="Roboto" panose="02000000000000000000" pitchFamily="2" charset="0"/>
              </a:rPr>
              <a:t>THE GOAL  </a:t>
            </a:r>
          </a:p>
          <a:p>
            <a:pPr marL="461486" lvl="1" indent="-230743" algn="l">
              <a:lnSpc>
                <a:spcPct val="150000"/>
              </a:lnSpc>
              <a:buFont typeface="Arial"/>
              <a:buChar char="•"/>
            </a:pPr>
            <a:r>
              <a:rPr lang="en-US" sz="1200" dirty="0">
                <a:solidFill>
                  <a:srgbClr val="000000"/>
                </a:solidFill>
                <a:latin typeface="Ubuntu"/>
              </a:rPr>
              <a:t>Predict environment pollution</a:t>
            </a:r>
          </a:p>
          <a:p>
            <a:pPr marL="461486" lvl="1" indent="-230743" algn="l">
              <a:lnSpc>
                <a:spcPct val="150000"/>
              </a:lnSpc>
              <a:buFont typeface="Arial"/>
              <a:buChar char="•"/>
            </a:pPr>
            <a:r>
              <a:rPr lang="en-US" sz="1200" dirty="0">
                <a:solidFill>
                  <a:srgbClr val="000000"/>
                </a:solidFill>
                <a:latin typeface="Ubuntu"/>
              </a:rPr>
              <a:t> Economic impact of accident</a:t>
            </a:r>
          </a:p>
          <a:p>
            <a:pPr>
              <a:lnSpc>
                <a:spcPct val="150000"/>
              </a:lnSpc>
            </a:pPr>
            <a:endParaRPr lang="en-IN" sz="1200" b="1" dirty="0">
              <a:solidFill>
                <a:schemeClr val="tx1">
                  <a:lumMod val="95000"/>
                  <a:lumOff val="5000"/>
                </a:schemeClr>
              </a:solidFill>
              <a:ea typeface="Roboto" panose="02000000000000000000" pitchFamily="2" charset="0"/>
              <a:cs typeface="Roboto" panose="02000000000000000000" pitchFamily="2" charset="0"/>
            </a:endParaRPr>
          </a:p>
          <a:p>
            <a:pPr>
              <a:lnSpc>
                <a:spcPct val="150000"/>
              </a:lnSpc>
            </a:pPr>
            <a:endParaRPr lang="en-US" sz="1200" spc="300" dirty="0">
              <a:solidFill>
                <a:schemeClr val="tx1">
                  <a:lumMod val="95000"/>
                  <a:lumOff val="5000"/>
                </a:schemeClr>
              </a:solidFill>
              <a:ea typeface="Roboto"/>
              <a:cs typeface="Roboto"/>
            </a:endParaRPr>
          </a:p>
          <a:p>
            <a:pPr algn="ctr">
              <a:lnSpc>
                <a:spcPct val="150000"/>
              </a:lnSpc>
            </a:pPr>
            <a:endParaRPr lang="en-US" sz="1200" dirty="0"/>
          </a:p>
        </p:txBody>
      </p:sp>
      <p:sp>
        <p:nvSpPr>
          <p:cNvPr id="59" name="Rectangle 58">
            <a:extLst>
              <a:ext uri="{FF2B5EF4-FFF2-40B4-BE49-F238E27FC236}">
                <a16:creationId xmlns:a16="http://schemas.microsoft.com/office/drawing/2014/main" id="{764150BD-64D0-C4DF-47FD-B1B8AEC695E6}"/>
              </a:ext>
            </a:extLst>
          </p:cNvPr>
          <p:cNvSpPr/>
          <p:nvPr/>
        </p:nvSpPr>
        <p:spPr>
          <a:xfrm>
            <a:off x="4373013" y="814517"/>
            <a:ext cx="3383280" cy="21031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IN" sz="1200" b="1" dirty="0">
                <a:solidFill>
                  <a:schemeClr val="tx1">
                    <a:lumMod val="95000"/>
                    <a:lumOff val="5000"/>
                  </a:schemeClr>
                </a:solidFill>
                <a:ea typeface="Roboto" panose="02000000000000000000" pitchFamily="2" charset="0"/>
                <a:cs typeface="Roboto" panose="02000000000000000000" pitchFamily="2" charset="0"/>
              </a:rPr>
              <a:t>THE DATA SET</a:t>
            </a:r>
          </a:p>
          <a:p>
            <a:pPr marL="488632" lvl="1" indent="-244316" algn="l">
              <a:lnSpc>
                <a:spcPct val="150000"/>
              </a:lnSpc>
              <a:buFont typeface="Arial"/>
              <a:buChar char="•"/>
            </a:pPr>
            <a:r>
              <a:rPr lang="en-US" sz="1200" dirty="0">
                <a:solidFill>
                  <a:srgbClr val="000000"/>
                </a:solidFill>
                <a:latin typeface="Ubuntu"/>
              </a:rPr>
              <a:t>Marine-Accident dataset. </a:t>
            </a:r>
          </a:p>
          <a:p>
            <a:pPr marL="488632" lvl="1" indent="-244316" algn="l">
              <a:lnSpc>
                <a:spcPct val="150000"/>
              </a:lnSpc>
              <a:buFont typeface="Arial"/>
              <a:buChar char="•"/>
            </a:pPr>
            <a:r>
              <a:rPr lang="en-US" sz="1200" dirty="0">
                <a:solidFill>
                  <a:srgbClr val="000000"/>
                </a:solidFill>
                <a:latin typeface="Ubuntu"/>
              </a:rPr>
              <a:t>249 rows and 30 columns</a:t>
            </a:r>
          </a:p>
          <a:p>
            <a:pPr marL="488632" lvl="1" indent="-244316" algn="l">
              <a:lnSpc>
                <a:spcPct val="150000"/>
              </a:lnSpc>
            </a:pPr>
            <a:r>
              <a:rPr lang="en-US" sz="1200" dirty="0">
                <a:solidFill>
                  <a:srgbClr val="000000"/>
                </a:solidFill>
                <a:latin typeface="Ubuntu Bold"/>
              </a:rPr>
              <a:t>Source </a:t>
            </a:r>
          </a:p>
          <a:p>
            <a:pPr marL="488632" lvl="1" indent="-244316" algn="l">
              <a:lnSpc>
                <a:spcPct val="150000"/>
              </a:lnSpc>
              <a:buFont typeface="Arial"/>
              <a:buChar char="•"/>
            </a:pPr>
            <a:r>
              <a:rPr lang="en-US" sz="1200" u="sng" dirty="0">
                <a:solidFill>
                  <a:srgbClr val="0563C1"/>
                </a:solidFill>
                <a:latin typeface="Ubuntu"/>
                <a:hlinkClick r:id="rId3" tooltip="https://www.kaggle.com/datasets/awsaf49/brats20-dataset-training-validation?datasetId=751906&amp;sortBy=dateRun&amp;tab=bookmarked"/>
              </a:rPr>
              <a:t>https://zenodo.org/record/5592999 </a:t>
            </a:r>
            <a:endParaRPr lang="en-US" sz="1200" dirty="0">
              <a:solidFill>
                <a:srgbClr val="000000"/>
              </a:solidFill>
              <a:latin typeface="Ubuntu"/>
            </a:endParaRPr>
          </a:p>
          <a:p>
            <a:pPr algn="ctr">
              <a:lnSpc>
                <a:spcPct val="150000"/>
              </a:lnSpc>
            </a:pPr>
            <a:endParaRPr lang="en-US" sz="1200" dirty="0"/>
          </a:p>
        </p:txBody>
      </p:sp>
      <p:sp>
        <p:nvSpPr>
          <p:cNvPr id="60" name="Rectangle 59">
            <a:extLst>
              <a:ext uri="{FF2B5EF4-FFF2-40B4-BE49-F238E27FC236}">
                <a16:creationId xmlns:a16="http://schemas.microsoft.com/office/drawing/2014/main" id="{69B92447-93F1-ECBB-FEA7-A4B6C507A812}"/>
              </a:ext>
            </a:extLst>
          </p:cNvPr>
          <p:cNvSpPr/>
          <p:nvPr/>
        </p:nvSpPr>
        <p:spPr>
          <a:xfrm>
            <a:off x="8147908" y="837276"/>
            <a:ext cx="3445974" cy="21031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IN" sz="1200" b="1" dirty="0">
                <a:solidFill>
                  <a:schemeClr val="tx1">
                    <a:lumMod val="95000"/>
                    <a:lumOff val="5000"/>
                  </a:schemeClr>
                </a:solidFill>
                <a:ea typeface="Roboto" panose="02000000000000000000" pitchFamily="2" charset="0"/>
                <a:cs typeface="Roboto" panose="02000000000000000000" pitchFamily="2" charset="0"/>
              </a:rPr>
              <a:t>THE IMPACT</a:t>
            </a:r>
            <a:endParaRPr lang="en-US" sz="1200" b="1" dirty="0">
              <a:solidFill>
                <a:schemeClr val="tx1">
                  <a:lumMod val="95000"/>
                  <a:lumOff val="5000"/>
                </a:schemeClr>
              </a:solidFill>
              <a:ea typeface="Roboto" panose="02000000000000000000" pitchFamily="2" charset="0"/>
              <a:cs typeface="Roboto" panose="02000000000000000000" pitchFamily="2" charset="0"/>
            </a:endParaRPr>
          </a:p>
          <a:p>
            <a:pPr marL="461162" lvl="1" indent="-230581" algn="l">
              <a:lnSpc>
                <a:spcPct val="150000"/>
              </a:lnSpc>
              <a:buFont typeface="Arial"/>
              <a:buChar char="•"/>
            </a:pPr>
            <a:r>
              <a:rPr lang="en-US" sz="1200" dirty="0">
                <a:solidFill>
                  <a:srgbClr val="000000"/>
                </a:solidFill>
                <a:latin typeface="Ubuntu"/>
              </a:rPr>
              <a:t>Environment impact can be predicted as it is important considering CSR activities.</a:t>
            </a:r>
          </a:p>
          <a:p>
            <a:pPr marL="461486" lvl="1" indent="-230743" algn="l">
              <a:lnSpc>
                <a:spcPct val="150000"/>
              </a:lnSpc>
              <a:buFont typeface="Arial"/>
              <a:buChar char="•"/>
            </a:pPr>
            <a:r>
              <a:rPr lang="en-US" sz="1200" dirty="0">
                <a:solidFill>
                  <a:srgbClr val="000000"/>
                </a:solidFill>
                <a:latin typeface="Ubuntu"/>
              </a:rPr>
              <a:t>Estimated Cost is also needed to be known to under recovery steps.. </a:t>
            </a:r>
          </a:p>
          <a:p>
            <a:pPr>
              <a:lnSpc>
                <a:spcPct val="150000"/>
              </a:lnSpc>
            </a:pPr>
            <a:endParaRPr lang="en-IN" sz="1200" b="1" dirty="0">
              <a:solidFill>
                <a:schemeClr val="tx1">
                  <a:lumMod val="95000"/>
                  <a:lumOff val="5000"/>
                </a:schemeClr>
              </a:solidFill>
              <a:ea typeface="Roboto" panose="02000000000000000000" pitchFamily="2" charset="0"/>
              <a:cs typeface="Roboto" panose="02000000000000000000" pitchFamily="2" charset="0"/>
            </a:endParaRPr>
          </a:p>
        </p:txBody>
      </p:sp>
      <p:sp>
        <p:nvSpPr>
          <p:cNvPr id="61" name="Rectangle 60">
            <a:extLst>
              <a:ext uri="{FF2B5EF4-FFF2-40B4-BE49-F238E27FC236}">
                <a16:creationId xmlns:a16="http://schemas.microsoft.com/office/drawing/2014/main" id="{60D36916-2CA6-7E93-75E1-75135C3B324C}"/>
              </a:ext>
            </a:extLst>
          </p:cNvPr>
          <p:cNvSpPr/>
          <p:nvPr/>
        </p:nvSpPr>
        <p:spPr>
          <a:xfrm>
            <a:off x="613630" y="4236151"/>
            <a:ext cx="3383280" cy="21031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b="1">
                <a:solidFill>
                  <a:schemeClr val="tx1">
                    <a:lumMod val="95000"/>
                    <a:lumOff val="5000"/>
                  </a:schemeClr>
                </a:solidFill>
                <a:ea typeface="Roboto" panose="02000000000000000000" pitchFamily="2" charset="0"/>
                <a:cs typeface="Roboto" panose="02000000000000000000" pitchFamily="2" charset="0"/>
              </a:rPr>
              <a:t>TOOL SET</a:t>
            </a:r>
          </a:p>
          <a:p>
            <a:pPr algn="ctr"/>
            <a:endParaRPr lang="en-US"/>
          </a:p>
        </p:txBody>
      </p:sp>
      <p:sp>
        <p:nvSpPr>
          <p:cNvPr id="62" name="Rectangle 61">
            <a:extLst>
              <a:ext uri="{FF2B5EF4-FFF2-40B4-BE49-F238E27FC236}">
                <a16:creationId xmlns:a16="http://schemas.microsoft.com/office/drawing/2014/main" id="{B5A57BB8-0A08-AD59-05B1-FDEABC947025}"/>
              </a:ext>
            </a:extLst>
          </p:cNvPr>
          <p:cNvSpPr/>
          <p:nvPr/>
        </p:nvSpPr>
        <p:spPr>
          <a:xfrm>
            <a:off x="4388525" y="4236151"/>
            <a:ext cx="3383280" cy="21031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b="1" dirty="0">
                <a:solidFill>
                  <a:schemeClr val="tx1">
                    <a:lumMod val="95000"/>
                    <a:lumOff val="5000"/>
                  </a:schemeClr>
                </a:solidFill>
                <a:ea typeface="Roboto" panose="02000000000000000000" pitchFamily="2" charset="0"/>
                <a:cs typeface="Roboto" panose="02000000000000000000" pitchFamily="2" charset="0"/>
              </a:rPr>
              <a:t>TECHNIQUE:</a:t>
            </a:r>
          </a:p>
          <a:p>
            <a:r>
              <a:rPr lang="en-IN" sz="1400" dirty="0" err="1">
                <a:solidFill>
                  <a:schemeClr val="tx1">
                    <a:lumMod val="95000"/>
                    <a:lumOff val="5000"/>
                  </a:schemeClr>
                </a:solidFill>
                <a:ea typeface="Roboto" panose="02000000000000000000" pitchFamily="2" charset="0"/>
                <a:cs typeface="Roboto" panose="02000000000000000000" pitchFamily="2" charset="0"/>
              </a:rPr>
              <a:t>Rubistudio</a:t>
            </a:r>
            <a:r>
              <a:rPr lang="en-IN" sz="1400" dirty="0">
                <a:solidFill>
                  <a:schemeClr val="tx1">
                    <a:lumMod val="95000"/>
                    <a:lumOff val="5000"/>
                  </a:schemeClr>
                </a:solidFill>
                <a:ea typeface="Roboto" panose="02000000000000000000" pitchFamily="2" charset="0"/>
                <a:cs typeface="Roboto" panose="02000000000000000000" pitchFamily="2" charset="0"/>
              </a:rPr>
              <a:t> : Statistical Analysis </a:t>
            </a:r>
          </a:p>
          <a:p>
            <a:r>
              <a:rPr lang="en-IN" sz="1400" dirty="0" err="1">
                <a:solidFill>
                  <a:schemeClr val="tx1">
                    <a:lumMod val="95000"/>
                    <a:lumOff val="5000"/>
                  </a:schemeClr>
                </a:solidFill>
                <a:ea typeface="Roboto" panose="02000000000000000000" pitchFamily="2" charset="0"/>
                <a:cs typeface="Roboto" panose="02000000000000000000" pitchFamily="2" charset="0"/>
              </a:rPr>
              <a:t>RubiML</a:t>
            </a:r>
            <a:r>
              <a:rPr lang="en-IN" sz="1400" dirty="0">
                <a:solidFill>
                  <a:schemeClr val="tx1">
                    <a:lumMod val="95000"/>
                    <a:lumOff val="5000"/>
                  </a:schemeClr>
                </a:solidFill>
                <a:ea typeface="Roboto" panose="02000000000000000000" pitchFamily="2" charset="0"/>
                <a:cs typeface="Roboto" panose="02000000000000000000" pitchFamily="2" charset="0"/>
              </a:rPr>
              <a:t> : Model Building Classification Algorithms like Random </a:t>
            </a:r>
            <a:r>
              <a:rPr lang="en-IN" sz="1400" dirty="0" err="1">
                <a:solidFill>
                  <a:schemeClr val="tx1">
                    <a:lumMod val="95000"/>
                    <a:lumOff val="5000"/>
                  </a:schemeClr>
                </a:solidFill>
                <a:ea typeface="Roboto" panose="02000000000000000000" pitchFamily="2" charset="0"/>
                <a:cs typeface="Roboto" panose="02000000000000000000" pitchFamily="2" charset="0"/>
              </a:rPr>
              <a:t>forest,decision</a:t>
            </a:r>
            <a:r>
              <a:rPr lang="en-IN" sz="1400" dirty="0">
                <a:solidFill>
                  <a:schemeClr val="tx1">
                    <a:lumMod val="95000"/>
                    <a:lumOff val="5000"/>
                  </a:schemeClr>
                </a:solidFill>
                <a:ea typeface="Roboto" panose="02000000000000000000" pitchFamily="2" charset="0"/>
                <a:cs typeface="Roboto" panose="02000000000000000000" pitchFamily="2" charset="0"/>
              </a:rPr>
              <a:t> trees</a:t>
            </a:r>
          </a:p>
          <a:p>
            <a:r>
              <a:rPr lang="en-IN" sz="1400" dirty="0" err="1">
                <a:solidFill>
                  <a:schemeClr val="tx1">
                    <a:lumMod val="95000"/>
                    <a:lumOff val="5000"/>
                  </a:schemeClr>
                </a:solidFill>
                <a:ea typeface="Roboto" panose="02000000000000000000" pitchFamily="2" charset="0"/>
                <a:cs typeface="Roboto" panose="02000000000000000000" pitchFamily="2" charset="0"/>
              </a:rPr>
              <a:t>RubiSight</a:t>
            </a:r>
            <a:r>
              <a:rPr lang="en-IN" sz="1400" dirty="0">
                <a:solidFill>
                  <a:schemeClr val="tx1">
                    <a:lumMod val="95000"/>
                    <a:lumOff val="5000"/>
                  </a:schemeClr>
                </a:solidFill>
                <a:ea typeface="Roboto" panose="02000000000000000000" pitchFamily="2" charset="0"/>
                <a:cs typeface="Roboto" panose="02000000000000000000" pitchFamily="2" charset="0"/>
              </a:rPr>
              <a:t> : Visualization</a:t>
            </a: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pPr algn="ctr"/>
            <a:endParaRPr lang="en-US" dirty="0"/>
          </a:p>
        </p:txBody>
      </p:sp>
      <p:sp>
        <p:nvSpPr>
          <p:cNvPr id="63" name="Rectangle 62">
            <a:extLst>
              <a:ext uri="{FF2B5EF4-FFF2-40B4-BE49-F238E27FC236}">
                <a16:creationId xmlns:a16="http://schemas.microsoft.com/office/drawing/2014/main" id="{AB595CE2-5F5A-B49A-1A21-AF0DF0F62C0D}"/>
              </a:ext>
            </a:extLst>
          </p:cNvPr>
          <p:cNvSpPr/>
          <p:nvPr/>
        </p:nvSpPr>
        <p:spPr>
          <a:xfrm>
            <a:off x="8163420" y="4258910"/>
            <a:ext cx="3383280" cy="21031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400" b="1" dirty="0">
                <a:solidFill>
                  <a:schemeClr val="tx1">
                    <a:lumMod val="95000"/>
                    <a:lumOff val="5000"/>
                  </a:schemeClr>
                </a:solidFill>
                <a:ea typeface="Roboto" panose="02000000000000000000" pitchFamily="2" charset="0"/>
                <a:cs typeface="Roboto" panose="02000000000000000000" pitchFamily="2" charset="0"/>
              </a:rPr>
              <a:t>OUTPUT</a:t>
            </a: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endParaRPr lang="en-IN" sz="1400" b="1" dirty="0">
              <a:solidFill>
                <a:schemeClr val="tx1">
                  <a:lumMod val="95000"/>
                  <a:lumOff val="5000"/>
                </a:schemeClr>
              </a:solidFill>
              <a:ea typeface="Roboto" panose="02000000000000000000" pitchFamily="2" charset="0"/>
              <a:cs typeface="Roboto" panose="02000000000000000000" pitchFamily="2" charset="0"/>
            </a:endParaRPr>
          </a:p>
          <a:p>
            <a:r>
              <a:rPr lang="en-IN" sz="1400" dirty="0">
                <a:solidFill>
                  <a:schemeClr val="tx1">
                    <a:lumMod val="95000"/>
                    <a:lumOff val="5000"/>
                  </a:schemeClr>
                </a:solidFill>
                <a:ea typeface="Roboto" panose="02000000000000000000" pitchFamily="2" charset="0"/>
                <a:cs typeface="Roboto" panose="02000000000000000000" pitchFamily="2" charset="0"/>
              </a:rPr>
              <a:t>        Random forest performs the best.</a:t>
            </a:r>
          </a:p>
          <a:p>
            <a:pPr algn="ctr"/>
            <a:endParaRPr lang="en-US" dirty="0"/>
          </a:p>
        </p:txBody>
      </p:sp>
      <p:pic>
        <p:nvPicPr>
          <p:cNvPr id="23" name="Picture 22" descr="Logo">
            <a:extLst>
              <a:ext uri="{FF2B5EF4-FFF2-40B4-BE49-F238E27FC236}">
                <a16:creationId xmlns:a16="http://schemas.microsoft.com/office/drawing/2014/main" id="{AFCDD1BA-D8AF-8EFA-93B4-53E53C021D0D}"/>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27" name="Graphic 26">
            <a:extLst>
              <a:ext uri="{FF2B5EF4-FFF2-40B4-BE49-F238E27FC236}">
                <a16:creationId xmlns:a16="http://schemas.microsoft.com/office/drawing/2014/main" id="{05E8B666-DFA2-372E-A35F-2E06172171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40" name="Group 39">
            <a:extLst>
              <a:ext uri="{FF2B5EF4-FFF2-40B4-BE49-F238E27FC236}">
                <a16:creationId xmlns:a16="http://schemas.microsoft.com/office/drawing/2014/main" id="{A39FB2C5-564E-F26A-8A0D-C0E98DADC412}"/>
              </a:ext>
            </a:extLst>
          </p:cNvPr>
          <p:cNvGrpSpPr/>
          <p:nvPr/>
        </p:nvGrpSpPr>
        <p:grpSpPr>
          <a:xfrm>
            <a:off x="2635054" y="3251313"/>
            <a:ext cx="6921892" cy="696680"/>
            <a:chOff x="2492829" y="3276603"/>
            <a:chExt cx="6921892" cy="696680"/>
          </a:xfrm>
        </p:grpSpPr>
        <p:pic>
          <p:nvPicPr>
            <p:cNvPr id="2" name="Graphic 13">
              <a:extLst>
                <a:ext uri="{FF2B5EF4-FFF2-40B4-BE49-F238E27FC236}">
                  <a16:creationId xmlns:a16="http://schemas.microsoft.com/office/drawing/2014/main" id="{26834CAF-9D07-6FF0-6897-BF0D5FC89A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3" name="Graphic 14">
              <a:extLst>
                <a:ext uri="{FF2B5EF4-FFF2-40B4-BE49-F238E27FC236}">
                  <a16:creationId xmlns:a16="http://schemas.microsoft.com/office/drawing/2014/main" id="{97D34B43-99B5-5C86-D470-44B5A9A494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4" name="Graphic 15">
              <a:extLst>
                <a:ext uri="{FF2B5EF4-FFF2-40B4-BE49-F238E27FC236}">
                  <a16:creationId xmlns:a16="http://schemas.microsoft.com/office/drawing/2014/main" id="{5EFEA30C-9806-8B8F-4EEC-D0851CCE94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5" name="Graphic 21">
              <a:extLst>
                <a:ext uri="{FF2B5EF4-FFF2-40B4-BE49-F238E27FC236}">
                  <a16:creationId xmlns:a16="http://schemas.microsoft.com/office/drawing/2014/main" id="{CDA09E2A-6872-FF57-F317-8C0FB5F3251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6" name="Graphic 22">
              <a:extLst>
                <a:ext uri="{FF2B5EF4-FFF2-40B4-BE49-F238E27FC236}">
                  <a16:creationId xmlns:a16="http://schemas.microsoft.com/office/drawing/2014/main" id="{D4488B0D-0FCF-9A6D-3E00-928B5F08FD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7" name="Picture 24" descr="Icon&#10;&#10;Description automatically generated">
              <a:extLst>
                <a:ext uri="{FF2B5EF4-FFF2-40B4-BE49-F238E27FC236}">
                  <a16:creationId xmlns:a16="http://schemas.microsoft.com/office/drawing/2014/main" id="{9ECD2ABF-6578-432E-C0F8-235A8E2477F2}"/>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12" name="TextBox 11">
              <a:extLst>
                <a:ext uri="{FF2B5EF4-FFF2-40B4-BE49-F238E27FC236}">
                  <a16:creationId xmlns:a16="http://schemas.microsoft.com/office/drawing/2014/main" id="{32EB9F8A-5225-476A-9C8A-BE6B4FFD01B5}"/>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13" name="TextBox 12">
              <a:extLst>
                <a:ext uri="{FF2B5EF4-FFF2-40B4-BE49-F238E27FC236}">
                  <a16:creationId xmlns:a16="http://schemas.microsoft.com/office/drawing/2014/main" id="{CB84E750-15E3-3A0B-64E3-BE0C14013AA2}"/>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17" name="TextBox 16">
              <a:extLst>
                <a:ext uri="{FF2B5EF4-FFF2-40B4-BE49-F238E27FC236}">
                  <a16:creationId xmlns:a16="http://schemas.microsoft.com/office/drawing/2014/main" id="{53BC9228-D2B0-6C84-54DC-090C3F25DD36}"/>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19" name="TextBox 18">
              <a:extLst>
                <a:ext uri="{FF2B5EF4-FFF2-40B4-BE49-F238E27FC236}">
                  <a16:creationId xmlns:a16="http://schemas.microsoft.com/office/drawing/2014/main" id="{9EDD3B65-18A1-11A3-587A-7004EFB3242F}"/>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1" name="TextBox 20">
              <a:extLst>
                <a:ext uri="{FF2B5EF4-FFF2-40B4-BE49-F238E27FC236}">
                  <a16:creationId xmlns:a16="http://schemas.microsoft.com/office/drawing/2014/main" id="{2DD9D8B6-50C5-8CCF-D85E-9D0E18FE07FF}"/>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4" name="TextBox 23">
              <a:extLst>
                <a:ext uri="{FF2B5EF4-FFF2-40B4-BE49-F238E27FC236}">
                  <a16:creationId xmlns:a16="http://schemas.microsoft.com/office/drawing/2014/main" id="{2A99D0EF-255D-73BB-B147-A23FA12E6E48}"/>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34" name="Straight Arrow Connector 33">
              <a:extLst>
                <a:ext uri="{FF2B5EF4-FFF2-40B4-BE49-F238E27FC236}">
                  <a16:creationId xmlns:a16="http://schemas.microsoft.com/office/drawing/2014/main" id="{3F7997AB-2ED2-947E-9B1F-3634C1D4F975}"/>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4910F97-DAE4-D981-59AC-C301B5BFB09B}"/>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4CF2845-5B6F-AE42-262A-E0FC8771516F}"/>
              </a:ext>
            </a:extLst>
          </p:cNvPr>
          <p:cNvGrpSpPr/>
          <p:nvPr/>
        </p:nvGrpSpPr>
        <p:grpSpPr>
          <a:xfrm>
            <a:off x="858990" y="4614169"/>
            <a:ext cx="2808915" cy="915787"/>
            <a:chOff x="858990" y="4614169"/>
            <a:chExt cx="2808915" cy="915787"/>
          </a:xfrm>
        </p:grpSpPr>
        <p:pic>
          <p:nvPicPr>
            <p:cNvPr id="8" name="Picture 7" descr="Icon&#10;&#10;Description automatically generated">
              <a:extLst>
                <a:ext uri="{FF2B5EF4-FFF2-40B4-BE49-F238E27FC236}">
                  <a16:creationId xmlns:a16="http://schemas.microsoft.com/office/drawing/2014/main" id="{134FEF0C-5A39-BFB8-1665-2812226870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0680" y="4614169"/>
              <a:ext cx="650365" cy="915787"/>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41A01070-E8F9-141B-D835-80EDA8462A7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61115" y="4614169"/>
              <a:ext cx="706790" cy="915786"/>
            </a:xfrm>
            <a:prstGeom prst="rect">
              <a:avLst/>
            </a:prstGeom>
          </p:spPr>
        </p:pic>
        <p:pic>
          <p:nvPicPr>
            <p:cNvPr id="10" name="Picture 9" descr="Icon&#10;&#10;Description automatically generated">
              <a:extLst>
                <a:ext uri="{FF2B5EF4-FFF2-40B4-BE49-F238E27FC236}">
                  <a16:creationId xmlns:a16="http://schemas.microsoft.com/office/drawing/2014/main" id="{7695D621-2899-39B8-1F35-F777D185213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990" y="4614169"/>
              <a:ext cx="807761" cy="915787"/>
            </a:xfrm>
            <a:prstGeom prst="rect">
              <a:avLst/>
            </a:prstGeom>
          </p:spPr>
        </p:pic>
      </p:grpSp>
      <p:pic>
        <p:nvPicPr>
          <p:cNvPr id="14" name="Picture 13">
            <a:extLst>
              <a:ext uri="{FF2B5EF4-FFF2-40B4-BE49-F238E27FC236}">
                <a16:creationId xmlns:a16="http://schemas.microsoft.com/office/drawing/2014/main" id="{E3741CFE-A898-F094-2609-A20268622396}"/>
              </a:ext>
            </a:extLst>
          </p:cNvPr>
          <p:cNvPicPr>
            <a:picLocks noChangeAspect="1"/>
          </p:cNvPicPr>
          <p:nvPr/>
        </p:nvPicPr>
        <p:blipFill>
          <a:blip r:embed="rId21"/>
          <a:stretch>
            <a:fillRect/>
          </a:stretch>
        </p:blipFill>
        <p:spPr>
          <a:xfrm>
            <a:off x="8486804" y="4562263"/>
            <a:ext cx="2736512" cy="1450896"/>
          </a:xfrm>
          <a:prstGeom prst="rect">
            <a:avLst/>
          </a:prstGeom>
        </p:spPr>
      </p:pic>
    </p:spTree>
    <p:custDataLst>
      <p:tags r:id="rId1"/>
    </p:custDataLst>
    <p:extLst>
      <p:ext uri="{BB962C8B-B14F-4D97-AF65-F5344CB8AC3E}">
        <p14:creationId xmlns:p14="http://schemas.microsoft.com/office/powerpoint/2010/main" val="58450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2" name="Picture 11" descr="Logo">
            <a:extLst>
              <a:ext uri="{FF2B5EF4-FFF2-40B4-BE49-F238E27FC236}">
                <a16:creationId xmlns:a16="http://schemas.microsoft.com/office/drawing/2014/main" id="{0BB7BF6C-3CBC-459C-A1A2-8CFA7D1995C5}"/>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6" name="Graphic 5">
            <a:extLst>
              <a:ext uri="{FF2B5EF4-FFF2-40B4-BE49-F238E27FC236}">
                <a16:creationId xmlns:a16="http://schemas.microsoft.com/office/drawing/2014/main" id="{9306F072-B8F2-1D05-3159-A52D417FF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1500385D-8168-E989-7C69-2D1FFE0A3990}"/>
              </a:ext>
            </a:extLst>
          </p:cNvPr>
          <p:cNvGrpSpPr/>
          <p:nvPr/>
        </p:nvGrpSpPr>
        <p:grpSpPr>
          <a:xfrm>
            <a:off x="2635054" y="0"/>
            <a:ext cx="6921892" cy="633345"/>
            <a:chOff x="2492829" y="3276603"/>
            <a:chExt cx="6921892" cy="696680"/>
          </a:xfrm>
        </p:grpSpPr>
        <p:pic>
          <p:nvPicPr>
            <p:cNvPr id="25" name="Graphic 13">
              <a:extLst>
                <a:ext uri="{FF2B5EF4-FFF2-40B4-BE49-F238E27FC236}">
                  <a16:creationId xmlns:a16="http://schemas.microsoft.com/office/drawing/2014/main" id="{CD4AE388-C8A6-9DD6-B6AA-104C0BC16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D9197DC5-D546-FCED-A2E3-C76627246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EB3A2F4D-230B-A306-A049-11A59259C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E32ADFE7-E80F-BE1E-A355-8EC2301F6A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A03A8CFD-B38C-0D45-AFF1-4FD68E57AA2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9AC2067C-13FE-9794-0546-2C680F420D6F}"/>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ADCBCBA2-B367-A5C1-07F8-1F3A56E5937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88" name="TextBox 287">
              <a:extLst>
                <a:ext uri="{FF2B5EF4-FFF2-40B4-BE49-F238E27FC236}">
                  <a16:creationId xmlns:a16="http://schemas.microsoft.com/office/drawing/2014/main" id="{21440B5A-BBA8-F3E2-C892-AC0A33AD2411}"/>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89" name="TextBox 288">
              <a:extLst>
                <a:ext uri="{FF2B5EF4-FFF2-40B4-BE49-F238E27FC236}">
                  <a16:creationId xmlns:a16="http://schemas.microsoft.com/office/drawing/2014/main" id="{0627E486-8BFF-8B61-6064-2A1EE37699F8}"/>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90" name="TextBox 289">
              <a:extLst>
                <a:ext uri="{FF2B5EF4-FFF2-40B4-BE49-F238E27FC236}">
                  <a16:creationId xmlns:a16="http://schemas.microsoft.com/office/drawing/2014/main" id="{54A284B0-6FE6-5F52-44FC-053EB0104B63}"/>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91" name="TextBox 290">
              <a:extLst>
                <a:ext uri="{FF2B5EF4-FFF2-40B4-BE49-F238E27FC236}">
                  <a16:creationId xmlns:a16="http://schemas.microsoft.com/office/drawing/2014/main" id="{709153C3-1B10-402E-DE7B-6EB9B6AF7328}"/>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92" name="TextBox 291">
              <a:extLst>
                <a:ext uri="{FF2B5EF4-FFF2-40B4-BE49-F238E27FC236}">
                  <a16:creationId xmlns:a16="http://schemas.microsoft.com/office/drawing/2014/main" id="{95B83C18-610B-A3C7-BA76-CED9C1E3F46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93" name="Straight Arrow Connector 292">
              <a:extLst>
                <a:ext uri="{FF2B5EF4-FFF2-40B4-BE49-F238E27FC236}">
                  <a16:creationId xmlns:a16="http://schemas.microsoft.com/office/drawing/2014/main" id="{4E159533-0150-61ED-C0A1-AA8247E9AFBE}"/>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DB3E39F9-109B-426F-98AB-22DF06743231}"/>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B2C8F1F4-EA65-ADFC-1848-F4C4847B849A}"/>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mn-lt"/>
              </a:rPr>
              <a:t>Business Overview</a:t>
            </a:r>
            <a:endParaRPr lang="en-IN" sz="2000" dirty="0">
              <a:latin typeface="+mn-lt"/>
            </a:endParaRPr>
          </a:p>
        </p:txBody>
      </p:sp>
      <p:sp>
        <p:nvSpPr>
          <p:cNvPr id="299" name="Rectangle 298">
            <a:extLst>
              <a:ext uri="{FF2B5EF4-FFF2-40B4-BE49-F238E27FC236}">
                <a16:creationId xmlns:a16="http://schemas.microsoft.com/office/drawing/2014/main" id="{CE9641F4-BB98-AFD0-FB27-C3AEE9AED694}"/>
              </a:ext>
            </a:extLst>
          </p:cNvPr>
          <p:cNvSpPr/>
          <p:nvPr/>
        </p:nvSpPr>
        <p:spPr>
          <a:xfrm>
            <a:off x="660748" y="1621874"/>
            <a:ext cx="10905818" cy="498543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endParaRPr lang="en-IN" sz="1400" dirty="0"/>
          </a:p>
          <a:p>
            <a:pPr marL="495174" lvl="1" indent="-247587" algn="just">
              <a:lnSpc>
                <a:spcPct val="150000"/>
              </a:lnSpc>
              <a:buFont typeface="Arial"/>
              <a:buChar char="•"/>
            </a:pPr>
            <a:r>
              <a:rPr lang="en-IN" sz="1400" dirty="0">
                <a:solidFill>
                  <a:srgbClr val="000000"/>
                </a:solidFill>
                <a:latin typeface="Ubuntu"/>
              </a:rPr>
              <a:t> </a:t>
            </a:r>
            <a:r>
              <a:rPr lang="en-IN" sz="1400" dirty="0">
                <a:solidFill>
                  <a:srgbClr val="000000"/>
                </a:solidFill>
                <a:latin typeface="Ubuntu Bold"/>
              </a:rPr>
              <a:t>Marine Insurance</a:t>
            </a:r>
            <a:r>
              <a:rPr lang="en-IN" sz="1400" dirty="0">
                <a:solidFill>
                  <a:srgbClr val="000000"/>
                </a:solidFill>
                <a:latin typeface="Ubuntu"/>
              </a:rPr>
              <a:t>: ML-based accident prediction and cost estimation can help marine insurance companies better assess the risks associated with their policies and set appropriate premiums.</a:t>
            </a:r>
          </a:p>
          <a:p>
            <a:pPr marL="495174" lvl="1" indent="-247587" algn="just">
              <a:lnSpc>
                <a:spcPct val="150000"/>
              </a:lnSpc>
              <a:buFont typeface="Arial"/>
              <a:buChar char="•"/>
            </a:pPr>
            <a:r>
              <a:rPr lang="en-IN" sz="1400" dirty="0">
                <a:solidFill>
                  <a:srgbClr val="000000"/>
                </a:solidFill>
                <a:latin typeface="Ubuntu"/>
              </a:rPr>
              <a:t> </a:t>
            </a:r>
            <a:r>
              <a:rPr lang="en-IN" sz="1400" dirty="0">
                <a:solidFill>
                  <a:srgbClr val="000000"/>
                </a:solidFill>
                <a:latin typeface="Ubuntu Bold"/>
              </a:rPr>
              <a:t>Maritime Transportation</a:t>
            </a:r>
            <a:r>
              <a:rPr lang="en-IN" sz="1400" dirty="0">
                <a:solidFill>
                  <a:srgbClr val="000000"/>
                </a:solidFill>
                <a:latin typeface="Ubuntu"/>
              </a:rPr>
              <a:t>: Accidents can cause significant disruptions to maritime transportation, resulting in delays, higher costs, and reputational damage. By predicting the likelihood of accidents and their associated costs, ML can help shipping companies optimize their operations and minimize their exposure to risk.</a:t>
            </a:r>
          </a:p>
          <a:p>
            <a:pPr marL="495174" lvl="1" indent="-247587" algn="just">
              <a:lnSpc>
                <a:spcPct val="150000"/>
              </a:lnSpc>
              <a:buFont typeface="Arial"/>
              <a:buChar char="•"/>
            </a:pPr>
            <a:r>
              <a:rPr lang="en-IN" sz="1400" dirty="0">
                <a:solidFill>
                  <a:srgbClr val="000000"/>
                </a:solidFill>
                <a:latin typeface="Ubuntu Bold"/>
              </a:rPr>
              <a:t> Environmental Protection</a:t>
            </a:r>
            <a:r>
              <a:rPr lang="en-IN" sz="1400" dirty="0">
                <a:solidFill>
                  <a:srgbClr val="000000"/>
                </a:solidFill>
                <a:latin typeface="Ubuntu"/>
              </a:rPr>
              <a:t>: Marine accidents can have severe environmental consequences, including oil spills and other forms of pollution. ML can help environmental protection agencies quickly identify the cause of an accident and determine the extent of the damage, enabling them to take prompt action to mitigate its effects.</a:t>
            </a:r>
          </a:p>
          <a:p>
            <a:pPr marL="495174" lvl="1" indent="-247587" algn="just">
              <a:lnSpc>
                <a:spcPct val="150000"/>
              </a:lnSpc>
              <a:buFont typeface="Arial"/>
              <a:buChar char="•"/>
            </a:pPr>
            <a:r>
              <a:rPr lang="en-IN" sz="1400" dirty="0">
                <a:solidFill>
                  <a:srgbClr val="000000"/>
                </a:solidFill>
                <a:latin typeface="Ubuntu"/>
              </a:rPr>
              <a:t> </a:t>
            </a:r>
            <a:r>
              <a:rPr lang="en-IN" sz="1400" dirty="0">
                <a:solidFill>
                  <a:srgbClr val="000000"/>
                </a:solidFill>
                <a:latin typeface="Ubuntu Bold"/>
              </a:rPr>
              <a:t>Government Regulation</a:t>
            </a:r>
            <a:r>
              <a:rPr lang="en-IN" sz="1400" dirty="0">
                <a:solidFill>
                  <a:srgbClr val="000000"/>
                </a:solidFill>
                <a:latin typeface="Ubuntu"/>
              </a:rPr>
              <a:t>: Governments can use ML-based accident prediction and cost estimation to inform regulatory frameworks, set safety standards, and enforce compliance. By using data-driven approaches, policymakers can ensure that the marine industry operates safely and sustainably.</a:t>
            </a:r>
          </a:p>
          <a:p>
            <a:pPr marL="495174" lvl="1" indent="-247587" algn="just">
              <a:lnSpc>
                <a:spcPct val="150000"/>
              </a:lnSpc>
              <a:buFont typeface="Arial"/>
              <a:buChar char="•"/>
            </a:pPr>
            <a:r>
              <a:rPr lang="en-IN" sz="1400" dirty="0">
                <a:solidFill>
                  <a:srgbClr val="000000"/>
                </a:solidFill>
                <a:latin typeface="Ubuntu"/>
              </a:rPr>
              <a:t> </a:t>
            </a:r>
            <a:r>
              <a:rPr lang="en-IN" sz="1400" dirty="0">
                <a:solidFill>
                  <a:srgbClr val="000000"/>
                </a:solidFill>
                <a:latin typeface="Ubuntu Bold"/>
              </a:rPr>
              <a:t>Risk Management</a:t>
            </a:r>
            <a:r>
              <a:rPr lang="en-IN" sz="1400" dirty="0">
                <a:solidFill>
                  <a:srgbClr val="000000"/>
                </a:solidFill>
                <a:latin typeface="Ubuntu"/>
              </a:rPr>
              <a:t>: ML can be used to develop comprehensive risk management strategies for the marine industry. By identifying potential hazards and predicting their associated costs, businesses can take proactive measures to mitigate risk and reduce their exposure to financial losses.</a:t>
            </a:r>
          </a:p>
        </p:txBody>
      </p:sp>
    </p:spTree>
    <p:custDataLst>
      <p:tags r:id="rId1"/>
    </p:custDataLst>
    <p:extLst>
      <p:ext uri="{BB962C8B-B14F-4D97-AF65-F5344CB8AC3E}">
        <p14:creationId xmlns:p14="http://schemas.microsoft.com/office/powerpoint/2010/main" val="148069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2" name="Picture 11" descr="Logo">
            <a:extLst>
              <a:ext uri="{FF2B5EF4-FFF2-40B4-BE49-F238E27FC236}">
                <a16:creationId xmlns:a16="http://schemas.microsoft.com/office/drawing/2014/main" id="{0BB7BF6C-3CBC-459C-A1A2-8CFA7D1995C5}"/>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6" name="Graphic 5">
            <a:extLst>
              <a:ext uri="{FF2B5EF4-FFF2-40B4-BE49-F238E27FC236}">
                <a16:creationId xmlns:a16="http://schemas.microsoft.com/office/drawing/2014/main" id="{9306F072-B8F2-1D05-3159-A52D417FF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1500385D-8168-E989-7C69-2D1FFE0A3990}"/>
              </a:ext>
            </a:extLst>
          </p:cNvPr>
          <p:cNvGrpSpPr/>
          <p:nvPr/>
        </p:nvGrpSpPr>
        <p:grpSpPr>
          <a:xfrm>
            <a:off x="2635054" y="0"/>
            <a:ext cx="6921892" cy="633345"/>
            <a:chOff x="2492829" y="3276603"/>
            <a:chExt cx="6921892" cy="696680"/>
          </a:xfrm>
        </p:grpSpPr>
        <p:pic>
          <p:nvPicPr>
            <p:cNvPr id="25" name="Graphic 13">
              <a:extLst>
                <a:ext uri="{FF2B5EF4-FFF2-40B4-BE49-F238E27FC236}">
                  <a16:creationId xmlns:a16="http://schemas.microsoft.com/office/drawing/2014/main" id="{CD4AE388-C8A6-9DD6-B6AA-104C0BC16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D9197DC5-D546-FCED-A2E3-C76627246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EB3A2F4D-230B-A306-A049-11A59259C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E32ADFE7-E80F-BE1E-A355-8EC2301F6A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A03A8CFD-B38C-0D45-AFF1-4FD68E57AA2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9AC2067C-13FE-9794-0546-2C680F420D6F}"/>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ADCBCBA2-B367-A5C1-07F8-1F3A56E5937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88" name="TextBox 287">
              <a:extLst>
                <a:ext uri="{FF2B5EF4-FFF2-40B4-BE49-F238E27FC236}">
                  <a16:creationId xmlns:a16="http://schemas.microsoft.com/office/drawing/2014/main" id="{21440B5A-BBA8-F3E2-C892-AC0A33AD2411}"/>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89" name="TextBox 288">
              <a:extLst>
                <a:ext uri="{FF2B5EF4-FFF2-40B4-BE49-F238E27FC236}">
                  <a16:creationId xmlns:a16="http://schemas.microsoft.com/office/drawing/2014/main" id="{0627E486-8BFF-8B61-6064-2A1EE37699F8}"/>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90" name="TextBox 289">
              <a:extLst>
                <a:ext uri="{FF2B5EF4-FFF2-40B4-BE49-F238E27FC236}">
                  <a16:creationId xmlns:a16="http://schemas.microsoft.com/office/drawing/2014/main" id="{54A284B0-6FE6-5F52-44FC-053EB0104B63}"/>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91" name="TextBox 290">
              <a:extLst>
                <a:ext uri="{FF2B5EF4-FFF2-40B4-BE49-F238E27FC236}">
                  <a16:creationId xmlns:a16="http://schemas.microsoft.com/office/drawing/2014/main" id="{709153C3-1B10-402E-DE7B-6EB9B6AF7328}"/>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92" name="TextBox 291">
              <a:extLst>
                <a:ext uri="{FF2B5EF4-FFF2-40B4-BE49-F238E27FC236}">
                  <a16:creationId xmlns:a16="http://schemas.microsoft.com/office/drawing/2014/main" id="{95B83C18-610B-A3C7-BA76-CED9C1E3F46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93" name="Straight Arrow Connector 292">
              <a:extLst>
                <a:ext uri="{FF2B5EF4-FFF2-40B4-BE49-F238E27FC236}">
                  <a16:creationId xmlns:a16="http://schemas.microsoft.com/office/drawing/2014/main" id="{4E159533-0150-61ED-C0A1-AA8247E9AFBE}"/>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DB3E39F9-109B-426F-98AB-22DF06743231}"/>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B2C8F1F4-EA65-ADFC-1848-F4C4847B849A}"/>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Problem Statement and Objective</a:t>
            </a:r>
            <a:endParaRPr lang="en-IN" sz="2000" dirty="0">
              <a:latin typeface="+mn-lt"/>
            </a:endParaRPr>
          </a:p>
        </p:txBody>
      </p:sp>
      <p:sp>
        <p:nvSpPr>
          <p:cNvPr id="299" name="Rectangle 298">
            <a:extLst>
              <a:ext uri="{FF2B5EF4-FFF2-40B4-BE49-F238E27FC236}">
                <a16:creationId xmlns:a16="http://schemas.microsoft.com/office/drawing/2014/main" id="{CE9641F4-BB98-AFD0-FB27-C3AEE9AED694}"/>
              </a:ext>
            </a:extLst>
          </p:cNvPr>
          <p:cNvSpPr/>
          <p:nvPr/>
        </p:nvSpPr>
        <p:spPr>
          <a:xfrm>
            <a:off x="660747" y="1604033"/>
            <a:ext cx="10537683" cy="389424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06731" lvl="1" indent="-253365" algn="l">
              <a:lnSpc>
                <a:spcPct val="150000"/>
              </a:lnSpc>
              <a:buFont typeface="Arial"/>
              <a:buChar char="•"/>
            </a:pPr>
            <a:r>
              <a:rPr lang="en-US" sz="1400" dirty="0">
                <a:solidFill>
                  <a:srgbClr val="000000"/>
                </a:solidFill>
                <a:latin typeface="Ubuntu"/>
              </a:rPr>
              <a:t>Maritime accidents, often affect in large scale over the environment, society and economy. Many such ships accidents have occurred in the past decades. </a:t>
            </a:r>
          </a:p>
          <a:p>
            <a:pPr marL="506731" lvl="1" indent="-253365" algn="l">
              <a:lnSpc>
                <a:spcPct val="150000"/>
              </a:lnSpc>
              <a:buFont typeface="Arial"/>
              <a:buChar char="•"/>
            </a:pPr>
            <a:r>
              <a:rPr lang="en-US" sz="1400" dirty="0">
                <a:solidFill>
                  <a:srgbClr val="000000"/>
                </a:solidFill>
                <a:latin typeface="Ubuntu"/>
              </a:rPr>
              <a:t>Thus, it becomes difficult to the shipping companies to understand the factors that causes accidents, and the impact on economy and environment</a:t>
            </a:r>
          </a:p>
          <a:p>
            <a:pPr marL="506731" lvl="1" indent="-253365" algn="l">
              <a:lnSpc>
                <a:spcPct val="150000"/>
              </a:lnSpc>
              <a:buFont typeface="Arial"/>
              <a:buChar char="•"/>
            </a:pPr>
            <a:r>
              <a:rPr lang="en-US" sz="1400" dirty="0">
                <a:solidFill>
                  <a:srgbClr val="000000"/>
                </a:solidFill>
                <a:latin typeface="Ubuntu"/>
              </a:rPr>
              <a:t>Based on Problem statement we have following objective.</a:t>
            </a:r>
          </a:p>
          <a:p>
            <a:pPr marL="1209042" lvl="2" indent="-403014" algn="l">
              <a:lnSpc>
                <a:spcPct val="150000"/>
              </a:lnSpc>
              <a:buFont typeface="Arial"/>
              <a:buChar char="⚬"/>
            </a:pPr>
            <a:r>
              <a:rPr lang="en-US" sz="1400" dirty="0">
                <a:solidFill>
                  <a:srgbClr val="000000"/>
                </a:solidFill>
                <a:latin typeface="Ubuntu"/>
              </a:rPr>
              <a:t>To Predict whether Accident causes Environmental pollution.</a:t>
            </a:r>
          </a:p>
          <a:p>
            <a:pPr marL="1209042" lvl="2" indent="-403014" algn="l">
              <a:lnSpc>
                <a:spcPct val="150000"/>
              </a:lnSpc>
              <a:buFont typeface="Arial"/>
              <a:buChar char="⚬"/>
            </a:pPr>
            <a:r>
              <a:rPr lang="en-US" sz="1400" dirty="0">
                <a:solidFill>
                  <a:srgbClr val="000000"/>
                </a:solidFill>
                <a:latin typeface="Ubuntu"/>
              </a:rPr>
              <a:t>To predict Economic impact and provide data-driven directions.</a:t>
            </a:r>
          </a:p>
          <a:p>
            <a:pPr algn="just">
              <a:lnSpc>
                <a:spcPct val="150000"/>
              </a:lnSpc>
            </a:pPr>
            <a:endParaRPr lang="en-IN" sz="1400" dirty="0">
              <a:solidFill>
                <a:srgbClr val="000000"/>
              </a:solidFill>
              <a:latin typeface="Ubuntu"/>
            </a:endParaRPr>
          </a:p>
        </p:txBody>
      </p:sp>
    </p:spTree>
    <p:custDataLst>
      <p:tags r:id="rId1"/>
    </p:custDataLst>
    <p:extLst>
      <p:ext uri="{BB962C8B-B14F-4D97-AF65-F5344CB8AC3E}">
        <p14:creationId xmlns:p14="http://schemas.microsoft.com/office/powerpoint/2010/main" val="409335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2" name="Picture 11" descr="Logo">
            <a:extLst>
              <a:ext uri="{FF2B5EF4-FFF2-40B4-BE49-F238E27FC236}">
                <a16:creationId xmlns:a16="http://schemas.microsoft.com/office/drawing/2014/main" id="{0BB7BF6C-3CBC-459C-A1A2-8CFA7D1995C5}"/>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6" name="Graphic 5">
            <a:extLst>
              <a:ext uri="{FF2B5EF4-FFF2-40B4-BE49-F238E27FC236}">
                <a16:creationId xmlns:a16="http://schemas.microsoft.com/office/drawing/2014/main" id="{9306F072-B8F2-1D05-3159-A52D417FF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1500385D-8168-E989-7C69-2D1FFE0A3990}"/>
              </a:ext>
            </a:extLst>
          </p:cNvPr>
          <p:cNvGrpSpPr/>
          <p:nvPr/>
        </p:nvGrpSpPr>
        <p:grpSpPr>
          <a:xfrm>
            <a:off x="2635054" y="0"/>
            <a:ext cx="6921892" cy="633345"/>
            <a:chOff x="2492829" y="3276603"/>
            <a:chExt cx="6921892" cy="696680"/>
          </a:xfrm>
        </p:grpSpPr>
        <p:pic>
          <p:nvPicPr>
            <p:cNvPr id="25" name="Graphic 13">
              <a:extLst>
                <a:ext uri="{FF2B5EF4-FFF2-40B4-BE49-F238E27FC236}">
                  <a16:creationId xmlns:a16="http://schemas.microsoft.com/office/drawing/2014/main" id="{CD4AE388-C8A6-9DD6-B6AA-104C0BC16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D9197DC5-D546-FCED-A2E3-C76627246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EB3A2F4D-230B-A306-A049-11A59259C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E32ADFE7-E80F-BE1E-A355-8EC2301F6A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A03A8CFD-B38C-0D45-AFF1-4FD68E57AA2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9AC2067C-13FE-9794-0546-2C680F420D6F}"/>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ADCBCBA2-B367-A5C1-07F8-1F3A56E5937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88" name="TextBox 287">
              <a:extLst>
                <a:ext uri="{FF2B5EF4-FFF2-40B4-BE49-F238E27FC236}">
                  <a16:creationId xmlns:a16="http://schemas.microsoft.com/office/drawing/2014/main" id="{21440B5A-BBA8-F3E2-C892-AC0A33AD2411}"/>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89" name="TextBox 288">
              <a:extLst>
                <a:ext uri="{FF2B5EF4-FFF2-40B4-BE49-F238E27FC236}">
                  <a16:creationId xmlns:a16="http://schemas.microsoft.com/office/drawing/2014/main" id="{0627E486-8BFF-8B61-6064-2A1EE37699F8}"/>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90" name="TextBox 289">
              <a:extLst>
                <a:ext uri="{FF2B5EF4-FFF2-40B4-BE49-F238E27FC236}">
                  <a16:creationId xmlns:a16="http://schemas.microsoft.com/office/drawing/2014/main" id="{54A284B0-6FE6-5F52-44FC-053EB0104B63}"/>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91" name="TextBox 290">
              <a:extLst>
                <a:ext uri="{FF2B5EF4-FFF2-40B4-BE49-F238E27FC236}">
                  <a16:creationId xmlns:a16="http://schemas.microsoft.com/office/drawing/2014/main" id="{709153C3-1B10-402E-DE7B-6EB9B6AF7328}"/>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92" name="TextBox 291">
              <a:extLst>
                <a:ext uri="{FF2B5EF4-FFF2-40B4-BE49-F238E27FC236}">
                  <a16:creationId xmlns:a16="http://schemas.microsoft.com/office/drawing/2014/main" id="{95B83C18-610B-A3C7-BA76-CED9C1E3F46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93" name="Straight Arrow Connector 292">
              <a:extLst>
                <a:ext uri="{FF2B5EF4-FFF2-40B4-BE49-F238E27FC236}">
                  <a16:creationId xmlns:a16="http://schemas.microsoft.com/office/drawing/2014/main" id="{4E159533-0150-61ED-C0A1-AA8247E9AFBE}"/>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DB3E39F9-109B-426F-98AB-22DF06743231}"/>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B2C8F1F4-EA65-ADFC-1848-F4C4847B849A}"/>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Dataset</a:t>
            </a:r>
            <a:endParaRPr lang="en-IN" sz="2000" dirty="0">
              <a:latin typeface="+mn-lt"/>
            </a:endParaRPr>
          </a:p>
        </p:txBody>
      </p:sp>
      <p:sp>
        <p:nvSpPr>
          <p:cNvPr id="299" name="Rectangle 298">
            <a:extLst>
              <a:ext uri="{FF2B5EF4-FFF2-40B4-BE49-F238E27FC236}">
                <a16:creationId xmlns:a16="http://schemas.microsoft.com/office/drawing/2014/main" id="{CE9641F4-BB98-AFD0-FB27-C3AEE9AED694}"/>
              </a:ext>
            </a:extLst>
          </p:cNvPr>
          <p:cNvSpPr/>
          <p:nvPr/>
        </p:nvSpPr>
        <p:spPr>
          <a:xfrm>
            <a:off x="748144" y="1604033"/>
            <a:ext cx="10337389" cy="442901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88630" lvl="1" indent="-244315" algn="l">
              <a:lnSpc>
                <a:spcPct val="150000"/>
              </a:lnSpc>
              <a:buFont typeface="Arial"/>
              <a:buChar char="•"/>
            </a:pPr>
            <a:r>
              <a:rPr lang="en-US" sz="1400" dirty="0">
                <a:solidFill>
                  <a:srgbClr val="000000"/>
                </a:solidFill>
                <a:latin typeface="Ubuntu"/>
              </a:rPr>
              <a:t>Dataset is about Marine accidents occurring from 1983 to 2020.</a:t>
            </a:r>
          </a:p>
          <a:p>
            <a:pPr marL="488630" lvl="1" indent="-244315" algn="l">
              <a:lnSpc>
                <a:spcPct val="150000"/>
              </a:lnSpc>
              <a:buFont typeface="Arial"/>
              <a:buChar char="•"/>
            </a:pPr>
            <a:r>
              <a:rPr lang="en-US" sz="1400" dirty="0">
                <a:solidFill>
                  <a:srgbClr val="000000"/>
                </a:solidFill>
                <a:latin typeface="Ubuntu"/>
              </a:rPr>
              <a:t>Published in year 2021</a:t>
            </a:r>
          </a:p>
          <a:p>
            <a:pPr marL="488630" lvl="1" indent="-244315" algn="l">
              <a:lnSpc>
                <a:spcPct val="150000"/>
              </a:lnSpc>
              <a:buFont typeface="Arial"/>
              <a:buChar char="•"/>
            </a:pPr>
            <a:r>
              <a:rPr lang="en-US" sz="1400" dirty="0">
                <a:solidFill>
                  <a:srgbClr val="000000"/>
                </a:solidFill>
                <a:latin typeface="Ubuntu"/>
              </a:rPr>
              <a:t>Naval_v2 file contains 249 rows and 30 columns.</a:t>
            </a:r>
          </a:p>
          <a:p>
            <a:pPr marL="488630" lvl="1" indent="-244315" algn="l">
              <a:lnSpc>
                <a:spcPct val="150000"/>
              </a:lnSpc>
              <a:buFont typeface="Arial"/>
              <a:buChar char="•"/>
            </a:pPr>
            <a:r>
              <a:rPr lang="en-US" sz="1400" dirty="0">
                <a:solidFill>
                  <a:srgbClr val="000000"/>
                </a:solidFill>
                <a:latin typeface="Ubuntu"/>
              </a:rPr>
              <a:t>Dataset Contains of 30 features that consists of Accident types, Ship attributes, Weather attributes, Human Factors Analysis and Classification System, Person on Boards Raw.</a:t>
            </a:r>
          </a:p>
          <a:p>
            <a:pPr algn="just">
              <a:lnSpc>
                <a:spcPct val="150000"/>
              </a:lnSpc>
            </a:pPr>
            <a:endParaRPr lang="en-IN" sz="1400" dirty="0">
              <a:solidFill>
                <a:srgbClr val="000000"/>
              </a:solidFill>
              <a:latin typeface="Ubuntu"/>
            </a:endParaRPr>
          </a:p>
        </p:txBody>
      </p:sp>
    </p:spTree>
    <p:custDataLst>
      <p:tags r:id="rId1"/>
    </p:custDataLst>
    <p:extLst>
      <p:ext uri="{BB962C8B-B14F-4D97-AF65-F5344CB8AC3E}">
        <p14:creationId xmlns:p14="http://schemas.microsoft.com/office/powerpoint/2010/main" val="221001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2" name="Picture 11" descr="Logo">
            <a:extLst>
              <a:ext uri="{FF2B5EF4-FFF2-40B4-BE49-F238E27FC236}">
                <a16:creationId xmlns:a16="http://schemas.microsoft.com/office/drawing/2014/main" id="{0BB7BF6C-3CBC-459C-A1A2-8CFA7D1995C5}"/>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6" name="Graphic 5">
            <a:extLst>
              <a:ext uri="{FF2B5EF4-FFF2-40B4-BE49-F238E27FC236}">
                <a16:creationId xmlns:a16="http://schemas.microsoft.com/office/drawing/2014/main" id="{9306F072-B8F2-1D05-3159-A52D417FF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1500385D-8168-E989-7C69-2D1FFE0A3990}"/>
              </a:ext>
            </a:extLst>
          </p:cNvPr>
          <p:cNvGrpSpPr/>
          <p:nvPr/>
        </p:nvGrpSpPr>
        <p:grpSpPr>
          <a:xfrm>
            <a:off x="2635054" y="0"/>
            <a:ext cx="6921892" cy="633345"/>
            <a:chOff x="2492829" y="3276603"/>
            <a:chExt cx="6921892" cy="696680"/>
          </a:xfrm>
        </p:grpSpPr>
        <p:pic>
          <p:nvPicPr>
            <p:cNvPr id="25" name="Graphic 13">
              <a:extLst>
                <a:ext uri="{FF2B5EF4-FFF2-40B4-BE49-F238E27FC236}">
                  <a16:creationId xmlns:a16="http://schemas.microsoft.com/office/drawing/2014/main" id="{CD4AE388-C8A6-9DD6-B6AA-104C0BC16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D9197DC5-D546-FCED-A2E3-C76627246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EB3A2F4D-230B-A306-A049-11A59259C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E32ADFE7-E80F-BE1E-A355-8EC2301F6A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A03A8CFD-B38C-0D45-AFF1-4FD68E57AA2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9AC2067C-13FE-9794-0546-2C680F420D6F}"/>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ADCBCBA2-B367-A5C1-07F8-1F3A56E5937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88" name="TextBox 287">
              <a:extLst>
                <a:ext uri="{FF2B5EF4-FFF2-40B4-BE49-F238E27FC236}">
                  <a16:creationId xmlns:a16="http://schemas.microsoft.com/office/drawing/2014/main" id="{21440B5A-BBA8-F3E2-C892-AC0A33AD2411}"/>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89" name="TextBox 288">
              <a:extLst>
                <a:ext uri="{FF2B5EF4-FFF2-40B4-BE49-F238E27FC236}">
                  <a16:creationId xmlns:a16="http://schemas.microsoft.com/office/drawing/2014/main" id="{0627E486-8BFF-8B61-6064-2A1EE37699F8}"/>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90" name="TextBox 289">
              <a:extLst>
                <a:ext uri="{FF2B5EF4-FFF2-40B4-BE49-F238E27FC236}">
                  <a16:creationId xmlns:a16="http://schemas.microsoft.com/office/drawing/2014/main" id="{54A284B0-6FE6-5F52-44FC-053EB0104B63}"/>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91" name="TextBox 290">
              <a:extLst>
                <a:ext uri="{FF2B5EF4-FFF2-40B4-BE49-F238E27FC236}">
                  <a16:creationId xmlns:a16="http://schemas.microsoft.com/office/drawing/2014/main" id="{709153C3-1B10-402E-DE7B-6EB9B6AF7328}"/>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92" name="TextBox 291">
              <a:extLst>
                <a:ext uri="{FF2B5EF4-FFF2-40B4-BE49-F238E27FC236}">
                  <a16:creationId xmlns:a16="http://schemas.microsoft.com/office/drawing/2014/main" id="{95B83C18-610B-A3C7-BA76-CED9C1E3F46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93" name="Straight Arrow Connector 292">
              <a:extLst>
                <a:ext uri="{FF2B5EF4-FFF2-40B4-BE49-F238E27FC236}">
                  <a16:creationId xmlns:a16="http://schemas.microsoft.com/office/drawing/2014/main" id="{4E159533-0150-61ED-C0A1-AA8247E9AFBE}"/>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DB3E39F9-109B-426F-98AB-22DF06743231}"/>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B2C8F1F4-EA65-ADFC-1848-F4C4847B849A}"/>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Insights</a:t>
            </a:r>
            <a:endParaRPr lang="en-IN" sz="2000" dirty="0">
              <a:latin typeface="+mn-lt"/>
            </a:endParaRPr>
          </a:p>
        </p:txBody>
      </p:sp>
      <p:pic>
        <p:nvPicPr>
          <p:cNvPr id="2" name="Picture 1">
            <a:extLst>
              <a:ext uri="{FF2B5EF4-FFF2-40B4-BE49-F238E27FC236}">
                <a16:creationId xmlns:a16="http://schemas.microsoft.com/office/drawing/2014/main" id="{B2239368-706A-5906-9BC2-0D852FAC851B}"/>
              </a:ext>
            </a:extLst>
          </p:cNvPr>
          <p:cNvPicPr>
            <a:picLocks noChangeAspect="1"/>
          </p:cNvPicPr>
          <p:nvPr/>
        </p:nvPicPr>
        <p:blipFill>
          <a:blip r:embed="rId18"/>
          <a:stretch>
            <a:fillRect/>
          </a:stretch>
        </p:blipFill>
        <p:spPr>
          <a:xfrm>
            <a:off x="609251" y="1384451"/>
            <a:ext cx="3166359" cy="2534017"/>
          </a:xfrm>
          <a:prstGeom prst="rect">
            <a:avLst/>
          </a:prstGeom>
        </p:spPr>
      </p:pic>
      <p:pic>
        <p:nvPicPr>
          <p:cNvPr id="3" name="Picture 2">
            <a:extLst>
              <a:ext uri="{FF2B5EF4-FFF2-40B4-BE49-F238E27FC236}">
                <a16:creationId xmlns:a16="http://schemas.microsoft.com/office/drawing/2014/main" id="{2BC09715-3070-9880-F562-F0CEA08A7B1D}"/>
              </a:ext>
            </a:extLst>
          </p:cNvPr>
          <p:cNvPicPr>
            <a:picLocks noChangeAspect="1"/>
          </p:cNvPicPr>
          <p:nvPr/>
        </p:nvPicPr>
        <p:blipFill>
          <a:blip r:embed="rId19"/>
          <a:stretch>
            <a:fillRect/>
          </a:stretch>
        </p:blipFill>
        <p:spPr>
          <a:xfrm>
            <a:off x="4138700" y="1446918"/>
            <a:ext cx="3509260" cy="2539319"/>
          </a:xfrm>
          <a:prstGeom prst="rect">
            <a:avLst/>
          </a:prstGeom>
        </p:spPr>
      </p:pic>
      <p:pic>
        <p:nvPicPr>
          <p:cNvPr id="4" name="Picture 3">
            <a:extLst>
              <a:ext uri="{FF2B5EF4-FFF2-40B4-BE49-F238E27FC236}">
                <a16:creationId xmlns:a16="http://schemas.microsoft.com/office/drawing/2014/main" id="{E9735A8F-EFCC-3E1E-6357-FC4E1ECC720C}"/>
              </a:ext>
            </a:extLst>
          </p:cNvPr>
          <p:cNvPicPr>
            <a:picLocks noChangeAspect="1"/>
          </p:cNvPicPr>
          <p:nvPr/>
        </p:nvPicPr>
        <p:blipFill>
          <a:blip r:embed="rId20"/>
          <a:stretch>
            <a:fillRect/>
          </a:stretch>
        </p:blipFill>
        <p:spPr>
          <a:xfrm>
            <a:off x="7650069" y="1430263"/>
            <a:ext cx="3509260" cy="2539319"/>
          </a:xfrm>
          <a:prstGeom prst="rect">
            <a:avLst/>
          </a:prstGeom>
        </p:spPr>
      </p:pic>
      <p:pic>
        <p:nvPicPr>
          <p:cNvPr id="5" name="Picture 4">
            <a:extLst>
              <a:ext uri="{FF2B5EF4-FFF2-40B4-BE49-F238E27FC236}">
                <a16:creationId xmlns:a16="http://schemas.microsoft.com/office/drawing/2014/main" id="{7493F03F-5324-40FF-94E2-310E5394E442}"/>
              </a:ext>
            </a:extLst>
          </p:cNvPr>
          <p:cNvPicPr>
            <a:picLocks noChangeAspect="1"/>
          </p:cNvPicPr>
          <p:nvPr/>
        </p:nvPicPr>
        <p:blipFill>
          <a:blip r:embed="rId21"/>
          <a:stretch>
            <a:fillRect/>
          </a:stretch>
        </p:blipFill>
        <p:spPr>
          <a:xfrm>
            <a:off x="598118" y="4323982"/>
            <a:ext cx="3037951" cy="2534017"/>
          </a:xfrm>
          <a:prstGeom prst="rect">
            <a:avLst/>
          </a:prstGeom>
        </p:spPr>
      </p:pic>
      <p:pic>
        <p:nvPicPr>
          <p:cNvPr id="8" name="Picture 16">
            <a:extLst>
              <a:ext uri="{FF2B5EF4-FFF2-40B4-BE49-F238E27FC236}">
                <a16:creationId xmlns:a16="http://schemas.microsoft.com/office/drawing/2014/main" id="{06703A60-5698-E102-9C96-1B48D141E40C}"/>
              </a:ext>
            </a:extLst>
          </p:cNvPr>
          <p:cNvPicPr>
            <a:picLocks noChangeAspect="1"/>
          </p:cNvPicPr>
          <p:nvPr/>
        </p:nvPicPr>
        <p:blipFill>
          <a:blip r:embed="rId22"/>
          <a:srcRect/>
          <a:stretch>
            <a:fillRect/>
          </a:stretch>
        </p:blipFill>
        <p:spPr>
          <a:xfrm>
            <a:off x="4149947" y="4857007"/>
            <a:ext cx="3297194" cy="1901159"/>
          </a:xfrm>
          <a:prstGeom prst="rect">
            <a:avLst/>
          </a:prstGeom>
        </p:spPr>
      </p:pic>
      <p:sp>
        <p:nvSpPr>
          <p:cNvPr id="9" name="TextBox 21">
            <a:extLst>
              <a:ext uri="{FF2B5EF4-FFF2-40B4-BE49-F238E27FC236}">
                <a16:creationId xmlns:a16="http://schemas.microsoft.com/office/drawing/2014/main" id="{6C734B97-3589-AA82-2AF6-9D83981F03AA}"/>
              </a:ext>
            </a:extLst>
          </p:cNvPr>
          <p:cNvSpPr txBox="1"/>
          <p:nvPr/>
        </p:nvSpPr>
        <p:spPr>
          <a:xfrm>
            <a:off x="4452928" y="4324567"/>
            <a:ext cx="2727647" cy="316690"/>
          </a:xfrm>
          <a:prstGeom prst="rect">
            <a:avLst/>
          </a:prstGeom>
        </p:spPr>
        <p:txBody>
          <a:bodyPr lIns="0" tIns="0" rIns="0" bIns="0" rtlCol="0" anchor="t">
            <a:spAutoFit/>
          </a:bodyPr>
          <a:lstStyle/>
          <a:p>
            <a:pPr algn="ctr">
              <a:lnSpc>
                <a:spcPts val="2800"/>
              </a:lnSpc>
            </a:pPr>
            <a:r>
              <a:rPr lang="en-US" sz="1400" b="1" dirty="0">
                <a:solidFill>
                  <a:schemeClr val="tx1">
                    <a:lumMod val="50000"/>
                    <a:lumOff val="50000"/>
                  </a:schemeClr>
                </a:solidFill>
                <a:latin typeface="Ubuntu Bold"/>
              </a:rPr>
              <a:t>Accident by Locations </a:t>
            </a:r>
          </a:p>
        </p:txBody>
      </p:sp>
      <p:pic>
        <p:nvPicPr>
          <p:cNvPr id="10" name="Picture 9">
            <a:extLst>
              <a:ext uri="{FF2B5EF4-FFF2-40B4-BE49-F238E27FC236}">
                <a16:creationId xmlns:a16="http://schemas.microsoft.com/office/drawing/2014/main" id="{8B0CFDF7-1239-7AE1-DE94-06F8CE7894DA}"/>
              </a:ext>
            </a:extLst>
          </p:cNvPr>
          <p:cNvPicPr>
            <a:picLocks noChangeAspect="1"/>
          </p:cNvPicPr>
          <p:nvPr/>
        </p:nvPicPr>
        <p:blipFill>
          <a:blip r:embed="rId23"/>
          <a:stretch>
            <a:fillRect/>
          </a:stretch>
        </p:blipFill>
        <p:spPr>
          <a:xfrm>
            <a:off x="7997435" y="4323982"/>
            <a:ext cx="3368351" cy="2434044"/>
          </a:xfrm>
          <a:prstGeom prst="rect">
            <a:avLst/>
          </a:prstGeom>
        </p:spPr>
      </p:pic>
    </p:spTree>
    <p:custDataLst>
      <p:tags r:id="rId1"/>
    </p:custDataLst>
    <p:extLst>
      <p:ext uri="{BB962C8B-B14F-4D97-AF65-F5344CB8AC3E}">
        <p14:creationId xmlns:p14="http://schemas.microsoft.com/office/powerpoint/2010/main" val="377928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2" name="Picture 11" descr="Logo">
            <a:extLst>
              <a:ext uri="{FF2B5EF4-FFF2-40B4-BE49-F238E27FC236}">
                <a16:creationId xmlns:a16="http://schemas.microsoft.com/office/drawing/2014/main" id="{0BB7BF6C-3CBC-459C-A1A2-8CFA7D1995C5}"/>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6" name="Graphic 5">
            <a:extLst>
              <a:ext uri="{FF2B5EF4-FFF2-40B4-BE49-F238E27FC236}">
                <a16:creationId xmlns:a16="http://schemas.microsoft.com/office/drawing/2014/main" id="{9306F072-B8F2-1D05-3159-A52D417FF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1500385D-8168-E989-7C69-2D1FFE0A3990}"/>
              </a:ext>
            </a:extLst>
          </p:cNvPr>
          <p:cNvGrpSpPr/>
          <p:nvPr/>
        </p:nvGrpSpPr>
        <p:grpSpPr>
          <a:xfrm>
            <a:off x="2635054" y="32816"/>
            <a:ext cx="6921892" cy="633345"/>
            <a:chOff x="2492829" y="3276603"/>
            <a:chExt cx="6921892" cy="696680"/>
          </a:xfrm>
        </p:grpSpPr>
        <p:pic>
          <p:nvPicPr>
            <p:cNvPr id="25" name="Graphic 13">
              <a:extLst>
                <a:ext uri="{FF2B5EF4-FFF2-40B4-BE49-F238E27FC236}">
                  <a16:creationId xmlns:a16="http://schemas.microsoft.com/office/drawing/2014/main" id="{CD4AE388-C8A6-9DD6-B6AA-104C0BC16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D9197DC5-D546-FCED-A2E3-C76627246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EB3A2F4D-230B-A306-A049-11A59259C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E32ADFE7-E80F-BE1E-A355-8EC2301F6A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A03A8CFD-B38C-0D45-AFF1-4FD68E57AA2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9AC2067C-13FE-9794-0546-2C680F420D6F}"/>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ADCBCBA2-B367-A5C1-07F8-1F3A56E5937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88" name="TextBox 287">
              <a:extLst>
                <a:ext uri="{FF2B5EF4-FFF2-40B4-BE49-F238E27FC236}">
                  <a16:creationId xmlns:a16="http://schemas.microsoft.com/office/drawing/2014/main" id="{21440B5A-BBA8-F3E2-C892-AC0A33AD2411}"/>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89" name="TextBox 288">
              <a:extLst>
                <a:ext uri="{FF2B5EF4-FFF2-40B4-BE49-F238E27FC236}">
                  <a16:creationId xmlns:a16="http://schemas.microsoft.com/office/drawing/2014/main" id="{0627E486-8BFF-8B61-6064-2A1EE37699F8}"/>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90" name="TextBox 289">
              <a:extLst>
                <a:ext uri="{FF2B5EF4-FFF2-40B4-BE49-F238E27FC236}">
                  <a16:creationId xmlns:a16="http://schemas.microsoft.com/office/drawing/2014/main" id="{54A284B0-6FE6-5F52-44FC-053EB0104B63}"/>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91" name="TextBox 290">
              <a:extLst>
                <a:ext uri="{FF2B5EF4-FFF2-40B4-BE49-F238E27FC236}">
                  <a16:creationId xmlns:a16="http://schemas.microsoft.com/office/drawing/2014/main" id="{709153C3-1B10-402E-DE7B-6EB9B6AF7328}"/>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92" name="TextBox 291">
              <a:extLst>
                <a:ext uri="{FF2B5EF4-FFF2-40B4-BE49-F238E27FC236}">
                  <a16:creationId xmlns:a16="http://schemas.microsoft.com/office/drawing/2014/main" id="{95B83C18-610B-A3C7-BA76-CED9C1E3F46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93" name="Straight Arrow Connector 292">
              <a:extLst>
                <a:ext uri="{FF2B5EF4-FFF2-40B4-BE49-F238E27FC236}">
                  <a16:creationId xmlns:a16="http://schemas.microsoft.com/office/drawing/2014/main" id="{4E159533-0150-61ED-C0A1-AA8247E9AFBE}"/>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DB3E39F9-109B-426F-98AB-22DF06743231}"/>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FD82E28F-BA7C-1225-067A-5021B6374F44}"/>
              </a:ext>
            </a:extLst>
          </p:cNvPr>
          <p:cNvPicPr>
            <a:picLocks noChangeAspect="1"/>
          </p:cNvPicPr>
          <p:nvPr/>
        </p:nvPicPr>
        <p:blipFill>
          <a:blip r:embed="rId18"/>
          <a:stretch>
            <a:fillRect/>
          </a:stretch>
        </p:blipFill>
        <p:spPr>
          <a:xfrm>
            <a:off x="1273637" y="1373579"/>
            <a:ext cx="4562528" cy="2181458"/>
          </a:xfrm>
          <a:prstGeom prst="rect">
            <a:avLst/>
          </a:prstGeom>
        </p:spPr>
      </p:pic>
      <p:pic>
        <p:nvPicPr>
          <p:cNvPr id="9" name="Picture 8">
            <a:extLst>
              <a:ext uri="{FF2B5EF4-FFF2-40B4-BE49-F238E27FC236}">
                <a16:creationId xmlns:a16="http://schemas.microsoft.com/office/drawing/2014/main" id="{9070EDE1-9614-F3B1-CA01-E2CDBFB470F9}"/>
              </a:ext>
            </a:extLst>
          </p:cNvPr>
          <p:cNvPicPr>
            <a:picLocks noChangeAspect="1"/>
          </p:cNvPicPr>
          <p:nvPr/>
        </p:nvPicPr>
        <p:blipFill>
          <a:blip r:embed="rId19"/>
          <a:stretch>
            <a:fillRect/>
          </a:stretch>
        </p:blipFill>
        <p:spPr>
          <a:xfrm>
            <a:off x="1262531" y="3949599"/>
            <a:ext cx="4562528" cy="2581371"/>
          </a:xfrm>
          <a:prstGeom prst="rect">
            <a:avLst/>
          </a:prstGeom>
        </p:spPr>
      </p:pic>
      <p:pic>
        <p:nvPicPr>
          <p:cNvPr id="10" name="Picture 13">
            <a:extLst>
              <a:ext uri="{FF2B5EF4-FFF2-40B4-BE49-F238E27FC236}">
                <a16:creationId xmlns:a16="http://schemas.microsoft.com/office/drawing/2014/main" id="{0904E979-18C1-5B65-B5BF-23E7A457DCD1}"/>
              </a:ext>
            </a:extLst>
          </p:cNvPr>
          <p:cNvPicPr>
            <a:picLocks noChangeAspect="1"/>
          </p:cNvPicPr>
          <p:nvPr/>
        </p:nvPicPr>
        <p:blipFill>
          <a:blip r:embed="rId20">
            <a:extLst>
              <a:ext uri="{BEBA8EAE-BF5A-486C-A8C5-ECC9F3942E4B}">
                <a14:imgProps xmlns:a14="http://schemas.microsoft.com/office/drawing/2010/main">
                  <a14:imgLayer r:embed="rId21">
                    <a14:imgEffect>
                      <a14:sharpenSoften amount="50000"/>
                    </a14:imgEffect>
                  </a14:imgLayer>
                </a14:imgProps>
              </a:ext>
            </a:extLst>
          </a:blip>
          <a:srcRect/>
          <a:stretch>
            <a:fillRect/>
          </a:stretch>
        </p:blipFill>
        <p:spPr>
          <a:xfrm>
            <a:off x="6096000" y="1869267"/>
            <a:ext cx="5905567" cy="3806941"/>
          </a:xfrm>
          <a:prstGeom prst="rect">
            <a:avLst/>
          </a:prstGeom>
        </p:spPr>
      </p:pic>
      <p:sp>
        <p:nvSpPr>
          <p:cNvPr id="13" name="TextBox 18">
            <a:extLst>
              <a:ext uri="{FF2B5EF4-FFF2-40B4-BE49-F238E27FC236}">
                <a16:creationId xmlns:a16="http://schemas.microsoft.com/office/drawing/2014/main" id="{189B350F-4C9C-00DB-32F6-FAF0F98F9CFB}"/>
              </a:ext>
            </a:extLst>
          </p:cNvPr>
          <p:cNvSpPr txBox="1"/>
          <p:nvPr/>
        </p:nvSpPr>
        <p:spPr>
          <a:xfrm>
            <a:off x="7814939" y="1478724"/>
            <a:ext cx="2304231" cy="316690"/>
          </a:xfrm>
          <a:prstGeom prst="rect">
            <a:avLst/>
          </a:prstGeom>
        </p:spPr>
        <p:txBody>
          <a:bodyPr lIns="0" tIns="0" rIns="0" bIns="0" rtlCol="0" anchor="t">
            <a:spAutoFit/>
          </a:bodyPr>
          <a:lstStyle/>
          <a:p>
            <a:pPr algn="ctr">
              <a:lnSpc>
                <a:spcPts val="2799"/>
              </a:lnSpc>
            </a:pPr>
            <a:r>
              <a:rPr lang="en-US" sz="1200" b="1" dirty="0">
                <a:solidFill>
                  <a:srgbClr val="000000"/>
                </a:solidFill>
                <a:latin typeface="Ubuntu Bold"/>
              </a:rPr>
              <a:t>Flow on  </a:t>
            </a:r>
            <a:r>
              <a:rPr lang="en-US" sz="1200" b="1" dirty="0" err="1">
                <a:solidFill>
                  <a:srgbClr val="000000"/>
                </a:solidFill>
                <a:latin typeface="Ubuntu Bold"/>
              </a:rPr>
              <a:t>Rubiscape</a:t>
            </a:r>
            <a:endParaRPr lang="en-US" sz="1200" b="1" dirty="0">
              <a:solidFill>
                <a:srgbClr val="000000"/>
              </a:solidFill>
              <a:latin typeface="Ubuntu Bold"/>
            </a:endParaRPr>
          </a:p>
        </p:txBody>
      </p:sp>
      <p:sp>
        <p:nvSpPr>
          <p:cNvPr id="14" name="TextBox 17">
            <a:extLst>
              <a:ext uri="{FF2B5EF4-FFF2-40B4-BE49-F238E27FC236}">
                <a16:creationId xmlns:a16="http://schemas.microsoft.com/office/drawing/2014/main" id="{C09C347A-0ECB-DC94-CAAE-3BA28D75CE1A}"/>
              </a:ext>
            </a:extLst>
          </p:cNvPr>
          <p:cNvSpPr txBox="1"/>
          <p:nvPr/>
        </p:nvSpPr>
        <p:spPr>
          <a:xfrm>
            <a:off x="2734442" y="3628888"/>
            <a:ext cx="1640918" cy="323422"/>
          </a:xfrm>
          <a:prstGeom prst="rect">
            <a:avLst/>
          </a:prstGeom>
        </p:spPr>
        <p:txBody>
          <a:bodyPr wrap="square" lIns="0" tIns="0" rIns="0" bIns="0" rtlCol="0" anchor="t">
            <a:spAutoFit/>
          </a:bodyPr>
          <a:lstStyle/>
          <a:p>
            <a:pPr algn="ctr">
              <a:lnSpc>
                <a:spcPts val="2799"/>
              </a:lnSpc>
            </a:pPr>
            <a:r>
              <a:rPr lang="en-US" sz="1400" b="1" dirty="0">
                <a:solidFill>
                  <a:srgbClr val="000000"/>
                </a:solidFill>
                <a:latin typeface="Ubuntu Bold"/>
              </a:rPr>
              <a:t>Injuries by Years</a:t>
            </a:r>
          </a:p>
        </p:txBody>
      </p:sp>
      <p:sp>
        <p:nvSpPr>
          <p:cNvPr id="15" name="TextBox 17">
            <a:extLst>
              <a:ext uri="{FF2B5EF4-FFF2-40B4-BE49-F238E27FC236}">
                <a16:creationId xmlns:a16="http://schemas.microsoft.com/office/drawing/2014/main" id="{D84176FB-EF90-123A-79D4-A9E320ABB164}"/>
              </a:ext>
            </a:extLst>
          </p:cNvPr>
          <p:cNvSpPr txBox="1"/>
          <p:nvPr/>
        </p:nvSpPr>
        <p:spPr>
          <a:xfrm>
            <a:off x="2723336" y="998725"/>
            <a:ext cx="1640918" cy="323422"/>
          </a:xfrm>
          <a:prstGeom prst="rect">
            <a:avLst/>
          </a:prstGeom>
        </p:spPr>
        <p:txBody>
          <a:bodyPr wrap="square" lIns="0" tIns="0" rIns="0" bIns="0" rtlCol="0" anchor="t">
            <a:spAutoFit/>
          </a:bodyPr>
          <a:lstStyle/>
          <a:p>
            <a:pPr algn="ctr">
              <a:lnSpc>
                <a:spcPts val="2799"/>
              </a:lnSpc>
            </a:pPr>
            <a:r>
              <a:rPr lang="en-US" sz="1400" b="1" dirty="0">
                <a:solidFill>
                  <a:srgbClr val="000000"/>
                </a:solidFill>
                <a:latin typeface="Ubuntu Bold"/>
              </a:rPr>
              <a:t>Deaths by Years</a:t>
            </a:r>
          </a:p>
        </p:txBody>
      </p:sp>
    </p:spTree>
    <p:custDataLst>
      <p:tags r:id="rId1"/>
    </p:custDataLst>
    <p:extLst>
      <p:ext uri="{BB962C8B-B14F-4D97-AF65-F5344CB8AC3E}">
        <p14:creationId xmlns:p14="http://schemas.microsoft.com/office/powerpoint/2010/main" val="200326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12" name="Picture 11" descr="Logo">
            <a:extLst>
              <a:ext uri="{FF2B5EF4-FFF2-40B4-BE49-F238E27FC236}">
                <a16:creationId xmlns:a16="http://schemas.microsoft.com/office/drawing/2014/main" id="{0BB7BF6C-3CBC-459C-A1A2-8CFA7D1995C5}"/>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6" name="Graphic 5">
            <a:extLst>
              <a:ext uri="{FF2B5EF4-FFF2-40B4-BE49-F238E27FC236}">
                <a16:creationId xmlns:a16="http://schemas.microsoft.com/office/drawing/2014/main" id="{9306F072-B8F2-1D05-3159-A52D417FF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1500385D-8168-E989-7C69-2D1FFE0A3990}"/>
              </a:ext>
            </a:extLst>
          </p:cNvPr>
          <p:cNvGrpSpPr/>
          <p:nvPr/>
        </p:nvGrpSpPr>
        <p:grpSpPr>
          <a:xfrm>
            <a:off x="2635054" y="0"/>
            <a:ext cx="6921892" cy="633345"/>
            <a:chOff x="2492829" y="3276603"/>
            <a:chExt cx="6921892" cy="696680"/>
          </a:xfrm>
        </p:grpSpPr>
        <p:pic>
          <p:nvPicPr>
            <p:cNvPr id="25" name="Graphic 13">
              <a:extLst>
                <a:ext uri="{FF2B5EF4-FFF2-40B4-BE49-F238E27FC236}">
                  <a16:creationId xmlns:a16="http://schemas.microsoft.com/office/drawing/2014/main" id="{CD4AE388-C8A6-9DD6-B6AA-104C0BC168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D9197DC5-D546-FCED-A2E3-C766272461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EB3A2F4D-230B-A306-A049-11A59259C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E32ADFE7-E80F-BE1E-A355-8EC2301F6A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A03A8CFD-B38C-0D45-AFF1-4FD68E57AA2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9AC2067C-13FE-9794-0546-2C680F420D6F}"/>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ADCBCBA2-B367-A5C1-07F8-1F3A56E5937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88" name="TextBox 287">
              <a:extLst>
                <a:ext uri="{FF2B5EF4-FFF2-40B4-BE49-F238E27FC236}">
                  <a16:creationId xmlns:a16="http://schemas.microsoft.com/office/drawing/2014/main" id="{21440B5A-BBA8-F3E2-C892-AC0A33AD2411}"/>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89" name="TextBox 288">
              <a:extLst>
                <a:ext uri="{FF2B5EF4-FFF2-40B4-BE49-F238E27FC236}">
                  <a16:creationId xmlns:a16="http://schemas.microsoft.com/office/drawing/2014/main" id="{0627E486-8BFF-8B61-6064-2A1EE37699F8}"/>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90" name="TextBox 289">
              <a:extLst>
                <a:ext uri="{FF2B5EF4-FFF2-40B4-BE49-F238E27FC236}">
                  <a16:creationId xmlns:a16="http://schemas.microsoft.com/office/drawing/2014/main" id="{54A284B0-6FE6-5F52-44FC-053EB0104B63}"/>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91" name="TextBox 290">
              <a:extLst>
                <a:ext uri="{FF2B5EF4-FFF2-40B4-BE49-F238E27FC236}">
                  <a16:creationId xmlns:a16="http://schemas.microsoft.com/office/drawing/2014/main" id="{709153C3-1B10-402E-DE7B-6EB9B6AF7328}"/>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92" name="TextBox 291">
              <a:extLst>
                <a:ext uri="{FF2B5EF4-FFF2-40B4-BE49-F238E27FC236}">
                  <a16:creationId xmlns:a16="http://schemas.microsoft.com/office/drawing/2014/main" id="{95B83C18-610B-A3C7-BA76-CED9C1E3F46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93" name="Straight Arrow Connector 292">
              <a:extLst>
                <a:ext uri="{FF2B5EF4-FFF2-40B4-BE49-F238E27FC236}">
                  <a16:creationId xmlns:a16="http://schemas.microsoft.com/office/drawing/2014/main" id="{4E159533-0150-61ED-C0A1-AA8247E9AFBE}"/>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DB3E39F9-109B-426F-98AB-22DF06743231}"/>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itle 1">
            <a:extLst>
              <a:ext uri="{FF2B5EF4-FFF2-40B4-BE49-F238E27FC236}">
                <a16:creationId xmlns:a16="http://schemas.microsoft.com/office/drawing/2014/main" id="{B2C8F1F4-EA65-ADFC-1848-F4C4847B849A}"/>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Model Building</a:t>
            </a:r>
            <a:endParaRPr lang="en-IN" sz="2000" dirty="0">
              <a:latin typeface="+mn-lt"/>
            </a:endParaRPr>
          </a:p>
        </p:txBody>
      </p:sp>
      <p:sp>
        <p:nvSpPr>
          <p:cNvPr id="299" name="Rectangle 298">
            <a:extLst>
              <a:ext uri="{FF2B5EF4-FFF2-40B4-BE49-F238E27FC236}">
                <a16:creationId xmlns:a16="http://schemas.microsoft.com/office/drawing/2014/main" id="{CE9641F4-BB98-AFD0-FB27-C3AEE9AED694}"/>
              </a:ext>
            </a:extLst>
          </p:cNvPr>
          <p:cNvSpPr/>
          <p:nvPr/>
        </p:nvSpPr>
        <p:spPr>
          <a:xfrm>
            <a:off x="748144" y="1604033"/>
            <a:ext cx="10337389" cy="442901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94042" lvl="1" indent="-247021" algn="l">
              <a:lnSpc>
                <a:spcPct val="150000"/>
              </a:lnSpc>
              <a:buFont typeface="Arial"/>
              <a:buChar char="•"/>
            </a:pPr>
            <a:r>
              <a:rPr lang="en-US" sz="1400" dirty="0">
                <a:solidFill>
                  <a:srgbClr val="000000"/>
                </a:solidFill>
                <a:latin typeface="Ubuntu Bold"/>
              </a:rPr>
              <a:t>Importing the dataset​ “</a:t>
            </a:r>
            <a:r>
              <a:rPr lang="en-US" sz="1400" dirty="0" err="1">
                <a:solidFill>
                  <a:srgbClr val="000000"/>
                </a:solidFill>
                <a:latin typeface="Ubuntu Bold"/>
              </a:rPr>
              <a:t>Marine_Accident</a:t>
            </a:r>
            <a:r>
              <a:rPr lang="en-US" sz="1400" dirty="0">
                <a:solidFill>
                  <a:srgbClr val="000000"/>
                </a:solidFill>
                <a:latin typeface="Ubuntu Bold"/>
              </a:rPr>
              <a:t>”.</a:t>
            </a:r>
          </a:p>
          <a:p>
            <a:pPr marL="494042" lvl="1" indent="-247021" algn="l">
              <a:lnSpc>
                <a:spcPct val="150000"/>
              </a:lnSpc>
              <a:buFont typeface="Arial"/>
              <a:buChar char="•"/>
            </a:pPr>
            <a:r>
              <a:rPr lang="en-US" sz="1400" dirty="0">
                <a:solidFill>
                  <a:srgbClr val="000000"/>
                </a:solidFill>
                <a:latin typeface="Ubuntu Bold"/>
              </a:rPr>
              <a:t>Missing Value Imputation</a:t>
            </a:r>
          </a:p>
          <a:p>
            <a:pPr marL="494042" lvl="1" indent="-247021" algn="l">
              <a:lnSpc>
                <a:spcPct val="150000"/>
              </a:lnSpc>
              <a:buFont typeface="Arial"/>
              <a:buChar char="•"/>
            </a:pPr>
            <a:r>
              <a:rPr lang="en-US" sz="1400" dirty="0">
                <a:solidFill>
                  <a:srgbClr val="000000"/>
                </a:solidFill>
                <a:latin typeface="Ubuntu Bold"/>
              </a:rPr>
              <a:t>Checking Distribution</a:t>
            </a:r>
          </a:p>
          <a:p>
            <a:pPr marL="494042" lvl="1" indent="-247021" algn="l">
              <a:lnSpc>
                <a:spcPct val="150000"/>
              </a:lnSpc>
              <a:buFont typeface="Arial"/>
              <a:buChar char="•"/>
            </a:pPr>
            <a:r>
              <a:rPr lang="en-US" sz="1400" dirty="0">
                <a:solidFill>
                  <a:srgbClr val="000000"/>
                </a:solidFill>
                <a:latin typeface="Ubuntu Bold"/>
              </a:rPr>
              <a:t>Handling Outliers</a:t>
            </a:r>
          </a:p>
          <a:p>
            <a:pPr marL="494042" lvl="1" indent="-247021" algn="l">
              <a:lnSpc>
                <a:spcPct val="150000"/>
              </a:lnSpc>
              <a:buFont typeface="Arial"/>
              <a:buChar char="•"/>
            </a:pPr>
            <a:r>
              <a:rPr lang="en-US" sz="1400" dirty="0">
                <a:solidFill>
                  <a:srgbClr val="000000"/>
                </a:solidFill>
                <a:latin typeface="Ubuntu Bold"/>
              </a:rPr>
              <a:t>Encoding and Normalization</a:t>
            </a:r>
          </a:p>
          <a:p>
            <a:pPr marL="494042" lvl="1" indent="-247021" algn="l">
              <a:lnSpc>
                <a:spcPct val="150000"/>
              </a:lnSpc>
              <a:buFont typeface="Arial"/>
              <a:buChar char="•"/>
            </a:pPr>
            <a:r>
              <a:rPr lang="en-US" sz="1400" dirty="0">
                <a:solidFill>
                  <a:srgbClr val="000000"/>
                </a:solidFill>
                <a:latin typeface="Ubuntu Bold"/>
              </a:rPr>
              <a:t>Feature Selection</a:t>
            </a:r>
          </a:p>
          <a:p>
            <a:pPr marL="494042" lvl="1" indent="-247021" algn="l">
              <a:lnSpc>
                <a:spcPct val="150000"/>
              </a:lnSpc>
              <a:buFont typeface="Arial"/>
              <a:buChar char="•"/>
            </a:pPr>
            <a:r>
              <a:rPr lang="en-US" sz="1400" dirty="0">
                <a:solidFill>
                  <a:srgbClr val="000000"/>
                </a:solidFill>
                <a:latin typeface="Ubuntu Bold"/>
              </a:rPr>
              <a:t>Classification Algorithms like </a:t>
            </a:r>
            <a:r>
              <a:rPr lang="en-US" sz="1400" dirty="0" err="1">
                <a:solidFill>
                  <a:srgbClr val="000000"/>
                </a:solidFill>
                <a:latin typeface="Ubuntu Bold"/>
              </a:rPr>
              <a:t>XGBoost</a:t>
            </a:r>
            <a:r>
              <a:rPr lang="en-US" sz="1400" dirty="0">
                <a:solidFill>
                  <a:srgbClr val="000000"/>
                </a:solidFill>
                <a:latin typeface="Ubuntu Bold"/>
              </a:rPr>
              <a:t>, Random Forest Naive Bayes, KNN, Logistic Regression.</a:t>
            </a:r>
          </a:p>
          <a:p>
            <a:pPr marL="494042" lvl="1" indent="-247021" algn="l">
              <a:lnSpc>
                <a:spcPct val="150000"/>
              </a:lnSpc>
              <a:buFont typeface="Arial"/>
              <a:buChar char="•"/>
            </a:pPr>
            <a:r>
              <a:rPr lang="en-US" sz="1400" dirty="0">
                <a:solidFill>
                  <a:srgbClr val="000000"/>
                </a:solidFill>
                <a:latin typeface="Ubuntu Bold"/>
              </a:rPr>
              <a:t>Hyperparameters Tunning</a:t>
            </a:r>
          </a:p>
        </p:txBody>
      </p:sp>
      <p:pic>
        <p:nvPicPr>
          <p:cNvPr id="2" name="Picture 14">
            <a:extLst>
              <a:ext uri="{FF2B5EF4-FFF2-40B4-BE49-F238E27FC236}">
                <a16:creationId xmlns:a16="http://schemas.microsoft.com/office/drawing/2014/main" id="{46A3E822-9347-BA1C-FA5A-9DE77CC669C8}"/>
              </a:ext>
            </a:extLst>
          </p:cNvPr>
          <p:cNvPicPr>
            <a:picLocks noChangeAspect="1"/>
          </p:cNvPicPr>
          <p:nvPr/>
        </p:nvPicPr>
        <p:blipFill>
          <a:blip r:embed="rId18"/>
          <a:srcRect/>
          <a:stretch>
            <a:fillRect/>
          </a:stretch>
        </p:blipFill>
        <p:spPr>
          <a:xfrm>
            <a:off x="5796665" y="1604033"/>
            <a:ext cx="5171465" cy="1454262"/>
          </a:xfrm>
          <a:prstGeom prst="rect">
            <a:avLst/>
          </a:prstGeom>
        </p:spPr>
      </p:pic>
    </p:spTree>
    <p:custDataLst>
      <p:tags r:id="rId1"/>
    </p:custDataLst>
    <p:extLst>
      <p:ext uri="{BB962C8B-B14F-4D97-AF65-F5344CB8AC3E}">
        <p14:creationId xmlns:p14="http://schemas.microsoft.com/office/powerpoint/2010/main" val="337071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29" name="Picture 228" descr="Logo">
            <a:extLst>
              <a:ext uri="{FF2B5EF4-FFF2-40B4-BE49-F238E27FC236}">
                <a16:creationId xmlns:a16="http://schemas.microsoft.com/office/drawing/2014/main" id="{66CC628A-F276-DCC1-560A-E54CCCC20F7E}"/>
              </a:ext>
            </a:extLst>
          </p:cNvPr>
          <p:cNvPicPr>
            <a:picLocks noChangeAspect="1"/>
          </p:cNvPicPr>
          <p:nvPr/>
        </p:nvPicPr>
        <p:blipFill rotWithShape="1">
          <a:blip r:embed="rId4">
            <a:extLst>
              <a:ext uri="{28A0092B-C50C-407E-A947-70E740481C1C}">
                <a14:useLocalDpi xmlns:a14="http://schemas.microsoft.com/office/drawing/2010/main" val="0"/>
              </a:ext>
            </a:extLst>
          </a:blip>
          <a:srcRect l="23411" t="14719" r="31232" b="45174"/>
          <a:stretch/>
        </p:blipFill>
        <p:spPr>
          <a:xfrm>
            <a:off x="84240" y="6303773"/>
            <a:ext cx="513878" cy="454394"/>
          </a:xfrm>
          <a:prstGeom prst="rect">
            <a:avLst/>
          </a:prstGeom>
        </p:spPr>
      </p:pic>
      <p:pic>
        <p:nvPicPr>
          <p:cNvPr id="8" name="Graphic 7">
            <a:extLst>
              <a:ext uri="{FF2B5EF4-FFF2-40B4-BE49-F238E27FC236}">
                <a16:creationId xmlns:a16="http://schemas.microsoft.com/office/drawing/2014/main" id="{53E1EB94-62EA-D454-2C08-005A78EFC4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1650560" y="6303773"/>
            <a:ext cx="457200" cy="457200"/>
          </a:xfrm>
          <a:prstGeom prst="rect">
            <a:avLst/>
          </a:prstGeom>
        </p:spPr>
      </p:pic>
      <p:grpSp>
        <p:nvGrpSpPr>
          <p:cNvPr id="24" name="Group 23">
            <a:extLst>
              <a:ext uri="{FF2B5EF4-FFF2-40B4-BE49-F238E27FC236}">
                <a16:creationId xmlns:a16="http://schemas.microsoft.com/office/drawing/2014/main" id="{BC2F5D76-025D-FE2F-C030-E6F102847180}"/>
              </a:ext>
            </a:extLst>
          </p:cNvPr>
          <p:cNvGrpSpPr/>
          <p:nvPr/>
        </p:nvGrpSpPr>
        <p:grpSpPr>
          <a:xfrm>
            <a:off x="2635054" y="127469"/>
            <a:ext cx="6921892" cy="633345"/>
            <a:chOff x="2492829" y="3276603"/>
            <a:chExt cx="6921892" cy="696680"/>
          </a:xfrm>
        </p:grpSpPr>
        <p:pic>
          <p:nvPicPr>
            <p:cNvPr id="25" name="Graphic 13">
              <a:extLst>
                <a:ext uri="{FF2B5EF4-FFF2-40B4-BE49-F238E27FC236}">
                  <a16:creationId xmlns:a16="http://schemas.microsoft.com/office/drawing/2014/main" id="{0DCA35BA-C90D-A658-BFB8-60EF495F76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9277" y="3360235"/>
              <a:ext cx="542856" cy="544029"/>
            </a:xfrm>
            <a:prstGeom prst="rect">
              <a:avLst/>
            </a:prstGeom>
          </p:spPr>
        </p:pic>
        <p:pic>
          <p:nvPicPr>
            <p:cNvPr id="26" name="Graphic 14">
              <a:extLst>
                <a:ext uri="{FF2B5EF4-FFF2-40B4-BE49-F238E27FC236}">
                  <a16:creationId xmlns:a16="http://schemas.microsoft.com/office/drawing/2014/main" id="{112061F1-6C74-62FF-E64B-72402AD76B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8138" y="3362200"/>
              <a:ext cx="538930" cy="540095"/>
            </a:xfrm>
            <a:prstGeom prst="rect">
              <a:avLst/>
            </a:prstGeom>
          </p:spPr>
        </p:pic>
        <p:pic>
          <p:nvPicPr>
            <p:cNvPr id="27" name="Graphic 15">
              <a:extLst>
                <a:ext uri="{FF2B5EF4-FFF2-40B4-BE49-F238E27FC236}">
                  <a16:creationId xmlns:a16="http://schemas.microsoft.com/office/drawing/2014/main" id="{7228146B-D6F5-E2D3-5BC8-8BE015C468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4266" y="3358266"/>
              <a:ext cx="532630" cy="533781"/>
            </a:xfrm>
            <a:prstGeom prst="rect">
              <a:avLst/>
            </a:prstGeom>
          </p:spPr>
        </p:pic>
        <p:pic>
          <p:nvPicPr>
            <p:cNvPr id="28" name="Graphic 21">
              <a:extLst>
                <a:ext uri="{FF2B5EF4-FFF2-40B4-BE49-F238E27FC236}">
                  <a16:creationId xmlns:a16="http://schemas.microsoft.com/office/drawing/2014/main" id="{35A4063E-7694-7248-4BC6-95D5D894E5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67970" y="3358265"/>
              <a:ext cx="532630" cy="533781"/>
            </a:xfrm>
            <a:prstGeom prst="rect">
              <a:avLst/>
            </a:prstGeom>
          </p:spPr>
        </p:pic>
        <p:pic>
          <p:nvPicPr>
            <p:cNvPr id="29" name="Graphic 22">
              <a:extLst>
                <a:ext uri="{FF2B5EF4-FFF2-40B4-BE49-F238E27FC236}">
                  <a16:creationId xmlns:a16="http://schemas.microsoft.com/office/drawing/2014/main" id="{92F2CD5A-94AD-4D85-4063-A706391D19D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54470" y="3358265"/>
              <a:ext cx="532266" cy="544030"/>
            </a:xfrm>
            <a:prstGeom prst="rect">
              <a:avLst/>
            </a:prstGeom>
          </p:spPr>
        </p:pic>
        <p:pic>
          <p:nvPicPr>
            <p:cNvPr id="30" name="Picture 24" descr="Icon&#10;&#10;Description automatically generated">
              <a:extLst>
                <a:ext uri="{FF2B5EF4-FFF2-40B4-BE49-F238E27FC236}">
                  <a16:creationId xmlns:a16="http://schemas.microsoft.com/office/drawing/2014/main" id="{1C81810A-70B2-5B10-159E-2063C9EDBD72}"/>
                </a:ext>
              </a:extLst>
            </p:cNvPr>
            <p:cNvPicPr>
              <a:picLocks noChangeAspect="1"/>
            </p:cNvPicPr>
            <p:nvPr/>
          </p:nvPicPr>
          <p:blipFill>
            <a:blip r:embed="rId17"/>
            <a:stretch>
              <a:fillRect/>
            </a:stretch>
          </p:blipFill>
          <p:spPr>
            <a:xfrm>
              <a:off x="2592217" y="3358267"/>
              <a:ext cx="532631" cy="533781"/>
            </a:xfrm>
            <a:prstGeom prst="rect">
              <a:avLst/>
            </a:prstGeom>
          </p:spPr>
        </p:pic>
        <p:sp>
          <p:nvSpPr>
            <p:cNvPr id="31" name="TextBox 30">
              <a:extLst>
                <a:ext uri="{FF2B5EF4-FFF2-40B4-BE49-F238E27FC236}">
                  <a16:creationId xmlns:a16="http://schemas.microsoft.com/office/drawing/2014/main" id="{38E43138-F08F-8556-10AA-71E4370B45F2}"/>
                </a:ext>
              </a:extLst>
            </p:cNvPr>
            <p:cNvSpPr txBox="1"/>
            <p:nvPr/>
          </p:nvSpPr>
          <p:spPr>
            <a:xfrm>
              <a:off x="3053558" y="3498014"/>
              <a:ext cx="696024"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Rubiwise</a:t>
              </a:r>
            </a:p>
          </p:txBody>
        </p:sp>
        <p:sp>
          <p:nvSpPr>
            <p:cNvPr id="224" name="TextBox 223">
              <a:extLst>
                <a:ext uri="{FF2B5EF4-FFF2-40B4-BE49-F238E27FC236}">
                  <a16:creationId xmlns:a16="http://schemas.microsoft.com/office/drawing/2014/main" id="{8EA00FCA-86B3-E71F-7C40-B0D8C178A390}"/>
                </a:ext>
              </a:extLst>
            </p:cNvPr>
            <p:cNvSpPr txBox="1"/>
            <p:nvPr/>
          </p:nvSpPr>
          <p:spPr>
            <a:xfrm>
              <a:off x="4325734" y="3520825"/>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Ideate</a:t>
              </a:r>
            </a:p>
          </p:txBody>
        </p:sp>
        <p:sp>
          <p:nvSpPr>
            <p:cNvPr id="225" name="TextBox 224">
              <a:extLst>
                <a:ext uri="{FF2B5EF4-FFF2-40B4-BE49-F238E27FC236}">
                  <a16:creationId xmlns:a16="http://schemas.microsoft.com/office/drawing/2014/main" id="{D82DE987-B336-AACE-0ED6-857D9160799E}"/>
                </a:ext>
              </a:extLst>
            </p:cNvPr>
            <p:cNvSpPr txBox="1"/>
            <p:nvPr/>
          </p:nvSpPr>
          <p:spPr>
            <a:xfrm>
              <a:off x="5442243" y="3520218"/>
              <a:ext cx="617725"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Acquire</a:t>
              </a:r>
            </a:p>
          </p:txBody>
        </p:sp>
        <p:sp>
          <p:nvSpPr>
            <p:cNvPr id="226" name="TextBox 225">
              <a:extLst>
                <a:ext uri="{FF2B5EF4-FFF2-40B4-BE49-F238E27FC236}">
                  <a16:creationId xmlns:a16="http://schemas.microsoft.com/office/drawing/2014/main" id="{819200BD-AC58-E93F-177D-307DAAE7EAD9}"/>
                </a:ext>
              </a:extLst>
            </p:cNvPr>
            <p:cNvSpPr txBox="1"/>
            <p:nvPr/>
          </p:nvSpPr>
          <p:spPr>
            <a:xfrm>
              <a:off x="6593646" y="3531679"/>
              <a:ext cx="567297" cy="230832"/>
            </a:xfrm>
            <a:prstGeom prst="rect">
              <a:avLst/>
            </a:prstGeom>
            <a:noFill/>
          </p:spPr>
          <p:txBody>
            <a:bodyPr wrap="squar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Explore</a:t>
              </a:r>
            </a:p>
          </p:txBody>
        </p:sp>
        <p:sp>
          <p:nvSpPr>
            <p:cNvPr id="227" name="TextBox 226">
              <a:extLst>
                <a:ext uri="{FF2B5EF4-FFF2-40B4-BE49-F238E27FC236}">
                  <a16:creationId xmlns:a16="http://schemas.microsoft.com/office/drawing/2014/main" id="{39492C40-31DE-A14B-1346-F99318D5F387}"/>
                </a:ext>
              </a:extLst>
            </p:cNvPr>
            <p:cNvSpPr txBox="1"/>
            <p:nvPr/>
          </p:nvSpPr>
          <p:spPr>
            <a:xfrm>
              <a:off x="7734906" y="3541497"/>
              <a:ext cx="505267"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Model</a:t>
              </a:r>
            </a:p>
          </p:txBody>
        </p:sp>
        <p:sp>
          <p:nvSpPr>
            <p:cNvPr id="228" name="TextBox 227">
              <a:extLst>
                <a:ext uri="{FF2B5EF4-FFF2-40B4-BE49-F238E27FC236}">
                  <a16:creationId xmlns:a16="http://schemas.microsoft.com/office/drawing/2014/main" id="{9AEB7766-C718-10D4-EB69-87CCA848FBB2}"/>
                </a:ext>
              </a:extLst>
            </p:cNvPr>
            <p:cNvSpPr txBox="1"/>
            <p:nvPr/>
          </p:nvSpPr>
          <p:spPr>
            <a:xfrm>
              <a:off x="8824830" y="3552367"/>
              <a:ext cx="579005" cy="230832"/>
            </a:xfrm>
            <a:prstGeom prst="rect">
              <a:avLst/>
            </a:prstGeom>
            <a:noFill/>
          </p:spPr>
          <p:txBody>
            <a:bodyPr wrap="none" rtlCol="0">
              <a:spAutoFit/>
            </a:bodyPr>
            <a:lstStyle/>
            <a:p>
              <a:pPr algn="ctr"/>
              <a:r>
                <a:rPr lang="en-US" sz="900">
                  <a:latin typeface="Roboto" panose="02000000000000000000" pitchFamily="2" charset="0"/>
                  <a:ea typeface="Roboto" panose="02000000000000000000" pitchFamily="2" charset="0"/>
                  <a:cs typeface="Roboto" panose="02000000000000000000" pitchFamily="2" charset="0"/>
                </a:rPr>
                <a:t>Present</a:t>
              </a:r>
            </a:p>
          </p:txBody>
        </p:sp>
        <p:cxnSp>
          <p:nvCxnSpPr>
            <p:cNvPr id="231" name="Straight Arrow Connector 230">
              <a:extLst>
                <a:ext uri="{FF2B5EF4-FFF2-40B4-BE49-F238E27FC236}">
                  <a16:creationId xmlns:a16="http://schemas.microsoft.com/office/drawing/2014/main" id="{61C66167-3519-64A7-BCC5-6CC57FD779A9}"/>
                </a:ext>
              </a:extLst>
            </p:cNvPr>
            <p:cNvCxnSpPr>
              <a:cxnSpLocks/>
            </p:cNvCxnSpPr>
            <p:nvPr/>
          </p:nvCxnSpPr>
          <p:spPr>
            <a:xfrm>
              <a:off x="2492829" y="327660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F1FC359-5C65-C09E-258D-64519676C416}"/>
                </a:ext>
              </a:extLst>
            </p:cNvPr>
            <p:cNvCxnSpPr>
              <a:cxnSpLocks/>
            </p:cNvCxnSpPr>
            <p:nvPr/>
          </p:nvCxnSpPr>
          <p:spPr>
            <a:xfrm>
              <a:off x="2492829" y="3973283"/>
              <a:ext cx="6921892"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0817BE77-5C33-9A1B-B99C-CECB8A3A21E6}"/>
              </a:ext>
            </a:extLst>
          </p:cNvPr>
          <p:cNvPicPr>
            <a:picLocks noChangeAspect="1"/>
          </p:cNvPicPr>
          <p:nvPr/>
        </p:nvPicPr>
        <p:blipFill>
          <a:blip r:embed="rId18"/>
          <a:stretch>
            <a:fillRect/>
          </a:stretch>
        </p:blipFill>
        <p:spPr>
          <a:xfrm>
            <a:off x="1834370" y="1686297"/>
            <a:ext cx="8296894" cy="4793540"/>
          </a:xfrm>
          <a:prstGeom prst="rect">
            <a:avLst/>
          </a:prstGeom>
        </p:spPr>
      </p:pic>
      <p:sp>
        <p:nvSpPr>
          <p:cNvPr id="3" name="Title 1">
            <a:extLst>
              <a:ext uri="{FF2B5EF4-FFF2-40B4-BE49-F238E27FC236}">
                <a16:creationId xmlns:a16="http://schemas.microsoft.com/office/drawing/2014/main" id="{017C5F39-EBE0-4986-554A-BADE252B109F}"/>
              </a:ext>
            </a:extLst>
          </p:cNvPr>
          <p:cNvSpPr>
            <a:spLocks noGrp="1"/>
          </p:cNvSpPr>
          <p:nvPr>
            <p:ph type="title"/>
          </p:nvPr>
        </p:nvSpPr>
        <p:spPr>
          <a:xfrm>
            <a:off x="660748" y="824957"/>
            <a:ext cx="10424786" cy="605306"/>
          </a:xfrm>
        </p:spPr>
        <p:txBody>
          <a:bodyPr>
            <a:normAutofit/>
          </a:bodyPr>
          <a:lstStyle/>
          <a:p>
            <a:r>
              <a:rPr lang="en-US" sz="2000" dirty="0">
                <a:solidFill>
                  <a:srgbClr val="EF7E2E"/>
                </a:solidFill>
                <a:latin typeface="Ubuntu Bold"/>
              </a:rPr>
              <a:t>Result Summary 1</a:t>
            </a:r>
            <a:endParaRPr lang="en-IN" sz="2000" dirty="0">
              <a:latin typeface="+mn-lt"/>
            </a:endParaRPr>
          </a:p>
        </p:txBody>
      </p:sp>
    </p:spTree>
    <p:custDataLst>
      <p:tags r:id="rId1"/>
    </p:custDataLst>
    <p:extLst>
      <p:ext uri="{BB962C8B-B14F-4D97-AF65-F5344CB8AC3E}">
        <p14:creationId xmlns:p14="http://schemas.microsoft.com/office/powerpoint/2010/main" val="4113423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REl783n"/>
  <p:tag name="ARTICULATE_SLIDE_COUNT" val="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1021</Words>
  <Application>Microsoft Macintosh PowerPoint</Application>
  <PresentationFormat>Widescreen</PresentationFormat>
  <Paragraphs>182</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Roboto</vt:lpstr>
      <vt:lpstr>Ubuntu</vt:lpstr>
      <vt:lpstr>Ubuntu Bold</vt:lpstr>
      <vt:lpstr>Office Theme</vt:lpstr>
      <vt:lpstr>PowerPoint Presentation</vt:lpstr>
      <vt:lpstr>Topic : Marine Accident |  Function Environmental Impact|  Industry : Marine</vt:lpstr>
      <vt:lpstr>Business Overview</vt:lpstr>
      <vt:lpstr>Problem Statement and Objective</vt:lpstr>
      <vt:lpstr>Dataset</vt:lpstr>
      <vt:lpstr>Insights</vt:lpstr>
      <vt:lpstr>PowerPoint Presentation</vt:lpstr>
      <vt:lpstr>Model Building</vt:lpstr>
      <vt:lpstr>Result Summary 1</vt:lpstr>
      <vt:lpstr>Result Summary 2</vt:lpstr>
      <vt:lpstr>Contribution of top human factors</vt:lpstr>
      <vt:lpstr>Conclusion</vt:lpstr>
      <vt:lpstr>Business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 Kulkarni</dc:creator>
  <cp:lastModifiedBy>Chinmay  Salgaonkar</cp:lastModifiedBy>
  <cp:revision>12</cp:revision>
  <dcterms:created xsi:type="dcterms:W3CDTF">2023-03-21T11:48:51Z</dcterms:created>
  <dcterms:modified xsi:type="dcterms:W3CDTF">2023-04-19T06:43:07Z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B5C0CC7C-9693-443D-8FA8-643670A76C5C</vt:lpwstr>
  </property>
  <property fmtid="{D5CDD505-2E9C-101B-9397-08002B2CF9AE}" pid="3" name="ArticulatePath">
    <vt:lpwstr>Presentation1</vt:lpwstr>
  </property>
  <property fmtid="{D5CDD505-2E9C-101B-9397-08002B2CF9AE}" pid="4" name="MSIP_Label_767a5d4c-6e68-416c-b53b-e38e179fc32e_Enabled">
    <vt:lpwstr>true</vt:lpwstr>
  </property>
  <property fmtid="{D5CDD505-2E9C-101B-9397-08002B2CF9AE}" pid="5" name="MSIP_Label_767a5d4c-6e68-416c-b53b-e38e179fc32e_SetDate">
    <vt:lpwstr>2023-03-23T14:07:35Z</vt:lpwstr>
  </property>
  <property fmtid="{D5CDD505-2E9C-101B-9397-08002B2CF9AE}" pid="6" name="MSIP_Label_767a5d4c-6e68-416c-b53b-e38e179fc32e_Method">
    <vt:lpwstr>Standard</vt:lpwstr>
  </property>
  <property fmtid="{D5CDD505-2E9C-101B-9397-08002B2CF9AE}" pid="7" name="MSIP_Label_767a5d4c-6e68-416c-b53b-e38e179fc32e_Name">
    <vt:lpwstr>Private</vt:lpwstr>
  </property>
  <property fmtid="{D5CDD505-2E9C-101B-9397-08002B2CF9AE}" pid="8" name="MSIP_Label_767a5d4c-6e68-416c-b53b-e38e179fc32e_SiteId">
    <vt:lpwstr>f4db3ffa-dfb1-4f2d-8ade-468d458e11c2</vt:lpwstr>
  </property>
  <property fmtid="{D5CDD505-2E9C-101B-9397-08002B2CF9AE}" pid="9" name="MSIP_Label_767a5d4c-6e68-416c-b53b-e38e179fc32e_ActionId">
    <vt:lpwstr>9ff47d90-f976-4651-80e3-49160820b5eb</vt:lpwstr>
  </property>
  <property fmtid="{D5CDD505-2E9C-101B-9397-08002B2CF9AE}" pid="10" name="MSIP_Label_767a5d4c-6e68-416c-b53b-e38e179fc32e_ContentBits">
    <vt:lpwstr>0</vt:lpwstr>
  </property>
</Properties>
</file>