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03763" cy="30275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p:scale>
          <a:sx n="30" d="100"/>
          <a:sy n="30" d="100"/>
        </p:scale>
        <p:origin x="376"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7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7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0" name="PlaceHolder 5"/>
          <p:cNvSpPr>
            <a:spLocks noGrp="1"/>
          </p:cNvSpPr>
          <p:nvPr>
            <p:ph type="sldNum"/>
          </p:nvPr>
        </p:nvSpPr>
        <p:spPr>
          <a:xfrm>
            <a:off x="4278960" y="10157400"/>
            <a:ext cx="3280680" cy="534240"/>
          </a:xfrm>
          <a:prstGeom prst="rect">
            <a:avLst/>
          </a:prstGeom>
        </p:spPr>
        <p:txBody>
          <a:bodyPr lIns="0" tIns="0" rIns="0" bIns="0" anchor="b"/>
          <a:lstStyle/>
          <a:p>
            <a:pPr algn="r"/>
            <a:fld id="{D124F85C-0C6D-4BB7-86DA-FFE7C1347AC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20"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376170-FBCA-4BEC-9C40-2D17B8E55BCE}" type="slidenum">
              <a:rPr lang="en-US" sz="1200" b="0" strike="noStrike" spc="-1">
                <a:solidFill>
                  <a:srgbClr val="000000"/>
                </a:solidFill>
                <a:uFill>
                  <a:solidFill>
                    <a:srgbClr val="FFFFFF"/>
                  </a:solidFill>
                </a:uFill>
                <a:latin typeface="Arial"/>
                <a:ea typeface="MS PGothic"/>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2140188" y="7084256"/>
            <a:ext cx="38523028"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2140188" y="16255438"/>
            <a:ext cx="38523028"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2140188"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21879829"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21879829" y="16255438"/>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2140188" y="16255438"/>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2140188" y="7084255"/>
            <a:ext cx="38523028"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2140188" y="7084255"/>
            <a:ext cx="38523028"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13788419" y="7084255"/>
            <a:ext cx="15225849" cy="17558794"/>
          </a:xfrm>
          <a:prstGeom prst="rect">
            <a:avLst/>
          </a:prstGeom>
          <a:ln>
            <a:noFill/>
          </a:ln>
        </p:spPr>
      </p:pic>
      <p:pic>
        <p:nvPicPr>
          <p:cNvPr id="37" name="Picture 36"/>
          <p:cNvPicPr/>
          <p:nvPr/>
        </p:nvPicPr>
        <p:blipFill>
          <a:blip r:embed="rId2"/>
          <a:stretch/>
        </p:blipFill>
        <p:spPr>
          <a:xfrm>
            <a:off x="13788419" y="7084255"/>
            <a:ext cx="15225849" cy="17558794"/>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dirty="0">
              <a:solidFill>
                <a:srgbClr val="000000"/>
              </a:solidFill>
              <a:uFill>
                <a:solidFill>
                  <a:srgbClr val="FFFFFF"/>
                </a:solidFill>
              </a:uFill>
              <a:latin typeface="Arial"/>
            </a:endParaRPr>
          </a:p>
        </p:txBody>
      </p:sp>
      <p:sp>
        <p:nvSpPr>
          <p:cNvPr id="5" name="PlaceHolder 2"/>
          <p:cNvSpPr>
            <a:spLocks noGrp="1"/>
          </p:cNvSpPr>
          <p:nvPr>
            <p:ph type="subTitle"/>
          </p:nvPr>
        </p:nvSpPr>
        <p:spPr>
          <a:xfrm>
            <a:off x="2140188" y="7084255"/>
            <a:ext cx="38523028" cy="17558794"/>
          </a:xfrm>
          <a:prstGeom prst="rect">
            <a:avLst/>
          </a:prstGeom>
        </p:spPr>
        <p:txBody>
          <a:bodyPr lIns="0" tIns="0" rIns="0" bIns="0" anchor="ctr"/>
          <a:lstStyle/>
          <a:p>
            <a:pPr algn="ctr"/>
            <a:endParaRPr lang="en-US" sz="3187"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2140188" y="7084255"/>
            <a:ext cx="38523028"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2140188" y="7084255"/>
            <a:ext cx="18799163"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21879829" y="7084255"/>
            <a:ext cx="18799163"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40188" y="1207484"/>
            <a:ext cx="38523028" cy="23435565"/>
          </a:xfrm>
          <a:prstGeom prst="rect">
            <a:avLst/>
          </a:prstGeom>
        </p:spPr>
        <p:txBody>
          <a:bodyPr lIns="0" tIns="0" rIns="0" bIns="0" anchor="ctr"/>
          <a:lstStyle/>
          <a:p>
            <a:pPr algn="ctr"/>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2140188"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2140188" y="16255438"/>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21879829" y="7084255"/>
            <a:ext cx="18799163"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2140188" y="7084255"/>
            <a:ext cx="18799163"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21879829"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21879829" y="16255438"/>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2140188"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21879829"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2140188" y="16255438"/>
            <a:ext cx="38523028"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2"/>
          <p:cNvSpPr>
            <a:spLocks noGrp="1"/>
          </p:cNvSpPr>
          <p:nvPr>
            <p:ph type="title"/>
          </p:nvPr>
        </p:nvSpPr>
        <p:spPr>
          <a:xfrm>
            <a:off x="2140188" y="1207484"/>
            <a:ext cx="38523028" cy="5055370"/>
          </a:xfrm>
          <a:prstGeom prst="rect">
            <a:avLst/>
          </a:prstGeom>
        </p:spPr>
        <p:txBody>
          <a:bodyPr lIns="0" tIns="0" rIns="0" bIns="0" anchor="ctr"/>
          <a:lstStyle/>
          <a:p>
            <a:pPr algn="ctr"/>
            <a:r>
              <a:rPr lang="en-US" sz="4382" b="0" strike="noStrike" spc="-1">
                <a:solidFill>
                  <a:srgbClr val="000000"/>
                </a:solidFill>
                <a:uFill>
                  <a:solidFill>
                    <a:srgbClr val="FFFFFF"/>
                  </a:solidFill>
                </a:uFill>
                <a:latin typeface="Arial"/>
              </a:rPr>
              <a:t>Click to edit the title text format</a:t>
            </a:r>
          </a:p>
        </p:txBody>
      </p:sp>
      <p:sp>
        <p:nvSpPr>
          <p:cNvPr id="3" name="PlaceHolder 3"/>
          <p:cNvSpPr>
            <a:spLocks noGrp="1"/>
          </p:cNvSpPr>
          <p:nvPr>
            <p:ph type="body"/>
          </p:nvPr>
        </p:nvSpPr>
        <p:spPr>
          <a:xfrm>
            <a:off x="2140188" y="7084255"/>
            <a:ext cx="38523028" cy="17558794"/>
          </a:xfrm>
          <a:prstGeom prst="rect">
            <a:avLst/>
          </a:prstGeom>
        </p:spPr>
        <p:txBody>
          <a:bodyPr lIns="0" tIns="0" rIns="0" bIns="0"/>
          <a:lstStyle/>
          <a:p>
            <a:pPr marL="432000" indent="-324000">
              <a:buClr>
                <a:srgbClr val="000000"/>
              </a:buClr>
              <a:buSzPct val="45000"/>
              <a:buFont typeface="Wingdings" charset="2"/>
              <a:buChar char=""/>
            </a:pPr>
            <a:r>
              <a:rPr lang="en-US" sz="3187" b="0" strike="noStrike" spc="-1">
                <a:solidFill>
                  <a:srgbClr val="000000"/>
                </a:solidFill>
                <a:uFill>
                  <a:solidFill>
                    <a:srgbClr val="FFFFFF"/>
                  </a:solidFill>
                </a:uFill>
                <a:latin typeface="Arial"/>
              </a:rPr>
              <a:t>Click to edit the outline text format</a:t>
            </a:r>
          </a:p>
          <a:p>
            <a:pPr marL="860520" lvl="1" indent="-322696">
              <a:buClr>
                <a:srgbClr val="000000"/>
              </a:buClr>
              <a:buSzPct val="75000"/>
              <a:buFont typeface="Symbol" charset="2"/>
              <a:buChar char=""/>
            </a:pPr>
            <a:r>
              <a:rPr lang="en-US" sz="2789" b="0" strike="noStrike" spc="-1">
                <a:solidFill>
                  <a:srgbClr val="000000"/>
                </a:solidFill>
                <a:uFill>
                  <a:solidFill>
                    <a:srgbClr val="FFFFFF"/>
                  </a:solidFill>
                </a:uFill>
                <a:latin typeface="Arial"/>
              </a:rPr>
              <a:t>Second Outline Level</a:t>
            </a:r>
          </a:p>
          <a:p>
            <a:pPr marL="1290780" lvl="2" indent="-286839">
              <a:buClr>
                <a:srgbClr val="000000"/>
              </a:buClr>
              <a:buSzPct val="45000"/>
              <a:buFont typeface="Wingdings" charset="2"/>
              <a:buChar char=""/>
            </a:pPr>
            <a:r>
              <a:rPr lang="en-US" sz="2390" b="0" strike="noStrike" spc="-1">
                <a:solidFill>
                  <a:srgbClr val="000000"/>
                </a:solidFill>
                <a:uFill>
                  <a:solidFill>
                    <a:srgbClr val="FFFFFF"/>
                  </a:solidFill>
                </a:uFill>
                <a:latin typeface="Arial"/>
              </a:rPr>
              <a:t>Third Outline Level</a:t>
            </a:r>
          </a:p>
          <a:p>
            <a:pPr marL="1721040" lvl="3" indent="-215132">
              <a:buClr>
                <a:srgbClr val="000000"/>
              </a:buClr>
              <a:buSzPct val="75000"/>
              <a:buFont typeface="Symbol" charset="2"/>
              <a:buChar char=""/>
            </a:pPr>
            <a:r>
              <a:rPr lang="en-US" sz="1992" b="0" strike="noStrike" spc="-1">
                <a:solidFill>
                  <a:srgbClr val="000000"/>
                </a:solidFill>
                <a:uFill>
                  <a:solidFill>
                    <a:srgbClr val="FFFFFF"/>
                  </a:solidFill>
                </a:uFill>
                <a:latin typeface="Arial"/>
              </a:rPr>
              <a:t>Fourth Outline Level</a:t>
            </a:r>
          </a:p>
          <a:p>
            <a:pPr marL="2151300" lvl="4" indent="-215132">
              <a:buClr>
                <a:srgbClr val="000000"/>
              </a:buClr>
              <a:buSzPct val="45000"/>
              <a:buFont typeface="Wingdings" charset="2"/>
              <a:buChar char=""/>
            </a:pPr>
            <a:r>
              <a:rPr lang="en-US" sz="1992" b="0" strike="noStrike" spc="-1">
                <a:solidFill>
                  <a:srgbClr val="000000"/>
                </a:solidFill>
                <a:uFill>
                  <a:solidFill>
                    <a:srgbClr val="FFFFFF"/>
                  </a:solidFill>
                </a:uFill>
                <a:latin typeface="Arial"/>
              </a:rPr>
              <a:t>Fifth Outline Level</a:t>
            </a:r>
          </a:p>
          <a:p>
            <a:pPr marL="2581562" lvl="5" indent="-215132">
              <a:buClr>
                <a:srgbClr val="000000"/>
              </a:buClr>
              <a:buSzPct val="45000"/>
              <a:buFont typeface="Wingdings" charset="2"/>
              <a:buChar char=""/>
            </a:pPr>
            <a:r>
              <a:rPr lang="en-US" sz="1992" b="0" strike="noStrike" spc="-1">
                <a:solidFill>
                  <a:srgbClr val="000000"/>
                </a:solidFill>
                <a:uFill>
                  <a:solidFill>
                    <a:srgbClr val="FFFFFF"/>
                  </a:solidFill>
                </a:uFill>
                <a:latin typeface="Arial"/>
              </a:rPr>
              <a:t>Sixth Outline Level</a:t>
            </a:r>
          </a:p>
          <a:p>
            <a:pPr marL="3011822" lvl="6" indent="-215132">
              <a:buClr>
                <a:srgbClr val="000000"/>
              </a:buClr>
              <a:buSzPct val="45000"/>
              <a:buFont typeface="Wingdings" charset="2"/>
              <a:buChar char=""/>
            </a:pPr>
            <a:r>
              <a:rPr lang="en-US" sz="1992"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0717" rtl="0" eaLnBrk="1" latinLnBrk="0" hangingPunct="1">
        <a:lnSpc>
          <a:spcPct val="90000"/>
        </a:lnSpc>
        <a:spcBef>
          <a:spcPct val="0"/>
        </a:spcBef>
        <a:buNone/>
        <a:defRPr sz="4382" kern="1200">
          <a:solidFill>
            <a:schemeClr val="tx1"/>
          </a:solidFill>
          <a:latin typeface="+mj-lt"/>
          <a:ea typeface="+mj-ea"/>
          <a:cs typeface="+mj-cs"/>
        </a:defRPr>
      </a:lvl1pPr>
    </p:titleStyle>
    <p:bodyStyle>
      <a:lvl1pPr marL="430272" indent="-322704" algn="l" defTabSz="910717" rtl="0" eaLnBrk="1" latinLnBrk="0" hangingPunct="1">
        <a:lnSpc>
          <a:spcPct val="90000"/>
        </a:lnSpc>
        <a:spcBef>
          <a:spcPts val="996"/>
        </a:spcBef>
        <a:buClr>
          <a:srgbClr val="000000"/>
        </a:buClr>
        <a:buSzPct val="45000"/>
        <a:buFont typeface="Wingdings" charset="2"/>
        <a:buChar char=""/>
        <a:defRPr sz="2789" kern="1200">
          <a:solidFill>
            <a:schemeClr val="tx1"/>
          </a:solidFill>
          <a:latin typeface="+mn-lt"/>
          <a:ea typeface="+mn-ea"/>
          <a:cs typeface="+mn-cs"/>
        </a:defRPr>
      </a:lvl1pPr>
      <a:lvl2pPr marL="683038" indent="-227681" algn="l" defTabSz="910717" rtl="0" eaLnBrk="1" latinLnBrk="0" hangingPunct="1">
        <a:lnSpc>
          <a:spcPct val="90000"/>
        </a:lnSpc>
        <a:spcBef>
          <a:spcPts val="498"/>
        </a:spcBef>
        <a:buFont typeface="Arial"/>
        <a:buChar char="•"/>
        <a:defRPr sz="2390" kern="1200">
          <a:solidFill>
            <a:schemeClr val="tx1"/>
          </a:solidFill>
          <a:latin typeface="+mn-lt"/>
          <a:ea typeface="+mn-ea"/>
          <a:cs typeface="+mn-cs"/>
        </a:defRPr>
      </a:lvl2pPr>
      <a:lvl3pPr marL="1138398" indent="-227681" algn="l" defTabSz="910717" rtl="0" eaLnBrk="1" latinLnBrk="0" hangingPunct="1">
        <a:lnSpc>
          <a:spcPct val="90000"/>
        </a:lnSpc>
        <a:spcBef>
          <a:spcPts val="498"/>
        </a:spcBef>
        <a:buFont typeface="Arial"/>
        <a:buChar char="•"/>
        <a:defRPr sz="1992" kern="1200">
          <a:solidFill>
            <a:schemeClr val="tx1"/>
          </a:solidFill>
          <a:latin typeface="+mn-lt"/>
          <a:ea typeface="+mn-ea"/>
          <a:cs typeface="+mn-cs"/>
        </a:defRPr>
      </a:lvl3pPr>
      <a:lvl4pPr marL="1593754"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4pPr>
      <a:lvl5pPr marL="2049115"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5pPr>
      <a:lvl6pPr marL="2504474"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6pPr>
      <a:lvl7pPr marL="2959833"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7pPr>
      <a:lvl8pPr marL="3415190"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8pPr>
      <a:lvl9pPr marL="3870549"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9pPr>
    </p:bodyStyle>
    <p:otherStyle>
      <a:defPPr>
        <a:defRPr lang="en-US"/>
      </a:defPPr>
      <a:lvl1pPr marL="0" algn="l" defTabSz="910717" rtl="0" eaLnBrk="1" latinLnBrk="0" hangingPunct="1">
        <a:defRPr sz="1793" kern="1200">
          <a:solidFill>
            <a:schemeClr val="tx1"/>
          </a:solidFill>
          <a:latin typeface="+mn-lt"/>
          <a:ea typeface="+mn-ea"/>
          <a:cs typeface="+mn-cs"/>
        </a:defRPr>
      </a:lvl1pPr>
      <a:lvl2pPr marL="455357" algn="l" defTabSz="910717" rtl="0" eaLnBrk="1" latinLnBrk="0" hangingPunct="1">
        <a:defRPr sz="1793" kern="1200">
          <a:solidFill>
            <a:schemeClr val="tx1"/>
          </a:solidFill>
          <a:latin typeface="+mn-lt"/>
          <a:ea typeface="+mn-ea"/>
          <a:cs typeface="+mn-cs"/>
        </a:defRPr>
      </a:lvl2pPr>
      <a:lvl3pPr marL="910717" algn="l" defTabSz="910717" rtl="0" eaLnBrk="1" latinLnBrk="0" hangingPunct="1">
        <a:defRPr sz="1793" kern="1200">
          <a:solidFill>
            <a:schemeClr val="tx1"/>
          </a:solidFill>
          <a:latin typeface="+mn-lt"/>
          <a:ea typeface="+mn-ea"/>
          <a:cs typeface="+mn-cs"/>
        </a:defRPr>
      </a:lvl3pPr>
      <a:lvl4pPr marL="1366077" algn="l" defTabSz="910717" rtl="0" eaLnBrk="1" latinLnBrk="0" hangingPunct="1">
        <a:defRPr sz="1793" kern="1200">
          <a:solidFill>
            <a:schemeClr val="tx1"/>
          </a:solidFill>
          <a:latin typeface="+mn-lt"/>
          <a:ea typeface="+mn-ea"/>
          <a:cs typeface="+mn-cs"/>
        </a:defRPr>
      </a:lvl4pPr>
      <a:lvl5pPr marL="1821436" algn="l" defTabSz="910717" rtl="0" eaLnBrk="1" latinLnBrk="0" hangingPunct="1">
        <a:defRPr sz="1793" kern="1200">
          <a:solidFill>
            <a:schemeClr val="tx1"/>
          </a:solidFill>
          <a:latin typeface="+mn-lt"/>
          <a:ea typeface="+mn-ea"/>
          <a:cs typeface="+mn-cs"/>
        </a:defRPr>
      </a:lvl5pPr>
      <a:lvl6pPr marL="2276792" algn="l" defTabSz="910717" rtl="0" eaLnBrk="1" latinLnBrk="0" hangingPunct="1">
        <a:defRPr sz="1793" kern="1200">
          <a:solidFill>
            <a:schemeClr val="tx1"/>
          </a:solidFill>
          <a:latin typeface="+mn-lt"/>
          <a:ea typeface="+mn-ea"/>
          <a:cs typeface="+mn-cs"/>
        </a:defRPr>
      </a:lvl6pPr>
      <a:lvl7pPr marL="2732153" algn="l" defTabSz="910717" rtl="0" eaLnBrk="1" latinLnBrk="0" hangingPunct="1">
        <a:defRPr sz="1793" kern="1200">
          <a:solidFill>
            <a:schemeClr val="tx1"/>
          </a:solidFill>
          <a:latin typeface="+mn-lt"/>
          <a:ea typeface="+mn-ea"/>
          <a:cs typeface="+mn-cs"/>
        </a:defRPr>
      </a:lvl7pPr>
      <a:lvl8pPr marL="3187510" algn="l" defTabSz="910717" rtl="0" eaLnBrk="1" latinLnBrk="0" hangingPunct="1">
        <a:defRPr sz="1793" kern="1200">
          <a:solidFill>
            <a:schemeClr val="tx1"/>
          </a:solidFill>
          <a:latin typeface="+mn-lt"/>
          <a:ea typeface="+mn-ea"/>
          <a:cs typeface="+mn-cs"/>
        </a:defRPr>
      </a:lvl8pPr>
      <a:lvl9pPr marL="3642872" algn="l" defTabSz="910717" rtl="0" eaLnBrk="1" latinLnBrk="0" hangingPunct="1">
        <a:defRPr sz="17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gif"/><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tiff"/><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6.tiff"/><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p:cNvGrpSpPr/>
          <p:nvPr/>
        </p:nvGrpSpPr>
        <p:grpSpPr>
          <a:xfrm>
            <a:off x="951844" y="4850565"/>
            <a:ext cx="40900075" cy="20574083"/>
            <a:chOff x="944460" y="392760"/>
            <a:chExt cx="40900075" cy="20574083"/>
          </a:xfrm>
        </p:grpSpPr>
        <p:pic>
          <p:nvPicPr>
            <p:cNvPr id="116" name="Picture 115"/>
            <p:cNvPicPr/>
            <p:nvPr/>
          </p:nvPicPr>
          <p:blipFill>
            <a:blip r:embed="rId3"/>
            <a:stretch/>
          </p:blipFill>
          <p:spPr>
            <a:xfrm rot="21595800">
              <a:off x="27949384" y="9472066"/>
              <a:ext cx="8646243" cy="5301087"/>
            </a:xfrm>
            <a:prstGeom prst="rect">
              <a:avLst/>
            </a:prstGeom>
            <a:ln>
              <a:noFill/>
            </a:ln>
          </p:spPr>
        </p:pic>
        <p:pic>
          <p:nvPicPr>
            <p:cNvPr id="117" name="Picture 116"/>
            <p:cNvPicPr/>
            <p:nvPr/>
          </p:nvPicPr>
          <p:blipFill>
            <a:blip r:embed="rId3"/>
            <a:stretch/>
          </p:blipFill>
          <p:spPr>
            <a:xfrm rot="21595800">
              <a:off x="27938628" y="9280163"/>
              <a:ext cx="8646243" cy="5301087"/>
            </a:xfrm>
            <a:prstGeom prst="rect">
              <a:avLst/>
            </a:prstGeom>
            <a:ln>
              <a:noFill/>
            </a:ln>
          </p:spPr>
        </p:pic>
        <p:sp>
          <p:nvSpPr>
            <p:cNvPr id="118" name="CustomShape 1"/>
            <p:cNvSpPr/>
            <p:nvPr/>
          </p:nvSpPr>
          <p:spPr>
            <a:xfrm>
              <a:off x="7481162" y="392760"/>
              <a:ext cx="27541080" cy="207720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nchor="ctr"/>
            <a:lstStyle/>
            <a:p>
              <a:pPr algn="ctr">
                <a:lnSpc>
                  <a:spcPct val="100000"/>
                </a:lnSpc>
              </a:pPr>
              <a:r>
                <a:rPr lang="en-US" sz="5400" spc="-1" dirty="0">
                  <a:solidFill>
                    <a:srgbClr val="000000"/>
                  </a:solidFill>
                  <a:uFill>
                    <a:solidFill>
                      <a:srgbClr val="FFFFFF"/>
                    </a:solidFill>
                  </a:uFill>
                  <a:latin typeface="Arial"/>
                  <a:ea typeface="MS PGothic"/>
                </a:rPr>
                <a:t>Multi-label Classification of Amazon Forest Satellite Images </a:t>
              </a:r>
              <a:endParaRPr lang="en-US" spc="-1" dirty="0">
                <a:solidFill>
                  <a:srgbClr val="000000"/>
                </a:solidFill>
                <a:uFill>
                  <a:solidFill>
                    <a:srgbClr val="FFFFFF"/>
                  </a:solidFill>
                </a:uFill>
                <a:latin typeface="Arial"/>
              </a:endParaRPr>
            </a:p>
            <a:p>
              <a:pPr algn="ctr">
                <a:lnSpc>
                  <a:spcPct val="100000"/>
                </a:lnSpc>
              </a:pPr>
              <a:r>
                <a:rPr lang="en-US" sz="4500" spc="-1" dirty="0" err="1">
                  <a:solidFill>
                    <a:srgbClr val="000000"/>
                  </a:solidFill>
                  <a:uFill>
                    <a:solidFill>
                      <a:srgbClr val="FFFFFF"/>
                    </a:solidFill>
                  </a:uFill>
                  <a:latin typeface="Arial"/>
                  <a:ea typeface="MS PGothic"/>
                </a:rPr>
                <a:t>Rajanie</a:t>
              </a:r>
              <a:r>
                <a:rPr lang="en-US" sz="4500" spc="-1" dirty="0">
                  <a:solidFill>
                    <a:srgbClr val="000000"/>
                  </a:solidFill>
                  <a:uFill>
                    <a:solidFill>
                      <a:srgbClr val="FFFFFF"/>
                    </a:solidFill>
                  </a:uFill>
                  <a:latin typeface="Arial"/>
                  <a:ea typeface="MS PGothic"/>
                </a:rPr>
                <a:t> </a:t>
              </a:r>
              <a:r>
                <a:rPr lang="en-US" sz="4500" spc="-1" dirty="0" err="1">
                  <a:solidFill>
                    <a:srgbClr val="000000"/>
                  </a:solidFill>
                  <a:uFill>
                    <a:solidFill>
                      <a:srgbClr val="FFFFFF"/>
                    </a:solidFill>
                  </a:uFill>
                  <a:latin typeface="Arial"/>
                  <a:ea typeface="MS PGothic"/>
                </a:rPr>
                <a:t>Prabha</a:t>
              </a:r>
              <a:r>
                <a:rPr lang="en-US" sz="4500" spc="-1" dirty="0">
                  <a:solidFill>
                    <a:srgbClr val="000000"/>
                  </a:solidFill>
                  <a:uFill>
                    <a:solidFill>
                      <a:srgbClr val="FFFFFF"/>
                    </a:solidFill>
                  </a:uFill>
                  <a:latin typeface="Arial"/>
                  <a:ea typeface="MS PGothic"/>
                </a:rPr>
                <a:t>			</a:t>
              </a:r>
              <a:r>
                <a:rPr lang="en-US" sz="4500" spc="-1" dirty="0" err="1">
                  <a:solidFill>
                    <a:srgbClr val="000000"/>
                  </a:solidFill>
                  <a:uFill>
                    <a:solidFill>
                      <a:srgbClr val="FFFFFF"/>
                    </a:solidFill>
                  </a:uFill>
                  <a:latin typeface="Arial"/>
                  <a:ea typeface="MS PGothic"/>
                </a:rPr>
                <a:t>Chinmay</a:t>
              </a:r>
              <a:r>
                <a:rPr lang="en-US" sz="4500" spc="-1" dirty="0">
                  <a:solidFill>
                    <a:srgbClr val="000000"/>
                  </a:solidFill>
                  <a:uFill>
                    <a:solidFill>
                      <a:srgbClr val="FFFFFF"/>
                    </a:solidFill>
                  </a:uFill>
                  <a:latin typeface="Arial"/>
                  <a:ea typeface="MS PGothic"/>
                </a:rPr>
                <a:t> </a:t>
              </a:r>
              <a:r>
                <a:rPr lang="en-US" sz="4500" spc="-1" dirty="0" err="1">
                  <a:solidFill>
                    <a:srgbClr val="000000"/>
                  </a:solidFill>
                  <a:uFill>
                    <a:solidFill>
                      <a:srgbClr val="FFFFFF"/>
                    </a:solidFill>
                  </a:uFill>
                  <a:latin typeface="Arial"/>
                  <a:ea typeface="MS PGothic"/>
                </a:rPr>
                <a:t>Prabhakar</a:t>
              </a:r>
              <a:r>
                <a:rPr lang="en-US" sz="4500" spc="-1" dirty="0">
                  <a:solidFill>
                    <a:srgbClr val="000000"/>
                  </a:solidFill>
                  <a:uFill>
                    <a:solidFill>
                      <a:srgbClr val="FFFFFF"/>
                    </a:solidFill>
                  </a:uFill>
                  <a:latin typeface="Arial"/>
                  <a:ea typeface="MS PGothic"/>
                </a:rPr>
                <a:t>			Min-An Chao</a:t>
              </a:r>
              <a:endParaRPr lang="en-US" spc="-1" dirty="0">
                <a:solidFill>
                  <a:srgbClr val="000000"/>
                </a:solidFill>
                <a:uFill>
                  <a:solidFill>
                    <a:srgbClr val="FFFFFF"/>
                  </a:solidFill>
                </a:uFill>
                <a:latin typeface="Arial"/>
              </a:endParaRPr>
            </a:p>
            <a:p>
              <a:pPr algn="ctr">
                <a:lnSpc>
                  <a:spcPct val="100000"/>
                </a:lnSpc>
              </a:pPr>
              <a:endParaRPr lang="en-US" spc="-1" dirty="0">
                <a:solidFill>
                  <a:srgbClr val="000000"/>
                </a:solidFill>
                <a:uFill>
                  <a:solidFill>
                    <a:srgbClr val="FFFFFF"/>
                  </a:solidFill>
                </a:uFill>
                <a:latin typeface="Arial"/>
              </a:endParaRPr>
            </a:p>
          </p:txBody>
        </p:sp>
        <p:sp>
          <p:nvSpPr>
            <p:cNvPr id="119" name="CustomShape 2"/>
            <p:cNvSpPr/>
            <p:nvPr/>
          </p:nvSpPr>
          <p:spPr>
            <a:xfrm>
              <a:off x="944460" y="3004560"/>
              <a:ext cx="13413960" cy="1744128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184" indent="-563745" algn="ctr"/>
              <a:r>
                <a:rPr lang="en-US" sz="4000" b="1" spc="-1" dirty="0">
                  <a:solidFill>
                    <a:srgbClr val="006AB4"/>
                  </a:solidFill>
                  <a:uFill>
                    <a:solidFill>
                      <a:srgbClr val="FFFFFF"/>
                    </a:solidFill>
                  </a:uFill>
                  <a:latin typeface="Arial"/>
                  <a:ea typeface="MS PGothic"/>
                </a:rPr>
                <a:t>Introduction</a:t>
              </a:r>
              <a:endParaRPr lang="en-US" spc="-1" dirty="0">
                <a:solidFill>
                  <a:srgbClr val="000000"/>
                </a:solidFill>
                <a:uFill>
                  <a:solidFill>
                    <a:srgbClr val="FFFFFF"/>
                  </a:solidFill>
                </a:uFill>
                <a:latin typeface="Arial"/>
              </a:endParaRPr>
            </a:p>
            <a:p>
              <a:pPr marL="565184" lvl="1" indent="-563745" algn="just">
                <a:buClr>
                  <a:srgbClr val="000000"/>
                </a:buClr>
                <a:buFont typeface="Wingdings" charset="2"/>
                <a:buChar char=""/>
              </a:pPr>
              <a:r>
                <a:rPr lang="en-US" sz="3200" spc="-1" dirty="0">
                  <a:uFill>
                    <a:solidFill>
                      <a:srgbClr val="FFFFFF"/>
                    </a:solidFill>
                  </a:uFill>
                  <a:ea typeface="MS PGothic"/>
                </a:rPr>
                <a:t>Given the dataset of satellite images of Amazon forests, the goal is to analyze the changes in patterns, especially those related to illegal deforestation, by classifying the data with respect to atmospheric conditions and various land cover types. Data are provided by Planet (</a:t>
              </a:r>
              <a:r>
                <a:rPr lang="en-US" sz="3200" spc="-1" dirty="0">
                  <a:uFill>
                    <a:solidFill>
                      <a:srgbClr val="FFFFFF"/>
                    </a:solidFill>
                  </a:uFill>
                  <a:latin typeface="Consolas" charset="0"/>
                  <a:ea typeface="Consolas" charset="0"/>
                  <a:cs typeface="Consolas" charset="0"/>
                </a:rPr>
                <a:t>www.planet.com</a:t>
              </a:r>
              <a:r>
                <a:rPr lang="en-US" sz="3200" spc="-1" dirty="0">
                  <a:uFill>
                    <a:solidFill>
                      <a:srgbClr val="FFFFFF"/>
                    </a:solidFill>
                  </a:uFill>
                  <a:ea typeface="MS PGothic"/>
                </a:rPr>
                <a:t>) used as a </a:t>
              </a:r>
              <a:r>
                <a:rPr lang="en-US" sz="3200" spc="-1" dirty="0" err="1">
                  <a:uFill>
                    <a:solidFill>
                      <a:srgbClr val="FFFFFF"/>
                    </a:solidFill>
                  </a:uFill>
                  <a:ea typeface="MS PGothic"/>
                </a:rPr>
                <a:t>Kaggle</a:t>
              </a:r>
              <a:r>
                <a:rPr lang="en-US" sz="3200" spc="-1" dirty="0">
                  <a:uFill>
                    <a:solidFill>
                      <a:srgbClr val="FFFFFF"/>
                    </a:solidFill>
                  </a:uFill>
                  <a:ea typeface="MS PGothic"/>
                </a:rPr>
                <a:t> competition.</a:t>
              </a: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ndParaRPr>
            </a:p>
            <a:p>
              <a:pPr marL="565184" indent="-563745" algn="ctr"/>
              <a:r>
                <a:rPr lang="en-US" sz="4000" b="1" spc="-1" dirty="0">
                  <a:solidFill>
                    <a:srgbClr val="006AB4"/>
                  </a:solidFill>
                  <a:uFill>
                    <a:solidFill>
                      <a:srgbClr val="FFFFFF"/>
                    </a:solidFill>
                  </a:uFill>
                  <a:latin typeface="Arial"/>
                  <a:ea typeface="MS PGothic"/>
                </a:rPr>
                <a:t>Input Dataset </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40,480 training samples and 61,192 test samples are provided. Types include </a:t>
              </a:r>
              <a:r>
                <a:rPr lang="en-US" sz="3200" spc="-1" dirty="0">
                  <a:solidFill>
                    <a:srgbClr val="000000"/>
                  </a:solidFill>
                  <a:uFill>
                    <a:solidFill>
                      <a:srgbClr val="FFFFFF"/>
                    </a:solidFill>
                  </a:uFill>
                  <a:latin typeface="Arial"/>
                  <a:ea typeface="MS PGothic"/>
                </a:rPr>
                <a:t>JPG (3 channels, 8-bit RGB) and TIFF (4 channels, 16-bit RGB plus Near-Infrared, or NIR).</a:t>
              </a:r>
              <a:endParaRPr lang="en-US" spc="-1" dirty="0">
                <a:solidFill>
                  <a:srgbClr val="000000"/>
                </a:solidFill>
                <a:uFill>
                  <a:solidFill>
                    <a:srgbClr val="FFFFFF"/>
                  </a:solidFill>
                </a:uFill>
                <a:latin typeface="Arial"/>
              </a:endParaRP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Total 17 labels to be classified, 4 are weather conditions, others are geographic features and signs of human activities, including rare labels such as illegal  mining and burndown, etc.</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Each image is labeled with exactly 1 weather condition, and 0, 1, or more labels presenting land features and human activities in it.</a:t>
              </a:r>
            </a:p>
          </p:txBody>
        </p:sp>
        <p:sp>
          <p:nvSpPr>
            <p:cNvPr id="120" name="CustomShape 3"/>
            <p:cNvSpPr/>
            <p:nvPr/>
          </p:nvSpPr>
          <p:spPr>
            <a:xfrm>
              <a:off x="28392300" y="3006002"/>
              <a:ext cx="13414680" cy="1744056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184" indent="-563745" algn="ctr"/>
              <a:r>
                <a:rPr lang="en-US" sz="4000" b="1" spc="-1" dirty="0">
                  <a:solidFill>
                    <a:srgbClr val="006AB4"/>
                  </a:solidFill>
                  <a:uFill>
                    <a:solidFill>
                      <a:srgbClr val="FFFFFF"/>
                    </a:solidFill>
                  </a:uFill>
                  <a:latin typeface="Arial"/>
                  <a:ea typeface="MS PGothic"/>
                </a:rPr>
                <a:t>Data Augmentation</a:t>
              </a:r>
            </a:p>
            <a:p>
              <a:pPr marL="565184" lvl="1" indent="-563745" algn="just">
                <a:buClr>
                  <a:srgbClr val="000000"/>
                </a:buClr>
                <a:buFont typeface="Wingdings" charset="2"/>
                <a:buChar char=""/>
              </a:pPr>
              <a:r>
                <a:rPr lang="en-US" sz="3200" spc="-1" dirty="0">
                  <a:solidFill>
                    <a:srgbClr val="000000"/>
                  </a:solidFill>
                  <a:uFill>
                    <a:solidFill>
                      <a:srgbClr val="FFFFFF"/>
                    </a:solidFill>
                  </a:uFill>
                  <a:latin typeface="Arial"/>
                  <a:ea typeface="MS PGothic"/>
                </a:rPr>
                <a:t>Without any labeling adjustment, flip and rotate is the only helpful way for labeled satellite images. Results in this poster include this.</a:t>
              </a:r>
              <a:endParaRPr lang="en-US" spc="-1" dirty="0">
                <a:solidFill>
                  <a:srgbClr val="000000"/>
                </a:solidFill>
                <a:uFill>
                  <a:solidFill>
                    <a:srgbClr val="FFFFFF"/>
                  </a:solidFill>
                </a:uFill>
                <a:latin typeface="Arial"/>
              </a:endParaRPr>
            </a:p>
            <a:p>
              <a:pPr algn="just">
                <a:lnSpc>
                  <a:spcPct val="100000"/>
                </a:lnSpc>
              </a:pPr>
              <a:endParaRPr lang="en-US" spc="-1" dirty="0">
                <a:solidFill>
                  <a:srgbClr val="000000"/>
                </a:solidFill>
                <a:uFill>
                  <a:solidFill>
                    <a:srgbClr val="FFFFFF"/>
                  </a:solidFill>
                </a:uFill>
                <a:latin typeface="Arial"/>
              </a:endParaRPr>
            </a:p>
            <a:p>
              <a:pPr algn="just">
                <a:lnSpc>
                  <a:spcPct val="100000"/>
                </a:lnSpc>
              </a:pPr>
              <a:endParaRPr lang="en-US" spc="-1" dirty="0">
                <a:solidFill>
                  <a:srgbClr val="000000"/>
                </a:solidFill>
                <a:uFill>
                  <a:solidFill>
                    <a:srgbClr val="FFFFFF"/>
                  </a:solidFill>
                </a:uFill>
                <a:latin typeface="Arial"/>
              </a:endParaRPr>
            </a:p>
            <a:p>
              <a:pPr marL="565184" indent="-563745" algn="ctr"/>
              <a:r>
                <a:rPr lang="en-US" sz="4000" b="1" spc="-1" dirty="0">
                  <a:solidFill>
                    <a:srgbClr val="006AB4"/>
                  </a:solidFill>
                  <a:uFill>
                    <a:solidFill>
                      <a:srgbClr val="FFFFFF"/>
                    </a:solidFill>
                  </a:uFill>
                  <a:ea typeface="MS PGothic"/>
                </a:rPr>
                <a:t>Result Analysis</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Labeling noise. There are certain portion of images with features distinguishable even by experts. This can be found for significant jitter between training and validation sets. Leaderboard on </a:t>
              </a:r>
              <a:r>
                <a:rPr lang="en-US" sz="3200" spc="-1" dirty="0" err="1">
                  <a:solidFill>
                    <a:srgbClr val="000000"/>
                  </a:solidFill>
                  <a:uFill>
                    <a:solidFill>
                      <a:srgbClr val="FFFFFF"/>
                    </a:solidFill>
                  </a:uFill>
                  <a:ea typeface="MS PGothic"/>
                </a:rPr>
                <a:t>Kaggle</a:t>
              </a:r>
              <a:r>
                <a:rPr lang="en-US" sz="3200" spc="-1" dirty="0">
                  <a:solidFill>
                    <a:srgbClr val="000000"/>
                  </a:solidFill>
                  <a:uFill>
                    <a:solidFill>
                      <a:srgbClr val="FFFFFF"/>
                    </a:solidFill>
                  </a:uFill>
                  <a:ea typeface="MS PGothic"/>
                </a:rPr>
                <a:t> also show very close scores (from 0.9332 to 0.9322) among top 10.</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Inability to serve as screening for some illegal activities. Although F2 prefers recall than precision, some rare labels like </a:t>
              </a:r>
              <a:r>
                <a:rPr lang="en-US" sz="3200" dirty="0"/>
                <a:t>blow down, slash burn, and blooming, still have low recall, i.e., high miss detection.</a:t>
              </a: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indent="-563745" algn="ctr"/>
              <a:r>
                <a:rPr lang="en-US" sz="4000" b="1" spc="-1" dirty="0">
                  <a:solidFill>
                    <a:srgbClr val="006AB4"/>
                  </a:solidFill>
                  <a:uFill>
                    <a:solidFill>
                      <a:srgbClr val="FFFFFF"/>
                    </a:solidFill>
                  </a:uFill>
                  <a:ea typeface="MS PGothic"/>
                </a:rPr>
                <a:t>Mix-Model with NIR information</a:t>
              </a:r>
            </a:p>
            <a:p>
              <a:pPr marL="565184" lvl="1" indent="-563745" algn="just">
                <a:buClr>
                  <a:srgbClr val="000000"/>
                </a:buClr>
                <a:buFont typeface="Wingdings" charset="2"/>
                <a:buChar char=""/>
              </a:pPr>
              <a:endParaRPr lang="en-US" spc="-1" dirty="0">
                <a:solidFill>
                  <a:srgbClr val="000000"/>
                </a:solidFill>
                <a:uFill>
                  <a:solidFill>
                    <a:srgbClr val="FFFFFF"/>
                  </a:solidFill>
                </a:uFill>
                <a:latin typeface="Arial"/>
              </a:endParaRPr>
            </a:p>
          </p:txBody>
        </p:sp>
        <p:sp>
          <p:nvSpPr>
            <p:cNvPr id="121" name="CustomShape 5"/>
            <p:cNvSpPr/>
            <p:nvPr/>
          </p:nvSpPr>
          <p:spPr>
            <a:xfrm>
              <a:off x="40023900" y="1814402"/>
              <a:ext cx="182880" cy="968400"/>
            </a:xfrm>
            <a:prstGeom prst="rect">
              <a:avLst/>
            </a:prstGeom>
            <a:noFill/>
            <a:ln>
              <a:noFill/>
            </a:ln>
          </p:spPr>
          <p:style>
            <a:lnRef idx="0">
              <a:scrgbClr r="0" g="0" b="0"/>
            </a:lnRef>
            <a:fillRef idx="0">
              <a:scrgbClr r="0" g="0" b="0"/>
            </a:fillRef>
            <a:effectRef idx="0">
              <a:scrgbClr r="0" g="0" b="0"/>
            </a:effectRef>
            <a:fontRef idx="minor"/>
          </p:style>
        </p:sp>
        <p:graphicFrame>
          <p:nvGraphicFramePr>
            <p:cNvPr id="122" name="Table 6"/>
            <p:cNvGraphicFramePr/>
            <p:nvPr>
              <p:extLst>
                <p:ext uri="{D42A27DB-BD31-4B8C-83A1-F6EECF244321}">
                  <p14:modId xmlns:p14="http://schemas.microsoft.com/office/powerpoint/2010/main" val="722711951"/>
                </p:ext>
              </p:extLst>
            </p:nvPr>
          </p:nvGraphicFramePr>
          <p:xfrm>
            <a:off x="15798601" y="15955110"/>
            <a:ext cx="12327614" cy="4648736"/>
          </p:xfrm>
          <a:graphic>
            <a:graphicData uri="http://schemas.openxmlformats.org/drawingml/2006/table">
              <a:tbl>
                <a:tblPr>
                  <a:tableStyleId>{2D5ABB26-0587-4C30-8999-92F81FD0307C}</a:tableStyleId>
                </a:tblPr>
                <a:tblGrid>
                  <a:gridCol w="2763720"/>
                  <a:gridCol w="2194560"/>
                  <a:gridCol w="2407359"/>
                  <a:gridCol w="2210361"/>
                  <a:gridCol w="2751614"/>
                </a:tblGrid>
                <a:tr h="581092">
                  <a:tc>
                    <a:txBody>
                      <a:bodyPr/>
                      <a:lstStyle/>
                      <a:p>
                        <a:pPr algn="ctr">
                          <a:lnSpc>
                            <a:spcPct val="100000"/>
                          </a:lnSpc>
                        </a:pPr>
                        <a:r>
                          <a:rPr lang="en-US" sz="3200" b="1" strike="noStrike" spc="-1" baseline="0" dirty="0" smtClean="0">
                            <a:uFill>
                              <a:solidFill>
                                <a:srgbClr val="FFFFFF"/>
                              </a:solidFill>
                            </a:uFill>
                          </a:rPr>
                          <a:t>Model</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err="1" smtClean="0">
                            <a:uFill>
                              <a:solidFill>
                                <a:srgbClr val="FFFFFF"/>
                              </a:solidFill>
                            </a:uFill>
                          </a:rPr>
                          <a:t>Lrn</a:t>
                        </a:r>
                        <a:r>
                          <a:rPr lang="en-US" sz="3200" b="1" strike="noStrike" spc="-1" dirty="0" smtClean="0">
                            <a:uFill>
                              <a:solidFill>
                                <a:srgbClr val="FFFFFF"/>
                              </a:solidFill>
                            </a:uFill>
                          </a:rPr>
                          <a:t>. rate</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smtClean="0">
                            <a:solidFill>
                              <a:srgbClr val="000000"/>
                            </a:solidFill>
                            <a:uFill>
                              <a:solidFill>
                                <a:srgbClr val="FFFFFF"/>
                              </a:solidFill>
                            </a:uFill>
                            <a:latin typeface="Arial" charset="0"/>
                            <a:ea typeface="Arial" charset="0"/>
                            <a:cs typeface="Arial" charset="0"/>
                          </a:rPr>
                          <a:t>Batch</a:t>
                        </a:r>
                        <a:r>
                          <a:rPr lang="en-US" sz="3200" b="1" strike="noStrike" spc="-1" baseline="0" dirty="0" smtClean="0">
                            <a:solidFill>
                              <a:srgbClr val="000000"/>
                            </a:solidFill>
                            <a:uFill>
                              <a:solidFill>
                                <a:srgbClr val="FFFFFF"/>
                              </a:solidFill>
                            </a:uFill>
                            <a:latin typeface="Arial" charset="0"/>
                            <a:ea typeface="Arial" charset="0"/>
                            <a:cs typeface="Arial" charset="0"/>
                          </a:rPr>
                          <a:t> Size</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smtClean="0">
                            <a:uFill>
                              <a:solidFill>
                                <a:srgbClr val="FFFFFF"/>
                              </a:solidFill>
                            </a:uFill>
                          </a:rPr>
                          <a:t>F2 score</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err="1" smtClean="0">
                            <a:uFill>
                              <a:solidFill>
                                <a:srgbClr val="FFFFFF"/>
                              </a:solidFill>
                            </a:uFill>
                          </a:rPr>
                          <a:t>Trn</a:t>
                        </a:r>
                        <a:r>
                          <a:rPr lang="en-US" sz="3200" b="1" strike="noStrike" spc="-1" dirty="0" smtClean="0">
                            <a:uFill>
                              <a:solidFill>
                                <a:srgbClr val="FFFFFF"/>
                              </a:solidFill>
                            </a:uFill>
                          </a:rPr>
                          <a:t>. time</a:t>
                        </a:r>
                        <a:r>
                          <a:rPr lang="en-US" sz="3200" b="1" strike="noStrike" spc="-1" baseline="0" dirty="0" smtClean="0">
                            <a:uFill>
                              <a:solidFill>
                                <a:srgbClr val="FFFFFF"/>
                              </a:solidFill>
                            </a:uFill>
                          </a:rPr>
                          <a:t> (</a:t>
                        </a:r>
                        <a:r>
                          <a:rPr lang="en-US" sz="3200" b="1" strike="noStrike" spc="-1" baseline="0" dirty="0" err="1" smtClean="0">
                            <a:uFill>
                              <a:solidFill>
                                <a:srgbClr val="FFFFFF"/>
                              </a:solidFill>
                            </a:uFill>
                          </a:rPr>
                          <a:t>hr</a:t>
                        </a:r>
                        <a:r>
                          <a:rPr lang="en-US" sz="3200" b="1" strike="noStrike" spc="-1" baseline="0" dirty="0" smtClean="0">
                            <a:uFill>
                              <a:solidFill>
                                <a:srgbClr val="FFFFFF"/>
                              </a:solidFill>
                            </a:uFill>
                          </a:rPr>
                          <a:t>)</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1092">
                  <a:tc>
                    <a:txBody>
                      <a:bodyPr/>
                      <a:lstStyle/>
                      <a:p>
                        <a:pPr algn="ctr"/>
                        <a:r>
                          <a:rPr lang="en-US" sz="3200" strike="noStrike" spc="-1" dirty="0" err="1" smtClean="0">
                            <a:uFill>
                              <a:solidFill>
                                <a:srgbClr val="FFFFFF"/>
                              </a:solidFill>
                            </a:uFill>
                          </a:rPr>
                          <a:t>AlexNet</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dirty="0" smtClean="0"/>
                          <a:t>0.2</a:t>
                        </a:r>
                        <a:endParaRPr lang="en-US" sz="3200" dirty="0">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dirty="0" smtClean="0">
                            <a:latin typeface="Arial" charset="0"/>
                            <a:ea typeface="Arial" charset="0"/>
                            <a:cs typeface="Arial" charset="0"/>
                          </a:rPr>
                          <a:t>320</a:t>
                        </a:r>
                        <a:endParaRPr lang="en-US" sz="3200" dirty="0">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strike="noStrike" spc="-1" dirty="0" smtClean="0">
                            <a:uFill>
                              <a:solidFill>
                                <a:srgbClr val="FFFFFF"/>
                              </a:solidFill>
                            </a:uFill>
                          </a:rPr>
                          <a:t>0.9082</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b="0" strike="noStrike" spc="-1" dirty="0" smtClean="0">
                            <a:solidFill>
                              <a:srgbClr val="000000"/>
                            </a:solidFill>
                            <a:uFill>
                              <a:solidFill>
                                <a:srgbClr val="FFFFFF"/>
                              </a:solidFill>
                            </a:uFill>
                            <a:latin typeface="Arial" charset="0"/>
                            <a:ea typeface="Arial" charset="0"/>
                            <a:cs typeface="Arial" charset="0"/>
                          </a:rPr>
                          <a:t>0.5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r>
                <a:tr h="581092">
                  <a:tc>
                    <a:txBody>
                      <a:bodyPr/>
                      <a:lstStyle/>
                      <a:p>
                        <a:pPr algn="ctr"/>
                        <a:r>
                          <a:rPr lang="en-US" sz="3200" strike="noStrike" spc="-1" dirty="0">
                            <a:uFill>
                              <a:solidFill>
                                <a:srgbClr val="FFFFFF"/>
                              </a:solidFill>
                            </a:uFill>
                          </a:rPr>
                          <a:t>VGG-16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0.05</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100</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0.9224</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b="0" strike="noStrike" spc="-1" dirty="0" smtClean="0">
                            <a:solidFill>
                              <a:srgbClr val="000000"/>
                            </a:solidFill>
                            <a:uFill>
                              <a:solidFill>
                                <a:srgbClr val="FFFFFF"/>
                              </a:solidFill>
                            </a:uFill>
                            <a:latin typeface="Arial" charset="0"/>
                            <a:ea typeface="Arial" charset="0"/>
                            <a:cs typeface="Arial" charset="0"/>
                          </a:rPr>
                          <a:t>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81092">
                  <a:tc>
                    <a:txBody>
                      <a:bodyPr/>
                      <a:lstStyle/>
                      <a:p>
                        <a:pPr algn="ctr"/>
                        <a:r>
                          <a:rPr lang="en-US" sz="3200" strike="noStrike" spc="-1" dirty="0">
                            <a:uFill>
                              <a:solidFill>
                                <a:srgbClr val="FFFFFF"/>
                              </a:solidFill>
                            </a:uFill>
                          </a:rPr>
                          <a:t>ResNet18</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0.3</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128</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0.9284</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1.5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81092">
                  <a:tc>
                    <a:txBody>
                      <a:bodyPr/>
                      <a:lstStyle/>
                      <a:p>
                        <a:pPr algn="ctr"/>
                        <a:r>
                          <a:rPr lang="en-US" sz="3200" strike="noStrike" spc="-1">
                            <a:uFill>
                              <a:solidFill>
                                <a:srgbClr val="FFFFFF"/>
                              </a:solidFill>
                            </a:uFill>
                          </a:rPr>
                          <a:t>ResNet34</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0.3</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128</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0.9280</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3.5</a:t>
                        </a:r>
                        <a:endParaRPr lang="en-US" sz="3200" dirty="0">
                          <a:latin typeface="Arial" charset="0"/>
                          <a:ea typeface="Arial" charset="0"/>
                          <a:cs typeface="Arial" charset="0"/>
                        </a:endParaRPr>
                      </a:p>
                    </a:txBody>
                    <a:tcPr marL="90000" marR="90000"/>
                  </a:tc>
                </a:tr>
                <a:tr h="581092">
                  <a:tc>
                    <a:txBody>
                      <a:bodyPr/>
                      <a:lstStyle/>
                      <a:p>
                        <a:pPr algn="ctr"/>
                        <a:r>
                          <a:rPr lang="en-US" sz="3200" strike="noStrike" spc="-1">
                            <a:uFill>
                              <a:solidFill>
                                <a:srgbClr val="FFFFFF"/>
                              </a:solidFill>
                            </a:uFill>
                          </a:rPr>
                          <a:t>DenseNet121</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0.1</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80</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0.9257</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b="0" strike="noStrike" spc="-1" dirty="0" smtClean="0">
                            <a:solidFill>
                              <a:schemeClr val="tx1"/>
                            </a:solidFill>
                            <a:uFill>
                              <a:solidFill>
                                <a:srgbClr val="FFFFFF"/>
                              </a:solidFill>
                            </a:uFill>
                            <a:latin typeface="+mn-lt"/>
                            <a:ea typeface="+mn-ea"/>
                            <a:cs typeface="+mn-cs"/>
                          </a:rPr>
                          <a:t>7</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81092">
                  <a:tc>
                    <a:txBody>
                      <a:bodyPr/>
                      <a:lstStyle/>
                      <a:p>
                        <a:pPr algn="ctr"/>
                        <a:r>
                          <a:rPr lang="en-US" sz="3200" strike="noStrike" spc="-1">
                            <a:uFill>
                              <a:solidFill>
                                <a:srgbClr val="FFFFFF"/>
                              </a:solidFill>
                            </a:uFill>
                          </a:rPr>
                          <a:t>DenseNet169</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0.1</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64</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0.9259</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b="0" strike="noStrike" spc="-1" dirty="0" smtClean="0">
                            <a:solidFill>
                              <a:schemeClr val="tx1"/>
                            </a:solidFill>
                            <a:uFill>
                              <a:solidFill>
                                <a:srgbClr val="FFFFFF"/>
                              </a:solidFill>
                            </a:uFill>
                            <a:latin typeface="+mn-lt"/>
                            <a:ea typeface="+mn-ea"/>
                            <a:cs typeface="+mn-cs"/>
                          </a:rPr>
                          <a:t>7.5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81092">
                  <a:tc>
                    <a:txBody>
                      <a:bodyPr/>
                      <a:lstStyle/>
                      <a:p>
                        <a:pPr algn="ctr"/>
                        <a:r>
                          <a:rPr lang="en-US" sz="3200" strike="noStrike" spc="-1" dirty="0">
                            <a:uFill>
                              <a:solidFill>
                                <a:srgbClr val="FFFFFF"/>
                              </a:solidFill>
                            </a:uFill>
                          </a:rPr>
                          <a:t>DenseNet201</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dirty="0" smtClean="0"/>
                          <a:t>0.1</a:t>
                        </a:r>
                        <a:endParaRPr lang="en-US" sz="3200" dirty="0">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Arial" charset="0"/>
                            <a:ea typeface="Arial" charset="0"/>
                            <a:cs typeface="Arial" charset="0"/>
                          </a:rPr>
                          <a:t>52</a:t>
                        </a:r>
                        <a:endParaRPr lang="en-US" sz="3200" dirty="0">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strike="noStrike" spc="-1" dirty="0" smtClean="0">
                            <a:uFill>
                              <a:solidFill>
                                <a:srgbClr val="FFFFFF"/>
                              </a:solidFill>
                            </a:uFill>
                          </a:rPr>
                          <a:t>0.9260</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strike="noStrike" spc="-1" dirty="0" smtClean="0">
                            <a:uFill>
                              <a:solidFill>
                                <a:srgbClr val="FFFFFF"/>
                              </a:solidFill>
                            </a:uFill>
                          </a:rPr>
                          <a:t>12.5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r>
              </a:tbl>
            </a:graphicData>
          </a:graphic>
        </p:graphicFrame>
        <p:sp>
          <p:nvSpPr>
            <p:cNvPr id="123" name="TextShape 15"/>
            <p:cNvSpPr txBox="1"/>
            <p:nvPr/>
          </p:nvSpPr>
          <p:spPr>
            <a:xfrm>
              <a:off x="30060900" y="12943080"/>
              <a:ext cx="10607040" cy="427320"/>
            </a:xfrm>
            <a:prstGeom prst="rect">
              <a:avLst/>
            </a:prstGeom>
            <a:noFill/>
            <a:ln>
              <a:noFill/>
            </a:ln>
          </p:spPr>
        </p:sp>
        <p:pic>
          <p:nvPicPr>
            <p:cNvPr id="124" name="Picture 123"/>
            <p:cNvPicPr>
              <a:picLocks noChangeAspect="1"/>
            </p:cNvPicPr>
            <p:nvPr/>
          </p:nvPicPr>
          <p:blipFill>
            <a:blip r:embed="rId4"/>
            <a:stretch>
              <a:fillRect/>
            </a:stretch>
          </p:blipFill>
          <p:spPr>
            <a:xfrm>
              <a:off x="1779764" y="11440080"/>
              <a:ext cx="2853180" cy="2853180"/>
            </a:xfrm>
            <a:prstGeom prst="rect">
              <a:avLst/>
            </a:prstGeom>
          </p:spPr>
        </p:pic>
        <p:sp>
          <p:nvSpPr>
            <p:cNvPr id="125" name="TextBox 124"/>
            <p:cNvSpPr txBox="1"/>
            <p:nvPr/>
          </p:nvSpPr>
          <p:spPr>
            <a:xfrm>
              <a:off x="1779764" y="14351617"/>
              <a:ext cx="2853180" cy="1323439"/>
            </a:xfrm>
            <a:prstGeom prst="rect">
              <a:avLst/>
            </a:prstGeom>
            <a:noFill/>
          </p:spPr>
          <p:txBody>
            <a:bodyPr wrap="square" rtlCol="0">
              <a:spAutoFit/>
            </a:bodyPr>
            <a:lstStyle/>
            <a:p>
              <a:r>
                <a:rPr lang="en-US" sz="2000" dirty="0"/>
                <a:t>Image with multiple activities: agriculture, artisan mining, habitation, road, water.</a:t>
              </a:r>
            </a:p>
          </p:txBody>
        </p:sp>
        <p:pic>
          <p:nvPicPr>
            <p:cNvPr id="126" name="Picture 125"/>
            <p:cNvPicPr>
              <a:picLocks noChangeAspect="1"/>
            </p:cNvPicPr>
            <p:nvPr/>
          </p:nvPicPr>
          <p:blipFill>
            <a:blip r:embed="rId5"/>
            <a:stretch>
              <a:fillRect/>
            </a:stretch>
          </p:blipFill>
          <p:spPr>
            <a:xfrm>
              <a:off x="4766954" y="11440080"/>
              <a:ext cx="2853180" cy="2853180"/>
            </a:xfrm>
            <a:prstGeom prst="rect">
              <a:avLst/>
            </a:prstGeom>
          </p:spPr>
        </p:pic>
        <p:sp>
          <p:nvSpPr>
            <p:cNvPr id="127" name="TextBox 126"/>
            <p:cNvSpPr txBox="1"/>
            <p:nvPr/>
          </p:nvSpPr>
          <p:spPr>
            <a:xfrm>
              <a:off x="4766954" y="14351614"/>
              <a:ext cx="2853180" cy="400110"/>
            </a:xfrm>
            <a:prstGeom prst="rect">
              <a:avLst/>
            </a:prstGeom>
            <a:noFill/>
          </p:spPr>
          <p:txBody>
            <a:bodyPr wrap="square" rtlCol="0">
              <a:spAutoFit/>
            </a:bodyPr>
            <a:lstStyle/>
            <a:p>
              <a:r>
                <a:rPr lang="en-US" sz="2000" dirty="0"/>
                <a:t>Hazy image with water.</a:t>
              </a:r>
            </a:p>
          </p:txBody>
        </p:sp>
        <p:pic>
          <p:nvPicPr>
            <p:cNvPr id="128" name="Picture 127"/>
            <p:cNvPicPr>
              <a:picLocks noChangeAspect="1"/>
            </p:cNvPicPr>
            <p:nvPr/>
          </p:nvPicPr>
          <p:blipFill>
            <a:blip r:embed="rId6"/>
            <a:stretch>
              <a:fillRect/>
            </a:stretch>
          </p:blipFill>
          <p:spPr>
            <a:xfrm>
              <a:off x="7794152" y="11440080"/>
              <a:ext cx="2853180" cy="2853180"/>
            </a:xfrm>
            <a:prstGeom prst="rect">
              <a:avLst/>
            </a:prstGeom>
          </p:spPr>
        </p:pic>
        <p:pic>
          <p:nvPicPr>
            <p:cNvPr id="129" name="Picture 128"/>
            <p:cNvPicPr>
              <a:picLocks noChangeAspect="1"/>
            </p:cNvPicPr>
            <p:nvPr/>
          </p:nvPicPr>
          <p:blipFill>
            <a:blip r:embed="rId7"/>
            <a:stretch>
              <a:fillRect/>
            </a:stretch>
          </p:blipFill>
          <p:spPr>
            <a:xfrm>
              <a:off x="10862366" y="11449620"/>
              <a:ext cx="2853180" cy="2853180"/>
            </a:xfrm>
            <a:prstGeom prst="rect">
              <a:avLst/>
            </a:prstGeom>
          </p:spPr>
        </p:pic>
        <p:sp>
          <p:nvSpPr>
            <p:cNvPr id="130" name="TextBox 129"/>
            <p:cNvSpPr txBox="1"/>
            <p:nvPr/>
          </p:nvSpPr>
          <p:spPr>
            <a:xfrm>
              <a:off x="7754146" y="14293261"/>
              <a:ext cx="2893187" cy="1015663"/>
            </a:xfrm>
            <a:prstGeom prst="rect">
              <a:avLst/>
            </a:prstGeom>
            <a:noFill/>
          </p:spPr>
          <p:txBody>
            <a:bodyPr wrap="square" rtlCol="0">
              <a:spAutoFit/>
            </a:bodyPr>
            <a:lstStyle/>
            <a:p>
              <a:r>
                <a:rPr lang="en-US" sz="2000" dirty="0"/>
                <a:t>Image labeled clear and primary forest, but somehow hazy.</a:t>
              </a:r>
            </a:p>
          </p:txBody>
        </p:sp>
        <p:sp>
          <p:nvSpPr>
            <p:cNvPr id="131" name="TextBox 130"/>
            <p:cNvSpPr txBox="1"/>
            <p:nvPr/>
          </p:nvSpPr>
          <p:spPr>
            <a:xfrm>
              <a:off x="10858950" y="14331421"/>
              <a:ext cx="2853180" cy="1323439"/>
            </a:xfrm>
            <a:prstGeom prst="rect">
              <a:avLst/>
            </a:prstGeom>
            <a:noFill/>
          </p:spPr>
          <p:txBody>
            <a:bodyPr wrap="square" rtlCol="0">
              <a:spAutoFit/>
            </a:bodyPr>
            <a:lstStyle/>
            <a:p>
              <a:r>
                <a:rPr lang="en-US" sz="2000" dirty="0"/>
                <a:t>Image labeled clear and blooming, but really hard to recognize them.</a:t>
              </a:r>
            </a:p>
          </p:txBody>
        </p:sp>
        <p:pic>
          <p:nvPicPr>
            <p:cNvPr id="132" name="Picture 1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1510" y="15783199"/>
              <a:ext cx="5208878" cy="4554496"/>
            </a:xfrm>
            <a:prstGeom prst="rect">
              <a:avLst/>
            </a:prstGeom>
          </p:spPr>
        </p:pic>
        <p:pic>
          <p:nvPicPr>
            <p:cNvPr id="133" name="Picture 1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3268" y="15735380"/>
              <a:ext cx="6302190" cy="4602317"/>
            </a:xfrm>
            <a:prstGeom prst="rect">
              <a:avLst/>
            </a:prstGeom>
          </p:spPr>
        </p:pic>
        <p:sp>
          <p:nvSpPr>
            <p:cNvPr id="134" name="TextBox 133"/>
            <p:cNvSpPr txBox="1"/>
            <p:nvPr/>
          </p:nvSpPr>
          <p:spPr>
            <a:xfrm>
              <a:off x="2041512" y="20258957"/>
              <a:ext cx="11670620" cy="707886"/>
            </a:xfrm>
            <a:prstGeom prst="rect">
              <a:avLst/>
            </a:prstGeom>
            <a:noFill/>
          </p:spPr>
          <p:txBody>
            <a:bodyPr wrap="square" rtlCol="0">
              <a:spAutoFit/>
            </a:bodyPr>
            <a:lstStyle/>
            <a:p>
              <a:r>
                <a:rPr lang="en-US" sz="2000" dirty="0"/>
                <a:t>Histogram of labels (left) and correlation matrix (right) show data are extremely imbalanced and labels have no strong dependence but are not purely independent.</a:t>
              </a:r>
            </a:p>
          </p:txBody>
        </p:sp>
        <p:sp>
          <p:nvSpPr>
            <p:cNvPr id="135" name="CustomShape 2"/>
            <p:cNvSpPr/>
            <p:nvPr/>
          </p:nvSpPr>
          <p:spPr>
            <a:xfrm>
              <a:off x="14799242" y="3006000"/>
              <a:ext cx="13413960" cy="1744128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184" indent="-563745" algn="ctr"/>
              <a:r>
                <a:rPr lang="en-US" sz="4000" b="1" spc="-1" dirty="0">
                  <a:solidFill>
                    <a:srgbClr val="006AB4"/>
                  </a:solidFill>
                  <a:uFill>
                    <a:solidFill>
                      <a:srgbClr val="FFFFFF"/>
                    </a:solidFill>
                  </a:uFill>
                  <a:latin typeface="Arial"/>
                  <a:ea typeface="MS PGothic"/>
                </a:rPr>
                <a:t>Measuring Metric</a:t>
              </a:r>
              <a:endParaRPr lang="en-US" spc="-1" dirty="0">
                <a:solidFill>
                  <a:srgbClr val="000000"/>
                </a:solidFill>
                <a:uFill>
                  <a:solidFill>
                    <a:srgbClr val="FFFFFF"/>
                  </a:solidFill>
                </a:uFill>
                <a:latin typeface="Arial"/>
              </a:endParaRPr>
            </a:p>
            <a:p>
              <a:pPr marL="565184" lvl="1" indent="-563745" algn="just">
                <a:buClr>
                  <a:srgbClr val="000000"/>
                </a:buClr>
                <a:buFont typeface="Wingdings" charset="2"/>
                <a:buChar char=""/>
              </a:pPr>
              <a:r>
                <a:rPr lang="en-US" sz="3200" spc="-1" dirty="0">
                  <a:uFill>
                    <a:solidFill>
                      <a:srgbClr val="FFFFFF"/>
                    </a:solidFill>
                  </a:uFill>
                  <a:ea typeface="MS PGothic"/>
                </a:rPr>
                <a:t>Because of data imbalance, F2 score is designated by </a:t>
              </a:r>
              <a:r>
                <a:rPr lang="en-US" sz="3200" spc="-1" dirty="0" err="1">
                  <a:uFill>
                    <a:solidFill>
                      <a:srgbClr val="FFFFFF"/>
                    </a:solidFill>
                  </a:uFill>
                  <a:ea typeface="MS PGothic"/>
                </a:rPr>
                <a:t>Kaggle</a:t>
              </a:r>
              <a:r>
                <a:rPr lang="en-US" sz="3200" spc="-1" dirty="0">
                  <a:uFill>
                    <a:solidFill>
                      <a:srgbClr val="FFFFFF"/>
                    </a:solidFill>
                  </a:uFill>
                  <a:ea typeface="MS PGothic"/>
                </a:rPr>
                <a:t> competition instead of total accuracy.</a:t>
              </a:r>
            </a:p>
            <a:p>
              <a:pPr marL="565184" lvl="1" indent="-563745" algn="just">
                <a:buClr>
                  <a:srgbClr val="000000"/>
                </a:buClr>
                <a:buFont typeface="Wingdings" charset="2"/>
                <a:buChar char=""/>
              </a:pPr>
              <a:endParaRPr lang="en-US" sz="3200" spc="-1" dirty="0">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a typeface="MS PGothic"/>
              </a:endParaRPr>
            </a:p>
            <a:p>
              <a:pPr marL="565184" lvl="1" indent="-563745" algn="just">
                <a:buClr>
                  <a:srgbClr val="000000"/>
                </a:buClr>
                <a:buFont typeface="Wingdings" charset="2"/>
                <a:buChar char=""/>
              </a:pPr>
              <a:r>
                <a:rPr lang="en-US" sz="3200" spc="-1" dirty="0">
                  <a:solidFill>
                    <a:srgbClr val="000000"/>
                  </a:solidFill>
                  <a:uFill>
                    <a:solidFill>
                      <a:srgbClr val="FFFFFF"/>
                    </a:solidFill>
                  </a:uFill>
                  <a:latin typeface="Arial"/>
                  <a:ea typeface="MS PGothic"/>
                </a:rPr>
                <a:t>Since F2 score cannot be modeled directly as loss function, we use Sigmoid function for each label and compute F2 after each epoch. Early stopping happens if decreasing loss is not helping F2 score.</a:t>
              </a: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ndParaRPr>
            </a:p>
            <a:p>
              <a:pPr marL="565184" indent="-563745" algn="ctr"/>
              <a:r>
                <a:rPr lang="en-US" sz="4000" b="1" spc="-1" dirty="0">
                  <a:solidFill>
                    <a:srgbClr val="006AB4"/>
                  </a:solidFill>
                  <a:uFill>
                    <a:solidFill>
                      <a:srgbClr val="FFFFFF"/>
                    </a:solidFill>
                  </a:uFill>
                  <a:ea typeface="MS PGothic"/>
                </a:rPr>
                <a:t>Thresholding Adjustment</a:t>
              </a:r>
              <a:endParaRPr lang="en-US" spc="-1" dirty="0">
                <a:solidFill>
                  <a:srgbClr val="000000"/>
                </a:solidFill>
                <a:uFill>
                  <a:solidFill>
                    <a:srgbClr val="FFFFFF"/>
                  </a:solidFill>
                </a:uFill>
              </a:endParaRPr>
            </a:p>
            <a:p>
              <a:pPr marL="565184" lvl="1" indent="-563745" algn="just">
                <a:buClr>
                  <a:srgbClr val="000000"/>
                </a:buClr>
                <a:buFont typeface="Wingdings" charset="2"/>
                <a:buChar char=""/>
              </a:pPr>
              <a:r>
                <a:rPr lang="en-US" sz="3200" spc="-1" dirty="0">
                  <a:uFill>
                    <a:solidFill>
                      <a:srgbClr val="FFFFFF"/>
                    </a:solidFill>
                  </a:uFill>
                  <a:ea typeface="MS PGothic"/>
                </a:rPr>
                <a:t>Because of multi-labeling problem and F2 score, we have to adjust the decision boundary for each label separately. This is done after all epochs with the original un-adjusted F2 scores. We sweep from 0 to 1 for each label to find a point maximizing F2. F2 scores shown in this poster are all after thresholding adjustment.</a:t>
              </a:r>
              <a:endParaRPr lang="en-US" sz="3200" spc="-1" dirty="0">
                <a:solidFill>
                  <a:srgbClr val="000000"/>
                </a:solidFill>
                <a:uFill>
                  <a:solidFill>
                    <a:srgbClr val="FFFFFF"/>
                  </a:solidFill>
                </a:uFill>
                <a:latin typeface="Arial"/>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ndParaRPr>
            </a:p>
            <a:p>
              <a:pPr marL="565184" indent="-563745" algn="ctr"/>
              <a:r>
                <a:rPr lang="en-US" sz="4000" b="1" spc="-1" dirty="0">
                  <a:solidFill>
                    <a:srgbClr val="006AB4"/>
                  </a:solidFill>
                  <a:uFill>
                    <a:solidFill>
                      <a:srgbClr val="FFFFFF"/>
                    </a:solidFill>
                  </a:uFill>
                  <a:latin typeface="Arial"/>
                  <a:ea typeface="MS PGothic"/>
                </a:rPr>
                <a:t>Neuron Network Architectures</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Several pretrained neuron network models on ImageNet, such as </a:t>
              </a:r>
              <a:r>
                <a:rPr lang="en-US" sz="3200" spc="-1" dirty="0" err="1">
                  <a:solidFill>
                    <a:srgbClr val="000000"/>
                  </a:solidFill>
                  <a:uFill>
                    <a:solidFill>
                      <a:srgbClr val="FFFFFF"/>
                    </a:solidFill>
                  </a:uFill>
                  <a:ea typeface="MS PGothic"/>
                </a:rPr>
                <a:t>AlexNet</a:t>
              </a:r>
              <a:r>
                <a:rPr lang="en-US" sz="3200" spc="-1" dirty="0">
                  <a:solidFill>
                    <a:srgbClr val="000000"/>
                  </a:solidFill>
                  <a:uFill>
                    <a:solidFill>
                      <a:srgbClr val="FFFFFF"/>
                    </a:solidFill>
                  </a:uFill>
                  <a:ea typeface="MS PGothic"/>
                </a:rPr>
                <a:t>, VGG, </a:t>
              </a:r>
              <a:r>
                <a:rPr lang="en-US" sz="3200" spc="-1" dirty="0" err="1">
                  <a:solidFill>
                    <a:srgbClr val="000000"/>
                  </a:solidFill>
                  <a:uFill>
                    <a:solidFill>
                      <a:srgbClr val="FFFFFF"/>
                    </a:solidFill>
                  </a:uFill>
                  <a:ea typeface="MS PGothic"/>
                </a:rPr>
                <a:t>ResNet</a:t>
              </a:r>
              <a:r>
                <a:rPr lang="en-US" sz="3200" spc="-1" dirty="0">
                  <a:solidFill>
                    <a:srgbClr val="000000"/>
                  </a:solidFill>
                  <a:uFill>
                    <a:solidFill>
                      <a:srgbClr val="FFFFFF"/>
                    </a:solidFill>
                  </a:uFill>
                  <a:ea typeface="MS PGothic"/>
                </a:rPr>
                <a:t>, </a:t>
              </a:r>
              <a:r>
                <a:rPr lang="en-US" sz="3200" spc="-1" dirty="0" err="1">
                  <a:solidFill>
                    <a:srgbClr val="000000"/>
                  </a:solidFill>
                  <a:uFill>
                    <a:solidFill>
                      <a:srgbClr val="FFFFFF"/>
                    </a:solidFill>
                  </a:uFill>
                  <a:ea typeface="MS PGothic"/>
                </a:rPr>
                <a:t>DenseNet</a:t>
              </a:r>
              <a:r>
                <a:rPr lang="en-US" sz="3200" spc="-1" dirty="0">
                  <a:solidFill>
                    <a:srgbClr val="000000"/>
                  </a:solidFill>
                  <a:uFill>
                    <a:solidFill>
                      <a:srgbClr val="FFFFFF"/>
                    </a:solidFill>
                  </a:uFill>
                  <a:ea typeface="MS PGothic"/>
                </a:rPr>
                <a:t> can be directly applied to such task. We use SGD with 0.9 momentum and JPG images as the first benchmark. Learning rate shown below refer to FC layers, while feature layers are updated with 0.1 of it.</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We also tried </a:t>
              </a:r>
              <a:r>
                <a:rPr lang="en-US" sz="3200" spc="-1" dirty="0" err="1">
                  <a:solidFill>
                    <a:srgbClr val="000000"/>
                  </a:solidFill>
                  <a:uFill>
                    <a:solidFill>
                      <a:srgbClr val="FFFFFF"/>
                    </a:solidFill>
                  </a:uFill>
                  <a:ea typeface="MS PGothic"/>
                </a:rPr>
                <a:t>GoogLeNet</a:t>
              </a:r>
              <a:r>
                <a:rPr lang="en-US" sz="3200" spc="-1" dirty="0">
                  <a:solidFill>
                    <a:srgbClr val="000000"/>
                  </a:solidFill>
                  <a:uFill>
                    <a:solidFill>
                      <a:srgbClr val="FFFFFF"/>
                    </a:solidFill>
                  </a:uFill>
                  <a:ea typeface="MS PGothic"/>
                </a:rPr>
                <a:t> (</a:t>
              </a:r>
              <a:r>
                <a:rPr lang="en-US" sz="3200" spc="-1" dirty="0">
                  <a:solidFill>
                    <a:srgbClr val="000000"/>
                  </a:solidFill>
                  <a:uFill>
                    <a:solidFill>
                      <a:srgbClr val="FFFFFF"/>
                    </a:solidFill>
                  </a:uFill>
                  <a:latin typeface="Consolas" charset="0"/>
                  <a:ea typeface="Consolas" charset="0"/>
                  <a:cs typeface="Consolas" charset="0"/>
                </a:rPr>
                <a:t>Inception_v3</a:t>
              </a:r>
              <a:r>
                <a:rPr lang="en-US" sz="3200" spc="-1" dirty="0">
                  <a:solidFill>
                    <a:srgbClr val="000000"/>
                  </a:solidFill>
                  <a:uFill>
                    <a:solidFill>
                      <a:srgbClr val="FFFFFF"/>
                    </a:solidFill>
                  </a:uFill>
                  <a:ea typeface="MS PGothic"/>
                </a:rPr>
                <a:t>) on </a:t>
              </a:r>
              <a:r>
                <a:rPr lang="en-US" sz="3200" spc="-1" dirty="0" err="1">
                  <a:solidFill>
                    <a:srgbClr val="000000"/>
                  </a:solidFill>
                  <a:uFill>
                    <a:solidFill>
                      <a:srgbClr val="FFFFFF"/>
                    </a:solidFill>
                  </a:uFill>
                  <a:ea typeface="MS PGothic"/>
                </a:rPr>
                <a:t>PyTorch</a:t>
              </a:r>
              <a:r>
                <a:rPr lang="en-US" sz="3200" spc="-1" dirty="0">
                  <a:solidFill>
                    <a:srgbClr val="000000"/>
                  </a:solidFill>
                  <a:uFill>
                    <a:solidFill>
                      <a:srgbClr val="FFFFFF"/>
                    </a:solidFill>
                  </a:uFill>
                  <a:ea typeface="MS PGothic"/>
                </a:rPr>
                <a:t> but stuck at some problems, resulting in slow convergence and low F2 (0.72).</a:t>
              </a:r>
            </a:p>
          </p:txBody>
        </p:sp>
        <p:graphicFrame>
          <p:nvGraphicFramePr>
            <p:cNvPr id="136" name="Table 6"/>
            <p:cNvGraphicFramePr/>
            <p:nvPr>
              <p:extLst>
                <p:ext uri="{D42A27DB-BD31-4B8C-83A1-F6EECF244321}">
                  <p14:modId xmlns:p14="http://schemas.microsoft.com/office/powerpoint/2010/main" val="324748871"/>
                </p:ext>
              </p:extLst>
            </p:nvPr>
          </p:nvGraphicFramePr>
          <p:xfrm>
            <a:off x="35547300" y="9654302"/>
            <a:ext cx="5833619" cy="3235671"/>
          </p:xfrm>
          <a:graphic>
            <a:graphicData uri="http://schemas.openxmlformats.org/drawingml/2006/table">
              <a:tbl>
                <a:tblPr>
                  <a:tableStyleId>{2D5ABB26-0587-4C30-8999-92F81FD0307C}</a:tableStyleId>
                </a:tblPr>
                <a:tblGrid>
                  <a:gridCol w="1997949"/>
                  <a:gridCol w="1677475"/>
                  <a:gridCol w="1026515"/>
                  <a:gridCol w="1131680"/>
                </a:tblGrid>
                <a:tr h="461976">
                  <a:tc>
                    <a:txBody>
                      <a:bodyPr/>
                      <a:lstStyle/>
                      <a:p>
                        <a:pPr algn="ctr">
                          <a:lnSpc>
                            <a:spcPct val="100000"/>
                          </a:lnSpc>
                        </a:pPr>
                        <a:r>
                          <a:rPr lang="en-US" sz="2400" b="1" strike="noStrike" spc="-1" baseline="0" dirty="0" smtClean="0">
                            <a:solidFill>
                              <a:schemeClr val="tx1"/>
                            </a:solidFill>
                            <a:uFill>
                              <a:solidFill>
                                <a:srgbClr val="FFFFFF"/>
                              </a:solidFill>
                            </a:uFill>
                            <a:latin typeface="+mn-lt"/>
                            <a:ea typeface="+mn-ea"/>
                            <a:cs typeface="+mn-cs"/>
                          </a:rPr>
                          <a:t>Label</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i="1" strike="noStrike" spc="-1" baseline="0" dirty="0" err="1" smtClean="0">
                            <a:solidFill>
                              <a:schemeClr val="tx1"/>
                            </a:solidFill>
                            <a:uFill>
                              <a:solidFill>
                                <a:srgbClr val="FFFFFF"/>
                              </a:solidFill>
                            </a:uFill>
                            <a:latin typeface="+mn-lt"/>
                            <a:ea typeface="+mn-ea"/>
                            <a:cs typeface="+mn-cs"/>
                          </a:rPr>
                          <a:t>N</a:t>
                        </a:r>
                        <a:r>
                          <a:rPr lang="en-US" sz="2400" b="1" strike="noStrike" spc="-1" baseline="-25000" dirty="0" err="1" smtClean="0">
                            <a:solidFill>
                              <a:schemeClr val="tx1"/>
                            </a:solidFill>
                            <a:uFill>
                              <a:solidFill>
                                <a:srgbClr val="FFFFFF"/>
                              </a:solidFill>
                            </a:uFill>
                            <a:latin typeface="+mn-lt"/>
                            <a:ea typeface="+mn-ea"/>
                            <a:cs typeface="+mn-cs"/>
                          </a:rPr>
                          <a:t>sample</a:t>
                        </a:r>
                        <a:r>
                          <a:rPr lang="en-US" sz="2400" b="1" strike="noStrike" spc="-1" baseline="0" dirty="0" smtClean="0">
                            <a:solidFill>
                              <a:schemeClr val="tx1"/>
                            </a:solidFill>
                            <a:uFill>
                              <a:solidFill>
                                <a:srgbClr val="FFFFFF"/>
                              </a:solidFill>
                            </a:uFill>
                            <a:latin typeface="+mn-lt"/>
                            <a:ea typeface="+mn-ea"/>
                            <a:cs typeface="+mn-cs"/>
                          </a:rPr>
                          <a:t>/</a:t>
                        </a:r>
                        <a:r>
                          <a:rPr lang="en-US" sz="2400" b="1" i="1" strike="noStrike" spc="-1" baseline="0" dirty="0" smtClean="0">
                            <a:solidFill>
                              <a:schemeClr val="tx1"/>
                            </a:solidFill>
                            <a:uFill>
                              <a:solidFill>
                                <a:srgbClr val="FFFFFF"/>
                              </a:solidFill>
                            </a:uFill>
                            <a:latin typeface="+mn-lt"/>
                            <a:ea typeface="+mn-ea"/>
                            <a:cs typeface="+mn-cs"/>
                          </a:rPr>
                          <a:t>N</a:t>
                        </a:r>
                        <a:endParaRPr lang="en-US" sz="2400" b="1" i="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strike="noStrike" spc="-1" dirty="0" smtClean="0">
                            <a:uFill>
                              <a:solidFill>
                                <a:srgbClr val="FFFFFF"/>
                              </a:solidFill>
                            </a:uFill>
                          </a:rPr>
                          <a:t>Prec.</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strike="noStrike" spc="-1" dirty="0" smtClean="0">
                            <a:uFill>
                              <a:solidFill>
                                <a:srgbClr val="FFFFFF"/>
                              </a:solidFill>
                            </a:uFill>
                          </a:rPr>
                          <a:t>Recall</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Blow</a:t>
                        </a:r>
                        <a:r>
                          <a:rPr lang="en-US" sz="2400" b="0" strike="noStrike" spc="-1" baseline="0" dirty="0" smtClean="0">
                            <a:solidFill>
                              <a:schemeClr val="tx1"/>
                            </a:solidFill>
                            <a:uFill>
                              <a:solidFill>
                                <a:srgbClr val="FFFFFF"/>
                              </a:solidFill>
                            </a:uFill>
                            <a:latin typeface="+mn-lt"/>
                            <a:ea typeface="+mn-ea"/>
                            <a:cs typeface="+mn-cs"/>
                          </a:rPr>
                          <a:t> down</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dirty="0" smtClean="0">
                            <a:latin typeface="+mn-lt"/>
                            <a:ea typeface="+mn-ea"/>
                            <a:cs typeface="+mn-cs"/>
                          </a:rPr>
                          <a:t>101/40480</a:t>
                        </a:r>
                        <a:endParaRPr lang="en-US" sz="2400" dirty="0">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strike="noStrike" spc="-1" dirty="0" smtClean="0">
                            <a:uFill>
                              <a:solidFill>
                                <a:srgbClr val="FFFFFF"/>
                              </a:solidFill>
                            </a:uFill>
                          </a:rPr>
                          <a:t>1.000</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0.125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Slash</a:t>
                        </a:r>
                        <a:r>
                          <a:rPr lang="en-US" sz="2400" b="0" strike="noStrike" spc="-1" baseline="0" dirty="0" smtClean="0">
                            <a:solidFill>
                              <a:schemeClr val="tx1"/>
                            </a:solidFill>
                            <a:uFill>
                              <a:solidFill>
                                <a:srgbClr val="FFFFFF"/>
                              </a:solidFill>
                            </a:uFill>
                            <a:latin typeface="+mn-lt"/>
                            <a:ea typeface="+mn-ea"/>
                            <a:cs typeface="+mn-cs"/>
                          </a:rPr>
                          <a:t> burn</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dirty="0" smtClean="0">
                            <a:latin typeface="+mn-lt"/>
                            <a:ea typeface="+mn-ea"/>
                            <a:cs typeface="+mn-cs"/>
                          </a:rPr>
                          <a:t>209/40480</a:t>
                        </a:r>
                        <a:endParaRPr lang="en-US" sz="2400" dirty="0">
                          <a:latin typeface="Arial" charset="0"/>
                          <a:ea typeface="Arial" charset="0"/>
                          <a:cs typeface="Arial" charset="0"/>
                        </a:endParaRPr>
                      </a:p>
                    </a:txBody>
                    <a:tcPr marL="90000" marR="90000"/>
                  </a:tc>
                  <a:tc>
                    <a:txBody>
                      <a:bodyPr/>
                      <a:lstStyle/>
                      <a:p>
                        <a:pPr algn="ctr"/>
                        <a:r>
                          <a:rPr lang="en-US" sz="2400" strike="noStrike" spc="-1" dirty="0" smtClean="0">
                            <a:uFill>
                              <a:solidFill>
                                <a:srgbClr val="FFFFFF"/>
                              </a:solidFill>
                            </a:uFill>
                          </a:rPr>
                          <a:t>0.412</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0.175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Blooming</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dirty="0" smtClean="0">
                            <a:latin typeface="+mn-lt"/>
                            <a:ea typeface="+mn-ea"/>
                            <a:cs typeface="+mn-cs"/>
                          </a:rPr>
                          <a:t>332/40480</a:t>
                        </a:r>
                        <a:endParaRPr lang="en-US" sz="2400" dirty="0">
                          <a:latin typeface="Arial" charset="0"/>
                          <a:ea typeface="Arial" charset="0"/>
                          <a:cs typeface="Arial" charset="0"/>
                        </a:endParaRPr>
                      </a:p>
                    </a:txBody>
                    <a:tcPr marL="90000" marR="90000"/>
                  </a:tc>
                  <a:tc>
                    <a:txBody>
                      <a:bodyPr/>
                      <a:lstStyle/>
                      <a:p>
                        <a:pPr algn="ctr"/>
                        <a:r>
                          <a:rPr lang="en-US" sz="2400" strike="noStrike" spc="-1" dirty="0" smtClean="0">
                            <a:uFill>
                              <a:solidFill>
                                <a:srgbClr val="FFFFFF"/>
                              </a:solidFill>
                            </a:uFill>
                          </a:rPr>
                          <a:t>0.385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strike="noStrike" spc="-1" dirty="0" smtClean="0">
                            <a:uFill>
                              <a:solidFill>
                                <a:srgbClr val="FFFFFF"/>
                              </a:solidFill>
                            </a:uFill>
                          </a:rPr>
                          <a:t>0.156</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Conv. mine</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dirty="0" smtClean="0">
                            <a:latin typeface="Arial" charset="0"/>
                            <a:ea typeface="Arial" charset="0"/>
                            <a:cs typeface="Arial" charset="0"/>
                          </a:rPr>
                          <a:t>100/40480</a:t>
                        </a:r>
                        <a:endParaRPr lang="en-US" sz="2400" dirty="0">
                          <a:latin typeface="Arial" charset="0"/>
                          <a:ea typeface="Arial" charset="0"/>
                          <a:cs typeface="Arial" charset="0"/>
                        </a:endParaRPr>
                      </a:p>
                    </a:txBody>
                    <a:tcPr marL="90000" marR="90000"/>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0.722</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0.619</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2400" b="0" strike="noStrike" spc="-1" dirty="0" err="1" smtClean="0">
                            <a:solidFill>
                              <a:srgbClr val="000000"/>
                            </a:solidFill>
                            <a:uFill>
                              <a:solidFill>
                                <a:srgbClr val="FFFFFF"/>
                              </a:solidFill>
                            </a:uFill>
                            <a:latin typeface="Arial" charset="0"/>
                            <a:ea typeface="Arial" charset="0"/>
                            <a:cs typeface="Arial" charset="0"/>
                          </a:rPr>
                          <a:t>Artis</a:t>
                        </a:r>
                        <a:r>
                          <a:rPr lang="en-US" sz="2400" b="0" strike="noStrike" spc="-1" dirty="0" smtClean="0">
                            <a:solidFill>
                              <a:srgbClr val="000000"/>
                            </a:solidFill>
                            <a:uFill>
                              <a:solidFill>
                                <a:srgbClr val="FFFFFF"/>
                              </a:solidFill>
                            </a:uFill>
                            <a:latin typeface="Arial" charset="0"/>
                            <a:ea typeface="Arial" charset="0"/>
                            <a:cs typeface="Arial" charset="0"/>
                          </a:rPr>
                          <a:t>. mine</a:t>
                        </a:r>
                        <a:r>
                          <a:rPr lang="en-US" sz="2400" b="0" strike="noStrike" spc="-1" baseline="0" dirty="0" smtClean="0">
                            <a:solidFill>
                              <a:srgbClr val="000000"/>
                            </a:solidFill>
                            <a:uFill>
                              <a:solidFill>
                                <a:srgbClr val="FFFFFF"/>
                              </a:solidFill>
                            </a:uFill>
                            <a:latin typeface="Arial" charset="0"/>
                            <a:ea typeface="Arial" charset="0"/>
                            <a:cs typeface="Arial" charset="0"/>
                          </a:rPr>
                          <a:t> </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Arial" charset="0"/>
                            <a:ea typeface="Arial" charset="0"/>
                            <a:cs typeface="Arial" charset="0"/>
                          </a:rPr>
                          <a:t>339/40480</a:t>
                        </a:r>
                        <a:endParaRPr lang="en-US" sz="2400" dirty="0">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0.724</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0.887</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r>
              </a:tbl>
            </a:graphicData>
          </a:graphic>
        </p:graphicFrame>
        <p:sp>
          <p:nvSpPr>
            <p:cNvPr id="137" name="TextBox 136"/>
            <p:cNvSpPr txBox="1"/>
            <p:nvPr/>
          </p:nvSpPr>
          <p:spPr>
            <a:xfrm>
              <a:off x="35547301" y="12924245"/>
              <a:ext cx="5871240" cy="1015663"/>
            </a:xfrm>
            <a:prstGeom prst="rect">
              <a:avLst/>
            </a:prstGeom>
            <a:noFill/>
          </p:spPr>
          <p:txBody>
            <a:bodyPr wrap="square" rtlCol="0">
              <a:spAutoFit/>
            </a:bodyPr>
            <a:lstStyle/>
            <a:p>
              <a:r>
                <a:rPr lang="en-US" sz="2000" dirty="0"/>
                <a:t>For some rare labels, there are mismatch between training and validation sets (left), and some with small recall (up) even though F2 prefers recall.</a:t>
              </a:r>
            </a:p>
          </p:txBody>
        </p:sp>
        <p:grpSp>
          <p:nvGrpSpPr>
            <p:cNvPr id="138" name="Group 137"/>
            <p:cNvGrpSpPr/>
            <p:nvPr/>
          </p:nvGrpSpPr>
          <p:grpSpPr>
            <a:xfrm>
              <a:off x="35791495" y="15795759"/>
              <a:ext cx="5442661" cy="4924800"/>
              <a:chOff x="36502019" y="15533131"/>
              <a:chExt cx="5442661" cy="4924800"/>
            </a:xfrm>
          </p:grpSpPr>
          <p:sp>
            <p:nvSpPr>
              <p:cNvPr id="144" name="CustomShape 19"/>
              <p:cNvSpPr/>
              <p:nvPr/>
            </p:nvSpPr>
            <p:spPr>
              <a:xfrm>
                <a:off x="36502019" y="15533131"/>
                <a:ext cx="2524680" cy="173736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err="1">
                    <a:solidFill>
                      <a:schemeClr val="bg1"/>
                    </a:solidFill>
                  </a:rPr>
                  <a:t>ResNet</a:t>
                </a:r>
                <a:r>
                  <a:rPr lang="en-US" sz="2400" dirty="0">
                    <a:solidFill>
                      <a:schemeClr val="bg1"/>
                    </a:solidFill>
                  </a:rPr>
                  <a:t> (Pretrained)  RGB (JPG)</a:t>
                </a:r>
              </a:p>
            </p:txBody>
          </p:sp>
          <p:sp>
            <p:nvSpPr>
              <p:cNvPr id="145" name="CustomShape 22"/>
              <p:cNvSpPr/>
              <p:nvPr/>
            </p:nvSpPr>
            <p:spPr>
              <a:xfrm>
                <a:off x="36502019" y="17361571"/>
                <a:ext cx="2524320"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a:solidFill>
                      <a:schemeClr val="bg1"/>
                    </a:solidFill>
                  </a:rPr>
                  <a:t>FC 256</a:t>
                </a:r>
              </a:p>
            </p:txBody>
          </p:sp>
          <p:sp>
            <p:nvSpPr>
              <p:cNvPr id="146" name="CustomShape 28"/>
              <p:cNvSpPr/>
              <p:nvPr/>
            </p:nvSpPr>
            <p:spPr>
              <a:xfrm>
                <a:off x="39044923" y="19080646"/>
                <a:ext cx="365760" cy="914400"/>
              </a:xfrm>
              <a:custGeom>
                <a:avLst/>
                <a:gdLst/>
                <a:ahLst/>
                <a:cxnLst/>
                <a:rect l="0" t="0" r="r" b="b"/>
                <a:pathLst>
                  <a:path w="1018" h="2542">
                    <a:moveTo>
                      <a:pt x="254" y="0"/>
                    </a:moveTo>
                    <a:lnTo>
                      <a:pt x="254" y="1905"/>
                    </a:lnTo>
                    <a:lnTo>
                      <a:pt x="0" y="1905"/>
                    </a:lnTo>
                    <a:lnTo>
                      <a:pt x="508" y="2541"/>
                    </a:lnTo>
                    <a:lnTo>
                      <a:pt x="1017" y="1905"/>
                    </a:lnTo>
                    <a:lnTo>
                      <a:pt x="762" y="1905"/>
                    </a:lnTo>
                    <a:lnTo>
                      <a:pt x="762" y="0"/>
                    </a:lnTo>
                    <a:lnTo>
                      <a:pt x="254" y="0"/>
                    </a:lnTo>
                  </a:path>
                </a:pathLst>
              </a:custGeom>
              <a:solidFill>
                <a:srgbClr val="006AB4"/>
              </a:solidFill>
              <a:ln>
                <a:solidFill>
                  <a:srgbClr val="3465A4"/>
                </a:solidFill>
              </a:ln>
            </p:spPr>
            <p:style>
              <a:lnRef idx="0">
                <a:scrgbClr r="0" g="0" b="0"/>
              </a:lnRef>
              <a:fillRef idx="0">
                <a:scrgbClr r="0" g="0" b="0"/>
              </a:fillRef>
              <a:effectRef idx="0">
                <a:scrgbClr r="0" g="0" b="0"/>
              </a:effectRef>
              <a:fontRef idx="minor"/>
            </p:style>
          </p:sp>
          <p:sp>
            <p:nvSpPr>
              <p:cNvPr id="147" name="TextShape 29"/>
              <p:cNvSpPr txBox="1"/>
              <p:nvPr/>
            </p:nvSpPr>
            <p:spPr>
              <a:xfrm>
                <a:off x="37896299" y="19937731"/>
                <a:ext cx="2751480" cy="520200"/>
              </a:xfrm>
              <a:prstGeom prst="rect">
                <a:avLst/>
              </a:prstGeom>
              <a:noFill/>
              <a:ln>
                <a:noFill/>
              </a:ln>
            </p:spPr>
            <p:txBody>
              <a:bodyPr lIns="90000" tIns="45000" rIns="90000" bIns="45000"/>
              <a:lstStyle/>
              <a:p>
                <a:pPr algn="ctr"/>
                <a:r>
                  <a:rPr lang="en-US" sz="2400" spc="-1">
                    <a:solidFill>
                      <a:srgbClr val="000000"/>
                    </a:solidFill>
                    <a:uFill>
                      <a:solidFill>
                        <a:srgbClr val="FFFFFF"/>
                      </a:solidFill>
                    </a:uFill>
                    <a:latin typeface="Arial" charset="0"/>
                    <a:ea typeface="Arial" charset="0"/>
                    <a:cs typeface="Arial" charset="0"/>
                  </a:rPr>
                  <a:t>PREDICTION </a:t>
                </a:r>
                <a:endParaRPr lang="en-US" spc="-1">
                  <a:solidFill>
                    <a:srgbClr val="000000"/>
                  </a:solidFill>
                  <a:uFill>
                    <a:solidFill>
                      <a:srgbClr val="FFFFFF"/>
                    </a:solidFill>
                  </a:uFill>
                  <a:latin typeface="Arial" charset="0"/>
                  <a:ea typeface="Arial" charset="0"/>
                  <a:cs typeface="Arial" charset="0"/>
                </a:endParaRPr>
              </a:p>
            </p:txBody>
          </p:sp>
          <p:sp>
            <p:nvSpPr>
              <p:cNvPr id="148" name="CustomShape 19"/>
              <p:cNvSpPr/>
              <p:nvPr/>
            </p:nvSpPr>
            <p:spPr>
              <a:xfrm>
                <a:off x="39420000" y="15534000"/>
                <a:ext cx="2524680" cy="173736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err="1">
                    <a:solidFill>
                      <a:schemeClr val="bg1"/>
                    </a:solidFill>
                  </a:rPr>
                  <a:t>ResNet</a:t>
                </a:r>
                <a:r>
                  <a:rPr lang="en-US" sz="2400" dirty="0">
                    <a:solidFill>
                      <a:schemeClr val="bg1"/>
                    </a:solidFill>
                  </a:rPr>
                  <a:t> (Pretrained)</a:t>
                </a:r>
                <a:br>
                  <a:rPr lang="en-US" sz="2400" dirty="0">
                    <a:solidFill>
                      <a:schemeClr val="bg1"/>
                    </a:solidFill>
                  </a:rPr>
                </a:br>
                <a:r>
                  <a:rPr lang="en-US" sz="2400" dirty="0">
                    <a:solidFill>
                      <a:schemeClr val="bg1"/>
                    </a:solidFill>
                  </a:rPr>
                  <a:t>NIR,NDWI,SAVI (TIFF)</a:t>
                </a:r>
              </a:p>
            </p:txBody>
          </p:sp>
          <p:sp>
            <p:nvSpPr>
              <p:cNvPr id="149" name="CustomShape 22"/>
              <p:cNvSpPr/>
              <p:nvPr/>
            </p:nvSpPr>
            <p:spPr>
              <a:xfrm>
                <a:off x="39420000" y="17361571"/>
                <a:ext cx="2524320"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a:solidFill>
                      <a:schemeClr val="bg1"/>
                    </a:solidFill>
                  </a:rPr>
                  <a:t>FC 256</a:t>
                </a:r>
              </a:p>
            </p:txBody>
          </p:sp>
          <p:sp>
            <p:nvSpPr>
              <p:cNvPr id="150" name="CustomShape 22"/>
              <p:cNvSpPr/>
              <p:nvPr/>
            </p:nvSpPr>
            <p:spPr>
              <a:xfrm>
                <a:off x="36511288" y="18184171"/>
                <a:ext cx="5433031"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a:solidFill>
                      <a:schemeClr val="bg1"/>
                    </a:solidFill>
                  </a:rPr>
                  <a:t>FC 17</a:t>
                </a:r>
              </a:p>
            </p:txBody>
          </p:sp>
        </p:grpSp>
        <p:pic>
          <p:nvPicPr>
            <p:cNvPr id="139" name="Picture 1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68377" y="5037175"/>
              <a:ext cx="10058400" cy="806670"/>
            </a:xfrm>
            <a:prstGeom prst="rect">
              <a:avLst/>
            </a:prstGeom>
          </p:spPr>
        </p:pic>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043902" y="14889907"/>
              <a:ext cx="6225219" cy="611759"/>
            </a:xfrm>
            <a:prstGeom prst="rect">
              <a:avLst/>
            </a:prstGeom>
          </p:spPr>
        </p:pic>
        <p:pic>
          <p:nvPicPr>
            <p:cNvPr id="141" name="Picture 1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591439" y="15574304"/>
              <a:ext cx="5446355" cy="5359290"/>
            </a:xfrm>
            <a:prstGeom prst="rect">
              <a:avLst/>
            </a:prstGeom>
          </p:spPr>
        </p:pic>
        <p:pic>
          <p:nvPicPr>
            <p:cNvPr id="142" name="Picture 141"/>
            <p:cNvPicPr/>
            <p:nvPr/>
          </p:nvPicPr>
          <p:blipFill>
            <a:blip r:embed="rId13"/>
            <a:stretch/>
          </p:blipFill>
          <p:spPr>
            <a:xfrm>
              <a:off x="1351800" y="408061"/>
              <a:ext cx="2709720" cy="2709720"/>
            </a:xfrm>
            <a:prstGeom prst="rect">
              <a:avLst/>
            </a:prstGeom>
            <a:ln>
              <a:noFill/>
            </a:ln>
          </p:spPr>
        </p:pic>
        <p:sp>
          <p:nvSpPr>
            <p:cNvPr id="143" name="TextBox 142"/>
            <p:cNvSpPr txBox="1"/>
            <p:nvPr/>
          </p:nvSpPr>
          <p:spPr>
            <a:xfrm>
              <a:off x="38317564" y="1042786"/>
              <a:ext cx="3526971" cy="1200329"/>
            </a:xfrm>
            <a:prstGeom prst="rect">
              <a:avLst/>
            </a:prstGeom>
            <a:noFill/>
          </p:spPr>
          <p:txBody>
            <a:bodyPr wrap="square" rtlCol="0">
              <a:spAutoFit/>
            </a:bodyPr>
            <a:lstStyle/>
            <a:p>
              <a:pPr algn="ctr"/>
              <a:r>
                <a:rPr lang="en-US" sz="3600" b="1">
                  <a:solidFill>
                    <a:srgbClr val="006AB4"/>
                  </a:solidFill>
                </a:rPr>
                <a:t>D L 4 C V</a:t>
              </a:r>
              <a:endParaRPr lang="en-US" sz="3600" b="1" dirty="0">
                <a:solidFill>
                  <a:srgbClr val="006AB4"/>
                </a:solidFill>
              </a:endParaRPr>
            </a:p>
            <a:p>
              <a:pPr algn="ctr"/>
              <a:r>
                <a:rPr lang="en-US" sz="3600" b="1" dirty="0">
                  <a:solidFill>
                    <a:srgbClr val="006AB4"/>
                  </a:solidFill>
                </a:rPr>
                <a:t>WS17/18</a:t>
              </a:r>
            </a:p>
          </p:txBody>
        </p:sp>
      </p:grpSp>
      <p:sp>
        <p:nvSpPr>
          <p:cNvPr id="2" name="TextBox 1"/>
          <p:cNvSpPr txBox="1"/>
          <p:nvPr/>
        </p:nvSpPr>
        <p:spPr>
          <a:xfrm>
            <a:off x="37556936" y="25036819"/>
            <a:ext cx="2244436" cy="369332"/>
          </a:xfrm>
          <a:prstGeom prst="rect">
            <a:avLst/>
          </a:prstGeom>
          <a:noFill/>
        </p:spPr>
        <p:txBody>
          <a:bodyPr wrap="square" rtlCol="0">
            <a:spAutoFit/>
          </a:bodyPr>
          <a:lstStyle/>
          <a:p>
            <a:r>
              <a:rPr lang="en-US" smtClean="0"/>
              <a:t>F2 score = 0.9307</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2425</TotalTime>
  <Words>703</Words>
  <Application>Microsoft Macintosh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Consolas</vt:lpstr>
      <vt:lpstr>DejaVu Sans</vt:lpstr>
      <vt:lpstr>MS PGothic</vt:lpstr>
      <vt:lpstr>Symbol</vt:lpstr>
      <vt:lpstr>Times New Roman</vt:lpstr>
      <vt:lpstr>Wingdings</vt:lpstr>
      <vt:lpstr>Office Theme</vt:lpstr>
      <vt:lpstr>PowerPoint Presentation</vt:lpstr>
    </vt:vector>
  </TitlesOfParts>
  <Company>Univ. of Colorado at Colorado Springs</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subject/>
  <dc:creator>Terry Boult</dc:creator>
  <dc:description/>
  <cp:lastModifiedBy>ga83fok</cp:lastModifiedBy>
  <cp:revision>127</cp:revision>
  <cp:lastPrinted>2018-02-03T01:12:47Z</cp:lastPrinted>
  <dcterms:created xsi:type="dcterms:W3CDTF">2014-05-29T01:41:03Z</dcterms:created>
  <dcterms:modified xsi:type="dcterms:W3CDTF">2018-02-03T11:22:24Z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 of Colorado at Colorado Springs</vt:lpwstr>
  </property>
  <property fmtid="{D5CDD505-2E9C-101B-9397-08002B2CF9AE}" pid="4" name="HiddenSlides">
    <vt:i4>0</vt:i4>
  </property>
  <property fmtid="{D5CDD505-2E9C-101B-9397-08002B2CF9AE}" pid="5" name="HyperlinksChanged">
    <vt:bool>true</vt:bool>
  </property>
  <property fmtid="{D5CDD505-2E9C-101B-9397-08002B2CF9AE}" pid="6" name="LinksUpToDate">
    <vt:bool>true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true</vt:bool>
  </property>
  <property fmtid="{D5CDD505-2E9C-101B-9397-08002B2CF9AE}" pid="11" name="ShareDoc">
    <vt:bool>true</vt:bool>
  </property>
  <property fmtid="{D5CDD505-2E9C-101B-9397-08002B2CF9AE}" pid="12" name="Slides">
    <vt:i4>2</vt:i4>
  </property>
</Properties>
</file>