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29" d="100"/>
          <a:sy n="29" d="100"/>
        </p:scale>
        <p:origin x="54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7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7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0" name="PlaceHolder 5"/>
          <p:cNvSpPr>
            <a:spLocks noGrp="1"/>
          </p:cNvSpPr>
          <p:nvPr>
            <p:ph type="sldNum"/>
          </p:nvPr>
        </p:nvSpPr>
        <p:spPr>
          <a:xfrm>
            <a:off x="4278960" y="10157400"/>
            <a:ext cx="3280680" cy="534240"/>
          </a:xfrm>
          <a:prstGeom prst="rect">
            <a:avLst/>
          </a:prstGeom>
        </p:spPr>
        <p:txBody>
          <a:bodyPr lIns="0" tIns="0" rIns="0" bIns="0" anchor="b"/>
          <a:lstStyle/>
          <a:p>
            <a:pPr algn="r"/>
            <a:fld id="{D124F85C-0C6D-4BB7-86DA-FFE7C1347AC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20"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376170-FBCA-4BEC-9C40-2D17B8E55BCE}" type="slidenum">
              <a:rPr lang="en-US" sz="1200" b="0" strike="noStrike" spc="-1">
                <a:solidFill>
                  <a:srgbClr val="000000"/>
                </a:solidFill>
                <a:uFill>
                  <a:solidFill>
                    <a:srgbClr val="FFFFFF"/>
                  </a:solidFill>
                </a:uFill>
                <a:latin typeface="Arial"/>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148840" y="4921200"/>
            <a:ext cx="386787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2148840" y="11292120"/>
            <a:ext cx="386787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214884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2196828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21968280" y="1129212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2148840" y="1129212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2148840" y="4921200"/>
            <a:ext cx="386787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2148840" y="4921200"/>
            <a:ext cx="386787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13844160" y="4921200"/>
            <a:ext cx="15287400" cy="12197520"/>
          </a:xfrm>
          <a:prstGeom prst="rect">
            <a:avLst/>
          </a:prstGeom>
          <a:ln>
            <a:noFill/>
          </a:ln>
        </p:spPr>
      </p:pic>
      <p:pic>
        <p:nvPicPr>
          <p:cNvPr id="37" name="Picture 36"/>
          <p:cNvPicPr/>
          <p:nvPr/>
        </p:nvPicPr>
        <p:blipFill>
          <a:blip r:embed="rId2"/>
          <a:stretch/>
        </p:blipFill>
        <p:spPr>
          <a:xfrm>
            <a:off x="13844160" y="4921200"/>
            <a:ext cx="15287400" cy="121975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2148840" y="4921200"/>
            <a:ext cx="38678760" cy="12197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2148840" y="4921200"/>
            <a:ext cx="386787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2148840" y="4921200"/>
            <a:ext cx="188751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21968280" y="4921200"/>
            <a:ext cx="188751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48840" y="838800"/>
            <a:ext cx="38678760" cy="16279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214884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2148840" y="1129212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21968280" y="4921200"/>
            <a:ext cx="188751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2148840" y="4921200"/>
            <a:ext cx="18875160" cy="12197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2196828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21968280" y="1129212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48840" y="838800"/>
            <a:ext cx="38678760" cy="351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214884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21968280" y="4921200"/>
            <a:ext cx="188751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2148840" y="11292120"/>
            <a:ext cx="38678760" cy="5817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2"/>
          <p:cNvSpPr>
            <a:spLocks noGrp="1"/>
          </p:cNvSpPr>
          <p:nvPr>
            <p:ph type="title"/>
          </p:nvPr>
        </p:nvSpPr>
        <p:spPr>
          <a:xfrm>
            <a:off x="2148840" y="838800"/>
            <a:ext cx="38678760" cy="351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3"/>
          <p:cNvSpPr>
            <a:spLocks noGrp="1"/>
          </p:cNvSpPr>
          <p:nvPr>
            <p:ph type="body"/>
          </p:nvPr>
        </p:nvSpPr>
        <p:spPr>
          <a:xfrm>
            <a:off x="2148840" y="4921200"/>
            <a:ext cx="38678760" cy="12197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pic>
        <p:nvPicPr>
          <p:cNvPr id="6" name="Picture 5"/>
          <p:cNvPicPr/>
          <p:nvPr userDrawn="1"/>
        </p:nvPicPr>
        <p:blipFill>
          <a:blip r:embed="rId14"/>
          <a:stretch/>
        </p:blipFill>
        <p:spPr>
          <a:xfrm>
            <a:off x="1580400" y="293760"/>
            <a:ext cx="2709720" cy="2709720"/>
          </a:xfrm>
          <a:prstGeom prst="rect">
            <a:avLst/>
          </a:prstGeom>
          <a:ln>
            <a:noFill/>
          </a:ln>
        </p:spPr>
      </p:pic>
      <p:sp>
        <p:nvSpPr>
          <p:cNvPr id="7" name="TextBox 6"/>
          <p:cNvSpPr txBox="1"/>
          <p:nvPr userDrawn="1"/>
        </p:nvSpPr>
        <p:spPr>
          <a:xfrm>
            <a:off x="39064114" y="981497"/>
            <a:ext cx="3526971" cy="1200329"/>
          </a:xfrm>
          <a:prstGeom prst="rect">
            <a:avLst/>
          </a:prstGeom>
          <a:noFill/>
        </p:spPr>
        <p:txBody>
          <a:bodyPr wrap="square" rtlCol="0">
            <a:spAutoFit/>
          </a:bodyPr>
          <a:lstStyle/>
          <a:p>
            <a:pPr algn="ctr"/>
            <a:r>
              <a:rPr lang="en-US" sz="3600" b="1" smtClean="0">
                <a:solidFill>
                  <a:srgbClr val="006AB4"/>
                </a:solidFill>
              </a:rPr>
              <a:t>D L 4 C V</a:t>
            </a:r>
            <a:endParaRPr lang="en-US" sz="3600" b="1" dirty="0" smtClean="0">
              <a:solidFill>
                <a:srgbClr val="006AB4"/>
              </a:solidFill>
            </a:endParaRPr>
          </a:p>
          <a:p>
            <a:pPr algn="ctr"/>
            <a:r>
              <a:rPr lang="en-US" sz="3600" b="1" dirty="0" smtClean="0">
                <a:solidFill>
                  <a:srgbClr val="006AB4"/>
                </a:solidFill>
              </a:rPr>
              <a:t>WS17/18</a:t>
            </a:r>
            <a:endParaRPr lang="en-US" sz="3600" b="1" dirty="0">
              <a:solidFill>
                <a:srgbClr val="006AB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p:nvPr/>
        </p:nvPicPr>
        <p:blipFill>
          <a:blip r:embed="rId3"/>
          <a:stretch/>
        </p:blipFill>
        <p:spPr>
          <a:xfrm rot="21595800">
            <a:off x="28281525" y="9223011"/>
            <a:ext cx="8646243" cy="5301087"/>
          </a:xfrm>
          <a:prstGeom prst="rect">
            <a:avLst/>
          </a:prstGeom>
          <a:ln>
            <a:noFill/>
          </a:ln>
        </p:spPr>
      </p:pic>
      <p:sp>
        <p:nvSpPr>
          <p:cNvPr id="81" name="CustomShape 1"/>
          <p:cNvSpPr/>
          <p:nvPr/>
        </p:nvSpPr>
        <p:spPr>
          <a:xfrm>
            <a:off x="7481160" y="392760"/>
            <a:ext cx="27541080" cy="207720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nchor="ctr"/>
          <a:lstStyle/>
          <a:p>
            <a:pPr algn="ctr">
              <a:lnSpc>
                <a:spcPct val="100000"/>
              </a:lnSpc>
            </a:pPr>
            <a:r>
              <a:rPr lang="en-US" sz="5400" b="0" strike="noStrike" spc="-1" dirty="0">
                <a:solidFill>
                  <a:srgbClr val="000000"/>
                </a:solidFill>
                <a:uFill>
                  <a:solidFill>
                    <a:srgbClr val="FFFFFF"/>
                  </a:solidFill>
                </a:uFill>
                <a:latin typeface="Arial"/>
                <a:ea typeface="MS PGothic"/>
              </a:rPr>
              <a:t>Multi-label Classification of Amazon Forest Satellite Images </a:t>
            </a:r>
            <a:endParaRPr lang="en-US" sz="1800" b="0" strike="noStrike" spc="-1" dirty="0">
              <a:solidFill>
                <a:srgbClr val="000000"/>
              </a:solidFill>
              <a:uFill>
                <a:solidFill>
                  <a:srgbClr val="FFFFFF"/>
                </a:solidFill>
              </a:uFill>
              <a:latin typeface="Arial"/>
            </a:endParaRPr>
          </a:p>
          <a:p>
            <a:pPr algn="ctr">
              <a:lnSpc>
                <a:spcPct val="100000"/>
              </a:lnSpc>
            </a:pPr>
            <a:r>
              <a:rPr lang="en-US" sz="4500" b="0" strike="noStrike" spc="-1" dirty="0" err="1">
                <a:solidFill>
                  <a:srgbClr val="000000"/>
                </a:solidFill>
                <a:uFill>
                  <a:solidFill>
                    <a:srgbClr val="FFFFFF"/>
                  </a:solidFill>
                </a:uFill>
                <a:latin typeface="Arial"/>
                <a:ea typeface="MS PGothic"/>
              </a:rPr>
              <a:t>Rajanie</a:t>
            </a:r>
            <a:r>
              <a:rPr lang="en-US" sz="4500" b="0" strike="noStrike" spc="-1" dirty="0">
                <a:solidFill>
                  <a:srgbClr val="000000"/>
                </a:solidFill>
                <a:uFill>
                  <a:solidFill>
                    <a:srgbClr val="FFFFFF"/>
                  </a:solidFill>
                </a:uFill>
                <a:latin typeface="Arial"/>
                <a:ea typeface="MS PGothic"/>
              </a:rPr>
              <a:t> </a:t>
            </a:r>
            <a:r>
              <a:rPr lang="en-US" sz="4500" b="0" strike="noStrike" spc="-1" dirty="0" err="1" smtClean="0">
                <a:solidFill>
                  <a:srgbClr val="000000"/>
                </a:solidFill>
                <a:uFill>
                  <a:solidFill>
                    <a:srgbClr val="FFFFFF"/>
                  </a:solidFill>
                </a:uFill>
                <a:latin typeface="Arial"/>
                <a:ea typeface="MS PGothic"/>
              </a:rPr>
              <a:t>Prabha</a:t>
            </a:r>
            <a:r>
              <a:rPr lang="en-US" sz="4500" b="0" strike="noStrike" spc="-1" dirty="0" smtClean="0">
                <a:solidFill>
                  <a:srgbClr val="000000"/>
                </a:solidFill>
                <a:uFill>
                  <a:solidFill>
                    <a:srgbClr val="FFFFFF"/>
                  </a:solidFill>
                </a:uFill>
                <a:latin typeface="Arial"/>
                <a:ea typeface="MS PGothic"/>
              </a:rPr>
              <a:t>			</a:t>
            </a:r>
            <a:r>
              <a:rPr lang="en-US" sz="4500" b="0" strike="noStrike" spc="-1" dirty="0" err="1" smtClean="0">
                <a:solidFill>
                  <a:srgbClr val="000000"/>
                </a:solidFill>
                <a:uFill>
                  <a:solidFill>
                    <a:srgbClr val="FFFFFF"/>
                  </a:solidFill>
                </a:uFill>
                <a:latin typeface="Arial"/>
                <a:ea typeface="MS PGothic"/>
              </a:rPr>
              <a:t>Chinmay</a:t>
            </a:r>
            <a:r>
              <a:rPr lang="en-US" sz="4500" b="0" strike="noStrike" spc="-1" dirty="0" smtClean="0">
                <a:solidFill>
                  <a:srgbClr val="000000"/>
                </a:solidFill>
                <a:uFill>
                  <a:solidFill>
                    <a:srgbClr val="FFFFFF"/>
                  </a:solidFill>
                </a:uFill>
                <a:latin typeface="Arial"/>
                <a:ea typeface="MS PGothic"/>
              </a:rPr>
              <a:t> </a:t>
            </a:r>
            <a:r>
              <a:rPr lang="en-US" sz="4500" b="0" strike="noStrike" spc="-1" dirty="0" err="1" smtClean="0">
                <a:solidFill>
                  <a:srgbClr val="000000"/>
                </a:solidFill>
                <a:uFill>
                  <a:solidFill>
                    <a:srgbClr val="FFFFFF"/>
                  </a:solidFill>
                </a:uFill>
                <a:latin typeface="Arial"/>
                <a:ea typeface="MS PGothic"/>
              </a:rPr>
              <a:t>Prabhakar</a:t>
            </a:r>
            <a:r>
              <a:rPr lang="en-US" sz="4500" b="0" strike="noStrike" spc="-1" dirty="0" smtClean="0">
                <a:solidFill>
                  <a:srgbClr val="000000"/>
                </a:solidFill>
                <a:uFill>
                  <a:solidFill>
                    <a:srgbClr val="FFFFFF"/>
                  </a:solidFill>
                </a:uFill>
                <a:latin typeface="Arial"/>
                <a:ea typeface="MS PGothic"/>
              </a:rPr>
              <a:t>			Min-An </a:t>
            </a:r>
            <a:r>
              <a:rPr lang="en-US" sz="4500" b="0" strike="noStrike" spc="-1" dirty="0">
                <a:solidFill>
                  <a:srgbClr val="000000"/>
                </a:solidFill>
                <a:uFill>
                  <a:solidFill>
                    <a:srgbClr val="FFFFFF"/>
                  </a:solidFill>
                </a:uFill>
                <a:latin typeface="Arial"/>
                <a:ea typeface="MS PGothic"/>
              </a:rPr>
              <a:t>Chao</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82" name="CustomShape 2"/>
          <p:cNvSpPr/>
          <p:nvPr/>
        </p:nvSpPr>
        <p:spPr>
          <a:xfrm>
            <a:off x="372960" y="300456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200" indent="-563760" algn="ctr">
              <a:lnSpc>
                <a:spcPct val="100000"/>
              </a:lnSpc>
            </a:pPr>
            <a:r>
              <a:rPr lang="en-US" sz="4000" b="1" strike="noStrike" spc="-1" dirty="0" smtClean="0">
                <a:solidFill>
                  <a:srgbClr val="006AB4"/>
                </a:solidFill>
                <a:uFill>
                  <a:solidFill>
                    <a:srgbClr val="FFFFFF"/>
                  </a:solidFill>
                </a:uFill>
                <a:latin typeface="Arial"/>
                <a:ea typeface="MS PGothic"/>
              </a:rPr>
              <a:t>Introduction</a:t>
            </a:r>
            <a:endParaRPr lang="en-US" sz="1800" b="0" strike="noStrike" spc="-1" dirty="0">
              <a:solidFill>
                <a:srgbClr val="000000"/>
              </a:solidFill>
              <a:uFill>
                <a:solidFill>
                  <a:srgbClr val="FFFFFF"/>
                </a:solidFill>
              </a:uFill>
              <a:latin typeface="Arial"/>
            </a:endParaRPr>
          </a:p>
          <a:p>
            <a:pPr marL="565200" lvl="1" indent="-563760" algn="just">
              <a:lnSpc>
                <a:spcPct val="100000"/>
              </a:lnSpc>
              <a:buClr>
                <a:srgbClr val="000000"/>
              </a:buClr>
              <a:buFont typeface="Wingdings" charset="2"/>
              <a:buChar char=""/>
            </a:pPr>
            <a:r>
              <a:rPr lang="en-US" sz="3200" spc="-1" dirty="0" smtClean="0">
                <a:uFill>
                  <a:solidFill>
                    <a:srgbClr val="FFFFFF"/>
                  </a:solidFill>
                </a:uFill>
                <a:ea typeface="MS PGothic"/>
              </a:rPr>
              <a:t>Given </a:t>
            </a:r>
            <a:r>
              <a:rPr lang="en-US" sz="3200" spc="-1" dirty="0">
                <a:uFill>
                  <a:solidFill>
                    <a:srgbClr val="FFFFFF"/>
                  </a:solidFill>
                </a:uFill>
                <a:ea typeface="MS PGothic"/>
              </a:rPr>
              <a:t>the dataset of satellite images of Amazon forests, the goal is to analyze the changes in patterns, especially those related to illegal deforestation, by classifying the data with respect to atmospheric conditions and various land cover types. Data are provided by Planet (</a:t>
            </a:r>
            <a:r>
              <a:rPr lang="en-US" sz="3200" spc="-1" dirty="0">
                <a:uFill>
                  <a:solidFill>
                    <a:srgbClr val="FFFFFF"/>
                  </a:solidFill>
                </a:uFill>
                <a:latin typeface="Consolas" charset="0"/>
                <a:ea typeface="Consolas" charset="0"/>
                <a:cs typeface="Consolas" charset="0"/>
              </a:rPr>
              <a:t>www.planet.com</a:t>
            </a:r>
            <a:r>
              <a:rPr lang="en-US" sz="3200" spc="-1" dirty="0">
                <a:uFill>
                  <a:solidFill>
                    <a:srgbClr val="FFFFFF"/>
                  </a:solidFill>
                </a:uFill>
                <a:ea typeface="MS PGothic"/>
              </a:rPr>
              <a:t>) used as a </a:t>
            </a:r>
            <a:r>
              <a:rPr lang="en-US" sz="3200" spc="-1" dirty="0" err="1">
                <a:uFill>
                  <a:solidFill>
                    <a:srgbClr val="FFFFFF"/>
                  </a:solidFill>
                </a:uFill>
                <a:ea typeface="MS PGothic"/>
              </a:rPr>
              <a:t>Kaggle</a:t>
            </a:r>
            <a:r>
              <a:rPr lang="en-US" sz="3200" spc="-1" dirty="0">
                <a:uFill>
                  <a:solidFill>
                    <a:srgbClr val="FFFFFF"/>
                  </a:solidFill>
                </a:uFill>
                <a:ea typeface="MS PGothic"/>
              </a:rPr>
              <a:t> </a:t>
            </a:r>
            <a:r>
              <a:rPr lang="en-US" sz="3200" spc="-1" dirty="0" smtClean="0">
                <a:uFill>
                  <a:solidFill>
                    <a:srgbClr val="FFFFFF"/>
                  </a:solidFill>
                </a:uFill>
                <a:ea typeface="MS PGothic"/>
              </a:rPr>
              <a:t>competition.</a:t>
            </a:r>
          </a:p>
          <a:p>
            <a:pPr marL="565200" lvl="1" indent="-563760" algn="just">
              <a:lnSpc>
                <a:spcPct val="100000"/>
              </a:lnSpc>
              <a:buClr>
                <a:srgbClr val="000000"/>
              </a:buClr>
              <a:buFont typeface="Wingdings" charset="2"/>
              <a:buChar char=""/>
            </a:pPr>
            <a:endParaRPr lang="en-US" sz="3200" b="0" strike="noStrike" spc="-1" dirty="0">
              <a:solidFill>
                <a:srgbClr val="000000"/>
              </a:solidFill>
              <a:uFill>
                <a:solidFill>
                  <a:srgbClr val="FFFFFF"/>
                </a:solidFill>
              </a:uFill>
              <a:latin typeface="Arial"/>
            </a:endParaRPr>
          </a:p>
          <a:p>
            <a:pPr marL="565200" indent="-563760" algn="ctr"/>
            <a:r>
              <a:rPr lang="en-US" sz="4000" b="1" spc="-1" dirty="0">
                <a:solidFill>
                  <a:srgbClr val="006AB4"/>
                </a:solidFill>
                <a:uFill>
                  <a:solidFill>
                    <a:srgbClr val="FFFFFF"/>
                  </a:solidFill>
                </a:uFill>
                <a:latin typeface="Arial"/>
                <a:ea typeface="MS PGothic"/>
              </a:rPr>
              <a:t>Input Dataset </a:t>
            </a:r>
          </a:p>
          <a:p>
            <a:pPr marL="565200" lvl="1" indent="-563760" algn="just">
              <a:buClr>
                <a:srgbClr val="000000"/>
              </a:buClr>
              <a:buFont typeface="Wingdings" charset="2"/>
              <a:buChar char=""/>
            </a:pPr>
            <a:r>
              <a:rPr lang="en-US" sz="3200" spc="-1" dirty="0">
                <a:solidFill>
                  <a:srgbClr val="000000"/>
                </a:solidFill>
                <a:uFill>
                  <a:solidFill>
                    <a:srgbClr val="FFFFFF"/>
                  </a:solidFill>
                </a:uFill>
                <a:ea typeface="MS PGothic"/>
              </a:rPr>
              <a:t>40,480 training samples and 61,192 test samples </a:t>
            </a:r>
            <a:r>
              <a:rPr lang="en-US" sz="3200" spc="-1" dirty="0" smtClean="0">
                <a:solidFill>
                  <a:srgbClr val="000000"/>
                </a:solidFill>
                <a:uFill>
                  <a:solidFill>
                    <a:srgbClr val="FFFFFF"/>
                  </a:solidFill>
                </a:uFill>
                <a:ea typeface="MS PGothic"/>
              </a:rPr>
              <a:t>are provided. Types include </a:t>
            </a:r>
            <a:r>
              <a:rPr lang="en-US" sz="3200" b="0" strike="noStrike" spc="-1" dirty="0" smtClean="0">
                <a:solidFill>
                  <a:srgbClr val="000000"/>
                </a:solidFill>
                <a:uFill>
                  <a:solidFill>
                    <a:srgbClr val="FFFFFF"/>
                  </a:solidFill>
                </a:uFill>
                <a:latin typeface="Arial"/>
                <a:ea typeface="MS PGothic"/>
              </a:rPr>
              <a:t>JPG (3 channels, 8-bit RGB) </a:t>
            </a:r>
            <a:r>
              <a:rPr lang="en-US" sz="3200" b="0" strike="noStrike" spc="-1" dirty="0">
                <a:solidFill>
                  <a:srgbClr val="000000"/>
                </a:solidFill>
                <a:uFill>
                  <a:solidFill>
                    <a:srgbClr val="FFFFFF"/>
                  </a:solidFill>
                </a:uFill>
                <a:latin typeface="Arial"/>
                <a:ea typeface="MS PGothic"/>
              </a:rPr>
              <a:t>and </a:t>
            </a:r>
            <a:r>
              <a:rPr lang="en-US" sz="3200" b="0" strike="noStrike" spc="-1" dirty="0" smtClean="0">
                <a:solidFill>
                  <a:srgbClr val="000000"/>
                </a:solidFill>
                <a:uFill>
                  <a:solidFill>
                    <a:srgbClr val="FFFFFF"/>
                  </a:solidFill>
                </a:uFill>
                <a:latin typeface="Arial"/>
                <a:ea typeface="MS PGothic"/>
              </a:rPr>
              <a:t>TIFF (</a:t>
            </a:r>
            <a:r>
              <a:rPr lang="en-US" sz="3200" b="0" strike="noStrike" spc="-1" dirty="0">
                <a:solidFill>
                  <a:srgbClr val="000000"/>
                </a:solidFill>
                <a:uFill>
                  <a:solidFill>
                    <a:srgbClr val="FFFFFF"/>
                  </a:solidFill>
                </a:uFill>
                <a:latin typeface="Arial"/>
                <a:ea typeface="MS PGothic"/>
              </a:rPr>
              <a:t>4 channels</a:t>
            </a:r>
            <a:r>
              <a:rPr lang="en-US" sz="3200" b="0" strike="noStrike" spc="-1" dirty="0" smtClean="0">
                <a:solidFill>
                  <a:srgbClr val="000000"/>
                </a:solidFill>
                <a:uFill>
                  <a:solidFill>
                    <a:srgbClr val="FFFFFF"/>
                  </a:solidFill>
                </a:uFill>
                <a:latin typeface="Arial"/>
                <a:ea typeface="MS PGothic"/>
              </a:rPr>
              <a:t>, 16-bit RGB plus Near-Infrared, or NIR).</a:t>
            </a:r>
            <a:endParaRPr lang="en-US" sz="1800" b="0" strike="noStrike" spc="-1" dirty="0">
              <a:solidFill>
                <a:srgbClr val="000000"/>
              </a:solidFill>
              <a:uFill>
                <a:solidFill>
                  <a:srgbClr val="FFFFFF"/>
                </a:solidFill>
              </a:uFill>
              <a:latin typeface="Arial"/>
            </a:endParaRPr>
          </a:p>
          <a:p>
            <a:pPr marL="565200" lvl="1" indent="-563760" algn="just">
              <a:lnSpc>
                <a:spcPct val="100000"/>
              </a:lnSpc>
              <a:buClr>
                <a:srgbClr val="000000"/>
              </a:buClr>
              <a:buFont typeface="Wingdings" charset="2"/>
              <a:buChar char=""/>
            </a:pPr>
            <a:r>
              <a:rPr lang="en-US" sz="3200" spc="-1" dirty="0">
                <a:solidFill>
                  <a:srgbClr val="000000"/>
                </a:solidFill>
                <a:uFill>
                  <a:solidFill>
                    <a:srgbClr val="FFFFFF"/>
                  </a:solidFill>
                </a:uFill>
                <a:ea typeface="MS PGothic"/>
              </a:rPr>
              <a:t>Total 17 labels to be </a:t>
            </a:r>
            <a:r>
              <a:rPr lang="en-US" sz="3200" spc="-1" dirty="0">
                <a:solidFill>
                  <a:srgbClr val="000000"/>
                </a:solidFill>
                <a:uFill>
                  <a:solidFill>
                    <a:srgbClr val="FFFFFF"/>
                  </a:solidFill>
                </a:uFill>
                <a:ea typeface="MS PGothic"/>
              </a:rPr>
              <a:t>classified, 4 are weather conditions, others are geographic features and signs of human activities, including rare labels or illegal  mining and burndown, etc.</a:t>
            </a: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r>
              <a:rPr lang="en-US" sz="3200" spc="-1" dirty="0">
                <a:solidFill>
                  <a:srgbClr val="000000"/>
                </a:solidFill>
                <a:uFill>
                  <a:solidFill>
                    <a:srgbClr val="FFFFFF"/>
                  </a:solidFill>
                </a:uFill>
                <a:ea typeface="MS PGothic"/>
              </a:rPr>
              <a:t>Each image is labeled with </a:t>
            </a:r>
            <a:r>
              <a:rPr lang="en-US" sz="3200" spc="-1" dirty="0" smtClean="0">
                <a:solidFill>
                  <a:srgbClr val="000000"/>
                </a:solidFill>
                <a:uFill>
                  <a:solidFill>
                    <a:srgbClr val="FFFFFF"/>
                  </a:solidFill>
                </a:uFill>
                <a:ea typeface="MS PGothic"/>
              </a:rPr>
              <a:t>exactly 1 </a:t>
            </a:r>
            <a:r>
              <a:rPr lang="en-US" sz="3200" spc="-1" dirty="0">
                <a:solidFill>
                  <a:srgbClr val="000000"/>
                </a:solidFill>
                <a:uFill>
                  <a:solidFill>
                    <a:srgbClr val="FFFFFF"/>
                  </a:solidFill>
                </a:uFill>
                <a:ea typeface="MS PGothic"/>
              </a:rPr>
              <a:t>weather condition, and </a:t>
            </a:r>
            <a:r>
              <a:rPr lang="en-US" sz="3200" spc="-1" dirty="0" smtClean="0">
                <a:solidFill>
                  <a:srgbClr val="000000"/>
                </a:solidFill>
                <a:uFill>
                  <a:solidFill>
                    <a:srgbClr val="FFFFFF"/>
                  </a:solidFill>
                </a:uFill>
                <a:ea typeface="MS PGothic"/>
              </a:rPr>
              <a:t>0, 1, or more labels presenting </a:t>
            </a:r>
            <a:r>
              <a:rPr lang="en-US" sz="3200" spc="-1" dirty="0">
                <a:solidFill>
                  <a:srgbClr val="000000"/>
                </a:solidFill>
                <a:uFill>
                  <a:solidFill>
                    <a:srgbClr val="FFFFFF"/>
                  </a:solidFill>
                </a:uFill>
                <a:ea typeface="MS PGothic"/>
              </a:rPr>
              <a:t>land features and human </a:t>
            </a:r>
            <a:r>
              <a:rPr lang="en-US" sz="3200" spc="-1" dirty="0" smtClean="0">
                <a:solidFill>
                  <a:srgbClr val="000000"/>
                </a:solidFill>
                <a:uFill>
                  <a:solidFill>
                    <a:srgbClr val="FFFFFF"/>
                  </a:solidFill>
                </a:uFill>
                <a:ea typeface="MS PGothic"/>
              </a:rPr>
              <a:t>activities in it.</a:t>
            </a:r>
            <a:endParaRPr lang="en-US" sz="3200" spc="-1" dirty="0">
              <a:solidFill>
                <a:srgbClr val="000000"/>
              </a:solidFill>
              <a:uFill>
                <a:solidFill>
                  <a:srgbClr val="FFFFFF"/>
                </a:solidFill>
              </a:uFill>
              <a:ea typeface="MS PGothic"/>
            </a:endParaRPr>
          </a:p>
        </p:txBody>
      </p:sp>
      <p:sp>
        <p:nvSpPr>
          <p:cNvPr id="84" name="CustomShape 3"/>
          <p:cNvSpPr/>
          <p:nvPr/>
        </p:nvSpPr>
        <p:spPr>
          <a:xfrm>
            <a:off x="28963800" y="3006000"/>
            <a:ext cx="13414680" cy="1744056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200" indent="-563760" algn="ctr"/>
            <a:r>
              <a:rPr lang="en-US" sz="4000" b="1" spc="-1" dirty="0" smtClean="0">
                <a:solidFill>
                  <a:srgbClr val="006AB4"/>
                </a:solidFill>
                <a:uFill>
                  <a:solidFill>
                    <a:srgbClr val="FFFFFF"/>
                  </a:solidFill>
                </a:uFill>
                <a:latin typeface="Arial"/>
                <a:ea typeface="MS PGothic"/>
              </a:rPr>
              <a:t>Data Augmentation</a:t>
            </a:r>
            <a:endParaRPr lang="en-US" sz="4000" b="1" spc="-1" dirty="0">
              <a:solidFill>
                <a:srgbClr val="006AB4"/>
              </a:solidFill>
              <a:uFill>
                <a:solidFill>
                  <a:srgbClr val="FFFFFF"/>
                </a:solidFill>
              </a:uFill>
              <a:latin typeface="Arial"/>
              <a:ea typeface="MS PGothic"/>
            </a:endParaRPr>
          </a:p>
          <a:p>
            <a:pPr marL="565200" lvl="1" indent="-563760" algn="just">
              <a:lnSpc>
                <a:spcPct val="100000"/>
              </a:lnSpc>
              <a:buClr>
                <a:srgbClr val="000000"/>
              </a:buClr>
              <a:buFont typeface="Wingdings" charset="2"/>
              <a:buChar char=""/>
            </a:pPr>
            <a:r>
              <a:rPr lang="en-US" sz="3200" b="0" strike="noStrike" spc="-1" dirty="0" smtClean="0">
                <a:solidFill>
                  <a:srgbClr val="000000"/>
                </a:solidFill>
                <a:uFill>
                  <a:solidFill>
                    <a:srgbClr val="FFFFFF"/>
                  </a:solidFill>
                </a:uFill>
                <a:latin typeface="Arial"/>
                <a:ea typeface="MS PGothic"/>
              </a:rPr>
              <a:t>Without any labeling adjustment, flip and rotate is the only helpful way for labeled satellite images. Results in this poster include this.</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marL="565200" indent="-563760" algn="ctr"/>
            <a:r>
              <a:rPr lang="en-US" sz="4000" b="1" spc="-1" dirty="0" smtClean="0">
                <a:solidFill>
                  <a:srgbClr val="006AB4"/>
                </a:solidFill>
                <a:uFill>
                  <a:solidFill>
                    <a:srgbClr val="FFFFFF"/>
                  </a:solidFill>
                </a:uFill>
                <a:ea typeface="MS PGothic"/>
              </a:rPr>
              <a:t>Result Analysis</a:t>
            </a:r>
            <a:endParaRPr lang="en-US" sz="4000" b="1" spc="-1" dirty="0">
              <a:solidFill>
                <a:srgbClr val="006AB4"/>
              </a:solidFill>
              <a:uFill>
                <a:solidFill>
                  <a:srgbClr val="FFFFFF"/>
                </a:solidFill>
              </a:uFill>
              <a:ea typeface="MS PGothic"/>
            </a:endParaRPr>
          </a:p>
          <a:p>
            <a:pPr marL="565200" lvl="1" indent="-563760" algn="just">
              <a:lnSpc>
                <a:spcPct val="100000"/>
              </a:lnSpc>
              <a:buClr>
                <a:srgbClr val="000000"/>
              </a:buClr>
              <a:buFont typeface="Wingdings" charset="2"/>
              <a:buChar char=""/>
            </a:pPr>
            <a:r>
              <a:rPr lang="en-US" sz="3200" spc="-1" dirty="0" smtClean="0">
                <a:solidFill>
                  <a:srgbClr val="000000"/>
                </a:solidFill>
                <a:uFill>
                  <a:solidFill>
                    <a:srgbClr val="FFFFFF"/>
                  </a:solidFill>
                </a:uFill>
                <a:ea typeface="MS PGothic"/>
              </a:rPr>
              <a:t>Labeling noise. There are certain portion of images with features distinguishable even by experts. This can be found for significant jitter between training and validation sets. Leaderboard on </a:t>
            </a:r>
            <a:r>
              <a:rPr lang="en-US" sz="3200" spc="-1" dirty="0" err="1" smtClean="0">
                <a:solidFill>
                  <a:srgbClr val="000000"/>
                </a:solidFill>
                <a:uFill>
                  <a:solidFill>
                    <a:srgbClr val="FFFFFF"/>
                  </a:solidFill>
                </a:uFill>
                <a:ea typeface="MS PGothic"/>
              </a:rPr>
              <a:t>Kaggle</a:t>
            </a:r>
            <a:r>
              <a:rPr lang="en-US" sz="3200" spc="-1" dirty="0" smtClean="0">
                <a:solidFill>
                  <a:srgbClr val="000000"/>
                </a:solidFill>
                <a:uFill>
                  <a:solidFill>
                    <a:srgbClr val="FFFFFF"/>
                  </a:solidFill>
                </a:uFill>
                <a:ea typeface="MS PGothic"/>
              </a:rPr>
              <a:t> also show very close scores (from 0.9332 to 0.9322) among top 10.</a:t>
            </a:r>
          </a:p>
          <a:p>
            <a:pPr marL="565200" lvl="1" indent="-563760" algn="just">
              <a:buClr>
                <a:srgbClr val="000000"/>
              </a:buClr>
              <a:buFont typeface="Wingdings" charset="2"/>
              <a:buChar char=""/>
            </a:pPr>
            <a:r>
              <a:rPr lang="en-US" sz="3200" spc="-1" dirty="0" smtClean="0">
                <a:solidFill>
                  <a:srgbClr val="000000"/>
                </a:solidFill>
                <a:uFill>
                  <a:solidFill>
                    <a:srgbClr val="FFFFFF"/>
                  </a:solidFill>
                </a:uFill>
                <a:ea typeface="MS PGothic"/>
              </a:rPr>
              <a:t>Inability to serve as screening for some illegal activities</a:t>
            </a:r>
            <a:r>
              <a:rPr lang="en-US" sz="3200" spc="-1" dirty="0" smtClean="0">
                <a:solidFill>
                  <a:srgbClr val="000000"/>
                </a:solidFill>
                <a:uFill>
                  <a:solidFill>
                    <a:srgbClr val="FFFFFF"/>
                  </a:solidFill>
                </a:uFill>
                <a:ea typeface="MS PGothic"/>
              </a:rPr>
              <a:t>. Even if F2 prefers recall than precision, some rare labels, e.g. </a:t>
            </a:r>
            <a:r>
              <a:rPr lang="en-US" sz="3200" dirty="0"/>
              <a:t>blow down, slash burn, and blooming</a:t>
            </a:r>
            <a:r>
              <a:rPr lang="en-US" sz="3200" dirty="0" smtClean="0"/>
              <a:t>, still have low recall, i.e., high miss detection.</a:t>
            </a:r>
          </a:p>
          <a:p>
            <a:pPr marL="565200" lvl="1" indent="-563760"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smtClean="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smtClean="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smtClean="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smtClean="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endParaRPr lang="en-US" sz="3200" spc="-1" dirty="0" smtClean="0">
              <a:solidFill>
                <a:srgbClr val="000000"/>
              </a:solidFill>
              <a:uFill>
                <a:solidFill>
                  <a:srgbClr val="FFFFFF"/>
                </a:solidFill>
              </a:uFill>
              <a:ea typeface="MS PGothic"/>
            </a:endParaRPr>
          </a:p>
          <a:p>
            <a:pPr marL="565200" indent="-563760" algn="ctr"/>
            <a:r>
              <a:rPr lang="en-US" sz="4000" b="1" spc="-1" dirty="0" smtClean="0">
                <a:solidFill>
                  <a:srgbClr val="006AB4"/>
                </a:solidFill>
                <a:uFill>
                  <a:solidFill>
                    <a:srgbClr val="FFFFFF"/>
                  </a:solidFill>
                </a:uFill>
                <a:ea typeface="MS PGothic"/>
              </a:rPr>
              <a:t>Mix-Model with NIR information</a:t>
            </a:r>
          </a:p>
          <a:p>
            <a:pPr marL="565200" lvl="1" indent="-563760" algn="just">
              <a:lnSpc>
                <a:spcPct val="100000"/>
              </a:lnSpc>
              <a:buClr>
                <a:srgbClr val="000000"/>
              </a:buClr>
              <a:buFont typeface="Wingdings" charset="2"/>
              <a:buChar char=""/>
            </a:pPr>
            <a:endParaRPr lang="en-US" sz="1800" b="0" strike="noStrike" spc="-1" dirty="0">
              <a:solidFill>
                <a:srgbClr val="000000"/>
              </a:solidFill>
              <a:uFill>
                <a:solidFill>
                  <a:srgbClr val="FFFFFF"/>
                </a:solidFill>
              </a:uFill>
              <a:latin typeface="Arial"/>
            </a:endParaRPr>
          </a:p>
        </p:txBody>
      </p:sp>
      <p:sp>
        <p:nvSpPr>
          <p:cNvPr id="86" name="CustomShape 5"/>
          <p:cNvSpPr/>
          <p:nvPr/>
        </p:nvSpPr>
        <p:spPr>
          <a:xfrm>
            <a:off x="40595400" y="1814400"/>
            <a:ext cx="182880" cy="968400"/>
          </a:xfrm>
          <a:prstGeom prst="rect">
            <a:avLst/>
          </a:prstGeom>
          <a:noFill/>
          <a:ln>
            <a:noFill/>
          </a:ln>
        </p:spPr>
        <p:style>
          <a:lnRef idx="0">
            <a:scrgbClr r="0" g="0" b="0"/>
          </a:lnRef>
          <a:fillRef idx="0">
            <a:scrgbClr r="0" g="0" b="0"/>
          </a:fillRef>
          <a:effectRef idx="0">
            <a:scrgbClr r="0" g="0" b="0"/>
          </a:effectRef>
          <a:fontRef idx="minor"/>
        </p:style>
      </p:sp>
      <p:graphicFrame>
        <p:nvGraphicFramePr>
          <p:cNvPr id="89" name="Table 6"/>
          <p:cNvGraphicFramePr/>
          <p:nvPr>
            <p:extLst>
              <p:ext uri="{D42A27DB-BD31-4B8C-83A1-F6EECF244321}">
                <p14:modId xmlns:p14="http://schemas.microsoft.com/office/powerpoint/2010/main" val="943752755"/>
              </p:ext>
            </p:extLst>
          </p:nvPr>
        </p:nvGraphicFramePr>
        <p:xfrm>
          <a:off x="15798600" y="15955110"/>
          <a:ext cx="12327614" cy="4632960"/>
        </p:xfrm>
        <a:graphic>
          <a:graphicData uri="http://schemas.openxmlformats.org/drawingml/2006/table">
            <a:tbl>
              <a:tblPr>
                <a:tableStyleId>{2D5ABB26-0587-4C30-8999-92F81FD0307C}</a:tableStyleId>
              </a:tblPr>
              <a:tblGrid>
                <a:gridCol w="2847098"/>
                <a:gridCol w="3221756"/>
                <a:gridCol w="2413000"/>
                <a:gridCol w="3845760"/>
              </a:tblGrid>
              <a:tr h="0">
                <a:tc>
                  <a:txBody>
                    <a:bodyPr/>
                    <a:lstStyle/>
                    <a:p>
                      <a:pPr algn="ctr">
                        <a:lnSpc>
                          <a:spcPct val="100000"/>
                        </a:lnSpc>
                      </a:pPr>
                      <a:r>
                        <a:rPr lang="en-US" sz="3200" b="1" strike="noStrike" spc="-1" baseline="0" dirty="0" smtClean="0">
                          <a:uFill>
                            <a:solidFill>
                              <a:srgbClr val="FFFFFF"/>
                            </a:solidFill>
                          </a:uFill>
                        </a:rPr>
                        <a:t>Model</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uFill>
                            <a:solidFill>
                              <a:srgbClr val="FFFFFF"/>
                            </a:solidFill>
                          </a:uFill>
                        </a:rPr>
                        <a:t>Learning rate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uFill>
                            <a:solidFill>
                              <a:srgbClr val="FFFFFF"/>
                            </a:solidFill>
                          </a:uFill>
                        </a:rPr>
                        <a:t>F2 score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uFill>
                            <a:solidFill>
                              <a:srgbClr val="FFFFFF"/>
                            </a:solidFill>
                          </a:uFill>
                        </a:rPr>
                        <a:t>Training time</a:t>
                      </a:r>
                      <a:r>
                        <a:rPr lang="en-US" sz="3200" b="1" strike="noStrike" spc="-1" baseline="0" dirty="0" smtClean="0">
                          <a:uFill>
                            <a:solidFill>
                              <a:srgbClr val="FFFFFF"/>
                            </a:solidFill>
                          </a:uFill>
                        </a:rPr>
                        <a:t> (</a:t>
                      </a:r>
                      <a:r>
                        <a:rPr lang="en-US" sz="3200" b="1" strike="noStrike" spc="-1" baseline="0" dirty="0" err="1" smtClean="0">
                          <a:uFill>
                            <a:solidFill>
                              <a:srgbClr val="FFFFFF"/>
                            </a:solidFill>
                          </a:uFill>
                        </a:rPr>
                        <a:t>hr</a:t>
                      </a:r>
                      <a:r>
                        <a:rPr lang="en-US" sz="3200" b="1" strike="noStrike" spc="-1" baseline="0" dirty="0" smtClean="0">
                          <a:uFill>
                            <a:solidFill>
                              <a:srgbClr val="FFFFFF"/>
                            </a:solidFill>
                          </a:uFill>
                        </a:rPr>
                        <a:t>)</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39">
                <a:tc>
                  <a:txBody>
                    <a:bodyPr/>
                    <a:lstStyle/>
                    <a:p>
                      <a:pPr algn="ctr"/>
                      <a:r>
                        <a:rPr lang="en-US" sz="3200" strike="noStrike" spc="-1" dirty="0" err="1" smtClean="0">
                          <a:uFill>
                            <a:solidFill>
                              <a:srgbClr val="FFFFFF"/>
                            </a:solidFill>
                          </a:uFill>
                        </a:rPr>
                        <a:t>AlexNet</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dirty="0" smtClean="0"/>
                        <a:t>0.3</a:t>
                      </a:r>
                      <a:endParaRPr lang="en-US" sz="32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strike="noStrike" spc="-1" dirty="0" smtClean="0">
                          <a:uFill>
                            <a:solidFill>
                              <a:srgbClr val="FFFFFF"/>
                            </a:solidFill>
                          </a:uFill>
                        </a:rPr>
                        <a:t>0.8801</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54739">
                <a:tc>
                  <a:txBody>
                    <a:bodyPr/>
                    <a:lstStyle/>
                    <a:p>
                      <a:pPr algn="ctr"/>
                      <a:r>
                        <a:rPr lang="en-US" sz="3200" strike="noStrike" spc="-1" dirty="0">
                          <a:uFill>
                            <a:solidFill>
                              <a:srgbClr val="FFFFFF"/>
                            </a:solidFill>
                          </a:uFill>
                        </a:rPr>
                        <a:t>VGG-16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0.9236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3200" strike="noStrike" spc="-1" dirty="0">
                          <a:uFill>
                            <a:solidFill>
                              <a:srgbClr val="FFFFFF"/>
                            </a:solidFill>
                          </a:uFill>
                        </a:rPr>
                        <a:t>ResNet18</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0.9276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1.5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3200" strike="noStrike" spc="-1">
                          <a:uFill>
                            <a:solidFill>
                              <a:srgbClr val="FFFFFF"/>
                            </a:solidFill>
                          </a:uFill>
                        </a:rPr>
                        <a:t>ResNet34</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endParaRPr lang="en-US" sz="3200" dirty="0">
                        <a:latin typeface="Arial" charset="0"/>
                        <a:ea typeface="Arial" charset="0"/>
                        <a:cs typeface="Arial" charset="0"/>
                      </a:endParaRPr>
                    </a:p>
                  </a:txBody>
                  <a:tcPr marL="90000" marR="90000"/>
                </a:tc>
                <a:tc>
                  <a:txBody>
                    <a:bodyPr/>
                    <a:lstStyle/>
                    <a:p>
                      <a:pPr algn="ctr"/>
                      <a:endParaRPr lang="en-US" sz="3200">
                        <a:latin typeface="Arial" charset="0"/>
                        <a:ea typeface="Arial" charset="0"/>
                        <a:cs typeface="Arial" charset="0"/>
                      </a:endParaRPr>
                    </a:p>
                  </a:txBody>
                  <a:tcPr marL="90000" marR="90000"/>
                </a:tc>
              </a:tr>
              <a:tr h="0">
                <a:tc>
                  <a:txBody>
                    <a:bodyPr/>
                    <a:lstStyle/>
                    <a:p>
                      <a:pPr algn="ctr"/>
                      <a:r>
                        <a:rPr lang="en-US" sz="3200" strike="noStrike" spc="-1">
                          <a:uFill>
                            <a:solidFill>
                              <a:srgbClr val="FFFFFF"/>
                            </a:solidFill>
                          </a:uFill>
                        </a:rPr>
                        <a:t>DenseNet121</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6.5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0">
                <a:tc>
                  <a:txBody>
                    <a:bodyPr/>
                    <a:lstStyle/>
                    <a:p>
                      <a:pPr algn="ctr"/>
                      <a:r>
                        <a:rPr lang="en-US" sz="3200" strike="noStrike" spc="-1">
                          <a:uFill>
                            <a:solidFill>
                              <a:srgbClr val="FFFFFF"/>
                            </a:solidFill>
                          </a:uFill>
                        </a:rPr>
                        <a:t>DenseNet169</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0.9258</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9</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0">
                <a:tc>
                  <a:txBody>
                    <a:bodyPr/>
                    <a:lstStyle/>
                    <a:p>
                      <a:pPr algn="ctr"/>
                      <a:r>
                        <a:rPr lang="en-US" sz="3200" strike="noStrike" spc="-1" dirty="0">
                          <a:uFill>
                            <a:solidFill>
                              <a:srgbClr val="FFFFFF"/>
                            </a:solidFill>
                          </a:uFill>
                        </a:rPr>
                        <a:t>DenseNet201</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dirty="0" smtClean="0"/>
                        <a:t>0.1</a:t>
                      </a:r>
                      <a:endParaRPr lang="en-US" sz="32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0.9260</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11</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pic>
        <p:nvPicPr>
          <p:cNvPr id="97" name="Picture 96"/>
          <p:cNvPicPr/>
          <p:nvPr/>
        </p:nvPicPr>
        <p:blipFill>
          <a:blip r:embed="rId3"/>
          <a:stretch/>
        </p:blipFill>
        <p:spPr>
          <a:xfrm rot="21595800">
            <a:off x="28292281" y="9414913"/>
            <a:ext cx="8646243" cy="5301087"/>
          </a:xfrm>
          <a:prstGeom prst="rect">
            <a:avLst/>
          </a:prstGeom>
          <a:ln>
            <a:noFill/>
          </a:ln>
        </p:spPr>
      </p:pic>
      <p:sp>
        <p:nvSpPr>
          <p:cNvPr id="100" name="TextShape 15"/>
          <p:cNvSpPr txBox="1"/>
          <p:nvPr/>
        </p:nvSpPr>
        <p:spPr>
          <a:xfrm>
            <a:off x="30632400" y="12943080"/>
            <a:ext cx="10607040" cy="427320"/>
          </a:xfrm>
          <a:prstGeom prst="rect">
            <a:avLst/>
          </a:prstGeom>
          <a:noFill/>
          <a:ln>
            <a:noFill/>
          </a:ln>
        </p:spPr>
      </p:sp>
      <p:pic>
        <p:nvPicPr>
          <p:cNvPr id="5" name="Picture 4"/>
          <p:cNvPicPr>
            <a:picLocks noChangeAspect="1"/>
          </p:cNvPicPr>
          <p:nvPr/>
        </p:nvPicPr>
        <p:blipFill>
          <a:blip r:embed="rId4"/>
          <a:stretch>
            <a:fillRect/>
          </a:stretch>
        </p:blipFill>
        <p:spPr>
          <a:xfrm>
            <a:off x="1208264" y="11440080"/>
            <a:ext cx="2853180" cy="2853180"/>
          </a:xfrm>
          <a:prstGeom prst="rect">
            <a:avLst/>
          </a:prstGeom>
        </p:spPr>
      </p:pic>
      <p:sp>
        <p:nvSpPr>
          <p:cNvPr id="6" name="TextBox 5"/>
          <p:cNvSpPr txBox="1"/>
          <p:nvPr/>
        </p:nvSpPr>
        <p:spPr>
          <a:xfrm>
            <a:off x="1208264" y="14351615"/>
            <a:ext cx="2853180" cy="1323439"/>
          </a:xfrm>
          <a:prstGeom prst="rect">
            <a:avLst/>
          </a:prstGeom>
          <a:noFill/>
        </p:spPr>
        <p:txBody>
          <a:bodyPr wrap="square" rtlCol="0">
            <a:spAutoFit/>
          </a:bodyPr>
          <a:lstStyle/>
          <a:p>
            <a:r>
              <a:rPr lang="en-US" sz="2000" dirty="0" smtClean="0"/>
              <a:t>Image with multiple activities: agriculture, artisan mining, habitation, road, water.</a:t>
            </a:r>
            <a:endParaRPr lang="en-US" sz="2000" dirty="0"/>
          </a:p>
        </p:txBody>
      </p:sp>
      <p:pic>
        <p:nvPicPr>
          <p:cNvPr id="7" name="Picture 6"/>
          <p:cNvPicPr>
            <a:picLocks noChangeAspect="1"/>
          </p:cNvPicPr>
          <p:nvPr/>
        </p:nvPicPr>
        <p:blipFill>
          <a:blip r:embed="rId5"/>
          <a:stretch>
            <a:fillRect/>
          </a:stretch>
        </p:blipFill>
        <p:spPr>
          <a:xfrm>
            <a:off x="4195454" y="11440080"/>
            <a:ext cx="2853180" cy="2853180"/>
          </a:xfrm>
          <a:prstGeom prst="rect">
            <a:avLst/>
          </a:prstGeom>
        </p:spPr>
      </p:pic>
      <p:sp>
        <p:nvSpPr>
          <p:cNvPr id="42" name="TextBox 41"/>
          <p:cNvSpPr txBox="1"/>
          <p:nvPr/>
        </p:nvSpPr>
        <p:spPr>
          <a:xfrm>
            <a:off x="4195454" y="14351614"/>
            <a:ext cx="2853180" cy="400110"/>
          </a:xfrm>
          <a:prstGeom prst="rect">
            <a:avLst/>
          </a:prstGeom>
          <a:noFill/>
        </p:spPr>
        <p:txBody>
          <a:bodyPr wrap="square" rtlCol="0">
            <a:spAutoFit/>
          </a:bodyPr>
          <a:lstStyle/>
          <a:p>
            <a:r>
              <a:rPr lang="en-US" sz="2000" dirty="0" smtClean="0"/>
              <a:t>Hazy image with water.</a:t>
            </a:r>
            <a:endParaRPr lang="en-US" sz="2000" dirty="0"/>
          </a:p>
        </p:txBody>
      </p:sp>
      <p:pic>
        <p:nvPicPr>
          <p:cNvPr id="8" name="Picture 7"/>
          <p:cNvPicPr>
            <a:picLocks noChangeAspect="1"/>
          </p:cNvPicPr>
          <p:nvPr/>
        </p:nvPicPr>
        <p:blipFill>
          <a:blip r:embed="rId6"/>
          <a:stretch>
            <a:fillRect/>
          </a:stretch>
        </p:blipFill>
        <p:spPr>
          <a:xfrm>
            <a:off x="7222651" y="11440080"/>
            <a:ext cx="2853180" cy="2853180"/>
          </a:xfrm>
          <a:prstGeom prst="rect">
            <a:avLst/>
          </a:prstGeom>
        </p:spPr>
      </p:pic>
      <p:pic>
        <p:nvPicPr>
          <p:cNvPr id="11" name="Picture 10"/>
          <p:cNvPicPr>
            <a:picLocks noChangeAspect="1"/>
          </p:cNvPicPr>
          <p:nvPr/>
        </p:nvPicPr>
        <p:blipFill>
          <a:blip r:embed="rId7"/>
          <a:stretch>
            <a:fillRect/>
          </a:stretch>
        </p:blipFill>
        <p:spPr>
          <a:xfrm>
            <a:off x="10290866" y="11449620"/>
            <a:ext cx="2853180" cy="2853180"/>
          </a:xfrm>
          <a:prstGeom prst="rect">
            <a:avLst/>
          </a:prstGeom>
        </p:spPr>
      </p:pic>
      <p:sp>
        <p:nvSpPr>
          <p:cNvPr id="48" name="TextBox 47"/>
          <p:cNvSpPr txBox="1"/>
          <p:nvPr/>
        </p:nvSpPr>
        <p:spPr>
          <a:xfrm>
            <a:off x="7182643" y="14293260"/>
            <a:ext cx="2893187" cy="1015663"/>
          </a:xfrm>
          <a:prstGeom prst="rect">
            <a:avLst/>
          </a:prstGeom>
          <a:noFill/>
        </p:spPr>
        <p:txBody>
          <a:bodyPr wrap="square" rtlCol="0">
            <a:spAutoFit/>
          </a:bodyPr>
          <a:lstStyle/>
          <a:p>
            <a:r>
              <a:rPr lang="en-US" sz="2000" dirty="0" smtClean="0"/>
              <a:t>Image labeled clear and primary forest, but somehow hazy.</a:t>
            </a:r>
            <a:endParaRPr lang="en-US" sz="2000" dirty="0"/>
          </a:p>
        </p:txBody>
      </p:sp>
      <p:sp>
        <p:nvSpPr>
          <p:cNvPr id="49" name="TextBox 48"/>
          <p:cNvSpPr txBox="1"/>
          <p:nvPr/>
        </p:nvSpPr>
        <p:spPr>
          <a:xfrm>
            <a:off x="10287450" y="14331420"/>
            <a:ext cx="2853180" cy="1323439"/>
          </a:xfrm>
          <a:prstGeom prst="rect">
            <a:avLst/>
          </a:prstGeom>
          <a:noFill/>
        </p:spPr>
        <p:txBody>
          <a:bodyPr wrap="square" rtlCol="0">
            <a:spAutoFit/>
          </a:bodyPr>
          <a:lstStyle/>
          <a:p>
            <a:r>
              <a:rPr lang="en-US" sz="2000" dirty="0" smtClean="0"/>
              <a:t>Image labeled clear and blooming, but really hard to recognize them.</a:t>
            </a:r>
            <a:endParaRPr lang="en-US" sz="2000" dirty="0"/>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0010" y="15783199"/>
            <a:ext cx="5208878" cy="4554496"/>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1768" y="15735378"/>
            <a:ext cx="6302190" cy="4602317"/>
          </a:xfrm>
          <a:prstGeom prst="rect">
            <a:avLst/>
          </a:prstGeom>
        </p:spPr>
      </p:pic>
      <p:sp>
        <p:nvSpPr>
          <p:cNvPr id="57" name="TextBox 56"/>
          <p:cNvSpPr txBox="1"/>
          <p:nvPr/>
        </p:nvSpPr>
        <p:spPr>
          <a:xfrm>
            <a:off x="1470010" y="20258957"/>
            <a:ext cx="11670620" cy="707886"/>
          </a:xfrm>
          <a:prstGeom prst="rect">
            <a:avLst/>
          </a:prstGeom>
          <a:noFill/>
        </p:spPr>
        <p:txBody>
          <a:bodyPr wrap="square" rtlCol="0">
            <a:spAutoFit/>
          </a:bodyPr>
          <a:lstStyle/>
          <a:p>
            <a:r>
              <a:rPr lang="en-US" sz="2000" dirty="0" smtClean="0"/>
              <a:t>Histogram of labels (left) and correlation matrix (right) show data are extremely imbalanced and labels have no strong dependence but are not purely independent.</a:t>
            </a:r>
            <a:endParaRPr lang="en-US" sz="2000" dirty="0"/>
          </a:p>
        </p:txBody>
      </p:sp>
      <p:sp>
        <p:nvSpPr>
          <p:cNvPr id="58" name="CustomShape 2"/>
          <p:cNvSpPr/>
          <p:nvPr/>
        </p:nvSpPr>
        <p:spPr>
          <a:xfrm>
            <a:off x="14799240" y="300600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200" indent="-563760" algn="ctr">
              <a:lnSpc>
                <a:spcPct val="100000"/>
              </a:lnSpc>
            </a:pPr>
            <a:r>
              <a:rPr lang="en-US" sz="4000" b="1" spc="-1" dirty="0" smtClean="0">
                <a:solidFill>
                  <a:srgbClr val="006AB4"/>
                </a:solidFill>
                <a:uFill>
                  <a:solidFill>
                    <a:srgbClr val="FFFFFF"/>
                  </a:solidFill>
                </a:uFill>
                <a:latin typeface="Arial"/>
                <a:ea typeface="MS PGothic"/>
              </a:rPr>
              <a:t>Measuring Metric</a:t>
            </a:r>
            <a:endParaRPr lang="en-US" sz="1800" b="0" strike="noStrike" spc="-1" dirty="0" smtClean="0">
              <a:solidFill>
                <a:srgbClr val="000000"/>
              </a:solidFill>
              <a:uFill>
                <a:solidFill>
                  <a:srgbClr val="FFFFFF"/>
                </a:solidFill>
              </a:uFill>
              <a:latin typeface="Arial"/>
            </a:endParaRPr>
          </a:p>
          <a:p>
            <a:pPr marL="565200" lvl="1" indent="-563760" algn="just">
              <a:lnSpc>
                <a:spcPct val="100000"/>
              </a:lnSpc>
              <a:buClr>
                <a:srgbClr val="000000"/>
              </a:buClr>
              <a:buFont typeface="Wingdings" charset="2"/>
              <a:buChar char=""/>
            </a:pPr>
            <a:r>
              <a:rPr lang="en-US" sz="3200" spc="-1" dirty="0" smtClean="0">
                <a:uFill>
                  <a:solidFill>
                    <a:srgbClr val="FFFFFF"/>
                  </a:solidFill>
                </a:uFill>
                <a:ea typeface="MS PGothic"/>
              </a:rPr>
              <a:t>Because of data imbalance, F2 score is designated by </a:t>
            </a:r>
            <a:r>
              <a:rPr lang="en-US" sz="3200" spc="-1" dirty="0" err="1" smtClean="0">
                <a:uFill>
                  <a:solidFill>
                    <a:srgbClr val="FFFFFF"/>
                  </a:solidFill>
                </a:uFill>
                <a:ea typeface="MS PGothic"/>
              </a:rPr>
              <a:t>Kaggle</a:t>
            </a:r>
            <a:r>
              <a:rPr lang="en-US" sz="3200" spc="-1" dirty="0" smtClean="0">
                <a:uFill>
                  <a:solidFill>
                    <a:srgbClr val="FFFFFF"/>
                  </a:solidFill>
                </a:uFill>
                <a:ea typeface="MS PGothic"/>
              </a:rPr>
              <a:t> competition instead of total accuracy.</a:t>
            </a:r>
          </a:p>
          <a:p>
            <a:pPr marL="565200" lvl="1" indent="-563760" algn="just">
              <a:lnSpc>
                <a:spcPct val="100000"/>
              </a:lnSpc>
              <a:buClr>
                <a:srgbClr val="000000"/>
              </a:buClr>
              <a:buFont typeface="Wingdings" charset="2"/>
              <a:buChar char=""/>
            </a:pPr>
            <a:endParaRPr lang="en-US" sz="3200" spc="-1" dirty="0" smtClean="0">
              <a:uFill>
                <a:solidFill>
                  <a:srgbClr val="FFFFFF"/>
                </a:solidFill>
              </a:uFill>
              <a:ea typeface="MS PGothic"/>
            </a:endParaRPr>
          </a:p>
          <a:p>
            <a:pPr marL="565200" lvl="1" indent="-563760" algn="just">
              <a:lnSpc>
                <a:spcPct val="100000"/>
              </a:lnSpc>
              <a:buClr>
                <a:srgbClr val="000000"/>
              </a:buClr>
              <a:buFont typeface="Wingdings" charset="2"/>
              <a:buChar char=""/>
            </a:pPr>
            <a:endParaRPr lang="en-US" sz="3200" b="0" strike="noStrike" spc="-1" dirty="0">
              <a:solidFill>
                <a:srgbClr val="000000"/>
              </a:solidFill>
              <a:uFill>
                <a:solidFill>
                  <a:srgbClr val="FFFFFF"/>
                </a:solidFill>
              </a:uFill>
              <a:latin typeface="Arial"/>
              <a:ea typeface="MS PGothic"/>
            </a:endParaRPr>
          </a:p>
          <a:p>
            <a:pPr marL="565200" lvl="1" indent="-563760" algn="just">
              <a:lnSpc>
                <a:spcPct val="100000"/>
              </a:lnSpc>
              <a:buClr>
                <a:srgbClr val="000000"/>
              </a:buClr>
              <a:buFont typeface="Wingdings" charset="2"/>
              <a:buChar char=""/>
            </a:pPr>
            <a:endParaRPr lang="en-US" sz="3200" spc="-1" dirty="0" smtClean="0">
              <a:solidFill>
                <a:srgbClr val="000000"/>
              </a:solidFill>
              <a:uFill>
                <a:solidFill>
                  <a:srgbClr val="FFFFFF"/>
                </a:solidFill>
              </a:uFill>
              <a:latin typeface="Arial"/>
              <a:ea typeface="MS PGothic"/>
            </a:endParaRPr>
          </a:p>
          <a:p>
            <a:pPr marL="565200" lvl="1" indent="-563760" algn="just">
              <a:lnSpc>
                <a:spcPct val="100000"/>
              </a:lnSpc>
              <a:buClr>
                <a:srgbClr val="000000"/>
              </a:buClr>
              <a:buFont typeface="Wingdings" charset="2"/>
              <a:buChar char=""/>
            </a:pPr>
            <a:r>
              <a:rPr lang="en-US" sz="3200" b="0" strike="noStrike" spc="-1" dirty="0" smtClean="0">
                <a:solidFill>
                  <a:srgbClr val="000000"/>
                </a:solidFill>
                <a:uFill>
                  <a:solidFill>
                    <a:srgbClr val="FFFFFF"/>
                  </a:solidFill>
                </a:uFill>
                <a:latin typeface="Arial"/>
                <a:ea typeface="MS PGothic"/>
              </a:rPr>
              <a:t>Since F2 score cannot be modeled directly as loss function, we use Sigmoid function for each label and compute F2 after each epoch. </a:t>
            </a:r>
            <a:r>
              <a:rPr lang="en-US" sz="3200" spc="-1" dirty="0" smtClean="0">
                <a:solidFill>
                  <a:srgbClr val="000000"/>
                </a:solidFill>
                <a:uFill>
                  <a:solidFill>
                    <a:srgbClr val="FFFFFF"/>
                  </a:solidFill>
                </a:uFill>
                <a:latin typeface="Arial"/>
                <a:ea typeface="MS PGothic"/>
              </a:rPr>
              <a:t>Early stopping happens if decreasing loss is not helping F2 score.</a:t>
            </a:r>
          </a:p>
          <a:p>
            <a:pPr marL="565200" lvl="1" indent="-563760" algn="just">
              <a:lnSpc>
                <a:spcPct val="100000"/>
              </a:lnSpc>
              <a:buClr>
                <a:srgbClr val="000000"/>
              </a:buClr>
              <a:buFont typeface="Wingdings" charset="2"/>
              <a:buChar char=""/>
            </a:pPr>
            <a:endParaRPr lang="en-US" sz="3200" b="0" strike="noStrike" spc="-1" dirty="0" smtClean="0">
              <a:solidFill>
                <a:srgbClr val="000000"/>
              </a:solidFill>
              <a:uFill>
                <a:solidFill>
                  <a:srgbClr val="FFFFFF"/>
                </a:solidFill>
              </a:uFill>
              <a:latin typeface="Arial"/>
            </a:endParaRPr>
          </a:p>
          <a:p>
            <a:pPr marL="565200" indent="-563760" algn="ctr">
              <a:lnSpc>
                <a:spcPct val="100000"/>
              </a:lnSpc>
            </a:pPr>
            <a:r>
              <a:rPr lang="en-US" sz="4000" b="1" spc="-1" dirty="0" smtClean="0">
                <a:solidFill>
                  <a:srgbClr val="006AB4"/>
                </a:solidFill>
                <a:uFill>
                  <a:solidFill>
                    <a:srgbClr val="FFFFFF"/>
                  </a:solidFill>
                </a:uFill>
                <a:ea typeface="MS PGothic"/>
              </a:rPr>
              <a:t>Thresholding Adjustment</a:t>
            </a:r>
            <a:endParaRPr lang="en-US" spc="-1" dirty="0">
              <a:solidFill>
                <a:srgbClr val="000000"/>
              </a:solidFill>
              <a:uFill>
                <a:solidFill>
                  <a:srgbClr val="FFFFFF"/>
                </a:solidFill>
              </a:uFill>
            </a:endParaRPr>
          </a:p>
          <a:p>
            <a:pPr marL="565200" lvl="1" indent="-563760" algn="just">
              <a:lnSpc>
                <a:spcPct val="100000"/>
              </a:lnSpc>
              <a:buClr>
                <a:srgbClr val="000000"/>
              </a:buClr>
              <a:buFont typeface="Wingdings" charset="2"/>
              <a:buChar char=""/>
            </a:pPr>
            <a:r>
              <a:rPr lang="en-US" sz="3200" spc="-1" dirty="0" smtClean="0">
                <a:uFill>
                  <a:solidFill>
                    <a:srgbClr val="FFFFFF"/>
                  </a:solidFill>
                </a:uFill>
                <a:ea typeface="MS PGothic"/>
              </a:rPr>
              <a:t>Because of multi-labeling problem and F2 score, we have to adjust the decision boundary for each label separately. This is done after all epochs with the original un-adjusted F2 scores. We sweep from 0 to 1 for each label to find a point maximizing F2. </a:t>
            </a:r>
            <a:r>
              <a:rPr lang="en-US" sz="3200" spc="-1" dirty="0" smtClean="0">
                <a:uFill>
                  <a:solidFill>
                    <a:srgbClr val="FFFFFF"/>
                  </a:solidFill>
                </a:uFill>
                <a:ea typeface="MS PGothic"/>
              </a:rPr>
              <a:t>F2 scores shown in this poster are all after thresholding adjustment.</a:t>
            </a:r>
            <a:endParaRPr lang="en-US" sz="3200" spc="-1" dirty="0">
              <a:solidFill>
                <a:srgbClr val="000000"/>
              </a:solidFill>
              <a:uFill>
                <a:solidFill>
                  <a:srgbClr val="FFFFFF"/>
                </a:solidFill>
              </a:uFill>
              <a:latin typeface="Arial"/>
            </a:endParaRPr>
          </a:p>
          <a:p>
            <a:pPr marL="565200" lvl="1" indent="-563760" algn="just">
              <a:lnSpc>
                <a:spcPct val="100000"/>
              </a:lnSpc>
              <a:buClr>
                <a:srgbClr val="000000"/>
              </a:buClr>
              <a:buFont typeface="Wingdings" charset="2"/>
              <a:buChar char=""/>
            </a:pPr>
            <a:endParaRPr lang="en-US" sz="3200" b="0" strike="noStrike" spc="-1" dirty="0">
              <a:solidFill>
                <a:srgbClr val="000000"/>
              </a:solidFill>
              <a:uFill>
                <a:solidFill>
                  <a:srgbClr val="FFFFFF"/>
                </a:solidFill>
              </a:uFill>
              <a:latin typeface="Arial"/>
            </a:endParaRPr>
          </a:p>
          <a:p>
            <a:pPr marL="565200" indent="-563760" algn="ctr"/>
            <a:r>
              <a:rPr lang="en-US" sz="4000" b="1" spc="-1" dirty="0" smtClean="0">
                <a:solidFill>
                  <a:srgbClr val="006AB4"/>
                </a:solidFill>
                <a:uFill>
                  <a:solidFill>
                    <a:srgbClr val="FFFFFF"/>
                  </a:solidFill>
                </a:uFill>
                <a:latin typeface="Arial"/>
                <a:ea typeface="MS PGothic"/>
              </a:rPr>
              <a:t>Neuron Network Architectures</a:t>
            </a:r>
            <a:endParaRPr lang="en-US" sz="4000" b="1" spc="-1" dirty="0">
              <a:solidFill>
                <a:srgbClr val="006AB4"/>
              </a:solidFill>
              <a:uFill>
                <a:solidFill>
                  <a:srgbClr val="FFFFFF"/>
                </a:solidFill>
              </a:uFill>
              <a:latin typeface="Arial"/>
              <a:ea typeface="MS PGothic"/>
            </a:endParaRPr>
          </a:p>
          <a:p>
            <a:pPr marL="565200" lvl="1" indent="-563760" algn="just">
              <a:buClr>
                <a:srgbClr val="000000"/>
              </a:buClr>
              <a:buFont typeface="Wingdings" charset="2"/>
              <a:buChar char=""/>
            </a:pPr>
            <a:r>
              <a:rPr lang="en-US" sz="3200" spc="-1" dirty="0" smtClean="0">
                <a:solidFill>
                  <a:srgbClr val="000000"/>
                </a:solidFill>
                <a:uFill>
                  <a:solidFill>
                    <a:srgbClr val="FFFFFF"/>
                  </a:solidFill>
                </a:uFill>
                <a:ea typeface="MS PGothic"/>
              </a:rPr>
              <a:t>Several pretrained neuron network models on ImageNet, such as </a:t>
            </a:r>
            <a:r>
              <a:rPr lang="en-US" sz="3200" spc="-1" dirty="0" err="1" smtClean="0">
                <a:solidFill>
                  <a:srgbClr val="000000"/>
                </a:solidFill>
                <a:uFill>
                  <a:solidFill>
                    <a:srgbClr val="FFFFFF"/>
                  </a:solidFill>
                </a:uFill>
                <a:ea typeface="MS PGothic"/>
              </a:rPr>
              <a:t>AlexNet</a:t>
            </a:r>
            <a:r>
              <a:rPr lang="en-US" sz="3200" spc="-1" dirty="0" smtClean="0">
                <a:solidFill>
                  <a:srgbClr val="000000"/>
                </a:solidFill>
                <a:uFill>
                  <a:solidFill>
                    <a:srgbClr val="FFFFFF"/>
                  </a:solidFill>
                </a:uFill>
                <a:ea typeface="MS PGothic"/>
              </a:rPr>
              <a:t>, VGG, </a:t>
            </a:r>
            <a:r>
              <a:rPr lang="en-US" sz="3200" spc="-1" dirty="0" err="1" smtClean="0">
                <a:solidFill>
                  <a:srgbClr val="000000"/>
                </a:solidFill>
                <a:uFill>
                  <a:solidFill>
                    <a:srgbClr val="FFFFFF"/>
                  </a:solidFill>
                </a:uFill>
                <a:ea typeface="MS PGothic"/>
              </a:rPr>
              <a:t>ResNet</a:t>
            </a:r>
            <a:r>
              <a:rPr lang="en-US" sz="3200" spc="-1" dirty="0" smtClean="0">
                <a:solidFill>
                  <a:srgbClr val="000000"/>
                </a:solidFill>
                <a:uFill>
                  <a:solidFill>
                    <a:srgbClr val="FFFFFF"/>
                  </a:solidFill>
                </a:uFill>
                <a:ea typeface="MS PGothic"/>
              </a:rPr>
              <a:t>, </a:t>
            </a:r>
            <a:r>
              <a:rPr lang="en-US" sz="3200" spc="-1" dirty="0" err="1" smtClean="0">
                <a:solidFill>
                  <a:srgbClr val="000000"/>
                </a:solidFill>
                <a:uFill>
                  <a:solidFill>
                    <a:srgbClr val="FFFFFF"/>
                  </a:solidFill>
                </a:uFill>
                <a:ea typeface="MS PGothic"/>
              </a:rPr>
              <a:t>DenseNet</a:t>
            </a:r>
            <a:r>
              <a:rPr lang="en-US" sz="3200" spc="-1" dirty="0" smtClean="0">
                <a:solidFill>
                  <a:srgbClr val="000000"/>
                </a:solidFill>
                <a:uFill>
                  <a:solidFill>
                    <a:srgbClr val="FFFFFF"/>
                  </a:solidFill>
                </a:uFill>
                <a:ea typeface="MS PGothic"/>
              </a:rPr>
              <a:t> can be directly applied to such task. We use SGD with 0.9 momentum and JPG images as the first benchmark. Learning rate shown below refer to FC layers, while feature layers are updated with 0.1 of it.</a:t>
            </a:r>
            <a:endParaRPr lang="en-US" sz="3200" spc="-1" dirty="0">
              <a:solidFill>
                <a:srgbClr val="000000"/>
              </a:solidFill>
              <a:uFill>
                <a:solidFill>
                  <a:srgbClr val="FFFFFF"/>
                </a:solidFill>
              </a:uFill>
              <a:ea typeface="MS PGothic"/>
            </a:endParaRPr>
          </a:p>
          <a:p>
            <a:pPr marL="565200" lvl="1" indent="-563760" algn="just">
              <a:buClr>
                <a:srgbClr val="000000"/>
              </a:buClr>
              <a:buFont typeface="Wingdings" charset="2"/>
              <a:buChar char=""/>
            </a:pPr>
            <a:r>
              <a:rPr lang="en-US" sz="3200" spc="-1" dirty="0" smtClean="0">
                <a:solidFill>
                  <a:srgbClr val="000000"/>
                </a:solidFill>
                <a:uFill>
                  <a:solidFill>
                    <a:srgbClr val="FFFFFF"/>
                  </a:solidFill>
                </a:uFill>
                <a:ea typeface="MS PGothic"/>
              </a:rPr>
              <a:t>We also tried </a:t>
            </a:r>
            <a:r>
              <a:rPr lang="en-US" sz="3200" spc="-1" dirty="0" err="1" smtClean="0">
                <a:solidFill>
                  <a:srgbClr val="000000"/>
                </a:solidFill>
                <a:uFill>
                  <a:solidFill>
                    <a:srgbClr val="FFFFFF"/>
                  </a:solidFill>
                </a:uFill>
                <a:ea typeface="MS PGothic"/>
              </a:rPr>
              <a:t>GoogLeNet</a:t>
            </a:r>
            <a:r>
              <a:rPr lang="en-US" sz="3200" spc="-1" dirty="0" smtClean="0">
                <a:solidFill>
                  <a:srgbClr val="000000"/>
                </a:solidFill>
                <a:uFill>
                  <a:solidFill>
                    <a:srgbClr val="FFFFFF"/>
                  </a:solidFill>
                </a:uFill>
                <a:ea typeface="MS PGothic"/>
              </a:rPr>
              <a:t> (</a:t>
            </a:r>
            <a:r>
              <a:rPr lang="en-US" sz="3200" spc="-1" dirty="0" smtClean="0">
                <a:solidFill>
                  <a:srgbClr val="000000"/>
                </a:solidFill>
                <a:uFill>
                  <a:solidFill>
                    <a:srgbClr val="FFFFFF"/>
                  </a:solidFill>
                </a:uFill>
                <a:latin typeface="Consolas" charset="0"/>
                <a:ea typeface="Consolas" charset="0"/>
                <a:cs typeface="Consolas" charset="0"/>
              </a:rPr>
              <a:t>Inception_v3</a:t>
            </a:r>
            <a:r>
              <a:rPr lang="en-US" sz="3200" spc="-1" dirty="0" smtClean="0">
                <a:solidFill>
                  <a:srgbClr val="000000"/>
                </a:solidFill>
                <a:uFill>
                  <a:solidFill>
                    <a:srgbClr val="FFFFFF"/>
                  </a:solidFill>
                </a:uFill>
                <a:ea typeface="MS PGothic"/>
              </a:rPr>
              <a:t>) on </a:t>
            </a:r>
            <a:r>
              <a:rPr lang="en-US" sz="3200" spc="-1" dirty="0" err="1" smtClean="0">
                <a:solidFill>
                  <a:srgbClr val="000000"/>
                </a:solidFill>
                <a:uFill>
                  <a:solidFill>
                    <a:srgbClr val="FFFFFF"/>
                  </a:solidFill>
                </a:uFill>
                <a:ea typeface="MS PGothic"/>
              </a:rPr>
              <a:t>PyTorch</a:t>
            </a:r>
            <a:r>
              <a:rPr lang="en-US" sz="3200" spc="-1" dirty="0" smtClean="0">
                <a:solidFill>
                  <a:srgbClr val="000000"/>
                </a:solidFill>
                <a:uFill>
                  <a:solidFill>
                    <a:srgbClr val="FFFFFF"/>
                  </a:solidFill>
                </a:uFill>
                <a:ea typeface="MS PGothic"/>
              </a:rPr>
              <a:t> but stuck at some problems, resulting in slow convergence and low F2 (0.72).</a:t>
            </a:r>
          </a:p>
        </p:txBody>
      </p:sp>
      <p:graphicFrame>
        <p:nvGraphicFramePr>
          <p:cNvPr id="59" name="Table 6"/>
          <p:cNvGraphicFramePr/>
          <p:nvPr>
            <p:extLst>
              <p:ext uri="{D42A27DB-BD31-4B8C-83A1-F6EECF244321}">
                <p14:modId xmlns:p14="http://schemas.microsoft.com/office/powerpoint/2010/main" val="1371167893"/>
              </p:ext>
            </p:extLst>
          </p:nvPr>
        </p:nvGraphicFramePr>
        <p:xfrm>
          <a:off x="36118800" y="9788769"/>
          <a:ext cx="5833619" cy="2121417"/>
        </p:xfrm>
        <a:graphic>
          <a:graphicData uri="http://schemas.openxmlformats.org/drawingml/2006/table">
            <a:tbl>
              <a:tblPr>
                <a:tableStyleId>{2D5ABB26-0587-4C30-8999-92F81FD0307C}</a:tableStyleId>
              </a:tblPr>
              <a:tblGrid>
                <a:gridCol w="1997949"/>
                <a:gridCol w="1677475"/>
                <a:gridCol w="1026515"/>
                <a:gridCol w="1131680"/>
              </a:tblGrid>
              <a:tr h="0">
                <a:tc>
                  <a:txBody>
                    <a:bodyPr/>
                    <a:lstStyle/>
                    <a:p>
                      <a:pPr algn="ctr">
                        <a:lnSpc>
                          <a:spcPct val="100000"/>
                        </a:lnSpc>
                      </a:pPr>
                      <a:r>
                        <a:rPr lang="en-US" sz="2400" b="1" strike="noStrike" spc="-1" baseline="0" dirty="0" smtClean="0">
                          <a:solidFill>
                            <a:schemeClr val="tx1"/>
                          </a:solidFill>
                          <a:uFill>
                            <a:solidFill>
                              <a:srgbClr val="FFFFFF"/>
                            </a:solidFill>
                          </a:uFill>
                          <a:latin typeface="+mn-lt"/>
                          <a:ea typeface="+mn-ea"/>
                          <a:cs typeface="+mn-cs"/>
                        </a:rPr>
                        <a:t>Label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i="1" strike="noStrike" spc="-1" baseline="0" dirty="0" err="1" smtClean="0">
                          <a:solidFill>
                            <a:schemeClr val="tx1"/>
                          </a:solidFill>
                          <a:uFill>
                            <a:solidFill>
                              <a:srgbClr val="FFFFFF"/>
                            </a:solidFill>
                          </a:uFill>
                          <a:latin typeface="+mn-lt"/>
                          <a:ea typeface="+mn-ea"/>
                          <a:cs typeface="+mn-cs"/>
                        </a:rPr>
                        <a:t>N</a:t>
                      </a:r>
                      <a:r>
                        <a:rPr lang="en-US" sz="2400" b="1" strike="noStrike" spc="-1" baseline="-25000" dirty="0" err="1" smtClean="0">
                          <a:solidFill>
                            <a:schemeClr val="tx1"/>
                          </a:solidFill>
                          <a:uFill>
                            <a:solidFill>
                              <a:srgbClr val="FFFFFF"/>
                            </a:solidFill>
                          </a:uFill>
                          <a:latin typeface="+mn-lt"/>
                          <a:ea typeface="+mn-ea"/>
                          <a:cs typeface="+mn-cs"/>
                        </a:rPr>
                        <a:t>sample</a:t>
                      </a:r>
                      <a:r>
                        <a:rPr lang="en-US" sz="2400" b="1" strike="noStrike" spc="-1" baseline="0" dirty="0" smtClean="0">
                          <a:solidFill>
                            <a:schemeClr val="tx1"/>
                          </a:solidFill>
                          <a:uFill>
                            <a:solidFill>
                              <a:srgbClr val="FFFFFF"/>
                            </a:solidFill>
                          </a:uFill>
                          <a:latin typeface="+mn-lt"/>
                          <a:ea typeface="+mn-ea"/>
                          <a:cs typeface="+mn-cs"/>
                        </a:rPr>
                        <a:t>/</a:t>
                      </a:r>
                      <a:r>
                        <a:rPr lang="en-US" sz="2400" b="1" i="1" strike="noStrike" spc="-1" baseline="0" dirty="0" smtClean="0">
                          <a:solidFill>
                            <a:schemeClr val="tx1"/>
                          </a:solidFill>
                          <a:uFill>
                            <a:solidFill>
                              <a:srgbClr val="FFFFFF"/>
                            </a:solidFill>
                          </a:uFill>
                          <a:latin typeface="+mn-lt"/>
                          <a:ea typeface="+mn-ea"/>
                          <a:cs typeface="+mn-cs"/>
                        </a:rPr>
                        <a:t>N</a:t>
                      </a:r>
                      <a:endParaRPr lang="en-US" sz="2400" b="1" i="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Prec.</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Recall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Blow</a:t>
                      </a:r>
                      <a:r>
                        <a:rPr lang="en-US" sz="2400" b="0" strike="noStrike" spc="-1" baseline="0" dirty="0" smtClean="0">
                          <a:solidFill>
                            <a:schemeClr val="tx1"/>
                          </a:solidFill>
                          <a:uFill>
                            <a:solidFill>
                              <a:srgbClr val="FFFFFF"/>
                            </a:solidFill>
                          </a:uFill>
                          <a:latin typeface="+mn-lt"/>
                          <a:ea typeface="+mn-ea"/>
                          <a:cs typeface="+mn-cs"/>
                        </a:rPr>
                        <a:t> down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dirty="0" smtClean="0">
                          <a:latin typeface="+mn-lt"/>
                          <a:ea typeface="+mn-ea"/>
                          <a:cs typeface="+mn-cs"/>
                        </a:rPr>
                        <a:t>101/40480</a:t>
                      </a:r>
                      <a:endParaRPr lang="en-US" sz="24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strike="noStrike" spc="-1" dirty="0" smtClean="0">
                          <a:uFill>
                            <a:solidFill>
                              <a:srgbClr val="FFFFFF"/>
                            </a:solidFill>
                          </a:uFill>
                        </a:rPr>
                        <a:t>1.000</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0.125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Slash</a:t>
                      </a:r>
                      <a:r>
                        <a:rPr lang="en-US" sz="2400" b="0" strike="noStrike" spc="-1" baseline="0" dirty="0" smtClean="0">
                          <a:solidFill>
                            <a:schemeClr val="tx1"/>
                          </a:solidFill>
                          <a:uFill>
                            <a:solidFill>
                              <a:srgbClr val="FFFFFF"/>
                            </a:solidFill>
                          </a:uFill>
                          <a:latin typeface="+mn-lt"/>
                          <a:ea typeface="+mn-ea"/>
                          <a:cs typeface="+mn-cs"/>
                        </a:rPr>
                        <a:t> burn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mn-lt"/>
                          <a:ea typeface="+mn-ea"/>
                          <a:cs typeface="+mn-cs"/>
                        </a:rPr>
                        <a:t>209/40480</a:t>
                      </a:r>
                      <a:endParaRPr lang="en-US" sz="2400" dirty="0">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0.412</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0.175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Blooming</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mn-lt"/>
                          <a:ea typeface="+mn-ea"/>
                          <a:cs typeface="+mn-cs"/>
                        </a:rPr>
                        <a:t>332/40480</a:t>
                      </a:r>
                      <a:endParaRPr lang="en-US" sz="24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strike="noStrike" spc="-1" dirty="0" smtClean="0">
                          <a:uFill>
                            <a:solidFill>
                              <a:srgbClr val="FFFFFF"/>
                            </a:solidFill>
                          </a:uFill>
                        </a:rPr>
                        <a:t>0.385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strike="noStrike" spc="-1" dirty="0" smtClean="0">
                          <a:uFill>
                            <a:solidFill>
                              <a:srgbClr val="FFFFFF"/>
                            </a:solidFill>
                          </a:uFill>
                        </a:rPr>
                        <a:t>0.156</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sp>
        <p:nvSpPr>
          <p:cNvPr id="60" name="TextBox 59"/>
          <p:cNvSpPr txBox="1"/>
          <p:nvPr/>
        </p:nvSpPr>
        <p:spPr>
          <a:xfrm>
            <a:off x="36118800" y="12628410"/>
            <a:ext cx="5871240" cy="1323439"/>
          </a:xfrm>
          <a:prstGeom prst="rect">
            <a:avLst/>
          </a:prstGeom>
          <a:noFill/>
        </p:spPr>
        <p:txBody>
          <a:bodyPr wrap="square" rtlCol="0">
            <a:spAutoFit/>
          </a:bodyPr>
          <a:lstStyle/>
          <a:p>
            <a:r>
              <a:rPr lang="en-US" sz="2000" smtClean="0"/>
              <a:t>For some </a:t>
            </a:r>
            <a:r>
              <a:rPr lang="en-US" sz="2000" dirty="0" smtClean="0"/>
              <a:t>rare labels, there are mismatch between training and validation sets (left), and small recall given F2 </a:t>
            </a:r>
            <a:r>
              <a:rPr lang="en-US" sz="2000" smtClean="0"/>
              <a:t>score actually prefers recall over precision.</a:t>
            </a:r>
            <a:endParaRPr lang="en-US" sz="2000" dirty="0"/>
          </a:p>
        </p:txBody>
      </p:sp>
      <p:grpSp>
        <p:nvGrpSpPr>
          <p:cNvPr id="19" name="Group 18"/>
          <p:cNvGrpSpPr/>
          <p:nvPr/>
        </p:nvGrpSpPr>
        <p:grpSpPr>
          <a:xfrm>
            <a:off x="36502019" y="15609331"/>
            <a:ext cx="5442661" cy="4924800"/>
            <a:chOff x="36502019" y="15533131"/>
            <a:chExt cx="5442661" cy="4924800"/>
          </a:xfrm>
        </p:grpSpPr>
        <p:sp>
          <p:nvSpPr>
            <p:cNvPr id="104" name="CustomShape 19"/>
            <p:cNvSpPr/>
            <p:nvPr/>
          </p:nvSpPr>
          <p:spPr>
            <a:xfrm>
              <a:off x="36502019" y="15533131"/>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smtClean="0">
                  <a:solidFill>
                    <a:schemeClr val="bg1"/>
                  </a:solidFill>
                </a:rPr>
                <a:t>ResNet</a:t>
              </a:r>
              <a:r>
                <a:rPr lang="en-US" sz="2400" dirty="0" smtClean="0">
                  <a:solidFill>
                    <a:schemeClr val="bg1"/>
                  </a:solidFill>
                </a:rPr>
                <a:t> (Pretrained)  RGB (JPG)</a:t>
              </a:r>
            </a:p>
          </p:txBody>
        </p:sp>
        <p:sp>
          <p:nvSpPr>
            <p:cNvPr id="107" name="CustomShape 22"/>
            <p:cNvSpPr/>
            <p:nvPr/>
          </p:nvSpPr>
          <p:spPr>
            <a:xfrm>
              <a:off x="36502019"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smtClean="0">
                  <a:solidFill>
                    <a:schemeClr val="bg1"/>
                  </a:solidFill>
                </a:rPr>
                <a:t>FC 256</a:t>
              </a:r>
              <a:endParaRPr lang="en-US" sz="2400" dirty="0">
                <a:solidFill>
                  <a:schemeClr val="bg1"/>
                </a:solidFill>
              </a:endParaRPr>
            </a:p>
          </p:txBody>
        </p:sp>
        <p:sp>
          <p:nvSpPr>
            <p:cNvPr id="113" name="CustomShape 28"/>
            <p:cNvSpPr/>
            <p:nvPr/>
          </p:nvSpPr>
          <p:spPr>
            <a:xfrm>
              <a:off x="39044923" y="19080646"/>
              <a:ext cx="365760" cy="914400"/>
            </a:xfrm>
            <a:custGeom>
              <a:avLst/>
              <a:gdLst/>
              <a:ahLst/>
              <a:cxnLst/>
              <a:rect l="0" t="0" r="r" b="b"/>
              <a:pathLst>
                <a:path w="1018" h="2542">
                  <a:moveTo>
                    <a:pt x="254" y="0"/>
                  </a:moveTo>
                  <a:lnTo>
                    <a:pt x="254" y="1905"/>
                  </a:lnTo>
                  <a:lnTo>
                    <a:pt x="0" y="1905"/>
                  </a:lnTo>
                  <a:lnTo>
                    <a:pt x="508" y="2541"/>
                  </a:lnTo>
                  <a:lnTo>
                    <a:pt x="1017" y="1905"/>
                  </a:lnTo>
                  <a:lnTo>
                    <a:pt x="762" y="1905"/>
                  </a:lnTo>
                  <a:lnTo>
                    <a:pt x="762" y="0"/>
                  </a:lnTo>
                  <a:lnTo>
                    <a:pt x="254" y="0"/>
                  </a:lnTo>
                </a:path>
              </a:pathLst>
            </a:custGeom>
            <a:solidFill>
              <a:srgbClr val="006AB4"/>
            </a:solidFill>
            <a:ln>
              <a:solidFill>
                <a:srgbClr val="3465A4"/>
              </a:solidFill>
            </a:ln>
          </p:spPr>
          <p:style>
            <a:lnRef idx="0">
              <a:scrgbClr r="0" g="0" b="0"/>
            </a:lnRef>
            <a:fillRef idx="0">
              <a:scrgbClr r="0" g="0" b="0"/>
            </a:fillRef>
            <a:effectRef idx="0">
              <a:scrgbClr r="0" g="0" b="0"/>
            </a:effectRef>
            <a:fontRef idx="minor"/>
          </p:style>
        </p:sp>
        <p:sp>
          <p:nvSpPr>
            <p:cNvPr id="114" name="TextShape 29"/>
            <p:cNvSpPr txBox="1"/>
            <p:nvPr/>
          </p:nvSpPr>
          <p:spPr>
            <a:xfrm>
              <a:off x="37896299" y="19937731"/>
              <a:ext cx="2751480" cy="520200"/>
            </a:xfrm>
            <a:prstGeom prst="rect">
              <a:avLst/>
            </a:prstGeom>
            <a:noFill/>
            <a:ln>
              <a:noFill/>
            </a:ln>
          </p:spPr>
          <p:txBody>
            <a:bodyPr lIns="90000" tIns="45000" rIns="90000" bIns="45000"/>
            <a:lstStyle/>
            <a:p>
              <a:pPr algn="ctr"/>
              <a:r>
                <a:rPr lang="en-US" sz="2400" b="0" strike="noStrike" spc="-1" smtClean="0">
                  <a:solidFill>
                    <a:srgbClr val="000000"/>
                  </a:solidFill>
                  <a:uFill>
                    <a:solidFill>
                      <a:srgbClr val="FFFFFF"/>
                    </a:solidFill>
                  </a:uFill>
                  <a:latin typeface="Arial" charset="0"/>
                  <a:ea typeface="Arial" charset="0"/>
                  <a:cs typeface="Arial" charset="0"/>
                </a:rPr>
                <a:t>PREDICTION </a:t>
              </a:r>
              <a:endParaRPr lang="en-US" sz="1800" b="0" strike="noStrike" spc="-1">
                <a:solidFill>
                  <a:srgbClr val="000000"/>
                </a:solidFill>
                <a:uFill>
                  <a:solidFill>
                    <a:srgbClr val="FFFFFF"/>
                  </a:solidFill>
                </a:uFill>
                <a:latin typeface="Arial" charset="0"/>
                <a:ea typeface="Arial" charset="0"/>
                <a:cs typeface="Arial" charset="0"/>
              </a:endParaRPr>
            </a:p>
          </p:txBody>
        </p:sp>
        <p:sp>
          <p:nvSpPr>
            <p:cNvPr id="63" name="CustomShape 19"/>
            <p:cNvSpPr/>
            <p:nvPr/>
          </p:nvSpPr>
          <p:spPr>
            <a:xfrm>
              <a:off x="39420000" y="15534000"/>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smtClean="0">
                  <a:solidFill>
                    <a:schemeClr val="bg1"/>
                  </a:solidFill>
                </a:rPr>
                <a:t>ResNet</a:t>
              </a:r>
              <a:r>
                <a:rPr lang="en-US" sz="2400" dirty="0" smtClean="0">
                  <a:solidFill>
                    <a:schemeClr val="bg1"/>
                  </a:solidFill>
                </a:rPr>
                <a:t> (Pretrained)</a:t>
              </a:r>
              <a:br>
                <a:rPr lang="en-US" sz="2400" dirty="0" smtClean="0">
                  <a:solidFill>
                    <a:schemeClr val="bg1"/>
                  </a:solidFill>
                </a:rPr>
              </a:br>
              <a:r>
                <a:rPr lang="en-US" sz="2400" dirty="0" smtClean="0">
                  <a:solidFill>
                    <a:schemeClr val="bg1"/>
                  </a:solidFill>
                </a:rPr>
                <a:t>NIR,NDWI,SAVI (TIFF)</a:t>
              </a:r>
            </a:p>
          </p:txBody>
        </p:sp>
        <p:sp>
          <p:nvSpPr>
            <p:cNvPr id="65" name="CustomShape 22"/>
            <p:cNvSpPr/>
            <p:nvPr/>
          </p:nvSpPr>
          <p:spPr>
            <a:xfrm>
              <a:off x="39420000"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smtClean="0">
                  <a:solidFill>
                    <a:schemeClr val="bg1"/>
                  </a:solidFill>
                </a:rPr>
                <a:t>FC 256</a:t>
              </a:r>
              <a:endParaRPr lang="en-US" sz="2400" dirty="0">
                <a:solidFill>
                  <a:schemeClr val="bg1"/>
                </a:solidFill>
              </a:endParaRPr>
            </a:p>
          </p:txBody>
        </p:sp>
        <p:sp>
          <p:nvSpPr>
            <p:cNvPr id="66" name="CustomShape 22"/>
            <p:cNvSpPr/>
            <p:nvPr/>
          </p:nvSpPr>
          <p:spPr>
            <a:xfrm>
              <a:off x="36511288" y="18184171"/>
              <a:ext cx="5433031"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smtClean="0">
                  <a:solidFill>
                    <a:schemeClr val="bg1"/>
                  </a:solidFill>
                </a:rPr>
                <a:t>FC 17</a:t>
              </a:r>
              <a:endParaRPr lang="en-US" sz="2400" dirty="0">
                <a:solidFill>
                  <a:schemeClr val="bg1"/>
                </a:solidFill>
              </a:endParaRPr>
            </a:p>
          </p:txBody>
        </p:sp>
      </p:gr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02062" y="15178158"/>
            <a:ext cx="3001320" cy="3105797"/>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065598" y="15290773"/>
            <a:ext cx="3059030" cy="3048867"/>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263033" y="18217891"/>
            <a:ext cx="2872955" cy="2813309"/>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131569" y="18813398"/>
            <a:ext cx="2910180" cy="1720733"/>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968376" y="5037175"/>
            <a:ext cx="10058400" cy="8066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666</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Consolas</vt:lpstr>
      <vt:lpstr>DejaVu Sans</vt:lpstr>
      <vt:lpstr>MS PGothic</vt:lpstr>
      <vt:lpstr>Symbol</vt:lpstr>
      <vt:lpstr>Times New Roman</vt:lpstr>
      <vt:lpstr>Wingdings</vt:lpstr>
      <vt:lpstr>Arial</vt:lpstr>
      <vt:lpstr>Office Theme</vt:lpstr>
      <vt:lpstr>PowerPoint Presentation</vt:lpstr>
    </vt:vector>
  </TitlesOfParts>
  <Company>Univ. of Colorado at Colorado Springs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ga83fok</cp:lastModifiedBy>
  <cp:revision>108</cp:revision>
  <dcterms:created xsi:type="dcterms:W3CDTF">2014-05-29T01:41:03Z</dcterms:created>
  <dcterms:modified xsi:type="dcterms:W3CDTF">2018-02-01T20:39:33Z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true</vt:bool>
  </property>
  <property fmtid="{D5CDD505-2E9C-101B-9397-08002B2CF9AE}" pid="6" name="LinksUpToDate">
    <vt:bool>true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true</vt:bool>
  </property>
  <property fmtid="{D5CDD505-2E9C-101B-9397-08002B2CF9AE}" pid="11" name="ShareDoc">
    <vt:bool>true</vt:bool>
  </property>
  <property fmtid="{D5CDD505-2E9C-101B-9397-08002B2CF9AE}" pid="12" name="Slides">
    <vt:i4>2</vt:i4>
  </property>
</Properties>
</file>