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976800" cy="2103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29" d="100"/>
          <a:sy n="29" d="100"/>
        </p:scale>
        <p:origin x="5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124F85C-0C6D-4BB7-86DA-FFE7C1347AC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F376170-FBCA-4BEC-9C40-2D17B8E55BC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386787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48840" y="11292120"/>
            <a:ext cx="386787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1968280" y="492120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968280" y="1129212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48840" y="1129212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386787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48840" y="4921200"/>
            <a:ext cx="386787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3844160" y="4921200"/>
            <a:ext cx="15287400" cy="1219752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3844160" y="4921200"/>
            <a:ext cx="15287400" cy="121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48840" y="4921200"/>
            <a:ext cx="38678760" cy="121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386787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188751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1968280" y="4921200"/>
            <a:ext cx="188751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48840" y="838800"/>
            <a:ext cx="38678760" cy="1627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48840" y="1129212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968280" y="4921200"/>
            <a:ext cx="188751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18875160" cy="12197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1968280" y="492120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1968280" y="1129212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48840" y="492120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1968280" y="4921200"/>
            <a:ext cx="188751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48840" y="11292120"/>
            <a:ext cx="38678760" cy="581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148840" y="838800"/>
            <a:ext cx="3867876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148840" y="4921200"/>
            <a:ext cx="38678760" cy="12197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6" name="Picture 5"/>
          <p:cNvPicPr/>
          <p:nvPr userDrawn="1"/>
        </p:nvPicPr>
        <p:blipFill>
          <a:blip r:embed="rId14"/>
          <a:stretch/>
        </p:blipFill>
        <p:spPr>
          <a:xfrm>
            <a:off x="1580400" y="293760"/>
            <a:ext cx="2709720" cy="2709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81160" y="392760"/>
            <a:ext cx="27541080" cy="20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4840" tIns="147600" rIns="294840" bIns="1476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Multi-label Classification of Amazon Forest Satellite Images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Rajanie</a:t>
            </a:r>
            <a:r>
              <a:rPr lang="en-US" sz="4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4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Prabha</a:t>
            </a:r>
            <a:r>
              <a:rPr lang="en-US" sz="4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		</a:t>
            </a:r>
            <a:r>
              <a:rPr lang="en-US" sz="4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Chinmay</a:t>
            </a:r>
            <a:r>
              <a:rPr lang="en-US" sz="4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4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Prabhakar</a:t>
            </a:r>
            <a:r>
              <a:rPr lang="en-US" sz="4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			Min-An </a:t>
            </a:r>
            <a:r>
              <a:rPr lang="en-US" sz="4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Chao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72960" y="3004560"/>
            <a:ext cx="13413960" cy="174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4840" tIns="147600" rIns="294840" bIns="147600"/>
          <a:lstStyle/>
          <a:p>
            <a:pPr marL="565200" indent="-563760"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    Given the dataset of satellite images of Amazon forests,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the goal is to analyze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changes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 patterns by classifying the data with respect to atmospheric conditions and various land cover types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This was a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K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aggle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competition organized by Planet.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Input Dataset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40,480 training samples and 61,192 test samples by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kaggle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Type of data - JPG(3 channels) and TIFF(4 channels, extra channel  for Near- Infrared).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Total 17 labels to be classified.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Each raw image size – 256 x 256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Each image should have exactly one atmospheric label and may have more than one land type labels.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14419440" y="2011680"/>
            <a:ext cx="11640600" cy="83138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28963800" y="3182400"/>
            <a:ext cx="13414680" cy="174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4840" tIns="147600" rIns="294840" bIns="147600"/>
          <a:lstStyle/>
          <a:p>
            <a:pPr marL="565200" indent="-563760" algn="ctr">
              <a:lnSpc>
                <a:spcPct val="80000"/>
              </a:lnSpc>
            </a:pPr>
            <a:r>
              <a:rPr lang="en-US" sz="4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Discussions and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5491680" y="19546920"/>
            <a:ext cx="7399800" cy="10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40595400" y="1814400"/>
            <a:ext cx="18288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86"/>
          <p:cNvPicPr/>
          <p:nvPr/>
        </p:nvPicPr>
        <p:blipFill>
          <a:blip r:embed="rId4"/>
          <a:stretch/>
        </p:blipFill>
        <p:spPr>
          <a:xfrm>
            <a:off x="1280160" y="9457560"/>
            <a:ext cx="11593800" cy="8280720"/>
          </a:xfrm>
          <a:prstGeom prst="rect">
            <a:avLst/>
          </a:prstGeom>
          <a:ln>
            <a:noFill/>
          </a:ln>
        </p:spPr>
      </p:pic>
      <p:graphicFrame>
        <p:nvGraphicFramePr>
          <p:cNvPr id="89" name="Table 6"/>
          <p:cNvGraphicFramePr/>
          <p:nvPr/>
        </p:nvGraphicFramePr>
        <p:xfrm>
          <a:off x="14538960" y="13350240"/>
          <a:ext cx="12194280" cy="6931440"/>
        </p:xfrm>
        <a:graphic>
          <a:graphicData uri="http://schemas.openxmlformats.org/drawingml/2006/table">
            <a:tbl>
              <a:tblPr/>
              <a:tblGrid>
                <a:gridCol w="2437920"/>
                <a:gridCol w="2437920"/>
                <a:gridCol w="2355480"/>
                <a:gridCol w="1807920"/>
                <a:gridCol w="3155040"/>
              </a:tblGrid>
              <a:tr h="12171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AlexNet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SGD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Sigmoid loss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LR = 0.3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F2 score=88.01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70320"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VGG-16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92.36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30720"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ResNet18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92.76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730440"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ResNet34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1242360"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DenseNet121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92.56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1242360"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DenseNet169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92.58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1164960"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DenseNet201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el"/>
                        </a:rPr>
                        <a:t>92.60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7"/>
          <p:cNvSpPr/>
          <p:nvPr/>
        </p:nvSpPr>
        <p:spPr>
          <a:xfrm>
            <a:off x="16550640" y="12344400"/>
            <a:ext cx="7497000" cy="65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Architectures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14904720" y="10315440"/>
            <a:ext cx="1078956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Evaluation : F2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16646040" y="11271240"/>
            <a:ext cx="71640" cy="16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ormula 10"/>
              <p:cNvSpPr txBox="1"/>
              <p:nvPr/>
            </p:nvSpPr>
            <p:spPr>
              <a:xfrm>
                <a:off x="19547280" y="1119276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Formula 11"/>
              <p:cNvSpPr txBox="1"/>
              <p:nvPr/>
            </p:nvSpPr>
            <p:spPr>
              <a:xfrm>
                <a:off x="16135560" y="1120140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Formula 12"/>
              <p:cNvSpPr txBox="1"/>
              <p:nvPr/>
            </p:nvSpPr>
            <p:spPr>
              <a:xfrm>
                <a:off x="18002520" y="1148724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96" name="Picture 95"/>
          <p:cNvPicPr/>
          <p:nvPr/>
        </p:nvPicPr>
        <p:blipFill>
          <a:blip r:embed="rId5"/>
          <a:stretch/>
        </p:blipFill>
        <p:spPr>
          <a:xfrm>
            <a:off x="15347520" y="11011680"/>
            <a:ext cx="10452960" cy="114984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6"/>
          <a:stretch/>
        </p:blipFill>
        <p:spPr>
          <a:xfrm rot="21595800">
            <a:off x="28271520" y="3948120"/>
            <a:ext cx="12697920" cy="7630200"/>
          </a:xfrm>
          <a:prstGeom prst="rect">
            <a:avLst/>
          </a:prstGeom>
          <a:ln>
            <a:noFill/>
          </a:ln>
        </p:spPr>
      </p:pic>
      <p:sp>
        <p:nvSpPr>
          <p:cNvPr id="98" name="TextShape 13"/>
          <p:cNvSpPr txBox="1"/>
          <p:nvPr/>
        </p:nvSpPr>
        <p:spPr>
          <a:xfrm>
            <a:off x="29535120" y="11704320"/>
            <a:ext cx="704088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TextShape 14"/>
          <p:cNvSpPr txBox="1"/>
          <p:nvPr/>
        </p:nvSpPr>
        <p:spPr>
          <a:xfrm>
            <a:off x="30083760" y="11256480"/>
            <a:ext cx="12893040" cy="168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Various Data Augmentation techniques applied like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crop, flip and rotate.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15"/>
          <p:cNvSpPr txBox="1"/>
          <p:nvPr/>
        </p:nvSpPr>
        <p:spPr>
          <a:xfrm>
            <a:off x="30632400" y="12943080"/>
            <a:ext cx="1060704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TextShape 16"/>
          <p:cNvSpPr txBox="1"/>
          <p:nvPr/>
        </p:nvSpPr>
        <p:spPr>
          <a:xfrm>
            <a:off x="30266640" y="12618720"/>
            <a:ext cx="10789920" cy="581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65200" indent="-563760" algn="ctr">
              <a:lnSpc>
                <a:spcPct val="80000"/>
              </a:lnSpc>
            </a:pPr>
            <a:r>
              <a:rPr lang="en-US" sz="4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Mix Model for using Tiff and jpg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ctr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RGB +NIR+2 Normalized vegetation/water indexes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Split 6 input channels into 3 + 3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ctr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just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ctr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 algn="ctr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 indent="-563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5637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17"/>
          <p:cNvSpPr txBox="1"/>
          <p:nvPr/>
        </p:nvSpPr>
        <p:spPr>
          <a:xfrm>
            <a:off x="37124640" y="1517904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18"/>
          <p:cNvSpPr/>
          <p:nvPr/>
        </p:nvSpPr>
        <p:spPr>
          <a:xfrm>
            <a:off x="35112960" y="14813280"/>
            <a:ext cx="2560320" cy="17373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ResNet(Scratch)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        (TIF)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NIR + 2 indexes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32187240" y="14813640"/>
            <a:ext cx="2560320" cy="17373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Shape 20"/>
          <p:cNvSpPr txBox="1"/>
          <p:nvPr/>
        </p:nvSpPr>
        <p:spPr>
          <a:xfrm>
            <a:off x="32461200" y="15087600"/>
            <a:ext cx="2011680" cy="115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ResNet 18 (JPG)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RGB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1"/>
          <p:cNvSpPr txBox="1"/>
          <p:nvPr/>
        </p:nvSpPr>
        <p:spPr>
          <a:xfrm>
            <a:off x="32461200" y="15087960"/>
            <a:ext cx="2011680" cy="115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ResNet 18 (JPG)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RGB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2"/>
          <p:cNvSpPr/>
          <p:nvPr/>
        </p:nvSpPr>
        <p:spPr>
          <a:xfrm>
            <a:off x="32222880" y="16642080"/>
            <a:ext cx="256032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3"/>
          <p:cNvSpPr/>
          <p:nvPr/>
        </p:nvSpPr>
        <p:spPr>
          <a:xfrm>
            <a:off x="35112960" y="16642080"/>
            <a:ext cx="256032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Shape 24"/>
          <p:cNvSpPr txBox="1"/>
          <p:nvPr/>
        </p:nvSpPr>
        <p:spPr>
          <a:xfrm>
            <a:off x="32938920" y="16824960"/>
            <a:ext cx="1259640" cy="44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FC 256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5"/>
          <p:cNvSpPr txBox="1"/>
          <p:nvPr/>
        </p:nvSpPr>
        <p:spPr>
          <a:xfrm>
            <a:off x="35694360" y="16806600"/>
            <a:ext cx="1247400" cy="44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FC 256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33741360" y="17556480"/>
            <a:ext cx="237744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27"/>
          <p:cNvSpPr txBox="1"/>
          <p:nvPr/>
        </p:nvSpPr>
        <p:spPr>
          <a:xfrm>
            <a:off x="34290000" y="17647920"/>
            <a:ext cx="1247400" cy="44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FC 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34747200" y="18288000"/>
            <a:ext cx="365760" cy="914400"/>
          </a:xfrm>
          <a:custGeom>
            <a:avLst/>
            <a:gdLst/>
            <a:ahLst/>
            <a:cxnLst/>
            <a:rect l="0" t="0" r="r" b="b"/>
            <a:pathLst>
              <a:path w="1018" h="2542">
                <a:moveTo>
                  <a:pt x="254" y="0"/>
                </a:moveTo>
                <a:lnTo>
                  <a:pt x="254" y="1905"/>
                </a:lnTo>
                <a:lnTo>
                  <a:pt x="0" y="1905"/>
                </a:lnTo>
                <a:lnTo>
                  <a:pt x="508" y="2541"/>
                </a:lnTo>
                <a:lnTo>
                  <a:pt x="1017" y="1905"/>
                </a:lnTo>
                <a:lnTo>
                  <a:pt x="762" y="1905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29"/>
          <p:cNvSpPr txBox="1"/>
          <p:nvPr/>
        </p:nvSpPr>
        <p:spPr>
          <a:xfrm>
            <a:off x="33617160" y="19218240"/>
            <a:ext cx="2751480" cy="80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PREDICTION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el"/>
              </a:rPr>
              <a:t>F2 score 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236</Words>
  <Application>Microsoft Macintosh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Ariel</vt:lpstr>
      <vt:lpstr>DejaVu Sans</vt:lpstr>
      <vt:lpstr>MS PGothic</vt:lpstr>
      <vt:lpstr>Symbol</vt:lpstr>
      <vt:lpstr>Times New Roman</vt:lpstr>
      <vt:lpstr>Wingdings</vt:lpstr>
      <vt:lpstr>Arial</vt:lpstr>
      <vt:lpstr>Office Theme</vt:lpstr>
      <vt:lpstr>PowerPoint Presentation</vt:lpstr>
    </vt:vector>
  </TitlesOfParts>
  <Company>Univ. of Colorado at Colorado Springs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subject/>
  <dc:creator>Terry Boult</dc:creator>
  <dc:description/>
  <cp:lastModifiedBy>ga83fok</cp:lastModifiedBy>
  <cp:revision>62</cp:revision>
  <dcterms:created xsi:type="dcterms:W3CDTF">2014-05-29T01:41:03Z</dcterms:created>
  <dcterms:modified xsi:type="dcterms:W3CDTF">2018-02-01T15:44:54Z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true</vt:bool>
  </property>
  <property fmtid="{D5CDD505-2E9C-101B-9397-08002B2CF9AE}" pid="6" name="LinksUpToDate">
    <vt:bool>true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true</vt:bool>
  </property>
  <property fmtid="{D5CDD505-2E9C-101B-9397-08002B2CF9AE}" pid="11" name="ShareDoc">
    <vt:bool>true</vt:bool>
  </property>
  <property fmtid="{D5CDD505-2E9C-101B-9397-08002B2CF9AE}" pid="12" name="Slides">
    <vt:i4>2</vt:i4>
  </property>
</Properties>
</file>