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84760713-BA84-42C1-A9ED-F12E3D58BA4F}" type="datetimeFigureOut">
              <a:rPr lang="en-US" smtClean="0"/>
              <a:t>19-Feb-21</a:t>
            </a:fld>
            <a:endParaRPr lang="en-US"/>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US"/>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909F6648-3C81-4F0E-A9E8-C505C3BB7629}"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4760713-BA84-42C1-A9ED-F12E3D58BA4F}" type="datetimeFigureOut">
              <a:rPr lang="en-US" smtClean="0"/>
              <a:t>19-Feb-21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09F6648-3C81-4F0E-A9E8-C505C3BB762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fld id="{84760713-BA84-42C1-A9ED-F12E3D58BA4F}" type="datetimeFigureOut">
              <a:rPr lang="en-US" smtClean="0"/>
              <a:t>19-Feb-21</a:t>
            </a:fld>
            <a:endParaRPr lang="en-US"/>
          </a:p>
        </p:txBody>
      </p:sp>
      <p:sp>
        <p:nvSpPr>
          <p:cNvPr id="5" name="Footer Placeholder 4"/>
          <p:cNvSpPr>
            <a:spLocks noGrp="1"/>
          </p:cNvSpPr>
          <p:nvPr>
            <p:ph type="ftr" sz="quarter" idx="11"/>
          </p:nvPr>
        </p:nvSpPr>
        <p:spPr>
          <a:xfrm>
            <a:off x="457200" y="6556248"/>
            <a:ext cx="3657600" cy="228600"/>
          </a:xfrm>
        </p:spPr>
        <p:txBody>
          <a:bodyPr/>
          <a:lstStyle>
            <a:extLst/>
          </a:lstStyle>
          <a:p>
            <a:endParaRPr lang="en-US"/>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909F6648-3C81-4F0E-A9E8-C505C3BB762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4760713-BA84-42C1-A9ED-F12E3D58BA4F}" type="datetimeFigureOut">
              <a:rPr lang="en-US" smtClean="0"/>
              <a:t>19-Feb-21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09F6648-3C81-4F0E-A9E8-C505C3BB762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84760713-BA84-42C1-A9ED-F12E3D58BA4F}" type="datetimeFigureOut">
              <a:rPr lang="en-US" smtClean="0"/>
              <a:t>19-Feb-21</a:t>
            </a:fld>
            <a:endParaRPr lang="en-US"/>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US"/>
          </a:p>
        </p:txBody>
      </p:sp>
      <p:sp>
        <p:nvSpPr>
          <p:cNvPr id="6" name="Slide Number Placeholder 5"/>
          <p:cNvSpPr>
            <a:spLocks noGrp="1"/>
          </p:cNvSpPr>
          <p:nvPr>
            <p:ph type="sldNum" sz="quarter" idx="12"/>
          </p:nvPr>
        </p:nvSpPr>
        <p:spPr>
          <a:xfrm>
            <a:off x="6733952" y="6555112"/>
            <a:ext cx="588336" cy="228600"/>
          </a:xfrm>
        </p:spPr>
        <p:txBody>
          <a:bodyPr/>
          <a:lstStyle>
            <a:extLst/>
          </a:lstStyle>
          <a:p>
            <a:fld id="{909F6648-3C81-4F0E-A9E8-C505C3BB7629}"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84760713-BA84-42C1-A9ED-F12E3D58BA4F}" type="datetimeFigureOut">
              <a:rPr lang="en-US" smtClean="0"/>
              <a:t>19-Feb-21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909F6648-3C81-4F0E-A9E8-C505C3BB762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84760713-BA84-42C1-A9ED-F12E3D58BA4F}" type="datetimeFigureOut">
              <a:rPr lang="en-US" smtClean="0"/>
              <a:t>19-Feb-21</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909F6648-3C81-4F0E-A9E8-C505C3BB762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84760713-BA84-42C1-A9ED-F12E3D58BA4F}" type="datetimeFigureOut">
              <a:rPr lang="en-US" smtClean="0"/>
              <a:t>19-Feb-21</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909F6648-3C81-4F0E-A9E8-C505C3BB762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84760713-BA84-42C1-A9ED-F12E3D58BA4F}" type="datetimeFigureOut">
              <a:rPr lang="en-US" smtClean="0"/>
              <a:t>19-Feb-21</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a:p>
        </p:txBody>
      </p:sp>
      <p:sp>
        <p:nvSpPr>
          <p:cNvPr id="4" name="Slide Number Placeholder 3"/>
          <p:cNvSpPr>
            <a:spLocks noGrp="1"/>
          </p:cNvSpPr>
          <p:nvPr>
            <p:ph type="sldNum" sz="quarter" idx="12"/>
          </p:nvPr>
        </p:nvSpPr>
        <p:spPr/>
        <p:txBody>
          <a:bodyPr/>
          <a:lstStyle>
            <a:extLst/>
          </a:lstStyle>
          <a:p>
            <a:fld id="{909F6648-3C81-4F0E-A9E8-C505C3BB762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84760713-BA84-42C1-A9ED-F12E3D58BA4F}" type="datetimeFigureOut">
              <a:rPr lang="en-US" smtClean="0"/>
              <a:t>19-Feb-21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909F6648-3C81-4F0E-A9E8-C505C3BB762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84760713-BA84-42C1-A9ED-F12E3D58BA4F}" type="datetimeFigureOut">
              <a:rPr lang="en-US" smtClean="0"/>
              <a:t>19-Feb-21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909F6648-3C81-4F0E-A9E8-C505C3BB7629}" type="slidenum">
              <a:rPr lang="en-US" smtClean="0"/>
              <a:t>‹#›</a:t>
            </a:fld>
            <a:endParaRPr lang="en-US"/>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84760713-BA84-42C1-A9ED-F12E3D58BA4F}" type="datetimeFigureOut">
              <a:rPr lang="en-US" smtClean="0"/>
              <a:t>19-Feb-21</a:t>
            </a:fld>
            <a:endParaRPr lang="en-US"/>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909F6648-3C81-4F0E-A9E8-C505C3BB762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data.cityofnewyork.us/City-Government/Borough-Boundaries/tqmj-j8zm" TargetMode="External"/><Relationship Id="rId2" Type="http://schemas.openxmlformats.org/officeDocument/2006/relationships/hyperlink" Target="https://cocl.us/new_york_dataset"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s://cocl.us/new_york_dataset"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cocl.us/new_york_dataset"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rot="16200000">
            <a:off x="-1600200" y="3048000"/>
            <a:ext cx="5334000" cy="1066800"/>
          </a:xfrm>
        </p:spPr>
        <p:txBody>
          <a:bodyPr>
            <a:noAutofit/>
          </a:bodyPr>
          <a:lstStyle/>
          <a:p>
            <a:pPr>
              <a:lnSpc>
                <a:spcPct val="90000"/>
              </a:lnSpc>
            </a:pPr>
            <a:r>
              <a:rPr lang="en-US" sz="6600" spc="-1" dirty="0" smtClean="0">
                <a:solidFill>
                  <a:schemeClr val="tx1">
                    <a:lumMod val="75000"/>
                    <a:lumOff val="25000"/>
                  </a:schemeClr>
                </a:solidFill>
                <a:latin typeface="Arial"/>
              </a:rPr>
              <a:t>Back ground</a:t>
            </a:r>
            <a:endParaRPr lang="en-US" sz="6600" spc="-1" dirty="0">
              <a:solidFill>
                <a:schemeClr val="tx1">
                  <a:lumMod val="75000"/>
                  <a:lumOff val="25000"/>
                </a:schemeClr>
              </a:solidFill>
              <a:latin typeface="Arial"/>
            </a:endParaRPr>
          </a:p>
        </p:txBody>
      </p:sp>
      <p:sp>
        <p:nvSpPr>
          <p:cNvPr id="5" name="Rectangle 4"/>
          <p:cNvSpPr/>
          <p:nvPr/>
        </p:nvSpPr>
        <p:spPr>
          <a:xfrm>
            <a:off x="2819400" y="457200"/>
            <a:ext cx="6172200" cy="2819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90000"/>
              </a:lnSpc>
              <a:spcBef>
                <a:spcPts val="241"/>
              </a:spcBef>
            </a:pPr>
            <a:r>
              <a:rPr lang="en-US" b="0" strike="noStrike" spc="-1" dirty="0" smtClean="0">
                <a:solidFill>
                  <a:srgbClr val="000000"/>
                </a:solidFill>
                <a:latin typeface="Arial"/>
              </a:rPr>
              <a:t>New York City's demographics show that it is a large and ethnically diverse metropolis. It is the largest city in the United States with a long history of international immigration. New York City was home to nearly 8.5 million people in 2014, accounting for over 40% of the population of New York State and a slightly lower percentage of the New York metropolitan area, home to approximately 23.6 million. Over the last decade the city has been growing faster than the region. The New York region continues to be by far the leading metropolitan gateway for legal immigrants admitted into the United States.</a:t>
            </a:r>
            <a:endParaRPr lang="en-US" b="0" strike="noStrike" spc="-1" dirty="0">
              <a:latin typeface="Arial"/>
            </a:endParaRPr>
          </a:p>
        </p:txBody>
      </p:sp>
      <p:sp>
        <p:nvSpPr>
          <p:cNvPr id="6" name="Rectangle 5"/>
          <p:cNvSpPr/>
          <p:nvPr/>
        </p:nvSpPr>
        <p:spPr>
          <a:xfrm>
            <a:off x="2819400" y="3505200"/>
            <a:ext cx="6172200" cy="304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90000"/>
              </a:lnSpc>
              <a:spcAft>
                <a:spcPts val="601"/>
              </a:spcAft>
            </a:pPr>
            <a:r>
              <a:rPr lang="en-US" b="0" strike="noStrike" spc="-1" dirty="0" smtClean="0">
                <a:solidFill>
                  <a:srgbClr val="000000"/>
                </a:solidFill>
                <a:latin typeface="Arial"/>
                <a:ea typeface="DejaVu Sans"/>
              </a:rPr>
              <a:t>Throughout its history, New York City has been a major point of entry for immigrants; the term "melting pot" was coined to describe densely populated immigrant neighborhoods on the Lower East Side. As many as 800 languages are spoken in New York, making it the most linguistically diverse city in the world. English remains the most widely spoken language, although there are areas in the outer boroughs in which up to 25% of people speak English as an alternate language, and/or have limited or no English language fluency. English is least spoken in neighborhoods such as Flushing, Sunset Park, and Corona.</a:t>
            </a:r>
            <a:endParaRPr lang="en-US" b="0" strike="noStrike" spc="-1" dirty="0">
              <a:latin typeface="Arial"/>
            </a:endParaRPr>
          </a:p>
        </p:txBody>
      </p:sp>
    </p:spTree>
    <p:extLst>
      <p:ext uri="{BB962C8B-B14F-4D97-AF65-F5344CB8AC3E}">
        <p14:creationId xmlns:p14="http://schemas.microsoft.com/office/powerpoint/2010/main" val="18125209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rot="16200000">
            <a:off x="-2216727" y="2736272"/>
            <a:ext cx="6096000" cy="1233055"/>
          </a:xfrm>
        </p:spPr>
        <p:txBody>
          <a:bodyPr>
            <a:noAutofit/>
          </a:bodyPr>
          <a:lstStyle/>
          <a:p>
            <a:pPr algn="ctr">
              <a:lnSpc>
                <a:spcPct val="90000"/>
              </a:lnSpc>
            </a:pPr>
            <a:r>
              <a:rPr lang="en-US" sz="4400" spc="-1" dirty="0">
                <a:solidFill>
                  <a:schemeClr val="tx1">
                    <a:lumMod val="75000"/>
                    <a:lumOff val="25000"/>
                  </a:schemeClr>
                </a:solidFill>
                <a:latin typeface="Arial"/>
              </a:rPr>
              <a:t>List of Restaurants in Floral Park</a:t>
            </a:r>
          </a:p>
          <a:p>
            <a:pPr algn="ctr">
              <a:lnSpc>
                <a:spcPct val="90000"/>
              </a:lnSpc>
            </a:pPr>
            <a:r>
              <a:rPr lang="en-US" sz="4400" spc="-1" dirty="0" smtClean="0">
                <a:solidFill>
                  <a:schemeClr val="tx1">
                    <a:lumMod val="75000"/>
                    <a:lumOff val="25000"/>
                  </a:schemeClr>
                </a:solidFill>
                <a:latin typeface="Arial"/>
              </a:rPr>
              <a:t> </a:t>
            </a:r>
          </a:p>
        </p:txBody>
      </p:sp>
      <p:pic>
        <p:nvPicPr>
          <p:cNvPr id="6" name="Content Placeholder 4"/>
          <p:cNvPicPr/>
          <p:nvPr/>
        </p:nvPicPr>
        <p:blipFill>
          <a:blip r:embed="rId2"/>
          <a:stretch/>
        </p:blipFill>
        <p:spPr>
          <a:xfrm>
            <a:off x="1676400" y="1524000"/>
            <a:ext cx="7315200" cy="4038600"/>
          </a:xfrm>
          <a:prstGeom prst="rect">
            <a:avLst/>
          </a:prstGeom>
          <a:ln>
            <a:noFill/>
          </a:ln>
        </p:spPr>
      </p:pic>
    </p:spTree>
    <p:extLst>
      <p:ext uri="{BB962C8B-B14F-4D97-AF65-F5344CB8AC3E}">
        <p14:creationId xmlns:p14="http://schemas.microsoft.com/office/powerpoint/2010/main" val="23786961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rot="16200000">
            <a:off x="-2378978" y="2743200"/>
            <a:ext cx="6096000" cy="914400"/>
          </a:xfrm>
        </p:spPr>
        <p:txBody>
          <a:bodyPr>
            <a:noAutofit/>
          </a:bodyPr>
          <a:lstStyle/>
          <a:p>
            <a:pPr algn="ctr">
              <a:lnSpc>
                <a:spcPct val="90000"/>
              </a:lnSpc>
            </a:pPr>
            <a:r>
              <a:rPr lang="en-US" sz="4400" spc="-1" dirty="0" smtClean="0">
                <a:solidFill>
                  <a:schemeClr val="tx1">
                    <a:lumMod val="75000"/>
                    <a:lumOff val="25000"/>
                  </a:schemeClr>
                </a:solidFill>
                <a:latin typeface="Arial"/>
              </a:rPr>
              <a:t>                          STEP 3 </a:t>
            </a:r>
          </a:p>
        </p:txBody>
      </p:sp>
      <p:sp>
        <p:nvSpPr>
          <p:cNvPr id="5" name="Rectangle 4"/>
          <p:cNvSpPr/>
          <p:nvPr/>
        </p:nvSpPr>
        <p:spPr>
          <a:xfrm>
            <a:off x="2840182" y="304800"/>
            <a:ext cx="6172200" cy="1447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3080" indent="-342360">
              <a:lnSpc>
                <a:spcPct val="100000"/>
              </a:lnSpc>
              <a:spcBef>
                <a:spcPts val="281"/>
              </a:spcBef>
              <a:buClr>
                <a:srgbClr val="000000"/>
              </a:buClr>
              <a:buFont typeface="Arial"/>
              <a:buChar char="•"/>
            </a:pPr>
            <a:r>
              <a:rPr lang="en-US" sz="2800" b="0" strike="noStrike" spc="-1" dirty="0" smtClean="0">
                <a:solidFill>
                  <a:schemeClr val="bg1"/>
                </a:solidFill>
                <a:latin typeface="Arial"/>
              </a:rPr>
              <a:t>Get likes, ratings, tips on each of Indian Restaurant using </a:t>
            </a:r>
            <a:r>
              <a:rPr lang="en-US" sz="2800" b="0" strike="noStrike" spc="-1" dirty="0" err="1" smtClean="0">
                <a:solidFill>
                  <a:schemeClr val="bg1"/>
                </a:solidFill>
                <a:latin typeface="Arial"/>
              </a:rPr>
              <a:t>FourSquare</a:t>
            </a:r>
            <a:r>
              <a:rPr lang="en-US" sz="2800" b="0" strike="noStrike" spc="-1" dirty="0" smtClean="0">
                <a:solidFill>
                  <a:schemeClr val="bg1"/>
                </a:solidFill>
                <a:latin typeface="Arial"/>
              </a:rPr>
              <a:t> API</a:t>
            </a:r>
            <a:endParaRPr lang="en-US" sz="2800" b="0" strike="noStrike" spc="-1" dirty="0">
              <a:solidFill>
                <a:schemeClr val="bg1"/>
              </a:solidFill>
              <a:latin typeface="Arial"/>
            </a:endParaRPr>
          </a:p>
        </p:txBody>
      </p:sp>
      <p:pic>
        <p:nvPicPr>
          <p:cNvPr id="6" name="Picture 4"/>
          <p:cNvPicPr/>
          <p:nvPr/>
        </p:nvPicPr>
        <p:blipFill>
          <a:blip r:embed="rId2"/>
          <a:stretch/>
        </p:blipFill>
        <p:spPr>
          <a:xfrm>
            <a:off x="297873" y="2438400"/>
            <a:ext cx="8707582" cy="3962400"/>
          </a:xfrm>
          <a:prstGeom prst="rect">
            <a:avLst/>
          </a:prstGeom>
          <a:ln>
            <a:noFill/>
          </a:ln>
        </p:spPr>
      </p:pic>
    </p:spTree>
    <p:extLst>
      <p:ext uri="{BB962C8B-B14F-4D97-AF65-F5344CB8AC3E}">
        <p14:creationId xmlns:p14="http://schemas.microsoft.com/office/powerpoint/2010/main" val="11052084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rot="16200000">
            <a:off x="-1524000" y="2514600"/>
            <a:ext cx="6096000" cy="1676400"/>
          </a:xfrm>
        </p:spPr>
        <p:txBody>
          <a:bodyPr>
            <a:noAutofit/>
          </a:bodyPr>
          <a:lstStyle/>
          <a:p>
            <a:pPr algn="ctr">
              <a:lnSpc>
                <a:spcPct val="90000"/>
              </a:lnSpc>
            </a:pPr>
            <a:r>
              <a:rPr lang="en-US" sz="4400" spc="-1" dirty="0" smtClean="0">
                <a:solidFill>
                  <a:schemeClr val="tx1">
                    <a:lumMod val="75000"/>
                    <a:lumOff val="25000"/>
                  </a:schemeClr>
                </a:solidFill>
                <a:latin typeface="Arial"/>
              </a:rPr>
              <a:t>RESULT</a:t>
            </a:r>
          </a:p>
        </p:txBody>
      </p:sp>
      <p:sp>
        <p:nvSpPr>
          <p:cNvPr id="5" name="Rectangle 4"/>
          <p:cNvSpPr/>
          <p:nvPr/>
        </p:nvSpPr>
        <p:spPr>
          <a:xfrm>
            <a:off x="2840182" y="304800"/>
            <a:ext cx="6172200" cy="1447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3080" indent="-342360">
              <a:lnSpc>
                <a:spcPct val="100000"/>
              </a:lnSpc>
              <a:spcBef>
                <a:spcPts val="479"/>
              </a:spcBef>
              <a:buClr>
                <a:srgbClr val="558ED5"/>
              </a:buClr>
              <a:buFont typeface="Arial"/>
              <a:buChar char="•"/>
            </a:pPr>
            <a:r>
              <a:rPr lang="en-US" sz="3200" b="0" strike="noStrike" spc="-1" dirty="0" smtClean="0">
                <a:solidFill>
                  <a:schemeClr val="bg1"/>
                </a:solidFill>
                <a:latin typeface="Arial"/>
              </a:rPr>
              <a:t>Restaurant with maximum like </a:t>
            </a:r>
            <a:endParaRPr lang="en-US" sz="3200" b="0" strike="noStrike" spc="-1" dirty="0">
              <a:solidFill>
                <a:schemeClr val="bg1"/>
              </a:solidFill>
              <a:latin typeface="Arial"/>
            </a:endParaRPr>
          </a:p>
        </p:txBody>
      </p:sp>
      <p:pic>
        <p:nvPicPr>
          <p:cNvPr id="6" name="Picture 4"/>
          <p:cNvPicPr/>
          <p:nvPr/>
        </p:nvPicPr>
        <p:blipFill>
          <a:blip r:embed="rId2"/>
          <a:stretch/>
        </p:blipFill>
        <p:spPr>
          <a:xfrm>
            <a:off x="2701637" y="1939636"/>
            <a:ext cx="6442363" cy="3546764"/>
          </a:xfrm>
          <a:prstGeom prst="rect">
            <a:avLst/>
          </a:prstGeom>
          <a:ln>
            <a:noFill/>
          </a:ln>
        </p:spPr>
      </p:pic>
    </p:spTree>
    <p:extLst>
      <p:ext uri="{BB962C8B-B14F-4D97-AF65-F5344CB8AC3E}">
        <p14:creationId xmlns:p14="http://schemas.microsoft.com/office/powerpoint/2010/main" val="13534225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rot="16200000">
            <a:off x="-1524000" y="2514600"/>
            <a:ext cx="6096000" cy="1676400"/>
          </a:xfrm>
        </p:spPr>
        <p:txBody>
          <a:bodyPr>
            <a:noAutofit/>
          </a:bodyPr>
          <a:lstStyle/>
          <a:p>
            <a:pPr algn="ctr">
              <a:lnSpc>
                <a:spcPct val="90000"/>
              </a:lnSpc>
            </a:pPr>
            <a:r>
              <a:rPr lang="en-US" sz="4400" spc="-1" dirty="0" smtClean="0">
                <a:solidFill>
                  <a:schemeClr val="tx1">
                    <a:lumMod val="75000"/>
                    <a:lumOff val="25000"/>
                  </a:schemeClr>
                </a:solidFill>
                <a:latin typeface="Arial"/>
              </a:rPr>
              <a:t>RESULT</a:t>
            </a:r>
          </a:p>
        </p:txBody>
      </p:sp>
      <p:sp>
        <p:nvSpPr>
          <p:cNvPr id="5" name="Rectangle 4"/>
          <p:cNvSpPr/>
          <p:nvPr/>
        </p:nvSpPr>
        <p:spPr>
          <a:xfrm>
            <a:off x="2840182" y="304800"/>
            <a:ext cx="6172200" cy="1447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3080" indent="-342360">
              <a:lnSpc>
                <a:spcPct val="100000"/>
              </a:lnSpc>
              <a:spcBef>
                <a:spcPts val="479"/>
              </a:spcBef>
              <a:buClr>
                <a:srgbClr val="558ED5"/>
              </a:buClr>
              <a:buFont typeface="Arial"/>
              <a:buChar char="•"/>
            </a:pPr>
            <a:r>
              <a:rPr lang="en-US" sz="3200" b="0" strike="noStrike" spc="-1" dirty="0" smtClean="0">
                <a:solidFill>
                  <a:schemeClr val="bg1"/>
                </a:solidFill>
                <a:latin typeface="Arial"/>
              </a:rPr>
              <a:t>Restaurant having maximum Rating </a:t>
            </a:r>
            <a:endParaRPr lang="en-US" sz="3200" b="0" strike="noStrike" spc="-1" dirty="0">
              <a:solidFill>
                <a:schemeClr val="bg1"/>
              </a:solidFill>
              <a:latin typeface="Arial"/>
            </a:endParaRPr>
          </a:p>
        </p:txBody>
      </p:sp>
      <p:pic>
        <p:nvPicPr>
          <p:cNvPr id="7" name="Picture 5"/>
          <p:cNvPicPr/>
          <p:nvPr/>
        </p:nvPicPr>
        <p:blipFill>
          <a:blip r:embed="rId2"/>
          <a:stretch/>
        </p:blipFill>
        <p:spPr>
          <a:xfrm>
            <a:off x="2840182" y="1981200"/>
            <a:ext cx="6172200" cy="4038600"/>
          </a:xfrm>
          <a:prstGeom prst="rect">
            <a:avLst/>
          </a:prstGeom>
          <a:ln>
            <a:noFill/>
          </a:ln>
        </p:spPr>
      </p:pic>
    </p:spTree>
    <p:extLst>
      <p:ext uri="{BB962C8B-B14F-4D97-AF65-F5344CB8AC3E}">
        <p14:creationId xmlns:p14="http://schemas.microsoft.com/office/powerpoint/2010/main" val="37257998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rot="16200000">
            <a:off x="-1600200" y="3048000"/>
            <a:ext cx="5334000" cy="1066800"/>
          </a:xfrm>
        </p:spPr>
        <p:txBody>
          <a:bodyPr>
            <a:noAutofit/>
          </a:bodyPr>
          <a:lstStyle/>
          <a:p>
            <a:pPr algn="ctr">
              <a:lnSpc>
                <a:spcPct val="90000"/>
              </a:lnSpc>
            </a:pPr>
            <a:r>
              <a:rPr lang="en-US" sz="5400" spc="-1" dirty="0" smtClean="0">
                <a:solidFill>
                  <a:schemeClr val="tx1">
                    <a:lumMod val="75000"/>
                    <a:lumOff val="25000"/>
                  </a:schemeClr>
                </a:solidFill>
                <a:latin typeface="Arial"/>
              </a:rPr>
              <a:t>Conclusion</a:t>
            </a:r>
            <a:endParaRPr lang="en-US" sz="5400" spc="-1" dirty="0">
              <a:solidFill>
                <a:schemeClr val="tx1">
                  <a:lumMod val="75000"/>
                  <a:lumOff val="25000"/>
                </a:schemeClr>
              </a:solidFill>
              <a:latin typeface="Arial"/>
            </a:endParaRPr>
          </a:p>
        </p:txBody>
      </p:sp>
      <p:sp>
        <p:nvSpPr>
          <p:cNvPr id="5" name="Rectangle 4"/>
          <p:cNvSpPr/>
          <p:nvPr/>
        </p:nvSpPr>
        <p:spPr>
          <a:xfrm>
            <a:off x="2819400" y="381000"/>
            <a:ext cx="6172200" cy="1295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90000"/>
              </a:lnSpc>
              <a:spcAft>
                <a:spcPts val="524"/>
              </a:spcAft>
            </a:pPr>
            <a:r>
              <a:rPr lang="en-US" sz="2200" b="0" strike="noStrike" spc="-1" dirty="0" smtClean="0">
                <a:solidFill>
                  <a:srgbClr val="FFFFFF"/>
                </a:solidFill>
                <a:latin typeface="Arial"/>
                <a:ea typeface="DejaVu Sans"/>
              </a:rPr>
              <a:t>Astoria(Queens), </a:t>
            </a:r>
            <a:r>
              <a:rPr lang="en-US" sz="2200" b="0" strike="noStrike" spc="-1" dirty="0" err="1" smtClean="0">
                <a:solidFill>
                  <a:srgbClr val="FFFFFF"/>
                </a:solidFill>
                <a:latin typeface="Arial"/>
                <a:ea typeface="DejaVu Sans"/>
              </a:rPr>
              <a:t>Blissville</a:t>
            </a:r>
            <a:r>
              <a:rPr lang="en-US" sz="2200" b="0" strike="noStrike" spc="-1" dirty="0" smtClean="0">
                <a:solidFill>
                  <a:srgbClr val="FFFFFF"/>
                </a:solidFill>
                <a:latin typeface="Arial"/>
                <a:ea typeface="DejaVu Sans"/>
              </a:rPr>
              <a:t>(Queens), Civic Center(Manhattan) are some of the best neighborhoods for </a:t>
            </a:r>
            <a:r>
              <a:rPr lang="en-US" sz="2200" b="0" strike="noStrike" spc="-1" dirty="0" err="1" smtClean="0">
                <a:solidFill>
                  <a:srgbClr val="FFFFFF"/>
                </a:solidFill>
                <a:latin typeface="Arial"/>
                <a:ea typeface="DejaVu Sans"/>
              </a:rPr>
              <a:t>indian</a:t>
            </a:r>
            <a:r>
              <a:rPr lang="en-US" sz="2200" b="0" strike="noStrike" spc="-1" dirty="0" smtClean="0">
                <a:solidFill>
                  <a:srgbClr val="FFFFFF"/>
                </a:solidFill>
                <a:latin typeface="Arial"/>
                <a:ea typeface="DejaVu Sans"/>
              </a:rPr>
              <a:t> cuisine</a:t>
            </a:r>
            <a:r>
              <a:rPr lang="en-US" sz="2200" b="0" strike="noStrike" spc="-1" dirty="0" smtClean="0">
                <a:solidFill>
                  <a:srgbClr val="000000"/>
                </a:solidFill>
                <a:latin typeface="Arial"/>
              </a:rPr>
              <a:t>.</a:t>
            </a:r>
            <a:endParaRPr lang="en-US" sz="2200" b="0" strike="noStrike" spc="-1" dirty="0">
              <a:latin typeface="Arial"/>
            </a:endParaRPr>
          </a:p>
        </p:txBody>
      </p:sp>
      <p:sp>
        <p:nvSpPr>
          <p:cNvPr id="6" name="Rectangle 5"/>
          <p:cNvSpPr/>
          <p:nvPr/>
        </p:nvSpPr>
        <p:spPr>
          <a:xfrm>
            <a:off x="2805545" y="2209800"/>
            <a:ext cx="6172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90000"/>
              </a:lnSpc>
              <a:spcAft>
                <a:spcPts val="524"/>
              </a:spcAft>
            </a:pPr>
            <a:r>
              <a:rPr lang="en-US" sz="2200" b="0" strike="noStrike" spc="-1" dirty="0" smtClean="0">
                <a:solidFill>
                  <a:srgbClr val="FFFFFF"/>
                </a:solidFill>
                <a:latin typeface="Arial"/>
                <a:ea typeface="DejaVu Sans"/>
              </a:rPr>
              <a:t>Manhattan have potential Indian Restaurant Market</a:t>
            </a:r>
            <a:endParaRPr lang="en-US" sz="2200" b="0" strike="noStrike" spc="-1" dirty="0">
              <a:latin typeface="Arial"/>
            </a:endParaRPr>
          </a:p>
        </p:txBody>
      </p:sp>
      <p:sp>
        <p:nvSpPr>
          <p:cNvPr id="7" name="Rectangle 6"/>
          <p:cNvSpPr/>
          <p:nvPr/>
        </p:nvSpPr>
        <p:spPr>
          <a:xfrm>
            <a:off x="2819400" y="3505200"/>
            <a:ext cx="61722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90000"/>
              </a:lnSpc>
              <a:spcAft>
                <a:spcPts val="524"/>
              </a:spcAft>
            </a:pPr>
            <a:r>
              <a:rPr lang="en-US" sz="2200" b="0" strike="noStrike" spc="-1" dirty="0" smtClean="0">
                <a:solidFill>
                  <a:srgbClr val="FFFFFF"/>
                </a:solidFill>
                <a:latin typeface="Arial"/>
                <a:ea typeface="DejaVu Sans"/>
              </a:rPr>
              <a:t>Staten Island ranks last in average rating of Indian Restaurants.</a:t>
            </a:r>
            <a:endParaRPr lang="en-US" sz="2200" b="0" strike="noStrike" spc="-1" dirty="0">
              <a:latin typeface="Arial"/>
            </a:endParaRPr>
          </a:p>
        </p:txBody>
      </p:sp>
      <p:sp>
        <p:nvSpPr>
          <p:cNvPr id="8" name="Rectangle 7"/>
          <p:cNvSpPr/>
          <p:nvPr/>
        </p:nvSpPr>
        <p:spPr>
          <a:xfrm>
            <a:off x="2819400" y="5105400"/>
            <a:ext cx="61722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90000"/>
              </a:lnSpc>
              <a:spcAft>
                <a:spcPts val="524"/>
              </a:spcAft>
            </a:pPr>
            <a:r>
              <a:rPr lang="en-US" sz="2200" b="0" strike="noStrike" spc="-1" dirty="0" smtClean="0">
                <a:solidFill>
                  <a:srgbClr val="FFFFFF"/>
                </a:solidFill>
                <a:latin typeface="Arial"/>
                <a:ea typeface="DejaVu Sans"/>
              </a:rPr>
              <a:t>Manhattan is the best place to stay if you prefer Indian Cuisine.</a:t>
            </a:r>
            <a:endParaRPr lang="en-US" sz="2200" b="0" strike="noStrike" spc="-1" dirty="0">
              <a:latin typeface="Arial"/>
            </a:endParaRPr>
          </a:p>
        </p:txBody>
      </p:sp>
    </p:spTree>
    <p:extLst>
      <p:ext uri="{BB962C8B-B14F-4D97-AF65-F5344CB8AC3E}">
        <p14:creationId xmlns:p14="http://schemas.microsoft.com/office/powerpoint/2010/main" val="33446324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rot="16200000">
            <a:off x="-1600200" y="3048000"/>
            <a:ext cx="5334000" cy="1066800"/>
          </a:xfrm>
        </p:spPr>
        <p:txBody>
          <a:bodyPr>
            <a:noAutofit/>
          </a:bodyPr>
          <a:lstStyle/>
          <a:p>
            <a:pPr algn="ctr">
              <a:lnSpc>
                <a:spcPct val="90000"/>
              </a:lnSpc>
            </a:pPr>
            <a:r>
              <a:rPr lang="en-US" sz="5400" spc="-1" dirty="0" smtClean="0">
                <a:solidFill>
                  <a:schemeClr val="tx1">
                    <a:lumMod val="75000"/>
                    <a:lumOff val="25000"/>
                  </a:schemeClr>
                </a:solidFill>
                <a:latin typeface="Arial"/>
              </a:rPr>
              <a:t>Future Development</a:t>
            </a:r>
            <a:endParaRPr lang="en-US" sz="5400" spc="-1" dirty="0">
              <a:solidFill>
                <a:schemeClr val="tx1">
                  <a:lumMod val="75000"/>
                  <a:lumOff val="25000"/>
                </a:schemeClr>
              </a:solidFill>
              <a:latin typeface="Arial"/>
            </a:endParaRPr>
          </a:p>
        </p:txBody>
      </p:sp>
      <p:sp>
        <p:nvSpPr>
          <p:cNvPr id="5" name="Rectangle 4"/>
          <p:cNvSpPr/>
          <p:nvPr/>
        </p:nvSpPr>
        <p:spPr>
          <a:xfrm>
            <a:off x="2819400" y="457200"/>
            <a:ext cx="6172200" cy="5410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lnSpc>
                <a:spcPct val="90000"/>
              </a:lnSpc>
              <a:spcAft>
                <a:spcPts val="524"/>
              </a:spcAft>
              <a:buFont typeface="Arial" pitchFamily="34" charset="0"/>
              <a:buChar char="•"/>
            </a:pPr>
            <a:r>
              <a:rPr lang="en-US" sz="2800" dirty="0"/>
              <a:t>As seen from the results we could predict the preferable places to stay according to Indian cuisine in New York. </a:t>
            </a:r>
            <a:endParaRPr lang="en-US" sz="2800" dirty="0" smtClean="0"/>
          </a:p>
          <a:p>
            <a:pPr marL="457200" indent="-457200">
              <a:lnSpc>
                <a:spcPct val="90000"/>
              </a:lnSpc>
              <a:spcAft>
                <a:spcPts val="524"/>
              </a:spcAft>
              <a:buFont typeface="Arial" pitchFamily="34" charset="0"/>
              <a:buChar char="•"/>
            </a:pPr>
            <a:endParaRPr lang="en-US" sz="2800" dirty="0" smtClean="0"/>
          </a:p>
          <a:p>
            <a:pPr marL="457200" indent="-457200">
              <a:lnSpc>
                <a:spcPct val="90000"/>
              </a:lnSpc>
              <a:spcAft>
                <a:spcPts val="524"/>
              </a:spcAft>
              <a:buFont typeface="Arial" pitchFamily="34" charset="0"/>
              <a:buChar char="•"/>
            </a:pPr>
            <a:r>
              <a:rPr lang="en-US" sz="2800" dirty="0" smtClean="0"/>
              <a:t>In </a:t>
            </a:r>
            <a:r>
              <a:rPr lang="en-US" sz="2800" dirty="0"/>
              <a:t>similar way using the same data analysis approach we can predict the best place to stay according to Indian supermarkets, Indian localities for other parts of country.</a:t>
            </a:r>
          </a:p>
          <a:p>
            <a:pPr>
              <a:lnSpc>
                <a:spcPct val="90000"/>
              </a:lnSpc>
              <a:spcAft>
                <a:spcPts val="524"/>
              </a:spcAft>
            </a:pPr>
            <a:r>
              <a:rPr lang="en-US" sz="2200" b="0" strike="noStrike" spc="-1" dirty="0" smtClean="0">
                <a:solidFill>
                  <a:srgbClr val="000000"/>
                </a:solidFill>
                <a:latin typeface="Arial"/>
              </a:rPr>
              <a:t>.</a:t>
            </a:r>
            <a:endParaRPr lang="en-US" sz="2200" b="0" strike="noStrike" spc="-1" dirty="0">
              <a:latin typeface="Arial"/>
            </a:endParaRPr>
          </a:p>
        </p:txBody>
      </p:sp>
    </p:spTree>
    <p:extLst>
      <p:ext uri="{BB962C8B-B14F-4D97-AF65-F5344CB8AC3E}">
        <p14:creationId xmlns:p14="http://schemas.microsoft.com/office/powerpoint/2010/main" val="35991440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rot="16200000">
            <a:off x="-1600200" y="3048000"/>
            <a:ext cx="5334000" cy="1066800"/>
          </a:xfrm>
        </p:spPr>
        <p:txBody>
          <a:bodyPr>
            <a:noAutofit/>
          </a:bodyPr>
          <a:lstStyle/>
          <a:p>
            <a:pPr>
              <a:lnSpc>
                <a:spcPct val="90000"/>
              </a:lnSpc>
            </a:pPr>
            <a:r>
              <a:rPr lang="en-US" sz="6600" spc="-1" dirty="0">
                <a:solidFill>
                  <a:schemeClr val="tx1">
                    <a:lumMod val="75000"/>
                    <a:lumOff val="25000"/>
                  </a:schemeClr>
                </a:solidFill>
                <a:latin typeface="Arial"/>
              </a:rPr>
              <a:t>Introduction</a:t>
            </a:r>
            <a:endParaRPr lang="en-US" sz="6600" spc="-1" dirty="0">
              <a:solidFill>
                <a:schemeClr val="tx1">
                  <a:lumMod val="75000"/>
                  <a:lumOff val="25000"/>
                </a:schemeClr>
              </a:solidFill>
              <a:latin typeface="Arial"/>
            </a:endParaRPr>
          </a:p>
        </p:txBody>
      </p:sp>
      <p:sp>
        <p:nvSpPr>
          <p:cNvPr id="5" name="Rectangle 4"/>
          <p:cNvSpPr/>
          <p:nvPr/>
        </p:nvSpPr>
        <p:spPr>
          <a:xfrm>
            <a:off x="2819400" y="457200"/>
            <a:ext cx="6172200" cy="2819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90000"/>
              </a:lnSpc>
              <a:spcBef>
                <a:spcPts val="340"/>
              </a:spcBef>
            </a:pPr>
            <a:r>
              <a:rPr lang="en-US" sz="2000" b="0" strike="noStrike" spc="-1" dirty="0" smtClean="0">
                <a:solidFill>
                  <a:srgbClr val="000000"/>
                </a:solidFill>
                <a:latin typeface="Arial"/>
              </a:rPr>
              <a:t>With it's diverse culture , comes diverse food items. There are many restaurants in New York City, each belonging each belonging to different categories like Chinese , Indian , French etc. So as part of this project , we will list and visualize all major parts of New York City that has great Indian restaurants</a:t>
            </a:r>
            <a:r>
              <a:rPr lang="en-US" b="0" strike="noStrike" spc="-1" dirty="0" smtClean="0">
                <a:solidFill>
                  <a:srgbClr val="000000"/>
                </a:solidFill>
                <a:latin typeface="Arial"/>
              </a:rPr>
              <a:t>.</a:t>
            </a:r>
            <a:endParaRPr lang="en-US" b="0" strike="noStrike" spc="-1" dirty="0">
              <a:latin typeface="Arial"/>
            </a:endParaRPr>
          </a:p>
        </p:txBody>
      </p:sp>
      <p:sp>
        <p:nvSpPr>
          <p:cNvPr id="6" name="Rectangle 5"/>
          <p:cNvSpPr/>
          <p:nvPr/>
        </p:nvSpPr>
        <p:spPr>
          <a:xfrm>
            <a:off x="2819400" y="3505200"/>
            <a:ext cx="6172200" cy="3124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90000"/>
              </a:lnSpc>
              <a:spcAft>
                <a:spcPts val="601"/>
              </a:spcAft>
            </a:pPr>
            <a:r>
              <a:rPr lang="en-US" sz="2800" b="0" strike="noStrike" spc="-1" dirty="0" smtClean="0">
                <a:solidFill>
                  <a:srgbClr val="000000"/>
                </a:solidFill>
                <a:latin typeface="Arial"/>
                <a:ea typeface="DejaVu Sans"/>
              </a:rPr>
              <a:t>Queries that can be answered using this project?</a:t>
            </a:r>
            <a:endParaRPr lang="en-US" sz="2800" b="0" strike="noStrike" spc="-1" dirty="0" smtClean="0">
              <a:latin typeface="Arial"/>
            </a:endParaRPr>
          </a:p>
          <a:p>
            <a:pPr marL="285840" indent="-227880">
              <a:lnSpc>
                <a:spcPct val="90000"/>
              </a:lnSpc>
              <a:spcAft>
                <a:spcPts val="601"/>
              </a:spcAft>
              <a:buClr>
                <a:srgbClr val="000000"/>
              </a:buClr>
              <a:buFont typeface="Arial"/>
              <a:buChar char="•"/>
            </a:pPr>
            <a:r>
              <a:rPr lang="en-US" sz="1700" b="0" strike="noStrike" spc="-1" dirty="0" smtClean="0">
                <a:solidFill>
                  <a:srgbClr val="000000"/>
                </a:solidFill>
                <a:latin typeface="Arial"/>
                <a:ea typeface="DejaVu Sans"/>
              </a:rPr>
              <a:t>What is best location in New York City for Indian Cuisine ?</a:t>
            </a:r>
            <a:endParaRPr lang="en-US" sz="1700" b="0" strike="noStrike" spc="-1" dirty="0" smtClean="0">
              <a:latin typeface="Arial"/>
            </a:endParaRPr>
          </a:p>
          <a:p>
            <a:pPr marL="285840" indent="-227880">
              <a:lnSpc>
                <a:spcPct val="90000"/>
              </a:lnSpc>
              <a:spcAft>
                <a:spcPts val="601"/>
              </a:spcAft>
              <a:buClr>
                <a:srgbClr val="000000"/>
              </a:buClr>
              <a:buFont typeface="Arial"/>
              <a:buChar char="•"/>
            </a:pPr>
            <a:r>
              <a:rPr lang="en-US" sz="1700" b="0" strike="noStrike" spc="-1" dirty="0" smtClean="0">
                <a:solidFill>
                  <a:srgbClr val="000000"/>
                </a:solidFill>
                <a:latin typeface="Arial"/>
                <a:ea typeface="DejaVu Sans"/>
              </a:rPr>
              <a:t>Which areas have potential Indian Restaurant Market ?</a:t>
            </a:r>
            <a:endParaRPr lang="en-US" sz="1700" b="0" strike="noStrike" spc="-1" dirty="0" smtClean="0">
              <a:latin typeface="Arial"/>
            </a:endParaRPr>
          </a:p>
          <a:p>
            <a:pPr marL="285840" indent="-227880">
              <a:lnSpc>
                <a:spcPct val="90000"/>
              </a:lnSpc>
              <a:spcAft>
                <a:spcPts val="601"/>
              </a:spcAft>
              <a:buClr>
                <a:srgbClr val="000000"/>
              </a:buClr>
              <a:buFont typeface="Arial"/>
              <a:buChar char="•"/>
            </a:pPr>
            <a:r>
              <a:rPr lang="en-US" sz="1700" b="0" strike="noStrike" spc="-1" dirty="0" smtClean="0">
                <a:solidFill>
                  <a:srgbClr val="000000"/>
                </a:solidFill>
                <a:latin typeface="Arial"/>
                <a:ea typeface="DejaVu Sans"/>
              </a:rPr>
              <a:t>Which all areas lack Indian Restaurants ?</a:t>
            </a:r>
            <a:endParaRPr lang="en-US" sz="1700" b="0" strike="noStrike" spc="-1" dirty="0" smtClean="0">
              <a:latin typeface="Arial"/>
            </a:endParaRPr>
          </a:p>
          <a:p>
            <a:pPr marL="285840" indent="-227880">
              <a:lnSpc>
                <a:spcPct val="90000"/>
              </a:lnSpc>
              <a:spcAft>
                <a:spcPts val="601"/>
              </a:spcAft>
              <a:buClr>
                <a:srgbClr val="000000"/>
              </a:buClr>
              <a:buFont typeface="Arial"/>
              <a:buChar char="•"/>
            </a:pPr>
            <a:r>
              <a:rPr lang="en-US" sz="1700" b="0" strike="noStrike" spc="-1" dirty="0" smtClean="0">
                <a:solidFill>
                  <a:srgbClr val="000000"/>
                </a:solidFill>
                <a:latin typeface="Arial"/>
                <a:ea typeface="DejaVu Sans"/>
              </a:rPr>
              <a:t>Which is the best place to stay if I prefer Indian Cuisine ?</a:t>
            </a:r>
            <a:endParaRPr lang="en-US" sz="1700" b="0" strike="noStrike" spc="-1" dirty="0">
              <a:latin typeface="Arial"/>
            </a:endParaRPr>
          </a:p>
        </p:txBody>
      </p:sp>
    </p:spTree>
    <p:extLst>
      <p:ext uri="{BB962C8B-B14F-4D97-AF65-F5344CB8AC3E}">
        <p14:creationId xmlns:p14="http://schemas.microsoft.com/office/powerpoint/2010/main" val="40570940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rot="16200000">
            <a:off x="-1600200" y="3048000"/>
            <a:ext cx="5334000" cy="1066800"/>
          </a:xfrm>
        </p:spPr>
        <p:txBody>
          <a:bodyPr>
            <a:noAutofit/>
          </a:bodyPr>
          <a:lstStyle/>
          <a:p>
            <a:pPr>
              <a:lnSpc>
                <a:spcPct val="90000"/>
              </a:lnSpc>
            </a:pPr>
            <a:r>
              <a:rPr lang="en-US" sz="5400" spc="-1" dirty="0" smtClean="0">
                <a:solidFill>
                  <a:schemeClr val="tx1">
                    <a:lumMod val="75000"/>
                    <a:lumOff val="25000"/>
                  </a:schemeClr>
                </a:solidFill>
                <a:latin typeface="Arial"/>
              </a:rPr>
              <a:t>Data - Sources</a:t>
            </a:r>
            <a:endParaRPr lang="en-US" sz="5400" spc="-1" dirty="0">
              <a:solidFill>
                <a:schemeClr val="tx1">
                  <a:lumMod val="75000"/>
                  <a:lumOff val="25000"/>
                </a:schemeClr>
              </a:solidFill>
              <a:latin typeface="Arial"/>
            </a:endParaRPr>
          </a:p>
        </p:txBody>
      </p:sp>
      <p:sp>
        <p:nvSpPr>
          <p:cNvPr id="5" name="Rectangle 4"/>
          <p:cNvSpPr/>
          <p:nvPr/>
        </p:nvSpPr>
        <p:spPr>
          <a:xfrm>
            <a:off x="2819400" y="228600"/>
            <a:ext cx="6172200" cy="2057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90000"/>
              </a:lnSpc>
              <a:spcAft>
                <a:spcPts val="524"/>
              </a:spcAft>
            </a:pPr>
            <a:r>
              <a:rPr lang="en-US" sz="2000" b="0" strike="noStrike" spc="-1" dirty="0" smtClean="0">
                <a:solidFill>
                  <a:srgbClr val="FFFFFF"/>
                </a:solidFill>
                <a:latin typeface="Arial"/>
                <a:ea typeface="DejaVu Sans"/>
              </a:rPr>
              <a:t>1. Data source : </a:t>
            </a:r>
            <a:r>
              <a:rPr lang="en-US" sz="2000" b="0" u="sng" strike="noStrike" spc="-1" dirty="0" smtClean="0">
                <a:solidFill>
                  <a:srgbClr val="0000FF"/>
                </a:solidFill>
                <a:uFillTx/>
                <a:latin typeface="Arial"/>
                <a:ea typeface="DejaVu Sans"/>
                <a:hlinkClick r:id="rId2"/>
              </a:rPr>
              <a:t>https://cocl.us/new_york_dataset</a:t>
            </a:r>
            <a:endParaRPr lang="en-US" sz="2000" b="0" strike="noStrike" spc="-1" dirty="0" smtClean="0">
              <a:latin typeface="Arial"/>
            </a:endParaRPr>
          </a:p>
          <a:p>
            <a:pPr>
              <a:lnSpc>
                <a:spcPct val="90000"/>
              </a:lnSpc>
              <a:spcAft>
                <a:spcPts val="524"/>
              </a:spcAft>
            </a:pPr>
            <a:r>
              <a:rPr lang="en-US" sz="2000" b="0" strike="noStrike" spc="-1" dirty="0" smtClean="0">
                <a:solidFill>
                  <a:srgbClr val="FFFFFF"/>
                </a:solidFill>
                <a:latin typeface="Arial"/>
                <a:ea typeface="DejaVu Sans"/>
              </a:rPr>
              <a:t>Description - his data set contains the required information. And we will use this data set to explore various neighborhoods of new york city. Indian restaurants in each neighborhood of New York city. </a:t>
            </a:r>
            <a:endParaRPr lang="en-US" sz="2000" b="0" strike="noStrike" spc="-1" dirty="0" smtClean="0">
              <a:latin typeface="Arial"/>
            </a:endParaRPr>
          </a:p>
          <a:p>
            <a:pPr>
              <a:lnSpc>
                <a:spcPct val="90000"/>
              </a:lnSpc>
              <a:spcBef>
                <a:spcPts val="340"/>
              </a:spcBef>
            </a:pPr>
            <a:r>
              <a:rPr lang="en-US" b="0" strike="noStrike" spc="-1" dirty="0" smtClean="0">
                <a:solidFill>
                  <a:srgbClr val="000000"/>
                </a:solidFill>
                <a:latin typeface="Arial"/>
              </a:rPr>
              <a:t>.</a:t>
            </a:r>
            <a:endParaRPr lang="en-US" b="0" strike="noStrike" spc="-1" dirty="0">
              <a:latin typeface="Arial"/>
            </a:endParaRPr>
          </a:p>
        </p:txBody>
      </p:sp>
      <p:sp>
        <p:nvSpPr>
          <p:cNvPr id="6" name="Rectangle 5"/>
          <p:cNvSpPr/>
          <p:nvPr/>
        </p:nvSpPr>
        <p:spPr>
          <a:xfrm>
            <a:off x="2819400" y="2438400"/>
            <a:ext cx="6172200" cy="1676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90000"/>
              </a:lnSpc>
              <a:spcAft>
                <a:spcPts val="524"/>
              </a:spcAft>
            </a:pPr>
            <a:r>
              <a:rPr lang="en-US" sz="2000" spc="-1" dirty="0">
                <a:solidFill>
                  <a:srgbClr val="FFFFFF"/>
                </a:solidFill>
                <a:latin typeface="Arial"/>
                <a:ea typeface="DejaVu Sans"/>
              </a:rPr>
              <a:t>2</a:t>
            </a:r>
            <a:r>
              <a:rPr lang="en-US" sz="2800" b="0" strike="noStrike" spc="-1" dirty="0" smtClean="0">
                <a:solidFill>
                  <a:srgbClr val="FFFFFF"/>
                </a:solidFill>
                <a:latin typeface="Arial"/>
                <a:ea typeface="DejaVu Sans"/>
              </a:rPr>
              <a:t>. </a:t>
            </a:r>
            <a:r>
              <a:rPr lang="en-US" sz="2000" spc="-1" dirty="0">
                <a:solidFill>
                  <a:srgbClr val="FFFFFF"/>
                </a:solidFill>
                <a:latin typeface="Arial"/>
                <a:ea typeface="DejaVu Sans"/>
              </a:rPr>
              <a:t>Data source : Foursquare API</a:t>
            </a:r>
          </a:p>
          <a:p>
            <a:pPr>
              <a:lnSpc>
                <a:spcPct val="90000"/>
              </a:lnSpc>
              <a:spcAft>
                <a:spcPts val="524"/>
              </a:spcAft>
            </a:pPr>
            <a:r>
              <a:rPr lang="en-US" sz="2000" spc="-1" dirty="0">
                <a:solidFill>
                  <a:srgbClr val="FFFFFF"/>
                </a:solidFill>
                <a:latin typeface="Arial"/>
                <a:ea typeface="DejaVu Sans"/>
              </a:rPr>
              <a:t>Description : By using this API we will get all the venues in each neighborhood. We can filter these venues to get only Indian Restaurants.</a:t>
            </a:r>
            <a:endParaRPr lang="en-US" sz="2000" spc="-1" dirty="0">
              <a:solidFill>
                <a:srgbClr val="FFFFFF"/>
              </a:solidFill>
              <a:latin typeface="Arial"/>
              <a:ea typeface="DejaVu Sans"/>
            </a:endParaRPr>
          </a:p>
        </p:txBody>
      </p:sp>
      <p:sp>
        <p:nvSpPr>
          <p:cNvPr id="7" name="Rectangle 6"/>
          <p:cNvSpPr/>
          <p:nvPr/>
        </p:nvSpPr>
        <p:spPr>
          <a:xfrm>
            <a:off x="2819400" y="4572000"/>
            <a:ext cx="6172200" cy="1676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90000"/>
              </a:lnSpc>
              <a:spcAft>
                <a:spcPts val="524"/>
              </a:spcAft>
            </a:pPr>
            <a:r>
              <a:rPr lang="en-US" sz="2000" b="0" strike="noStrike" spc="-1" dirty="0" smtClean="0">
                <a:solidFill>
                  <a:srgbClr val="FFFFFF"/>
                </a:solidFill>
                <a:latin typeface="Arial"/>
                <a:ea typeface="DejaVu Sans"/>
              </a:rPr>
              <a:t>3. Data source : </a:t>
            </a:r>
            <a:r>
              <a:rPr lang="en-US" sz="2000" b="0" u="sng" strike="noStrike" spc="-1" dirty="0" smtClean="0">
                <a:solidFill>
                  <a:srgbClr val="0000FF"/>
                </a:solidFill>
                <a:uFillTx/>
                <a:latin typeface="Arial"/>
                <a:ea typeface="DejaVu Sans"/>
                <a:hlinkClick r:id="rId3"/>
              </a:rPr>
              <a:t>https://data.cityofnewyork.us/City-Government/Borough-Boundaries/tqmj-j8zm</a:t>
            </a:r>
            <a:endParaRPr lang="en-US" sz="2000" b="0" strike="noStrike" spc="-1" dirty="0" smtClean="0">
              <a:latin typeface="Arial"/>
            </a:endParaRPr>
          </a:p>
          <a:p>
            <a:pPr>
              <a:lnSpc>
                <a:spcPct val="90000"/>
              </a:lnSpc>
              <a:spcAft>
                <a:spcPts val="524"/>
              </a:spcAft>
            </a:pPr>
            <a:r>
              <a:rPr lang="en-US" sz="2000" b="0" strike="noStrike" spc="-1" dirty="0" smtClean="0">
                <a:solidFill>
                  <a:srgbClr val="FFFFFF"/>
                </a:solidFill>
                <a:latin typeface="Arial"/>
                <a:ea typeface="DejaVu Sans"/>
              </a:rPr>
              <a:t>Description : By using this geo space data we will get the New York Borough boundaries that will help us to visualize </a:t>
            </a:r>
            <a:r>
              <a:rPr lang="en-US" sz="2000" b="0" strike="noStrike" spc="-1" dirty="0" err="1" smtClean="0">
                <a:solidFill>
                  <a:srgbClr val="FFFFFF"/>
                </a:solidFill>
                <a:latin typeface="Arial"/>
                <a:ea typeface="DejaVu Sans"/>
              </a:rPr>
              <a:t>choropleth</a:t>
            </a:r>
            <a:r>
              <a:rPr lang="en-US" sz="2000" b="0" strike="noStrike" spc="-1" dirty="0" smtClean="0">
                <a:solidFill>
                  <a:srgbClr val="FFFFFF"/>
                </a:solidFill>
                <a:latin typeface="Arial"/>
                <a:ea typeface="DejaVu Sans"/>
              </a:rPr>
              <a:t> map.</a:t>
            </a:r>
            <a:endParaRPr lang="en-US" sz="2000" b="0" strike="noStrike" spc="-1" dirty="0">
              <a:latin typeface="Arial"/>
            </a:endParaRPr>
          </a:p>
        </p:txBody>
      </p:sp>
    </p:spTree>
    <p:extLst>
      <p:ext uri="{BB962C8B-B14F-4D97-AF65-F5344CB8AC3E}">
        <p14:creationId xmlns:p14="http://schemas.microsoft.com/office/powerpoint/2010/main" val="26520569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rot="16200000">
            <a:off x="-1600200" y="3048000"/>
            <a:ext cx="5334000" cy="1066800"/>
          </a:xfrm>
        </p:spPr>
        <p:txBody>
          <a:bodyPr>
            <a:noAutofit/>
          </a:bodyPr>
          <a:lstStyle/>
          <a:p>
            <a:pPr>
              <a:lnSpc>
                <a:spcPct val="90000"/>
              </a:lnSpc>
            </a:pPr>
            <a:r>
              <a:rPr lang="en-US" sz="4400" spc="-1" dirty="0" smtClean="0">
                <a:solidFill>
                  <a:schemeClr val="tx1">
                    <a:lumMod val="75000"/>
                    <a:lumOff val="25000"/>
                  </a:schemeClr>
                </a:solidFill>
                <a:latin typeface="Arial"/>
              </a:rPr>
              <a:t>Project - Approach</a:t>
            </a:r>
            <a:endParaRPr lang="en-US" sz="4400" spc="-1" dirty="0">
              <a:solidFill>
                <a:schemeClr val="tx1">
                  <a:lumMod val="75000"/>
                  <a:lumOff val="25000"/>
                </a:schemeClr>
              </a:solidFill>
              <a:latin typeface="Arial"/>
            </a:endParaRPr>
          </a:p>
        </p:txBody>
      </p:sp>
      <p:sp>
        <p:nvSpPr>
          <p:cNvPr id="5" name="Rectangle 4"/>
          <p:cNvSpPr/>
          <p:nvPr/>
        </p:nvSpPr>
        <p:spPr>
          <a:xfrm>
            <a:off x="2840182" y="304800"/>
            <a:ext cx="6172200" cy="609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nSpc>
                <a:spcPct val="90000"/>
              </a:lnSpc>
              <a:spcBef>
                <a:spcPts val="340"/>
              </a:spcBef>
              <a:buFont typeface="Arial" pitchFamily="34" charset="0"/>
              <a:buChar char="•"/>
            </a:pPr>
            <a:endParaRPr lang="en-US" sz="2400" spc="-1" dirty="0" smtClean="0">
              <a:solidFill>
                <a:srgbClr val="FFFFFF"/>
              </a:solidFill>
              <a:latin typeface="Arial"/>
              <a:ea typeface="DejaVu Sans"/>
            </a:endParaRPr>
          </a:p>
          <a:p>
            <a:pPr marL="285750" indent="-285750">
              <a:lnSpc>
                <a:spcPct val="90000"/>
              </a:lnSpc>
              <a:spcBef>
                <a:spcPts val="340"/>
              </a:spcBef>
              <a:buFont typeface="Arial" pitchFamily="34" charset="0"/>
              <a:buChar char="•"/>
            </a:pPr>
            <a:endParaRPr lang="en-US" sz="2400" spc="-1" dirty="0">
              <a:solidFill>
                <a:srgbClr val="FFFFFF"/>
              </a:solidFill>
              <a:latin typeface="Arial"/>
              <a:ea typeface="DejaVu Sans"/>
            </a:endParaRPr>
          </a:p>
          <a:p>
            <a:pPr marL="285750" indent="-285750">
              <a:lnSpc>
                <a:spcPct val="90000"/>
              </a:lnSpc>
              <a:spcBef>
                <a:spcPts val="340"/>
              </a:spcBef>
              <a:buFont typeface="Arial" pitchFamily="34" charset="0"/>
              <a:buChar char="•"/>
            </a:pPr>
            <a:r>
              <a:rPr lang="en-US" sz="2400" spc="-1" dirty="0" smtClean="0">
                <a:solidFill>
                  <a:srgbClr val="FFFFFF"/>
                </a:solidFill>
                <a:latin typeface="Arial"/>
                <a:ea typeface="DejaVu Sans"/>
              </a:rPr>
              <a:t>Collect </a:t>
            </a:r>
            <a:r>
              <a:rPr lang="en-US" sz="2400" spc="-1" dirty="0">
                <a:solidFill>
                  <a:srgbClr val="FFFFFF"/>
                </a:solidFill>
                <a:latin typeface="Arial"/>
                <a:ea typeface="DejaVu Sans"/>
              </a:rPr>
              <a:t>the New York city data from </a:t>
            </a:r>
            <a:r>
              <a:rPr lang="en-US" sz="2400" spc="-1" dirty="0">
                <a:solidFill>
                  <a:srgbClr val="FFFFFF"/>
                </a:solidFill>
                <a:latin typeface="Arial"/>
                <a:ea typeface="DejaVu Sans"/>
                <a:hlinkClick r:id="rId2"/>
              </a:rPr>
              <a:t>https://</a:t>
            </a:r>
            <a:r>
              <a:rPr lang="en-US" sz="2400" spc="-1" dirty="0" smtClean="0">
                <a:solidFill>
                  <a:srgbClr val="FFFFFF"/>
                </a:solidFill>
                <a:latin typeface="Arial"/>
                <a:ea typeface="DejaVu Sans"/>
                <a:hlinkClick r:id="rId2"/>
              </a:rPr>
              <a:t>cocl.us/new_york_dataset</a:t>
            </a:r>
            <a:endParaRPr lang="en-US" sz="2400" spc="-1" dirty="0" smtClean="0">
              <a:solidFill>
                <a:srgbClr val="FFFFFF"/>
              </a:solidFill>
              <a:latin typeface="Arial"/>
              <a:ea typeface="DejaVu Sans"/>
            </a:endParaRPr>
          </a:p>
          <a:p>
            <a:pPr marL="285750" indent="-285750">
              <a:lnSpc>
                <a:spcPct val="90000"/>
              </a:lnSpc>
              <a:spcBef>
                <a:spcPts val="340"/>
              </a:spcBef>
              <a:buFont typeface="Arial" pitchFamily="34" charset="0"/>
              <a:buChar char="•"/>
            </a:pPr>
            <a:endParaRPr lang="en-US" sz="2400" spc="-1" dirty="0">
              <a:solidFill>
                <a:srgbClr val="FFFFFF"/>
              </a:solidFill>
              <a:latin typeface="Arial"/>
            </a:endParaRPr>
          </a:p>
          <a:p>
            <a:pPr marL="285750" indent="-285750">
              <a:lnSpc>
                <a:spcPct val="90000"/>
              </a:lnSpc>
              <a:spcBef>
                <a:spcPts val="340"/>
              </a:spcBef>
              <a:buFont typeface="Arial" pitchFamily="34" charset="0"/>
              <a:buChar char="•"/>
            </a:pPr>
            <a:r>
              <a:rPr lang="en-US" sz="2400" spc="-1" dirty="0">
                <a:solidFill>
                  <a:srgbClr val="FFFFFF"/>
                </a:solidFill>
                <a:latin typeface="Arial"/>
                <a:ea typeface="DejaVu Sans"/>
              </a:rPr>
              <a:t>Using </a:t>
            </a:r>
            <a:r>
              <a:rPr lang="en-US" sz="2400" spc="-1" dirty="0" err="1">
                <a:solidFill>
                  <a:srgbClr val="FFFFFF"/>
                </a:solidFill>
                <a:latin typeface="Arial"/>
                <a:ea typeface="DejaVu Sans"/>
              </a:rPr>
              <a:t>FourSquare</a:t>
            </a:r>
            <a:r>
              <a:rPr lang="en-US" sz="2400" spc="-1" dirty="0">
                <a:solidFill>
                  <a:srgbClr val="FFFFFF"/>
                </a:solidFill>
                <a:latin typeface="Arial"/>
                <a:ea typeface="DejaVu Sans"/>
              </a:rPr>
              <a:t> API we will find all venues for each neighborhood</a:t>
            </a:r>
            <a:r>
              <a:rPr lang="en-US" sz="2400" spc="-1" dirty="0" smtClean="0">
                <a:solidFill>
                  <a:srgbClr val="FFFFFF"/>
                </a:solidFill>
                <a:latin typeface="Arial"/>
                <a:ea typeface="DejaVu Sans"/>
              </a:rPr>
              <a:t>.</a:t>
            </a:r>
          </a:p>
          <a:p>
            <a:pPr marL="285750" indent="-285750">
              <a:lnSpc>
                <a:spcPct val="90000"/>
              </a:lnSpc>
              <a:spcBef>
                <a:spcPts val="340"/>
              </a:spcBef>
              <a:buFont typeface="Arial" pitchFamily="34" charset="0"/>
              <a:buChar char="•"/>
            </a:pPr>
            <a:endParaRPr lang="en-US" sz="2400" spc="-1" dirty="0" smtClean="0">
              <a:solidFill>
                <a:srgbClr val="FFFFFF"/>
              </a:solidFill>
              <a:latin typeface="Arial"/>
              <a:ea typeface="DejaVu Sans"/>
            </a:endParaRPr>
          </a:p>
          <a:p>
            <a:pPr marL="285750" indent="-285750">
              <a:lnSpc>
                <a:spcPct val="90000"/>
              </a:lnSpc>
              <a:spcBef>
                <a:spcPts val="340"/>
              </a:spcBef>
              <a:buFont typeface="Arial" pitchFamily="34" charset="0"/>
              <a:buChar char="•"/>
            </a:pPr>
            <a:r>
              <a:rPr lang="en-US" sz="2400" spc="-1" dirty="0">
                <a:solidFill>
                  <a:srgbClr val="FFFFFF"/>
                </a:solidFill>
                <a:latin typeface="Arial"/>
                <a:ea typeface="DejaVu Sans"/>
              </a:rPr>
              <a:t>Filter out all venues that are Indian Restaurants.</a:t>
            </a:r>
            <a:endParaRPr lang="en-US" sz="2400" spc="-1" dirty="0">
              <a:latin typeface="Arial"/>
            </a:endParaRPr>
          </a:p>
          <a:p>
            <a:pPr marL="285750" indent="-285750">
              <a:lnSpc>
                <a:spcPct val="90000"/>
              </a:lnSpc>
              <a:spcBef>
                <a:spcPts val="340"/>
              </a:spcBef>
              <a:buFont typeface="Arial" pitchFamily="34" charset="0"/>
              <a:buChar char="•"/>
            </a:pPr>
            <a:endParaRPr lang="en-US" sz="2400" spc="-1" dirty="0" smtClean="0">
              <a:latin typeface="Arial"/>
            </a:endParaRPr>
          </a:p>
          <a:p>
            <a:pPr marL="285750" indent="-285750">
              <a:lnSpc>
                <a:spcPct val="90000"/>
              </a:lnSpc>
              <a:spcBef>
                <a:spcPts val="340"/>
              </a:spcBef>
              <a:buFont typeface="Arial" pitchFamily="34" charset="0"/>
              <a:buChar char="•"/>
            </a:pPr>
            <a:r>
              <a:rPr lang="en-US" sz="2400" spc="-1" dirty="0">
                <a:solidFill>
                  <a:srgbClr val="FFFFFF"/>
                </a:solidFill>
                <a:latin typeface="Arial"/>
                <a:ea typeface="DejaVu Sans"/>
              </a:rPr>
              <a:t>Find rating , tips and like count for each Indian Restaurants using </a:t>
            </a:r>
            <a:r>
              <a:rPr lang="en-US" sz="2400" spc="-1" dirty="0" err="1">
                <a:solidFill>
                  <a:srgbClr val="FFFFFF"/>
                </a:solidFill>
                <a:latin typeface="Arial"/>
                <a:ea typeface="DejaVu Sans"/>
              </a:rPr>
              <a:t>FourSquare</a:t>
            </a:r>
            <a:r>
              <a:rPr lang="en-US" sz="2400" spc="-1" dirty="0">
                <a:solidFill>
                  <a:srgbClr val="FFFFFF"/>
                </a:solidFill>
                <a:latin typeface="Arial"/>
                <a:ea typeface="DejaVu Sans"/>
              </a:rPr>
              <a:t> API.</a:t>
            </a:r>
            <a:endParaRPr lang="en-US" sz="2400" spc="-1" dirty="0">
              <a:latin typeface="Arial"/>
            </a:endParaRPr>
          </a:p>
          <a:p>
            <a:pPr marL="285750" indent="-285750">
              <a:lnSpc>
                <a:spcPct val="90000"/>
              </a:lnSpc>
              <a:spcBef>
                <a:spcPts val="340"/>
              </a:spcBef>
              <a:buFont typeface="Arial" pitchFamily="34" charset="0"/>
              <a:buChar char="•"/>
            </a:pPr>
            <a:endParaRPr lang="en-US" sz="2400" spc="-1" dirty="0" smtClean="0">
              <a:latin typeface="Arial"/>
            </a:endParaRPr>
          </a:p>
          <a:p>
            <a:pPr marL="285750" indent="-285750">
              <a:lnSpc>
                <a:spcPct val="90000"/>
              </a:lnSpc>
              <a:spcBef>
                <a:spcPts val="340"/>
              </a:spcBef>
              <a:buFont typeface="Arial" pitchFamily="34" charset="0"/>
              <a:buChar char="•"/>
            </a:pPr>
            <a:r>
              <a:rPr lang="en-US" sz="2400" spc="-1" dirty="0">
                <a:solidFill>
                  <a:srgbClr val="FFFFFF"/>
                </a:solidFill>
                <a:latin typeface="Arial"/>
                <a:ea typeface="DejaVu Sans"/>
              </a:rPr>
              <a:t>Using rating for each restaurant , we will sort that data.</a:t>
            </a:r>
            <a:endParaRPr lang="en-US" sz="2400" spc="-1" dirty="0">
              <a:latin typeface="Arial"/>
            </a:endParaRPr>
          </a:p>
          <a:p>
            <a:pPr>
              <a:lnSpc>
                <a:spcPct val="90000"/>
              </a:lnSpc>
              <a:spcBef>
                <a:spcPts val="340"/>
              </a:spcBef>
            </a:pPr>
            <a:endParaRPr lang="en-US" spc="-1" dirty="0">
              <a:latin typeface="Arial"/>
            </a:endParaRPr>
          </a:p>
          <a:p>
            <a:pPr>
              <a:lnSpc>
                <a:spcPct val="90000"/>
              </a:lnSpc>
              <a:spcBef>
                <a:spcPts val="340"/>
              </a:spcBef>
            </a:pPr>
            <a:endParaRPr lang="en-US" spc="-1" dirty="0">
              <a:latin typeface="Arial"/>
            </a:endParaRPr>
          </a:p>
          <a:p>
            <a:pPr>
              <a:lnSpc>
                <a:spcPct val="90000"/>
              </a:lnSpc>
              <a:spcBef>
                <a:spcPts val="340"/>
              </a:spcBef>
            </a:pPr>
            <a:r>
              <a:rPr lang="en-US" b="0" strike="noStrike" spc="-1" dirty="0" smtClean="0">
                <a:solidFill>
                  <a:srgbClr val="000000"/>
                </a:solidFill>
                <a:latin typeface="Arial"/>
              </a:rPr>
              <a:t>.</a:t>
            </a:r>
            <a:endParaRPr lang="en-US" b="0" strike="noStrike" spc="-1" dirty="0">
              <a:latin typeface="Arial"/>
            </a:endParaRPr>
          </a:p>
        </p:txBody>
      </p:sp>
    </p:spTree>
    <p:extLst>
      <p:ext uri="{BB962C8B-B14F-4D97-AF65-F5344CB8AC3E}">
        <p14:creationId xmlns:p14="http://schemas.microsoft.com/office/powerpoint/2010/main" val="14875268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rot="16200000">
            <a:off x="-2133600" y="2819400"/>
            <a:ext cx="6096000" cy="1066800"/>
          </a:xfrm>
        </p:spPr>
        <p:txBody>
          <a:bodyPr>
            <a:noAutofit/>
          </a:bodyPr>
          <a:lstStyle/>
          <a:p>
            <a:pPr>
              <a:lnSpc>
                <a:spcPct val="90000"/>
              </a:lnSpc>
            </a:pPr>
            <a:r>
              <a:rPr lang="en-US" sz="4400" spc="-1" dirty="0" smtClean="0">
                <a:solidFill>
                  <a:schemeClr val="tx1">
                    <a:lumMod val="75000"/>
                    <a:lumOff val="25000"/>
                  </a:schemeClr>
                </a:solidFill>
                <a:latin typeface="Arial"/>
              </a:rPr>
              <a:t>Libraries used in project</a:t>
            </a:r>
            <a:endParaRPr lang="en-US" sz="4400" spc="-1" dirty="0">
              <a:solidFill>
                <a:schemeClr val="tx1">
                  <a:lumMod val="75000"/>
                  <a:lumOff val="25000"/>
                </a:schemeClr>
              </a:solidFill>
              <a:latin typeface="Arial"/>
            </a:endParaRPr>
          </a:p>
        </p:txBody>
      </p:sp>
      <p:sp>
        <p:nvSpPr>
          <p:cNvPr id="5" name="Rectangle 4"/>
          <p:cNvSpPr/>
          <p:nvPr/>
        </p:nvSpPr>
        <p:spPr>
          <a:xfrm>
            <a:off x="2840182" y="304800"/>
            <a:ext cx="6172200" cy="609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nSpc>
                <a:spcPct val="90000"/>
              </a:lnSpc>
              <a:spcBef>
                <a:spcPts val="340"/>
              </a:spcBef>
              <a:buFont typeface="Arial" pitchFamily="34" charset="0"/>
              <a:buChar char="•"/>
            </a:pPr>
            <a:endParaRPr lang="en-US" sz="2400" spc="-1" dirty="0" smtClean="0">
              <a:solidFill>
                <a:srgbClr val="FFFFFF"/>
              </a:solidFill>
              <a:latin typeface="Arial"/>
              <a:ea typeface="DejaVu Sans"/>
            </a:endParaRPr>
          </a:p>
          <a:p>
            <a:pPr marL="285750" indent="-285750">
              <a:lnSpc>
                <a:spcPct val="90000"/>
              </a:lnSpc>
              <a:spcBef>
                <a:spcPts val="340"/>
              </a:spcBef>
              <a:buFont typeface="Arial" pitchFamily="34" charset="0"/>
              <a:buChar char="•"/>
            </a:pPr>
            <a:endParaRPr lang="en-US" sz="2800" spc="-1" dirty="0">
              <a:solidFill>
                <a:srgbClr val="FFFFFF"/>
              </a:solidFill>
              <a:latin typeface="Arial"/>
              <a:ea typeface="DejaVu Sans"/>
            </a:endParaRPr>
          </a:p>
          <a:p>
            <a:pPr marL="342900" indent="-342900">
              <a:lnSpc>
                <a:spcPct val="90000"/>
              </a:lnSpc>
              <a:spcAft>
                <a:spcPts val="1015"/>
              </a:spcAft>
              <a:buFont typeface="Arial" pitchFamily="34" charset="0"/>
              <a:buChar char="•"/>
            </a:pPr>
            <a:r>
              <a:rPr lang="en-US" sz="2800" b="0" strike="noStrike" spc="-1" dirty="0" smtClean="0">
                <a:solidFill>
                  <a:srgbClr val="FFFFFF"/>
                </a:solidFill>
                <a:latin typeface="Arial"/>
                <a:ea typeface="DejaVu Sans"/>
              </a:rPr>
              <a:t>Pandas and </a:t>
            </a:r>
            <a:r>
              <a:rPr lang="en-US" sz="2800" b="0" strike="noStrike" spc="-1" dirty="0" err="1" smtClean="0">
                <a:solidFill>
                  <a:srgbClr val="FFFFFF"/>
                </a:solidFill>
                <a:latin typeface="Arial"/>
                <a:ea typeface="DejaVu Sans"/>
              </a:rPr>
              <a:t>numpy</a:t>
            </a:r>
            <a:r>
              <a:rPr lang="en-US" sz="2800" b="0" strike="noStrike" spc="-1" dirty="0" smtClean="0">
                <a:solidFill>
                  <a:srgbClr val="FFFFFF"/>
                </a:solidFill>
                <a:latin typeface="Arial"/>
                <a:ea typeface="DejaVu Sans"/>
              </a:rPr>
              <a:t> for handling data.</a:t>
            </a:r>
            <a:endParaRPr lang="en-US" sz="2800" b="0" strike="noStrike" spc="-1" dirty="0" smtClean="0">
              <a:latin typeface="Arial"/>
            </a:endParaRPr>
          </a:p>
          <a:p>
            <a:pPr marL="285750" indent="-285750">
              <a:lnSpc>
                <a:spcPct val="90000"/>
              </a:lnSpc>
              <a:spcBef>
                <a:spcPts val="340"/>
              </a:spcBef>
              <a:buFont typeface="Arial" pitchFamily="34" charset="0"/>
              <a:buChar char="•"/>
            </a:pPr>
            <a:endParaRPr lang="en-US" sz="2800" spc="-1" dirty="0">
              <a:solidFill>
                <a:srgbClr val="FFFFFF"/>
              </a:solidFill>
              <a:latin typeface="Arial"/>
            </a:endParaRPr>
          </a:p>
          <a:p>
            <a:pPr marL="342900" indent="-342900">
              <a:lnSpc>
                <a:spcPct val="90000"/>
              </a:lnSpc>
              <a:spcAft>
                <a:spcPts val="1015"/>
              </a:spcAft>
              <a:buFont typeface="Arial" pitchFamily="34" charset="0"/>
              <a:buChar char="•"/>
            </a:pPr>
            <a:r>
              <a:rPr lang="en-US" sz="2800" b="0" strike="noStrike" spc="-1" dirty="0" smtClean="0">
                <a:solidFill>
                  <a:srgbClr val="FFFFFF"/>
                </a:solidFill>
                <a:latin typeface="Arial"/>
                <a:ea typeface="DejaVu Sans"/>
              </a:rPr>
              <a:t>Request module for using </a:t>
            </a:r>
            <a:r>
              <a:rPr lang="en-US" sz="2800" b="0" strike="noStrike" spc="-1" dirty="0" err="1" smtClean="0">
                <a:solidFill>
                  <a:srgbClr val="FFFFFF"/>
                </a:solidFill>
                <a:latin typeface="Arial"/>
                <a:ea typeface="DejaVu Sans"/>
              </a:rPr>
              <a:t>FourSquare</a:t>
            </a:r>
            <a:r>
              <a:rPr lang="en-US" sz="2800" b="0" strike="noStrike" spc="-1" dirty="0" smtClean="0">
                <a:solidFill>
                  <a:srgbClr val="FFFFFF"/>
                </a:solidFill>
                <a:latin typeface="Arial"/>
                <a:ea typeface="DejaVu Sans"/>
              </a:rPr>
              <a:t> API.</a:t>
            </a:r>
            <a:endParaRPr lang="en-US" sz="2800" b="0" strike="noStrike" spc="-1" dirty="0" smtClean="0">
              <a:latin typeface="Arial"/>
            </a:endParaRPr>
          </a:p>
          <a:p>
            <a:pPr marL="285750" indent="-285750">
              <a:lnSpc>
                <a:spcPct val="90000"/>
              </a:lnSpc>
              <a:spcBef>
                <a:spcPts val="340"/>
              </a:spcBef>
              <a:buFont typeface="Arial" pitchFamily="34" charset="0"/>
              <a:buChar char="•"/>
            </a:pPr>
            <a:endParaRPr lang="en-US" sz="2800" spc="-1" dirty="0" smtClean="0">
              <a:solidFill>
                <a:srgbClr val="FFFFFF"/>
              </a:solidFill>
              <a:latin typeface="Arial"/>
              <a:ea typeface="DejaVu Sans"/>
            </a:endParaRPr>
          </a:p>
          <a:p>
            <a:pPr marL="342900" indent="-342900">
              <a:lnSpc>
                <a:spcPct val="90000"/>
              </a:lnSpc>
              <a:spcAft>
                <a:spcPts val="1015"/>
              </a:spcAft>
              <a:buFont typeface="Arial" pitchFamily="34" charset="0"/>
              <a:buChar char="•"/>
            </a:pPr>
            <a:r>
              <a:rPr lang="en-US" sz="2800" b="0" strike="noStrike" spc="-1" dirty="0" err="1" smtClean="0">
                <a:solidFill>
                  <a:srgbClr val="FFFFFF"/>
                </a:solidFill>
                <a:latin typeface="Arial"/>
                <a:ea typeface="DejaVu Sans"/>
              </a:rPr>
              <a:t>Geopy</a:t>
            </a:r>
            <a:r>
              <a:rPr lang="en-US" sz="2800" b="0" strike="noStrike" spc="-1" dirty="0" smtClean="0">
                <a:solidFill>
                  <a:srgbClr val="FFFFFF"/>
                </a:solidFill>
                <a:latin typeface="Arial"/>
                <a:ea typeface="DejaVu Sans"/>
              </a:rPr>
              <a:t> to get co-ordinates of City of New York.</a:t>
            </a:r>
            <a:endParaRPr lang="en-US" sz="2800" b="0" strike="noStrike" spc="-1" dirty="0" smtClean="0">
              <a:latin typeface="Arial"/>
            </a:endParaRPr>
          </a:p>
          <a:p>
            <a:pPr marL="285750" indent="-285750">
              <a:lnSpc>
                <a:spcPct val="90000"/>
              </a:lnSpc>
              <a:spcBef>
                <a:spcPts val="340"/>
              </a:spcBef>
              <a:buFont typeface="Arial" pitchFamily="34" charset="0"/>
              <a:buChar char="•"/>
            </a:pPr>
            <a:endParaRPr lang="en-US" sz="2800" spc="-1" dirty="0" smtClean="0">
              <a:latin typeface="Arial"/>
            </a:endParaRPr>
          </a:p>
          <a:p>
            <a:pPr marL="285750" indent="-285750">
              <a:lnSpc>
                <a:spcPct val="90000"/>
              </a:lnSpc>
              <a:spcBef>
                <a:spcPts val="340"/>
              </a:spcBef>
              <a:buFont typeface="Arial" pitchFamily="34" charset="0"/>
              <a:buChar char="•"/>
            </a:pPr>
            <a:r>
              <a:rPr lang="en-US" sz="2800" spc="-1" dirty="0" err="1" smtClean="0">
                <a:solidFill>
                  <a:srgbClr val="FFFFFF"/>
                </a:solidFill>
                <a:latin typeface="Arial"/>
                <a:ea typeface="DejaVu Sans"/>
              </a:rPr>
              <a:t>Matplotlib</a:t>
            </a:r>
            <a:r>
              <a:rPr lang="en-US" sz="2800" spc="-1" dirty="0" smtClean="0">
                <a:solidFill>
                  <a:srgbClr val="FFFFFF"/>
                </a:solidFill>
                <a:latin typeface="Arial"/>
                <a:ea typeface="DejaVu Sans"/>
              </a:rPr>
              <a:t> for visualizing Graphs</a:t>
            </a:r>
            <a:endParaRPr lang="en-US" sz="2800" spc="-1" dirty="0">
              <a:latin typeface="Arial"/>
            </a:endParaRPr>
          </a:p>
          <a:p>
            <a:pPr marL="285750" indent="-285750">
              <a:lnSpc>
                <a:spcPct val="90000"/>
              </a:lnSpc>
              <a:spcBef>
                <a:spcPts val="340"/>
              </a:spcBef>
              <a:buFont typeface="Arial" pitchFamily="34" charset="0"/>
              <a:buChar char="•"/>
            </a:pPr>
            <a:endParaRPr lang="en-US" sz="2800" spc="-1" dirty="0" smtClean="0">
              <a:latin typeface="Arial"/>
            </a:endParaRPr>
          </a:p>
          <a:p>
            <a:pPr marL="285750" indent="-285750">
              <a:lnSpc>
                <a:spcPct val="90000"/>
              </a:lnSpc>
              <a:spcBef>
                <a:spcPts val="340"/>
              </a:spcBef>
              <a:buFont typeface="Arial" pitchFamily="34" charset="0"/>
              <a:buChar char="•"/>
            </a:pPr>
            <a:r>
              <a:rPr lang="en-US" sz="2800" spc="-1" dirty="0" smtClean="0">
                <a:solidFill>
                  <a:srgbClr val="FFFFFF"/>
                </a:solidFill>
                <a:latin typeface="Arial"/>
                <a:ea typeface="DejaVu Sans"/>
              </a:rPr>
              <a:t>Folium for real time Map</a:t>
            </a:r>
            <a:endParaRPr lang="en-US" sz="2800" spc="-1" dirty="0">
              <a:latin typeface="Arial"/>
            </a:endParaRPr>
          </a:p>
          <a:p>
            <a:pPr>
              <a:lnSpc>
                <a:spcPct val="90000"/>
              </a:lnSpc>
              <a:spcBef>
                <a:spcPts val="340"/>
              </a:spcBef>
            </a:pPr>
            <a:endParaRPr lang="en-US" spc="-1" dirty="0">
              <a:latin typeface="Arial"/>
            </a:endParaRPr>
          </a:p>
          <a:p>
            <a:pPr>
              <a:lnSpc>
                <a:spcPct val="90000"/>
              </a:lnSpc>
              <a:spcBef>
                <a:spcPts val="340"/>
              </a:spcBef>
            </a:pPr>
            <a:endParaRPr lang="en-US" spc="-1" dirty="0">
              <a:latin typeface="Arial"/>
            </a:endParaRPr>
          </a:p>
          <a:p>
            <a:pPr>
              <a:lnSpc>
                <a:spcPct val="90000"/>
              </a:lnSpc>
              <a:spcBef>
                <a:spcPts val="340"/>
              </a:spcBef>
            </a:pPr>
            <a:r>
              <a:rPr lang="en-US" b="0" strike="noStrike" spc="-1" dirty="0" smtClean="0">
                <a:solidFill>
                  <a:srgbClr val="000000"/>
                </a:solidFill>
                <a:latin typeface="Arial"/>
              </a:rPr>
              <a:t>.</a:t>
            </a:r>
            <a:endParaRPr lang="en-US" b="0" strike="noStrike" spc="-1" dirty="0">
              <a:latin typeface="Arial"/>
            </a:endParaRPr>
          </a:p>
        </p:txBody>
      </p:sp>
    </p:spTree>
    <p:extLst>
      <p:ext uri="{BB962C8B-B14F-4D97-AF65-F5344CB8AC3E}">
        <p14:creationId xmlns:p14="http://schemas.microsoft.com/office/powerpoint/2010/main" val="29100009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rot="16200000">
            <a:off x="-2133600" y="2819400"/>
            <a:ext cx="6096000" cy="1066800"/>
          </a:xfrm>
        </p:spPr>
        <p:txBody>
          <a:bodyPr>
            <a:noAutofit/>
          </a:bodyPr>
          <a:lstStyle/>
          <a:p>
            <a:pPr algn="ctr">
              <a:lnSpc>
                <a:spcPct val="90000"/>
              </a:lnSpc>
            </a:pPr>
            <a:r>
              <a:rPr lang="en-US" sz="4400" spc="-1" dirty="0" smtClean="0">
                <a:solidFill>
                  <a:schemeClr val="tx1">
                    <a:lumMod val="75000"/>
                    <a:lumOff val="25000"/>
                  </a:schemeClr>
                </a:solidFill>
                <a:latin typeface="Arial"/>
              </a:rPr>
              <a:t>STEP1 – Load Data and get co-ordinates </a:t>
            </a:r>
            <a:endParaRPr lang="en-US" sz="4400" spc="-1" dirty="0">
              <a:solidFill>
                <a:schemeClr val="tx1">
                  <a:lumMod val="75000"/>
                  <a:lumOff val="25000"/>
                </a:schemeClr>
              </a:solidFill>
              <a:latin typeface="Arial"/>
            </a:endParaRPr>
          </a:p>
        </p:txBody>
      </p:sp>
      <p:sp>
        <p:nvSpPr>
          <p:cNvPr id="5" name="Rectangle 4"/>
          <p:cNvSpPr/>
          <p:nvPr/>
        </p:nvSpPr>
        <p:spPr>
          <a:xfrm>
            <a:off x="2840182" y="304800"/>
            <a:ext cx="6172200" cy="2590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840" indent="-227880">
              <a:lnSpc>
                <a:spcPct val="90000"/>
              </a:lnSpc>
              <a:spcAft>
                <a:spcPts val="601"/>
              </a:spcAft>
              <a:buClr>
                <a:srgbClr val="FFFFFF"/>
              </a:buClr>
              <a:buFont typeface="Arial"/>
              <a:buChar char="•"/>
            </a:pPr>
            <a:r>
              <a:rPr lang="en-US" sz="2400" b="0" strike="noStrike" spc="-1" dirty="0" smtClean="0">
                <a:solidFill>
                  <a:srgbClr val="FFFFFF"/>
                </a:solidFill>
                <a:latin typeface="Arial"/>
                <a:ea typeface="DejaVu Sans"/>
              </a:rPr>
              <a:t>Load data from  </a:t>
            </a:r>
            <a:r>
              <a:rPr lang="en-US" sz="2400" b="0" u="sng" strike="noStrike" spc="-1" dirty="0" smtClean="0">
                <a:solidFill>
                  <a:srgbClr val="0000FF"/>
                </a:solidFill>
                <a:uFillTx/>
                <a:latin typeface="Arial"/>
                <a:ea typeface="DejaVu Sans"/>
                <a:hlinkClick r:id="rId2"/>
              </a:rPr>
              <a:t>https://cocl.us/new_york_dataset</a:t>
            </a:r>
            <a:r>
              <a:rPr lang="en-US" sz="2400" b="0" strike="noStrike" spc="-1" dirty="0" smtClean="0">
                <a:solidFill>
                  <a:srgbClr val="FFFFFF"/>
                </a:solidFill>
                <a:latin typeface="Arial"/>
                <a:ea typeface="DejaVu Sans"/>
              </a:rPr>
              <a:t> </a:t>
            </a:r>
            <a:endParaRPr lang="en-US" sz="2400" b="0" strike="noStrike" spc="-1" dirty="0" smtClean="0">
              <a:latin typeface="Arial"/>
            </a:endParaRPr>
          </a:p>
          <a:p>
            <a:pPr marL="57240">
              <a:lnSpc>
                <a:spcPct val="90000"/>
              </a:lnSpc>
              <a:spcAft>
                <a:spcPts val="601"/>
              </a:spcAft>
            </a:pPr>
            <a:r>
              <a:rPr lang="en-US" sz="2400" b="0" strike="noStrike" spc="-1" dirty="0" smtClean="0">
                <a:solidFill>
                  <a:srgbClr val="FFFFFF"/>
                </a:solidFill>
                <a:latin typeface="Arial"/>
                <a:ea typeface="DejaVu Sans"/>
              </a:rPr>
              <a:t>   in pandas </a:t>
            </a:r>
            <a:r>
              <a:rPr lang="en-US" sz="2400" b="0" strike="noStrike" spc="-1" dirty="0" err="1" smtClean="0">
                <a:solidFill>
                  <a:srgbClr val="FFFFFF"/>
                </a:solidFill>
                <a:latin typeface="Arial"/>
                <a:ea typeface="DejaVu Sans"/>
              </a:rPr>
              <a:t>Dataframe</a:t>
            </a:r>
            <a:r>
              <a:rPr lang="en-US" sz="2400" b="0" strike="noStrike" spc="-1" dirty="0" smtClean="0">
                <a:solidFill>
                  <a:srgbClr val="FFFFFF"/>
                </a:solidFill>
                <a:latin typeface="Arial"/>
                <a:ea typeface="DejaVu Sans"/>
              </a:rPr>
              <a:t>.</a:t>
            </a:r>
            <a:endParaRPr lang="en-US" sz="2400" b="0" strike="noStrike" spc="-1" dirty="0" smtClean="0">
              <a:latin typeface="Arial"/>
            </a:endParaRPr>
          </a:p>
          <a:p>
            <a:pPr marL="57240">
              <a:lnSpc>
                <a:spcPct val="90000"/>
              </a:lnSpc>
              <a:spcAft>
                <a:spcPts val="601"/>
              </a:spcAft>
            </a:pPr>
            <a:endParaRPr lang="en-US" sz="2400" b="0" strike="noStrike" spc="-1" dirty="0" smtClean="0">
              <a:latin typeface="Arial"/>
            </a:endParaRPr>
          </a:p>
          <a:p>
            <a:pPr marL="285840" indent="-227880">
              <a:lnSpc>
                <a:spcPct val="90000"/>
              </a:lnSpc>
              <a:spcAft>
                <a:spcPts val="601"/>
              </a:spcAft>
              <a:buClr>
                <a:srgbClr val="FFFFFF"/>
              </a:buClr>
              <a:buFont typeface="Arial"/>
              <a:buChar char="•"/>
            </a:pPr>
            <a:r>
              <a:rPr lang="en-US" sz="2400" b="0" strike="noStrike" spc="-1" dirty="0" smtClean="0">
                <a:solidFill>
                  <a:srgbClr val="FFFFFF"/>
                </a:solidFill>
                <a:latin typeface="Arial"/>
                <a:ea typeface="DejaVu Sans"/>
              </a:rPr>
              <a:t>Getting Latitude and Longitude for each address </a:t>
            </a:r>
            <a:r>
              <a:rPr lang="en-US" sz="2400" b="0" strike="noStrike" spc="-1" dirty="0" err="1" smtClean="0">
                <a:solidFill>
                  <a:srgbClr val="FFFFFF"/>
                </a:solidFill>
                <a:latin typeface="Arial"/>
                <a:ea typeface="DejaVu Sans"/>
              </a:rPr>
              <a:t>geopy</a:t>
            </a:r>
            <a:r>
              <a:rPr lang="en-US" sz="2400" b="0" strike="noStrike" spc="-1" dirty="0" smtClean="0">
                <a:solidFill>
                  <a:srgbClr val="FFFFFF"/>
                </a:solidFill>
                <a:latin typeface="Arial"/>
                <a:ea typeface="DejaVu Sans"/>
              </a:rPr>
              <a:t> library.</a:t>
            </a:r>
            <a:endParaRPr lang="en-US" sz="2400" b="0" strike="noStrike" spc="-1" dirty="0">
              <a:latin typeface="Arial"/>
            </a:endParaRPr>
          </a:p>
        </p:txBody>
      </p:sp>
      <p:pic>
        <p:nvPicPr>
          <p:cNvPr id="4" name="Content Placeholder 4"/>
          <p:cNvPicPr/>
          <p:nvPr/>
        </p:nvPicPr>
        <p:blipFill>
          <a:blip r:embed="rId3"/>
          <a:stretch/>
        </p:blipFill>
        <p:spPr>
          <a:xfrm>
            <a:off x="2971800" y="3200400"/>
            <a:ext cx="5943600" cy="2971800"/>
          </a:xfrm>
          <a:prstGeom prst="rect">
            <a:avLst/>
          </a:prstGeom>
          <a:ln>
            <a:noFill/>
          </a:ln>
        </p:spPr>
      </p:pic>
    </p:spTree>
    <p:extLst>
      <p:ext uri="{BB962C8B-B14F-4D97-AF65-F5344CB8AC3E}">
        <p14:creationId xmlns:p14="http://schemas.microsoft.com/office/powerpoint/2010/main" val="16782887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rot="16200000">
            <a:off x="-2171700" y="2933700"/>
            <a:ext cx="6324600" cy="1066800"/>
          </a:xfrm>
        </p:spPr>
        <p:txBody>
          <a:bodyPr>
            <a:noAutofit/>
          </a:bodyPr>
          <a:lstStyle/>
          <a:p>
            <a:pPr algn="l">
              <a:lnSpc>
                <a:spcPct val="90000"/>
              </a:lnSpc>
            </a:pPr>
            <a:r>
              <a:rPr lang="en-US" sz="4000" spc="-1" dirty="0">
                <a:solidFill>
                  <a:srgbClr val="303030"/>
                </a:solidFill>
                <a:latin typeface="Arial"/>
              </a:rPr>
              <a:t>Number of neighborhoods in each Borough</a:t>
            </a:r>
            <a:endParaRPr lang="en-US" sz="4000" spc="-1" dirty="0">
              <a:latin typeface="Arial"/>
            </a:endParaRPr>
          </a:p>
        </p:txBody>
      </p:sp>
      <p:pic>
        <p:nvPicPr>
          <p:cNvPr id="6" name="Content Placeholder 4"/>
          <p:cNvPicPr/>
          <p:nvPr/>
        </p:nvPicPr>
        <p:blipFill>
          <a:blip r:embed="rId2"/>
          <a:stretch/>
        </p:blipFill>
        <p:spPr>
          <a:xfrm>
            <a:off x="2743200" y="1219200"/>
            <a:ext cx="6248400" cy="4495800"/>
          </a:xfrm>
          <a:prstGeom prst="rect">
            <a:avLst/>
          </a:prstGeom>
          <a:ln>
            <a:noFill/>
          </a:ln>
        </p:spPr>
      </p:pic>
    </p:spTree>
    <p:extLst>
      <p:ext uri="{BB962C8B-B14F-4D97-AF65-F5344CB8AC3E}">
        <p14:creationId xmlns:p14="http://schemas.microsoft.com/office/powerpoint/2010/main" val="8525194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rot="16200000">
            <a:off x="-1676400" y="2362200"/>
            <a:ext cx="6096000" cy="1981200"/>
          </a:xfrm>
        </p:spPr>
        <p:txBody>
          <a:bodyPr>
            <a:noAutofit/>
          </a:bodyPr>
          <a:lstStyle/>
          <a:p>
            <a:pPr algn="ctr">
              <a:lnSpc>
                <a:spcPct val="90000"/>
              </a:lnSpc>
            </a:pPr>
            <a:r>
              <a:rPr lang="en-US" sz="4400" spc="-1" dirty="0" smtClean="0">
                <a:solidFill>
                  <a:schemeClr val="tx1">
                    <a:lumMod val="75000"/>
                    <a:lumOff val="25000"/>
                  </a:schemeClr>
                </a:solidFill>
                <a:latin typeface="Arial"/>
              </a:rPr>
              <a:t>STEP2 – </a:t>
            </a:r>
          </a:p>
          <a:p>
            <a:pPr algn="ctr">
              <a:lnSpc>
                <a:spcPct val="90000"/>
              </a:lnSpc>
            </a:pPr>
            <a:r>
              <a:rPr lang="en-US" sz="4400" spc="-1" dirty="0" smtClean="0">
                <a:solidFill>
                  <a:schemeClr val="tx1">
                    <a:lumMod val="75000"/>
                    <a:lumOff val="25000"/>
                  </a:schemeClr>
                </a:solidFill>
                <a:latin typeface="Arial"/>
              </a:rPr>
              <a:t>List of </a:t>
            </a:r>
            <a:r>
              <a:rPr lang="en-US" sz="3600" spc="-1" dirty="0" smtClean="0">
                <a:solidFill>
                  <a:schemeClr val="tx1">
                    <a:lumMod val="75000"/>
                    <a:lumOff val="25000"/>
                  </a:schemeClr>
                </a:solidFill>
                <a:latin typeface="Arial"/>
              </a:rPr>
              <a:t>Indian Restaurants</a:t>
            </a:r>
            <a:endParaRPr lang="en-US" sz="3600" spc="-1" dirty="0">
              <a:solidFill>
                <a:schemeClr val="tx1">
                  <a:lumMod val="75000"/>
                  <a:lumOff val="25000"/>
                </a:schemeClr>
              </a:solidFill>
              <a:latin typeface="Arial"/>
            </a:endParaRPr>
          </a:p>
        </p:txBody>
      </p:sp>
      <p:sp>
        <p:nvSpPr>
          <p:cNvPr id="5" name="Rectangle 4"/>
          <p:cNvSpPr/>
          <p:nvPr/>
        </p:nvSpPr>
        <p:spPr>
          <a:xfrm>
            <a:off x="2840182" y="304800"/>
            <a:ext cx="6172200" cy="1447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840" indent="-227880">
              <a:lnSpc>
                <a:spcPct val="90000"/>
              </a:lnSpc>
              <a:spcAft>
                <a:spcPts val="601"/>
              </a:spcAft>
              <a:buClr>
                <a:srgbClr val="FFFFFF"/>
              </a:buClr>
              <a:buFont typeface="Arial"/>
              <a:buChar char="•"/>
            </a:pPr>
            <a:r>
              <a:rPr lang="en-US" sz="2400" b="0" strike="noStrike" spc="-1" dirty="0" smtClean="0">
                <a:solidFill>
                  <a:schemeClr val="bg1"/>
                </a:solidFill>
                <a:latin typeface="Arial"/>
                <a:ea typeface="DejaVu Sans"/>
              </a:rPr>
              <a:t>Filter out which Borough and Neighborhood have maximum number of Indian Restaurants using </a:t>
            </a:r>
            <a:r>
              <a:rPr lang="en-US" sz="2400" b="0" strike="noStrike" spc="-1" dirty="0" err="1" smtClean="0">
                <a:solidFill>
                  <a:schemeClr val="bg1"/>
                </a:solidFill>
                <a:latin typeface="Arial"/>
                <a:ea typeface="DejaVu Sans"/>
              </a:rPr>
              <a:t>FourSquare</a:t>
            </a:r>
            <a:r>
              <a:rPr lang="en-US" sz="2400" b="0" strike="noStrike" spc="-1" dirty="0" smtClean="0">
                <a:solidFill>
                  <a:schemeClr val="bg1"/>
                </a:solidFill>
                <a:latin typeface="Arial"/>
                <a:ea typeface="DejaVu Sans"/>
              </a:rPr>
              <a:t> API</a:t>
            </a:r>
            <a:endParaRPr lang="en-US" sz="2400" b="0" strike="noStrike" spc="-1" dirty="0">
              <a:solidFill>
                <a:schemeClr val="bg1"/>
              </a:solidFill>
              <a:latin typeface="Arial"/>
            </a:endParaRPr>
          </a:p>
        </p:txBody>
      </p:sp>
      <p:pic>
        <p:nvPicPr>
          <p:cNvPr id="6" name="Picture 7"/>
          <p:cNvPicPr/>
          <p:nvPr/>
        </p:nvPicPr>
        <p:blipFill>
          <a:blip r:embed="rId2"/>
          <a:stretch/>
        </p:blipFill>
        <p:spPr>
          <a:xfrm>
            <a:off x="2840182" y="1981200"/>
            <a:ext cx="5922818" cy="3313080"/>
          </a:xfrm>
          <a:prstGeom prst="rect">
            <a:avLst/>
          </a:prstGeom>
          <a:ln>
            <a:noFill/>
          </a:ln>
        </p:spPr>
      </p:pic>
      <p:sp>
        <p:nvSpPr>
          <p:cNvPr id="7" name="Rectangle 6"/>
          <p:cNvSpPr/>
          <p:nvPr/>
        </p:nvSpPr>
        <p:spPr>
          <a:xfrm>
            <a:off x="2833255" y="5410200"/>
            <a:ext cx="6172200" cy="1295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840" indent="-227880">
              <a:lnSpc>
                <a:spcPct val="90000"/>
              </a:lnSpc>
              <a:spcAft>
                <a:spcPts val="601"/>
              </a:spcAft>
              <a:buClr>
                <a:srgbClr val="FFFFFF"/>
              </a:buClr>
              <a:buFont typeface="Arial"/>
              <a:buChar char="•"/>
            </a:pPr>
            <a:r>
              <a:rPr lang="en-US" sz="2400" b="1" strike="noStrike" spc="-1" dirty="0" smtClean="0">
                <a:solidFill>
                  <a:schemeClr val="bg1"/>
                </a:solidFill>
                <a:latin typeface="Arial"/>
                <a:ea typeface="DejaVu Sans"/>
              </a:rPr>
              <a:t>Result </a:t>
            </a:r>
            <a:r>
              <a:rPr lang="en-US" sz="2400" b="0" strike="noStrike" spc="-1" dirty="0" smtClean="0">
                <a:solidFill>
                  <a:schemeClr val="bg1"/>
                </a:solidFill>
                <a:latin typeface="Arial"/>
                <a:ea typeface="DejaVu Sans"/>
              </a:rPr>
              <a:t>– Queens has maximum number of Restaurants</a:t>
            </a:r>
            <a:endParaRPr lang="en-US" sz="2400" b="0" strike="noStrike" spc="-1" dirty="0" smtClean="0">
              <a:solidFill>
                <a:schemeClr val="bg1"/>
              </a:solidFill>
              <a:latin typeface="Arial"/>
            </a:endParaRPr>
          </a:p>
          <a:p>
            <a:pPr marL="285840" indent="-227880">
              <a:lnSpc>
                <a:spcPct val="90000"/>
              </a:lnSpc>
              <a:spcAft>
                <a:spcPts val="601"/>
              </a:spcAft>
              <a:buClr>
                <a:srgbClr val="FFFFFF"/>
              </a:buClr>
              <a:buFont typeface="Arial"/>
              <a:buChar char="•"/>
            </a:pPr>
            <a:endParaRPr lang="en-US" sz="2400" b="0" strike="noStrike" spc="-1" dirty="0">
              <a:solidFill>
                <a:schemeClr val="bg1"/>
              </a:solidFill>
              <a:latin typeface="Arial"/>
            </a:endParaRPr>
          </a:p>
        </p:txBody>
      </p:sp>
    </p:spTree>
    <p:extLst>
      <p:ext uri="{BB962C8B-B14F-4D97-AF65-F5344CB8AC3E}">
        <p14:creationId xmlns:p14="http://schemas.microsoft.com/office/powerpoint/2010/main" val="8651031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rot="16200000">
            <a:off x="-1524000" y="2514600"/>
            <a:ext cx="6096000" cy="1676400"/>
          </a:xfrm>
        </p:spPr>
        <p:txBody>
          <a:bodyPr>
            <a:noAutofit/>
          </a:bodyPr>
          <a:lstStyle/>
          <a:p>
            <a:pPr algn="ctr">
              <a:lnSpc>
                <a:spcPct val="90000"/>
              </a:lnSpc>
            </a:pPr>
            <a:r>
              <a:rPr lang="en-US" sz="4400" spc="-1" dirty="0" smtClean="0">
                <a:solidFill>
                  <a:schemeClr val="tx1">
                    <a:lumMod val="75000"/>
                    <a:lumOff val="25000"/>
                  </a:schemeClr>
                </a:solidFill>
                <a:latin typeface="Arial"/>
              </a:rPr>
              <a:t>STEP2 </a:t>
            </a:r>
          </a:p>
        </p:txBody>
      </p:sp>
      <p:sp>
        <p:nvSpPr>
          <p:cNvPr id="5" name="Rectangle 4"/>
          <p:cNvSpPr/>
          <p:nvPr/>
        </p:nvSpPr>
        <p:spPr>
          <a:xfrm>
            <a:off x="2840182" y="304800"/>
            <a:ext cx="6172200" cy="1447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840" indent="-227880">
              <a:lnSpc>
                <a:spcPct val="90000"/>
              </a:lnSpc>
              <a:spcAft>
                <a:spcPts val="601"/>
              </a:spcAft>
              <a:buClr>
                <a:srgbClr val="000000"/>
              </a:buClr>
              <a:buFont typeface="Arial"/>
              <a:buChar char="•"/>
            </a:pPr>
            <a:r>
              <a:rPr lang="en-US" sz="2400" b="0" strike="noStrike" spc="-1" dirty="0" smtClean="0">
                <a:solidFill>
                  <a:schemeClr val="bg1"/>
                </a:solidFill>
                <a:latin typeface="Arial"/>
                <a:ea typeface="DejaVu Sans"/>
              </a:rPr>
              <a:t>Filter out which Borough and Neighborhood have maximum number of Indian Restaurants using </a:t>
            </a:r>
            <a:r>
              <a:rPr lang="en-US" sz="2400" b="0" strike="noStrike" spc="-1" dirty="0" err="1" smtClean="0">
                <a:solidFill>
                  <a:schemeClr val="bg1"/>
                </a:solidFill>
                <a:latin typeface="Arial"/>
                <a:ea typeface="DejaVu Sans"/>
              </a:rPr>
              <a:t>FourSquare</a:t>
            </a:r>
            <a:r>
              <a:rPr lang="en-US" sz="2400" b="0" strike="noStrike" spc="-1" dirty="0" smtClean="0">
                <a:solidFill>
                  <a:schemeClr val="bg1"/>
                </a:solidFill>
                <a:latin typeface="Arial"/>
                <a:ea typeface="DejaVu Sans"/>
              </a:rPr>
              <a:t> API.</a:t>
            </a:r>
            <a:endParaRPr lang="en-US" sz="2400" b="0" strike="noStrike" spc="-1" dirty="0">
              <a:solidFill>
                <a:schemeClr val="bg1"/>
              </a:solidFill>
              <a:latin typeface="Arial"/>
            </a:endParaRPr>
          </a:p>
        </p:txBody>
      </p:sp>
      <p:sp>
        <p:nvSpPr>
          <p:cNvPr id="7" name="Rectangle 6"/>
          <p:cNvSpPr/>
          <p:nvPr/>
        </p:nvSpPr>
        <p:spPr>
          <a:xfrm>
            <a:off x="2833255" y="5410200"/>
            <a:ext cx="6172200" cy="1295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0000"/>
              </a:lnSpc>
            </a:pPr>
            <a:r>
              <a:rPr lang="en-US" sz="2400" b="1" strike="noStrike" spc="-1" dirty="0" smtClean="0">
                <a:solidFill>
                  <a:schemeClr val="bg1"/>
                </a:solidFill>
                <a:latin typeface="Arial"/>
                <a:ea typeface="DejaVu Sans"/>
              </a:rPr>
              <a:t>Result </a:t>
            </a:r>
            <a:r>
              <a:rPr lang="en-US" sz="2400" b="0" strike="noStrike" spc="-1" dirty="0" smtClean="0">
                <a:solidFill>
                  <a:schemeClr val="bg1"/>
                </a:solidFill>
                <a:latin typeface="Arial"/>
                <a:ea typeface="DejaVu Sans"/>
              </a:rPr>
              <a:t>– Floral Park has maximum number of Restaurants</a:t>
            </a:r>
            <a:endParaRPr lang="en-US" sz="2400" b="0" strike="noStrike" spc="-1" dirty="0" smtClean="0">
              <a:solidFill>
                <a:schemeClr val="bg1"/>
              </a:solidFill>
              <a:latin typeface="Arial"/>
            </a:endParaRPr>
          </a:p>
          <a:p>
            <a:pPr marL="285840" indent="-227880">
              <a:lnSpc>
                <a:spcPct val="90000"/>
              </a:lnSpc>
              <a:spcAft>
                <a:spcPts val="601"/>
              </a:spcAft>
              <a:buClr>
                <a:srgbClr val="FFFFFF"/>
              </a:buClr>
              <a:buFont typeface="Arial"/>
              <a:buChar char="•"/>
            </a:pPr>
            <a:endParaRPr lang="en-US" sz="2400" b="0" strike="noStrike" spc="-1" dirty="0">
              <a:solidFill>
                <a:schemeClr val="bg1"/>
              </a:solidFill>
              <a:latin typeface="Arial"/>
            </a:endParaRPr>
          </a:p>
        </p:txBody>
      </p:sp>
      <p:pic>
        <p:nvPicPr>
          <p:cNvPr id="8" name="Picture 3"/>
          <p:cNvPicPr/>
          <p:nvPr/>
        </p:nvPicPr>
        <p:blipFill>
          <a:blip r:embed="rId2"/>
          <a:stretch/>
        </p:blipFill>
        <p:spPr>
          <a:xfrm>
            <a:off x="2840182" y="1945745"/>
            <a:ext cx="6075218" cy="3450600"/>
          </a:xfrm>
          <a:prstGeom prst="rect">
            <a:avLst/>
          </a:prstGeom>
          <a:ln>
            <a:noFill/>
          </a:ln>
        </p:spPr>
      </p:pic>
    </p:spTree>
    <p:extLst>
      <p:ext uri="{BB962C8B-B14F-4D97-AF65-F5344CB8AC3E}">
        <p14:creationId xmlns:p14="http://schemas.microsoft.com/office/powerpoint/2010/main" val="295120144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37</TotalTime>
  <Words>759</Words>
  <Application>Microsoft Office PowerPoint</Application>
  <PresentationFormat>On-screen Show (4:3)</PresentationFormat>
  <Paragraphs>79</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Opulent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Microbyte</dc:creator>
  <cp:lastModifiedBy>Microbyte</cp:lastModifiedBy>
  <cp:revision>7</cp:revision>
  <dcterms:created xsi:type="dcterms:W3CDTF">2021-02-19T07:55:19Z</dcterms:created>
  <dcterms:modified xsi:type="dcterms:W3CDTF">2021-02-19T08:33:08Z</dcterms:modified>
</cp:coreProperties>
</file>