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7D76-D72D-4E5D-8582-4888B6430D0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BD91F-2395-424D-A949-2152B7D0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ADA6-A6C5-4C04-8647-5E6E2E2AE95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86E9-0BFF-4DC6-8A5C-BBBAE61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arthikeyaa.official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0" y="762000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Bahnschrift Light SemiCondensed" pitchFamily="34" charset="0"/>
              </a:rPr>
              <a:t>Building an AI Pipeline for Image Segmentation and Object Analysis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Bahnschrift Light Semi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0005" y="3657600"/>
            <a:ext cx="4266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presentation outlines the steps involved in building an AI pipeline that utilizes image segmentation, object detection, and attribute analysis to generate a comprehensive output summary.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200" cy="6781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277535" y="5427610"/>
            <a:ext cx="980265" cy="1049390"/>
            <a:chOff x="4277535" y="5427610"/>
            <a:chExt cx="980265" cy="1049390"/>
          </a:xfrm>
        </p:grpSpPr>
        <p:sp>
          <p:nvSpPr>
            <p:cNvPr id="7" name="Oval 6"/>
            <p:cNvSpPr/>
            <p:nvPr/>
          </p:nvSpPr>
          <p:spPr>
            <a:xfrm>
              <a:off x="4277535" y="5427610"/>
              <a:ext cx="980265" cy="104939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140" y="5547912"/>
              <a:ext cx="629054" cy="80878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432011" y="5767639"/>
            <a:ext cx="348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By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Karthikeya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Tallapaneni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8332" y="6167000"/>
            <a:ext cx="31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hlinkClick r:id="rId4"/>
              </a:rPr>
              <a:t>Karthikeyaa.official@gmail.com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1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590800"/>
            <a:ext cx="34243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gency FB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3553" y="3698796"/>
            <a:ext cx="329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For any Queries  contact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+91 8978796351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Karthikeyaa.official@gmail.com</a:t>
            </a:r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8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3727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gency FB" pitchFamily="34" charset="0"/>
              </a:rPr>
              <a:t>Image Segmentation</a:t>
            </a:r>
            <a:endParaRPr lang="en-US" sz="40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8510" y="1225034"/>
            <a:ext cx="533400" cy="533400"/>
            <a:chOff x="1066800" y="12954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90600" y="1225033"/>
            <a:ext cx="3733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Segmentation Techniques</a:t>
            </a:r>
            <a:endParaRPr lang="en-US" sz="20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Image segmentation is the process of dividing an image into multiple segments, each representing a distinct object or region of interest. Common techniques include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thresholding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 edge detection, region growing, and clustering.</a:t>
            </a:r>
          </a:p>
          <a:p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12148" y="1253564"/>
            <a:ext cx="533400" cy="533400"/>
            <a:chOff x="1066800" y="12954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34718" y="4150394"/>
            <a:ext cx="533400" cy="533400"/>
            <a:chOff x="1066800" y="12954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10" y="4145785"/>
            <a:ext cx="533400" cy="533400"/>
            <a:chOff x="1066800" y="12954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638800" y="1225032"/>
            <a:ext cx="29840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Pre-Trained Models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Leveraging pre-trained models, such as Mask R-CNN or DETR, enables efficient and accurate segmentation of objects, leveraging existing knowledge and reducing training time.</a:t>
            </a:r>
          </a:p>
          <a:p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4387" y="4150394"/>
            <a:ext cx="3429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Semantic Segmentation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Semantic segmentation involves assigning a label to each pixel in an image, classifying it as belonging to a specific object category. This provides detailed information about the image content.</a:t>
            </a:r>
          </a:p>
          <a:p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1491" y="4011894"/>
            <a:ext cx="28786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Instance Segmentation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Instance segmentation goes beyond semantic segmentation by identifying and separating individual instances of the same object category. This allows for object-level analysis and tracking.</a:t>
            </a:r>
          </a:p>
          <a:p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2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23" y="1524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</a:rPr>
              <a:t>Implement a model or use a pre-trained model for image segmentation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4230" y="1389089"/>
            <a:ext cx="533400" cy="533400"/>
            <a:chOff x="1066800" y="12954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4230" y="2590800"/>
            <a:ext cx="533400" cy="533400"/>
            <a:chOff x="1066800" y="12954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4230" y="3625334"/>
            <a:ext cx="533400" cy="533400"/>
            <a:chOff x="1066800" y="12954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4230" y="4850368"/>
            <a:ext cx="533400" cy="533400"/>
            <a:chOff x="1066800" y="12954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54230" y="5993368"/>
            <a:ext cx="533400" cy="533400"/>
            <a:chOff x="1066800" y="12954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066800" y="1295400"/>
              <a:ext cx="533400" cy="533400"/>
            </a:xfrm>
            <a:prstGeom prst="ellipse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2657" y="138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2"/>
          </p:cNvCxnSpPr>
          <p:nvPr/>
        </p:nvCxnSpPr>
        <p:spPr>
          <a:xfrm flipH="1">
            <a:off x="3810000" y="1655789"/>
            <a:ext cx="444230" cy="5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7630" y="2851334"/>
            <a:ext cx="3939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22970" y="3897868"/>
            <a:ext cx="444230" cy="5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87630" y="5117068"/>
            <a:ext cx="3939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822970" y="6265902"/>
            <a:ext cx="444230" cy="5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80011" y="1322910"/>
            <a:ext cx="3229989" cy="1496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205" y="1365102"/>
            <a:ext cx="3139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 Selection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Choose an appropriate segmentation model based on the specific requirements of the task, considering factors such as model accuracy, speed, and computational resources.</a:t>
            </a:r>
          </a:p>
          <a:p>
            <a:endParaRPr lang="en-US" sz="1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86464" y="2202132"/>
            <a:ext cx="2895600" cy="1379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6464" y="2223861"/>
            <a:ext cx="30058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Data Preparation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Prepare a labeled dataset with images annotated with segmentation masks, ensuring sufficient data diversity and quality for optimal model training.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80011" y="3276600"/>
            <a:ext cx="3229989" cy="1524000"/>
          </a:xfrm>
          <a:prstGeom prst="roundRect">
            <a:avLst/>
          </a:prstGeom>
          <a:solidFill>
            <a:srgbClr val="001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011" y="3428537"/>
            <a:ext cx="33065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 Training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Train the selected model on the prepared dataset, optimizing </a:t>
            </a:r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hyperparameters</a:t>
            </a:r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and evaluating model performance to achieve desired accuracy levels.</a:t>
            </a:r>
          </a:p>
          <a:p>
            <a:endParaRPr lang="en-US" sz="1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78358" y="4349234"/>
            <a:ext cx="3127442" cy="1547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10783" y="4392930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 Evaluation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Evaluate the trained model using metrics like intersection over union (</a:t>
            </a:r>
            <a:r>
              <a:rPr lang="en-US" sz="1400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IoU</a:t>
            </a:r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) and accuracy, ensuring the model meets the performance requirements for the task.</a:t>
            </a:r>
          </a:p>
          <a:p>
            <a:endParaRPr lang="en-US" sz="1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0011" y="5307568"/>
            <a:ext cx="3229990" cy="13218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800" y="5331648"/>
            <a:ext cx="32008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Model Deployment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Deploy the trained model for inference, enabling seamless segmentation of new images and integration with the broader AI pipeline.</a:t>
            </a:r>
          </a:p>
          <a:p>
            <a:endParaRPr lang="en-US" sz="1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6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41012"/>
            <a:ext cx="5017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gency FB" pitchFamily="34" charset="0"/>
              </a:rPr>
              <a:t>Object Detection and Classification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2133600"/>
            <a:ext cx="2667000" cy="28956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2133600"/>
            <a:ext cx="2667000" cy="28956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0" y="2133600"/>
            <a:ext cx="2667000" cy="28956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" y="2273349"/>
            <a:ext cx="243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Detection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detection aims to identify and locate objects of interest within an image, drawing bounding boxes around them and assigning them to specific categories.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650" y="2140404"/>
            <a:ext cx="2571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Classification</a:t>
            </a:r>
            <a:endParaRPr lang="en-US" b="1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classification involves assigning a label to each detected object, indicating its category or type based on learned features and patterns. This provides semantic understan</a:t>
            </a:r>
            <a:r>
              <a:rPr lang="en-US" sz="1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ding of the objects.</a:t>
            </a:r>
          </a:p>
          <a:p>
            <a:endParaRPr lang="en-US" sz="16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280153"/>
            <a:ext cx="2743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Localization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localization involves determining the precise location of objects within the image, providing accurate coordinates for bounding boxes that enclose the detected objects.</a:t>
            </a:r>
          </a:p>
          <a:p>
            <a:endParaRPr lang="en-US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28600"/>
            <a:ext cx="7064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</a:rPr>
              <a:t>Identify and classify objects within the segmented image</a:t>
            </a:r>
          </a:p>
        </p:txBody>
      </p:sp>
      <p:sp>
        <p:nvSpPr>
          <p:cNvPr id="5" name="Down Arrow 4"/>
          <p:cNvSpPr/>
          <p:nvPr/>
        </p:nvSpPr>
        <p:spPr>
          <a:xfrm>
            <a:off x="1648839" y="1066800"/>
            <a:ext cx="1066800" cy="1066800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648839" y="2590800"/>
            <a:ext cx="1066800" cy="1066800"/>
          </a:xfrm>
          <a:prstGeom prst="downArrow">
            <a:avLst/>
          </a:prstGeom>
          <a:solidFill>
            <a:srgbClr val="00153E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648839" y="4114800"/>
            <a:ext cx="1066800" cy="1066800"/>
          </a:xfrm>
          <a:prstGeom prst="downArrow">
            <a:avLst/>
          </a:prstGeom>
          <a:solidFill>
            <a:srgbClr val="00153E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48839" y="5562600"/>
            <a:ext cx="1066800" cy="1066800"/>
          </a:xfrm>
          <a:prstGeom prst="downArrow">
            <a:avLst/>
          </a:prstGeom>
          <a:solidFill>
            <a:srgbClr val="00153E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0" y="875489"/>
            <a:ext cx="4495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Feature Extraction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Extract relevant features from the segmented objects, such as shape, texture, and color, to provide a basis for classification.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9621" y="2438400"/>
            <a:ext cx="464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Cambria" pitchFamily="18" charset="0"/>
                <a:ea typeface="Cambria" pitchFamily="18" charset="0"/>
              </a:rPr>
              <a:t>Feature Representation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Represent the extracted features in a suitable format, such as vectors or matrices, to facilitate efficient processing by classification algorithms.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7727" y="3917349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  <a:latin typeface="Cambria" pitchFamily="18" charset="0"/>
                <a:ea typeface="Cambria" pitchFamily="18" charset="0"/>
              </a:rPr>
              <a:t>Classification Model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Train a classification model using labeled data, enabling the model to learn relationships between features and object categories.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727" y="5429071"/>
            <a:ext cx="4953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  <a:latin typeface="Cambria" pitchFamily="18" charset="0"/>
                <a:ea typeface="Cambria" pitchFamily="18" charset="0"/>
              </a:rPr>
              <a:t>Object Labeling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Apply the trained classification model to the segmented objects, assigning labels to each object based on their learned features.</a:t>
            </a:r>
          </a:p>
        </p:txBody>
      </p:sp>
    </p:spTree>
    <p:extLst>
      <p:ext uri="{BB962C8B-B14F-4D97-AF65-F5344CB8AC3E}">
        <p14:creationId xmlns:p14="http://schemas.microsoft.com/office/powerpoint/2010/main" val="6010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3650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gency FB" pitchFamily="34" charset="0"/>
              </a:rPr>
              <a:t>Object Attribute Analysis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2932" y="1371600"/>
            <a:ext cx="4267200" cy="2138303"/>
            <a:chOff x="381000" y="1219200"/>
            <a:chExt cx="4267200" cy="2138303"/>
          </a:xfrm>
        </p:grpSpPr>
        <p:sp>
          <p:nvSpPr>
            <p:cNvPr id="5" name="Rounded Rectangle 4"/>
            <p:cNvSpPr/>
            <p:nvPr/>
          </p:nvSpPr>
          <p:spPr>
            <a:xfrm>
              <a:off x="381000" y="1219200"/>
              <a:ext cx="4267200" cy="2057400"/>
            </a:xfrm>
            <a:prstGeom prst="roundRect">
              <a:avLst/>
            </a:prstGeom>
            <a:solidFill>
              <a:srgbClr val="00153E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815" y="1295400"/>
              <a:ext cx="40386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Color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Determine the dominant colors and color patterns present within each detected object, providing insights into its appearance and aesthetic properties.</a:t>
              </a:r>
            </a:p>
            <a:p>
              <a:endParaRPr lang="en-US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876800" y="1323123"/>
            <a:ext cx="3886200" cy="2138303"/>
          </a:xfrm>
          <a:prstGeom prst="roundRect">
            <a:avLst/>
          </a:prstGeom>
          <a:solidFill>
            <a:srgbClr val="00153E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14900" y="1447800"/>
            <a:ext cx="381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Shape Analysis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Analyze the shape of each object, identifying its geometric properties like contours, corners, and edges, and classifying it based on shape features.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8872" y="3886200"/>
            <a:ext cx="4271253" cy="2133600"/>
          </a:xfrm>
          <a:prstGeom prst="roundRect">
            <a:avLst/>
          </a:prstGeom>
          <a:solidFill>
            <a:srgbClr val="00153E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334" y="4001444"/>
            <a:ext cx="4048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Texture Analysis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Extract texture information from each object, characterizing its surface properties, such as smoothness, roughness, and patterns, providing insights into its material and texture.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38700" y="3922918"/>
            <a:ext cx="3924300" cy="2020682"/>
          </a:xfrm>
          <a:prstGeom prst="roundRect">
            <a:avLst/>
          </a:prstGeom>
          <a:solidFill>
            <a:srgbClr val="00153E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8250" y="4075837"/>
            <a:ext cx="350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Size and Dimension Analysis</a:t>
            </a:r>
          </a:p>
          <a:p>
            <a:r>
              <a:rPr lang="en-US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Measure the size and dimensions of each object, providing quantitative data about its physical properties, such as height, width, and depth.</a:t>
            </a:r>
          </a:p>
        </p:txBody>
      </p:sp>
    </p:spTree>
    <p:extLst>
      <p:ext uri="{BB962C8B-B14F-4D97-AF65-F5344CB8AC3E}">
        <p14:creationId xmlns:p14="http://schemas.microsoft.com/office/powerpoint/2010/main" val="277132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gency FB" pitchFamily="34" charset="0"/>
              </a:rPr>
              <a:t>Output 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4996" y="1473368"/>
            <a:ext cx="7620000" cy="1371600"/>
            <a:chOff x="685800" y="1295400"/>
            <a:chExt cx="7620000" cy="13716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1295400"/>
              <a:ext cx="7620000" cy="1371600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1473368"/>
              <a:ext cx="7391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Object Count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Summarize the total number of objects detected and classified, providing a high-level overview of the image content.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4996" y="3200400"/>
            <a:ext cx="7620000" cy="1371600"/>
            <a:chOff x="685800" y="1295400"/>
            <a:chExt cx="76200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685800" y="1295400"/>
              <a:ext cx="7620000" cy="1371600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473368"/>
              <a:ext cx="739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7966" y="4953000"/>
            <a:ext cx="7620000" cy="1371600"/>
            <a:chOff x="698770" y="990600"/>
            <a:chExt cx="7620000" cy="1371600"/>
          </a:xfrm>
        </p:grpSpPr>
        <p:sp>
          <p:nvSpPr>
            <p:cNvPr id="12" name="Rounded Rectangle 11"/>
            <p:cNvSpPr/>
            <p:nvPr/>
          </p:nvSpPr>
          <p:spPr>
            <a:xfrm>
              <a:off x="698770" y="990600"/>
              <a:ext cx="7620000" cy="1371600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735" y="1168568"/>
              <a:ext cx="739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36060" y="3200400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Object Table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Generate a detailed table listing each detected object, including its class, attributes, and any relevant metadata, providing a comprehensive summary of the analysis.</a:t>
            </a:r>
            <a:endParaRPr lang="en-US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9830" y="5012190"/>
            <a:ext cx="725413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Report Generation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Generate a report that combines the object table and other relevant analysis results, providing a comprehensive document that summarizes the findings.</a:t>
            </a:r>
            <a:endParaRPr lang="en-US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5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  <a:ea typeface="Cambria" pitchFamily="18" charset="0"/>
              </a:rPr>
              <a:t>Deliverables</a:t>
            </a:r>
            <a:endParaRPr lang="en-US" sz="2800" b="1" dirty="0">
              <a:solidFill>
                <a:schemeClr val="bg1"/>
              </a:solidFill>
              <a:latin typeface="Agency FB" pitchFamily="34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986135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Input:-</a:t>
            </a:r>
            <a:endParaRPr lang="en-US" sz="28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986135"/>
            <a:ext cx="4114800" cy="2411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23477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Output:-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2" y="3810000"/>
            <a:ext cx="41608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1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itchFamily="34" charset="0"/>
                <a:ea typeface="Cambria" pitchFamily="18" charset="0"/>
              </a:rPr>
              <a:t>Report generation</a:t>
            </a:r>
            <a:endParaRPr lang="en-US" sz="3200" dirty="0">
              <a:solidFill>
                <a:schemeClr val="bg1"/>
              </a:solidFill>
              <a:latin typeface="Agency FB" pitchFamily="34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118524" cy="47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1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730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2024-08-20T16:29:04Z</dcterms:created>
  <dcterms:modified xsi:type="dcterms:W3CDTF">2024-08-20T19:11:13Z</dcterms:modified>
</cp:coreProperties>
</file>