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68" r:id="rId6"/>
    <p:sldId id="269" r:id="rId7"/>
    <p:sldId id="266" r:id="rId8"/>
    <p:sldId id="270" r:id="rId9"/>
    <p:sldId id="263" r:id="rId10"/>
    <p:sldId id="262" r:id="rId11"/>
    <p:sldId id="271" r:id="rId12"/>
    <p:sldId id="26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67463" autoAdjust="0"/>
  </p:normalViewPr>
  <p:slideViewPr>
    <p:cSldViewPr snapToGrid="0">
      <p:cViewPr varScale="1">
        <p:scale>
          <a:sx n="100" d="100"/>
          <a:sy n="100" d="100"/>
        </p:scale>
        <p:origin x="102" y="52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10/25/2020</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10/25/2020</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10/25/2020</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hyperlink" Target="https://www.cse.iitm.ac.in/~miteshk/CS7015.html" TargetMode="External"/><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medium.com/@jianqiangma/all-about-recurrent-neural-networks-9e5ae2936f6e#:~:text=10.10.&amp;text=Recap%20of%20plain%2Fvanilla%20RNN,%2D1)%2BUx(t" TargetMode="External"/><Relationship Id="rId4" Type="http://schemas.openxmlformats.org/officeDocument/2006/relationships/hyperlink" Target="http://karpathy.github.io/2015/05/21/rnn-effectiven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Recurrent Neural Networks(RNN’s)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Recurrent Neural Networks(RNN’s)</a:t>
            </a:r>
          </a:p>
        </p:txBody>
      </p:sp>
      <p:sp>
        <p:nvSpPr>
          <p:cNvPr id="5" name="TextBox 4">
            <a:extLst>
              <a:ext uri="{FF2B5EF4-FFF2-40B4-BE49-F238E27FC236}">
                <a16:creationId xmlns:a16="http://schemas.microsoft.com/office/drawing/2014/main" id="{25AD4F61-E023-4530-BF03-8BC2D825D0BF}"/>
              </a:ext>
            </a:extLst>
          </p:cNvPr>
          <p:cNvSpPr txBox="1"/>
          <p:nvPr/>
        </p:nvSpPr>
        <p:spPr>
          <a:xfrm>
            <a:off x="356416" y="1384339"/>
            <a:ext cx="10600481"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RNN’s are a types of neural Networks designed for capturing information from sequences/time series data.</a:t>
            </a:r>
          </a:p>
          <a:p>
            <a:r>
              <a:rPr lang="en-US" dirty="0">
                <a:latin typeface="Segoe UI" panose="020B0502040204020203" pitchFamily="34" charset="0"/>
                <a:cs typeface="Segoe UI" panose="020B0502040204020203" pitchFamily="34" charset="0"/>
              </a:rPr>
              <a:t>Basically time series data are data that is supplied sequentially and through time as input</a:t>
            </a:r>
          </a:p>
          <a:p>
            <a:r>
              <a:rPr lang="en-US" dirty="0" err="1">
                <a:latin typeface="Segoe UI" panose="020B0502040204020203" pitchFamily="34" charset="0"/>
                <a:cs typeface="Segoe UI" panose="020B0502040204020203" pitchFamily="34" charset="0"/>
              </a:rPr>
              <a:t>Eg.</a:t>
            </a:r>
            <a:r>
              <a:rPr lang="en-US" dirty="0">
                <a:latin typeface="Segoe UI" panose="020B0502040204020203" pitchFamily="34" charset="0"/>
                <a:cs typeface="Segoe UI" panose="020B0502040204020203" pitchFamily="34" charset="0"/>
              </a:rPr>
              <a:t> stock prices, videoframes, text –in letters or words, audio signals, autocorrect etc.</a:t>
            </a:r>
          </a:p>
        </p:txBody>
      </p:sp>
      <p:sp>
        <p:nvSpPr>
          <p:cNvPr id="7" name="TextBox 6">
            <a:extLst>
              <a:ext uri="{FF2B5EF4-FFF2-40B4-BE49-F238E27FC236}">
                <a16:creationId xmlns:a16="http://schemas.microsoft.com/office/drawing/2014/main" id="{E5564556-59F0-4D0A-A6CD-ADF8F4D7428B}"/>
              </a:ext>
            </a:extLst>
          </p:cNvPr>
          <p:cNvSpPr txBox="1"/>
          <p:nvPr/>
        </p:nvSpPr>
        <p:spPr>
          <a:xfrm>
            <a:off x="356416" y="2880544"/>
            <a:ext cx="11045754" cy="286232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Unlike our traditional Neural networks( here I mean Feed Forward Neural Networks)which have  a fixed input size and fixed output size, RNNs inputs can vary.</a:t>
            </a:r>
          </a:p>
          <a:p>
            <a:r>
              <a:rPr lang="en-US" dirty="0">
                <a:latin typeface="Segoe UI" panose="020B0502040204020203" pitchFamily="34" charset="0"/>
                <a:cs typeface="Segoe UI" panose="020B0502040204020203" pitchFamily="34" charset="0"/>
              </a:rPr>
              <a:t>Secondly, another major difference is that the output of the next input in a series of data depends upon the previous.</a:t>
            </a:r>
          </a:p>
          <a:p>
            <a:r>
              <a:rPr lang="en-US" dirty="0">
                <a:latin typeface="Segoe UI" panose="020B0502040204020203" pitchFamily="34" charset="0"/>
                <a:cs typeface="Segoe UI" panose="020B0502040204020203" pitchFamily="34" charset="0"/>
              </a:rPr>
              <a:t>Like, words in a sentence have to make sense .If I input a characters ‘a’, ’r’ after ‘c’ the predictions I expect would be words like cart, carpool, carton.</a:t>
            </a:r>
          </a:p>
          <a:p>
            <a:r>
              <a:rPr lang="en-US" dirty="0">
                <a:latin typeface="Segoe UI" panose="020B0502040204020203" pitchFamily="34" charset="0"/>
                <a:cs typeface="Segoe UI" panose="020B0502040204020203" pitchFamily="34" charset="0"/>
              </a:rPr>
              <a:t>If I use the FFNN approach which does not consider previous inputs then the predictions would be based only on the letters ‘a’, ’r’ and hence the outcomes change to words like art, archer, arch…and so on. </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hidden="1">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Slide 3</a:t>
            </a:r>
          </a:p>
        </p:txBody>
      </p:sp>
      <p:sp>
        <p:nvSpPr>
          <p:cNvPr id="9" name="TextBox 8">
            <a:extLst>
              <a:ext uri="{FF2B5EF4-FFF2-40B4-BE49-F238E27FC236}">
                <a16:creationId xmlns:a16="http://schemas.microsoft.com/office/drawing/2014/main" id="{365448D3-90C1-4B8B-927B-BDC7EE56A3B2}"/>
              </a:ext>
            </a:extLst>
          </p:cNvPr>
          <p:cNvSpPr txBox="1"/>
          <p:nvPr/>
        </p:nvSpPr>
        <p:spPr>
          <a:xfrm>
            <a:off x="1160890" y="1081377"/>
            <a:ext cx="5390984" cy="646331"/>
          </a:xfrm>
          <a:prstGeom prst="rect">
            <a:avLst/>
          </a:prstGeom>
          <a:noFill/>
        </p:spPr>
        <p:txBody>
          <a:bodyPr wrap="square" rtlCol="0">
            <a:spAutoFit/>
          </a:bodyPr>
          <a:lstStyle/>
          <a:p>
            <a:r>
              <a:rPr lang="en-IN" dirty="0"/>
              <a:t>Therefore RNN’s have different utilities compared to traditional RNN’s.</a:t>
            </a:r>
          </a:p>
        </p:txBody>
      </p:sp>
      <p:pic>
        <p:nvPicPr>
          <p:cNvPr id="2" name="Picture 1">
            <a:extLst>
              <a:ext uri="{FF2B5EF4-FFF2-40B4-BE49-F238E27FC236}">
                <a16:creationId xmlns:a16="http://schemas.microsoft.com/office/drawing/2014/main" id="{1B4DBB90-C60D-4224-943B-FB381550BD4E}"/>
              </a:ext>
            </a:extLst>
          </p:cNvPr>
          <p:cNvPicPr>
            <a:picLocks noChangeAspect="1"/>
          </p:cNvPicPr>
          <p:nvPr/>
        </p:nvPicPr>
        <p:blipFill>
          <a:blip r:embed="rId3"/>
          <a:stretch>
            <a:fillRect/>
          </a:stretch>
        </p:blipFill>
        <p:spPr>
          <a:xfrm>
            <a:off x="1930551" y="1931629"/>
            <a:ext cx="4848225" cy="752475"/>
          </a:xfrm>
          <a:prstGeom prst="rect">
            <a:avLst/>
          </a:prstGeom>
        </p:spPr>
      </p:pic>
      <p:sp>
        <p:nvSpPr>
          <p:cNvPr id="3" name="TextBox 2">
            <a:extLst>
              <a:ext uri="{FF2B5EF4-FFF2-40B4-BE49-F238E27FC236}">
                <a16:creationId xmlns:a16="http://schemas.microsoft.com/office/drawing/2014/main" id="{40FA57C1-4F04-4EB9-B782-369F4CED666C}"/>
              </a:ext>
            </a:extLst>
          </p:cNvPr>
          <p:cNvSpPr txBox="1"/>
          <p:nvPr/>
        </p:nvSpPr>
        <p:spPr>
          <a:xfrm>
            <a:off x="1160891" y="3196424"/>
            <a:ext cx="4603806" cy="1477328"/>
          </a:xfrm>
          <a:prstGeom prst="rect">
            <a:avLst/>
          </a:prstGeom>
          <a:noFill/>
        </p:spPr>
        <p:txBody>
          <a:bodyPr wrap="square" rtlCol="0">
            <a:spAutoFit/>
          </a:bodyPr>
          <a:lstStyle/>
          <a:p>
            <a:r>
              <a:rPr lang="en-IN" dirty="0"/>
              <a:t>This is the general formula for an RNN</a:t>
            </a:r>
          </a:p>
          <a:p>
            <a:r>
              <a:rPr lang="en-IN" dirty="0"/>
              <a:t>h(t) is the state of system at time t</a:t>
            </a:r>
          </a:p>
          <a:p>
            <a:r>
              <a:rPr lang="en-IN" dirty="0"/>
              <a:t>X(t) is the input to the system at time t</a:t>
            </a:r>
          </a:p>
          <a:p>
            <a:r>
              <a:rPr lang="en-IN" dirty="0"/>
              <a:t>Theta </a:t>
            </a:r>
            <a:r>
              <a:rPr lang="el-GR" dirty="0"/>
              <a:t>θ</a:t>
            </a:r>
            <a:r>
              <a:rPr lang="en-IN" dirty="0"/>
              <a:t> are the parameters/weights of the system</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7389263" y="816336"/>
            <a:ext cx="4477495"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Here is a visual representation of how RNN’s work</a:t>
            </a:r>
          </a:p>
          <a:p>
            <a:pPr marL="0" indent="0">
              <a:buNone/>
            </a:pPr>
            <a:endParaRPr lang="en-US" sz="2000" dirty="0">
              <a:latin typeface="Segoe UI" panose="020B0502040204020203"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368" y="5846196"/>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4" name="TextBox 3">
            <a:extLst>
              <a:ext uri="{FF2B5EF4-FFF2-40B4-BE49-F238E27FC236}">
                <a16:creationId xmlns:a16="http://schemas.microsoft.com/office/drawing/2014/main" id="{FE98209D-59A8-490E-B5BE-F5B1495FC7CE}"/>
              </a:ext>
            </a:extLst>
          </p:cNvPr>
          <p:cNvSpPr txBox="1"/>
          <p:nvPr/>
        </p:nvSpPr>
        <p:spPr>
          <a:xfrm>
            <a:off x="1196008" y="3942708"/>
            <a:ext cx="8507002" cy="3139321"/>
          </a:xfrm>
          <a:prstGeom prst="rect">
            <a:avLst/>
          </a:prstGeom>
          <a:noFill/>
        </p:spPr>
        <p:txBody>
          <a:bodyPr wrap="square" rtlCol="0">
            <a:spAutoFit/>
          </a:bodyPr>
          <a:lstStyle/>
          <a:p>
            <a:r>
              <a:rPr lang="en-IN" dirty="0"/>
              <a:t>Some salient features of this network is that</a:t>
            </a:r>
          </a:p>
          <a:p>
            <a:pPr marL="342900" indent="-342900">
              <a:buFont typeface="+mj-lt"/>
              <a:buAutoNum type="arabicPeriod"/>
            </a:pPr>
            <a:r>
              <a:rPr lang="en-IN" dirty="0"/>
              <a:t>The same function or matrix of parameters is implemented over all the different time stamps</a:t>
            </a:r>
          </a:p>
          <a:p>
            <a:pPr marL="342900" indent="-342900">
              <a:buFont typeface="+mj-lt"/>
              <a:buAutoNum type="arabicPeriod"/>
            </a:pPr>
            <a:r>
              <a:rPr lang="en-IN" dirty="0"/>
              <a:t>Most importantly it accounts for dependence on previous inputs as shown in the figure.</a:t>
            </a:r>
          </a:p>
          <a:p>
            <a:pPr marL="342900" indent="-342900">
              <a:buFont typeface="+mj-lt"/>
              <a:buAutoNum type="arabicPeriod"/>
            </a:pPr>
            <a:r>
              <a:rPr lang="en-IN" dirty="0"/>
              <a:t>And account for variable number of inputs.</a:t>
            </a:r>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37388A21-5938-4047-AAD3-723C89020C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368" y="382460"/>
            <a:ext cx="6195222" cy="356024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4903E9F-274B-45EF-96BA-8DB26CD720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7458" y="628967"/>
            <a:ext cx="3483111" cy="1862219"/>
          </a:xfrm>
        </p:spPr>
      </p:pic>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F272FEB-8CE0-48E4-A75A-272E9053C93B}"/>
                  </a:ext>
                </a:extLst>
              </p:cNvPr>
              <p:cNvSpPr txBox="1"/>
              <p:nvPr/>
            </p:nvSpPr>
            <p:spPr>
              <a:xfrm>
                <a:off x="2314210" y="2234029"/>
                <a:ext cx="6472719" cy="3995004"/>
              </a:xfrm>
              <a:prstGeom prst="rect">
                <a:avLst/>
              </a:prstGeom>
              <a:noFill/>
            </p:spPr>
            <p:txBody>
              <a:bodyPr wrap="square" rtlCol="0">
                <a:spAutoFit/>
              </a:bodyPr>
              <a:lstStyle/>
              <a:p>
                <a:r>
                  <a:rPr lang="en-IN" dirty="0"/>
                  <a:t>Here </a:t>
                </a:r>
                <a:r>
                  <a:rPr lang="en-IN" dirty="0" err="1"/>
                  <a:t>i</a:t>
                </a:r>
                <a:r>
                  <a:rPr lang="en-IN" dirty="0"/>
                  <a:t>-is the index for timestamp</a:t>
                </a:r>
              </a:p>
              <a:p>
                <a:r>
                  <a:rPr lang="el-GR" dirty="0"/>
                  <a:t>σ</a:t>
                </a:r>
                <a:r>
                  <a:rPr lang="en-IN" dirty="0"/>
                  <a:t> and O can be any Activation Function</a:t>
                </a:r>
              </a:p>
              <a:p>
                <a:endParaRPr lang="en-IN" dirty="0"/>
              </a:p>
              <a:p>
                <a:r>
                  <a:rPr lang="en-IN" b="1" u="sng" dirty="0"/>
                  <a:t>Maths of the networks</a:t>
                </a:r>
              </a:p>
              <a:p>
                <a:r>
                  <a:rPr lang="en-IN" dirty="0"/>
                  <a:t>X(</a:t>
                </a:r>
                <a:r>
                  <a:rPr lang="en-IN" dirty="0" err="1"/>
                  <a:t>i</a:t>
                </a:r>
                <a:r>
                  <a:rPr lang="en-IN" dirty="0"/>
                  <a:t>) </a:t>
                </a:r>
                <a:r>
                  <a:rPr lang="el-GR" dirty="0"/>
                  <a:t>ϵ</a:t>
                </a:r>
                <a:r>
                  <a:rPr lang="en-IN" dirty="0"/>
                  <a:t> </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𝑅</m:t>
                        </m:r>
                      </m:e>
                      <m:sup>
                        <m:r>
                          <a:rPr lang="en-IN" i="1" dirty="0">
                            <a:latin typeface="Cambria Math" panose="02040503050406030204" pitchFamily="18" charset="0"/>
                          </a:rPr>
                          <m:t>𝑛</m:t>
                        </m:r>
                      </m:sup>
                    </m:sSup>
                  </m:oMath>
                </a14:m>
                <a:r>
                  <a:rPr lang="en-IN" dirty="0"/>
                  <a:t>(n- dimensional vector)</a:t>
                </a:r>
              </a:p>
              <a:p>
                <a:r>
                  <a:rPr lang="en-IN" dirty="0"/>
                  <a:t>Y(</a:t>
                </a:r>
                <a:r>
                  <a:rPr lang="en-IN" dirty="0" err="1"/>
                  <a:t>i</a:t>
                </a:r>
                <a:r>
                  <a:rPr lang="en-IN" dirty="0"/>
                  <a:t>) ϵ</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b="0" i="1" dirty="0" smtClean="0">
                            <a:solidFill>
                              <a:srgbClr val="836967"/>
                            </a:solidFill>
                            <a:latin typeface="Cambria Math" panose="02040503050406030204" pitchFamily="18" charset="0"/>
                          </a:rPr>
                          <m:t> </m:t>
                        </m:r>
                        <m:r>
                          <a:rPr lang="en-IN" i="1" dirty="0">
                            <a:latin typeface="Cambria Math" panose="02040503050406030204" pitchFamily="18" charset="0"/>
                          </a:rPr>
                          <m:t>𝑅</m:t>
                        </m:r>
                      </m:e>
                      <m:sup>
                        <m:r>
                          <a:rPr lang="en-IN" i="1" dirty="0">
                            <a:latin typeface="Cambria Math" panose="02040503050406030204" pitchFamily="18" charset="0"/>
                          </a:rPr>
                          <m:t>𝑘</m:t>
                        </m:r>
                      </m:sup>
                    </m:sSup>
                  </m:oMath>
                </a14:m>
                <a:r>
                  <a:rPr lang="en-IN" dirty="0"/>
                  <a:t>(vector for k-classes)</a:t>
                </a:r>
              </a:p>
              <a:p>
                <a:r>
                  <a:rPr lang="en-IN" dirty="0"/>
                  <a:t>S(</a:t>
                </a:r>
                <a:r>
                  <a:rPr lang="en-IN" dirty="0" err="1"/>
                  <a:t>i</a:t>
                </a:r>
                <a:r>
                  <a:rPr lang="en-IN" dirty="0"/>
                  <a:t>) ϵ</a:t>
                </a:r>
                <a:r>
                  <a:rPr lang="en-IN" dirty="0">
                    <a:solidFill>
                      <a:srgbClr val="836967"/>
                    </a:solidFill>
                  </a:rPr>
                  <a:t> </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𝑅</m:t>
                        </m:r>
                      </m:e>
                      <m:sup>
                        <m:r>
                          <a:rPr lang="en-IN" i="1" dirty="0">
                            <a:latin typeface="Cambria Math" panose="02040503050406030204" pitchFamily="18" charset="0"/>
                          </a:rPr>
                          <m:t>𝑑</m:t>
                        </m:r>
                      </m:sup>
                    </m:sSup>
                  </m:oMath>
                </a14:m>
                <a:r>
                  <a:rPr lang="en-IN" dirty="0"/>
                  <a:t>(d-dimensional vector)</a:t>
                </a:r>
              </a:p>
              <a:p>
                <a:endParaRPr lang="en-IN" dirty="0"/>
              </a:p>
              <a:p>
                <a:r>
                  <a:rPr lang="en-IN" dirty="0"/>
                  <a:t>Parameter matrices</a:t>
                </a:r>
              </a:p>
              <a:p>
                <a:r>
                  <a:rPr lang="en-IN" dirty="0"/>
                  <a:t>U  ϵ</a:t>
                </a:r>
                <a:r>
                  <a:rPr lang="en-IN" dirty="0">
                    <a:solidFill>
                      <a:srgbClr val="836967"/>
                    </a:solidFill>
                  </a:rPr>
                  <a:t> </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𝑅</m:t>
                        </m:r>
                      </m:e>
                      <m:sup>
                        <m:r>
                          <a:rPr lang="en-IN" i="1" dirty="0">
                            <a:latin typeface="Cambria Math" panose="02040503050406030204" pitchFamily="18" charset="0"/>
                          </a:rPr>
                          <m:t>𝑛</m:t>
                        </m:r>
                        <m:r>
                          <a:rPr lang="en-IN" i="0" dirty="0">
                            <a:latin typeface="Cambria Math" panose="02040503050406030204" pitchFamily="18" charset="0"/>
                          </a:rPr>
                          <m:t>×</m:t>
                        </m:r>
                        <m:r>
                          <a:rPr lang="en-IN" i="1" dirty="0">
                            <a:latin typeface="Cambria Math" panose="02040503050406030204" pitchFamily="18" charset="0"/>
                          </a:rPr>
                          <m:t>𝑑</m:t>
                        </m:r>
                      </m:sup>
                    </m:sSup>
                  </m:oMath>
                </a14:m>
                <a:endParaRPr lang="en-IN" dirty="0"/>
              </a:p>
              <a:p>
                <a:r>
                  <a:rPr lang="en-IN" dirty="0"/>
                  <a:t>V  ϵ</a:t>
                </a:r>
                <a:r>
                  <a:rPr lang="en-IN" dirty="0">
                    <a:solidFill>
                      <a:srgbClr val="836967"/>
                    </a:solidFill>
                  </a:rPr>
                  <a:t> </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𝑅</m:t>
                        </m:r>
                      </m:e>
                      <m:sup>
                        <m:r>
                          <a:rPr lang="en-IN" i="1" dirty="0">
                            <a:latin typeface="Cambria Math" panose="02040503050406030204" pitchFamily="18" charset="0"/>
                          </a:rPr>
                          <m:t>𝑑</m:t>
                        </m:r>
                        <m:r>
                          <a:rPr lang="en-IN" i="0" dirty="0">
                            <a:latin typeface="Cambria Math" panose="02040503050406030204" pitchFamily="18" charset="0"/>
                          </a:rPr>
                          <m:t>×</m:t>
                        </m:r>
                        <m:r>
                          <a:rPr lang="en-IN" i="1" dirty="0">
                            <a:latin typeface="Cambria Math" panose="02040503050406030204" pitchFamily="18" charset="0"/>
                          </a:rPr>
                          <m:t>𝑘</m:t>
                        </m:r>
                      </m:sup>
                    </m:sSup>
                  </m:oMath>
                </a14:m>
                <a:endParaRPr lang="en-IN" dirty="0"/>
              </a:p>
              <a:p>
                <a:r>
                  <a:rPr lang="en-IN" dirty="0"/>
                  <a:t>W ϵ</a:t>
                </a:r>
                <a:r>
                  <a:rPr lang="en-IN" dirty="0">
                    <a:solidFill>
                      <a:srgbClr val="836967"/>
                    </a:solidFill>
                  </a:rPr>
                  <a:t> </a:t>
                </a:r>
                <a14:m>
                  <m:oMath xmlns:m="http://schemas.openxmlformats.org/officeDocument/2006/math">
                    <m:sSup>
                      <m:sSupPr>
                        <m:ctrlPr>
                          <a:rPr lang="en-IN" i="1" dirty="0" smtClean="0">
                            <a:solidFill>
                              <a:srgbClr val="836967"/>
                            </a:solidFill>
                            <a:latin typeface="Cambria Math" panose="02040503050406030204" pitchFamily="18" charset="0"/>
                          </a:rPr>
                        </m:ctrlPr>
                      </m:sSupPr>
                      <m:e>
                        <m:r>
                          <a:rPr lang="en-IN" i="1" dirty="0">
                            <a:latin typeface="Cambria Math" panose="02040503050406030204" pitchFamily="18" charset="0"/>
                          </a:rPr>
                          <m:t>𝑅</m:t>
                        </m:r>
                      </m:e>
                      <m:sup>
                        <m:r>
                          <a:rPr lang="en-IN" i="1" dirty="0">
                            <a:latin typeface="Cambria Math" panose="02040503050406030204" pitchFamily="18" charset="0"/>
                          </a:rPr>
                          <m:t>𝑑</m:t>
                        </m:r>
                        <m:r>
                          <a:rPr lang="en-IN" i="0" dirty="0">
                            <a:latin typeface="Cambria Math" panose="02040503050406030204" pitchFamily="18" charset="0"/>
                          </a:rPr>
                          <m:t>×</m:t>
                        </m:r>
                        <m:r>
                          <a:rPr lang="en-IN" i="1" dirty="0">
                            <a:latin typeface="Cambria Math" panose="02040503050406030204" pitchFamily="18" charset="0"/>
                          </a:rPr>
                          <m:t>𝑑</m:t>
                        </m:r>
                      </m:sup>
                    </m:sSup>
                  </m:oMath>
                </a14:m>
                <a:endParaRPr lang="en-IN" dirty="0"/>
              </a:p>
              <a:p>
                <a:endParaRPr lang="en-IN" dirty="0"/>
              </a:p>
              <a:p>
                <a:r>
                  <a:rPr lang="en-IN" dirty="0"/>
                  <a:t>-&gt; c and b are regular biases of the same dimensions</a:t>
                </a:r>
              </a:p>
            </p:txBody>
          </p:sp>
        </mc:Choice>
        <mc:Fallback xmlns="">
          <p:sp>
            <p:nvSpPr>
              <p:cNvPr id="7" name="TextBox 6">
                <a:extLst>
                  <a:ext uri="{FF2B5EF4-FFF2-40B4-BE49-F238E27FC236}">
                    <a16:creationId xmlns:a16="http://schemas.microsoft.com/office/drawing/2014/main" id="{AF272FEB-8CE0-48E4-A75A-272E9053C93B}"/>
                  </a:ext>
                </a:extLst>
              </p:cNvPr>
              <p:cNvSpPr txBox="1">
                <a:spLocks noRot="1" noChangeAspect="1" noMove="1" noResize="1" noEditPoints="1" noAdjustHandles="1" noChangeArrowheads="1" noChangeShapeType="1" noTextEdit="1"/>
              </p:cNvSpPr>
              <p:nvPr/>
            </p:nvSpPr>
            <p:spPr>
              <a:xfrm>
                <a:off x="2314210" y="2234029"/>
                <a:ext cx="6472719" cy="3995004"/>
              </a:xfrm>
              <a:prstGeom prst="rect">
                <a:avLst/>
              </a:prstGeom>
              <a:blipFill>
                <a:blip r:embed="rId7"/>
                <a:stretch>
                  <a:fillRect l="-848" t="-762" b="-1372"/>
                </a:stretch>
              </a:blipFill>
            </p:spPr>
            <p:txBody>
              <a:bodyPr/>
              <a:lstStyle/>
              <a:p>
                <a:r>
                  <a:rPr lang="en-IN">
                    <a:noFill/>
                  </a:rPr>
                  <a:t> </a:t>
                </a:r>
              </a:p>
            </p:txBody>
          </p:sp>
        </mc:Fallback>
      </mc:AlternateContent>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923929" y="611424"/>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Problems faced by RNN</a:t>
            </a:r>
          </a:p>
        </p:txBody>
      </p:sp>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935480" y="2081389"/>
            <a:ext cx="10167477" cy="4095573"/>
          </a:xfrm>
        </p:spPr>
        <p:txBody>
          <a:bodyPr vert="horz" lIns="91440" tIns="45720" rIns="91440" bIns="45720" rtlCol="0" anchor="t">
            <a:normAutofit/>
          </a:bodyPr>
          <a:lstStyle/>
          <a:p>
            <a:pPr marL="0" indent="0">
              <a:buNone/>
            </a:pPr>
            <a:r>
              <a:rPr lang="en-US" sz="1800" b="1" u="sng" dirty="0">
                <a:latin typeface="Segoe UI" panose="020B0502040204020203" pitchFamily="34" charset="0"/>
                <a:cs typeface="Segoe UI" panose="020B0502040204020203" pitchFamily="34" charset="0"/>
              </a:rPr>
              <a:t>Vanishing/Exploding Gradient problem</a:t>
            </a:r>
          </a:p>
          <a:p>
            <a:pPr marL="0" indent="0">
              <a:buNone/>
            </a:pPr>
            <a:r>
              <a:rPr lang="en-US" sz="1800" dirty="0">
                <a:latin typeface="Segoe UI" panose="020B0502040204020203" pitchFamily="34" charset="0"/>
                <a:cs typeface="Segoe UI" panose="020B0502040204020203" pitchFamily="34" charset="0"/>
              </a:rPr>
              <a:t>A huge amount of math goes into </a:t>
            </a:r>
            <a:r>
              <a:rPr lang="en-US" sz="1800" dirty="0" err="1">
                <a:latin typeface="Segoe UI" panose="020B0502040204020203" pitchFamily="34" charset="0"/>
                <a:cs typeface="Segoe UI" panose="020B0502040204020203" pitchFamily="34" charset="0"/>
              </a:rPr>
              <a:t>backpropogation</a:t>
            </a:r>
            <a:r>
              <a:rPr lang="en-US" sz="1800" dirty="0">
                <a:latin typeface="Segoe UI" panose="020B0502040204020203" pitchFamily="34" charset="0"/>
                <a:cs typeface="Segoe UI" panose="020B0502040204020203" pitchFamily="34" charset="0"/>
              </a:rPr>
              <a:t> of RNN’s ,and this is because while calculating the gradient,</a:t>
            </a:r>
          </a:p>
          <a:p>
            <a:pPr marL="0" indent="0">
              <a:buNone/>
            </a:pPr>
            <a:r>
              <a:rPr lang="en-US" sz="1800" dirty="0">
                <a:latin typeface="Segoe UI" panose="020B0502040204020203" pitchFamily="34" charset="0"/>
                <a:cs typeface="Segoe UI" panose="020B0502040204020203" pitchFamily="34" charset="0"/>
              </a:rPr>
              <a:t>For adjusting parameter values all the inputs before the given timestamp is taken into account. </a:t>
            </a:r>
          </a:p>
          <a:p>
            <a:pPr marL="0" indent="0">
              <a:buNone/>
            </a:pPr>
            <a:r>
              <a:rPr lang="en-US" sz="1800" dirty="0">
                <a:latin typeface="Segoe UI" panose="020B0502040204020203" pitchFamily="34" charset="0"/>
                <a:cs typeface="Segoe UI" panose="020B0502040204020203" pitchFamily="34" charset="0"/>
              </a:rPr>
              <a:t>In short the gradients, will be an </a:t>
            </a:r>
            <a:r>
              <a:rPr lang="en-US" sz="1800" u="sng" dirty="0">
                <a:latin typeface="Segoe UI" panose="020B0502040204020203" pitchFamily="34" charset="0"/>
                <a:cs typeface="Segoe UI" panose="020B0502040204020203" pitchFamily="34" charset="0"/>
              </a:rPr>
              <a:t>exponential product of the partial derivative of s(</a:t>
            </a:r>
            <a:r>
              <a:rPr lang="en-US" sz="1800" u="sng" dirty="0" err="1">
                <a:latin typeface="Segoe UI" panose="020B0502040204020203" pitchFamily="34" charset="0"/>
                <a:cs typeface="Segoe UI" panose="020B0502040204020203" pitchFamily="34" charset="0"/>
              </a:rPr>
              <a:t>i</a:t>
            </a:r>
            <a:r>
              <a:rPr lang="en-US" sz="1800" u="sng" dirty="0">
                <a:latin typeface="Segoe UI" panose="020B0502040204020203" pitchFamily="34" charset="0"/>
                <a:cs typeface="Segoe UI" panose="020B0502040204020203" pitchFamily="34" charset="0"/>
              </a:rPr>
              <a:t>)’s</a:t>
            </a:r>
            <a:r>
              <a:rPr lang="en-US" sz="1800" dirty="0">
                <a:latin typeface="Segoe UI" panose="020B0502040204020203" pitchFamily="34" charset="0"/>
                <a:cs typeface="Segoe UI" panose="020B0502040204020203" pitchFamily="34" charset="0"/>
              </a:rPr>
              <a:t>.so by the time we get to the  to the final time stamp –</a:t>
            </a:r>
          </a:p>
          <a:p>
            <a:pPr marL="0" indent="0">
              <a:buNone/>
            </a:pPr>
            <a:r>
              <a:rPr lang="en-US" sz="1800" dirty="0">
                <a:latin typeface="Segoe UI" panose="020B0502040204020203" pitchFamily="34" charset="0"/>
                <a:cs typeface="Segoe UI" panose="020B0502040204020203" pitchFamily="34" charset="0"/>
              </a:rPr>
              <a:t>If this product is less than 1 its exponent will bring it down to a negligible value. This means that the parameter will be negligibly affected by the initial inputs.</a:t>
            </a:r>
          </a:p>
          <a:p>
            <a:pPr marL="0" indent="0">
              <a:buNone/>
            </a:pPr>
            <a:r>
              <a:rPr lang="en-US" sz="1800" dirty="0">
                <a:latin typeface="Segoe UI" panose="020B0502040204020203" pitchFamily="34" charset="0"/>
                <a:cs typeface="Segoe UI" panose="020B0502040204020203" pitchFamily="34" charset="0"/>
              </a:rPr>
              <a:t>If the product is greater than 1 its exponent will blow up and the parameters will be added or subtracted by huge values iteratively and never converge to a given value.</a:t>
            </a: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092827" y="816336"/>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Solution</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4" y="2085654"/>
            <a:ext cx="9527243" cy="3956009"/>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Truncated </a:t>
            </a:r>
            <a:r>
              <a:rPr lang="en-US" sz="2000" dirty="0" err="1">
                <a:latin typeface="Segoe UI" panose="020B0502040204020203" pitchFamily="34" charset="0"/>
                <a:cs typeface="Segoe UI" panose="020B0502040204020203" pitchFamily="34" charset="0"/>
              </a:rPr>
              <a:t>Backpropogation</a:t>
            </a:r>
            <a:r>
              <a:rPr lang="en-US" sz="2000" dirty="0">
                <a:latin typeface="Segoe UI" panose="020B0502040204020203" pitchFamily="34" charset="0"/>
                <a:cs typeface="Segoe UI" panose="020B0502040204020203" pitchFamily="34" charset="0"/>
              </a:rPr>
              <a:t> through time</a:t>
            </a:r>
          </a:p>
          <a:p>
            <a:pPr marL="0" indent="0">
              <a:buNone/>
            </a:pPr>
            <a:r>
              <a:rPr lang="en-US" sz="2000" dirty="0">
                <a:latin typeface="Segoe UI" panose="020B0502040204020203" pitchFamily="34" charset="0"/>
                <a:cs typeface="Segoe UI" panose="020B0502040204020203" pitchFamily="34" charset="0"/>
              </a:rPr>
              <a:t>Since the problem lies in the exponent which is (t-k) number of inputs  that we are taking into account for gradient we can truncate the input(divide into sections of acceptable values) and do the regular process. Here the effects wouldn’t be so impacting because of the reduced exponent</a:t>
            </a:r>
          </a:p>
          <a:p>
            <a:r>
              <a:rPr lang="en-US" sz="2000" dirty="0" err="1">
                <a:latin typeface="Segoe UI" panose="020B0502040204020203" pitchFamily="34" charset="0"/>
                <a:cs typeface="Segoe UI" panose="020B0502040204020203" pitchFamily="34" charset="0"/>
              </a:rPr>
              <a:t>LSTM,GRU,Transformers</a:t>
            </a:r>
            <a:endParaRPr lang="en-US" sz="2000" dirty="0">
              <a:latin typeface="Franklin Gothic Book" panose="020B0503020102020204"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CBC5-C3A2-4A5F-BE49-E09B2AB56022}"/>
              </a:ext>
            </a:extLst>
          </p:cNvPr>
          <p:cNvSpPr>
            <a:spLocks noGrp="1"/>
          </p:cNvSpPr>
          <p:nvPr>
            <p:ph type="title"/>
          </p:nvPr>
        </p:nvSpPr>
        <p:spPr/>
        <p:txBody>
          <a:bodyPr/>
          <a:lstStyle/>
          <a:p>
            <a:r>
              <a:rPr lang="en-IN" dirty="0"/>
              <a:t>Direction</a:t>
            </a:r>
          </a:p>
        </p:txBody>
      </p:sp>
      <p:sp>
        <p:nvSpPr>
          <p:cNvPr id="3" name="Content Placeholder 2">
            <a:extLst>
              <a:ext uri="{FF2B5EF4-FFF2-40B4-BE49-F238E27FC236}">
                <a16:creationId xmlns:a16="http://schemas.microsoft.com/office/drawing/2014/main" id="{C1F90CA0-08E4-4D9B-8C02-401D7C0C6082}"/>
              </a:ext>
            </a:extLst>
          </p:cNvPr>
          <p:cNvSpPr>
            <a:spLocks noGrp="1"/>
          </p:cNvSpPr>
          <p:nvPr>
            <p:ph idx="1"/>
          </p:nvPr>
        </p:nvSpPr>
        <p:spPr/>
        <p:txBody>
          <a:bodyPr/>
          <a:lstStyle/>
          <a:p>
            <a:r>
              <a:rPr lang="en-IN" dirty="0"/>
              <a:t>So using RNN’s in speech synthesis would be obviously essential because it deals with sequential data and that is exactly what audio input would be like.</a:t>
            </a:r>
          </a:p>
          <a:p>
            <a:pPr marL="0" indent="0">
              <a:buNone/>
            </a:pPr>
            <a:r>
              <a:rPr lang="en-IN" dirty="0"/>
              <a:t>Also the input would be of varying size .</a:t>
            </a:r>
          </a:p>
        </p:txBody>
      </p:sp>
    </p:spTree>
    <p:extLst>
      <p:ext uri="{BB962C8B-B14F-4D97-AF65-F5344CB8AC3E}">
        <p14:creationId xmlns:p14="http://schemas.microsoft.com/office/powerpoint/2010/main" val="312880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526635" y="6366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Sources</a:t>
            </a:r>
          </a:p>
        </p:txBody>
      </p:sp>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1789794" y="1937776"/>
            <a:ext cx="9297305" cy="3956837"/>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hlinkClick r:id="rId3"/>
              </a:rPr>
              <a:t>https://www.cse.iitm.ac.in/~miteshk/CS7015.html</a:t>
            </a: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hlinkClick r:id="rId4"/>
              </a:rPr>
              <a:t>http://karpathy.github.io/2015/05/21/rnn-effectiveness/</a:t>
            </a: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hlinkClick r:id="rId5"/>
              </a:rPr>
              <a:t>https://medium.com/@jianqiangma/all-about-recurrent-neural-networks-9e5ae2936f6e#:~:text=10.10.&amp;text=Recap%20of%20plain%2Fvanilla%20RNN,%2D1)%2BUx(t</a:t>
            </a:r>
            <a:r>
              <a:rPr lang="en-US" sz="2000" dirty="0">
                <a:latin typeface="Segoe UI" panose="020B0502040204020203" pitchFamily="34" charset="0"/>
                <a:cs typeface="Segoe UI" panose="020B0502040204020203" pitchFamily="34" charset="0"/>
              </a:rPr>
              <a:t>)</a:t>
            </a:r>
          </a:p>
          <a:p>
            <a:r>
              <a:rPr lang="en-US" sz="2000" dirty="0">
                <a:latin typeface="Segoe UI" panose="020B0502040204020203" pitchFamily="34" charset="0"/>
                <a:cs typeface="Segoe UI" panose="020B0502040204020203" pitchFamily="34" charset="0"/>
              </a:rPr>
              <a:t>http://cs231n.stanford.edu/</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6364" y="561703"/>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alphaModFix amt="15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723</TotalTime>
  <Words>2005</Words>
  <Application>Microsoft Office PowerPoint</Application>
  <PresentationFormat>Widescreen</PresentationFormat>
  <Paragraphs>128</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Cambria Math</vt:lpstr>
      <vt:lpstr>Franklin Gothic Book</vt:lpstr>
      <vt:lpstr>Segoe UI</vt:lpstr>
      <vt:lpstr>Office Theme</vt:lpstr>
      <vt:lpstr>Recurrent Neural Networks(RNN’s)</vt:lpstr>
      <vt:lpstr>Recurrent Neural Networks(RNN’s)</vt:lpstr>
      <vt:lpstr>Slide 3</vt:lpstr>
      <vt:lpstr>PowerPoint Presentation</vt:lpstr>
      <vt:lpstr>PowerPoint Presentation</vt:lpstr>
      <vt:lpstr>Problems faced by RNN</vt:lpstr>
      <vt:lpstr>Solution</vt:lpstr>
      <vt:lpstr>Direction</vt:lpstr>
      <vt:lpstr>Sources</vt:lpstr>
      <vt:lpstr>Research Presentation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chinmaya.dragon@gmail.com</dc:creator>
  <cp:lastModifiedBy>chinmaya.dragon@gmail.com</cp:lastModifiedBy>
  <cp:revision>13</cp:revision>
  <dcterms:created xsi:type="dcterms:W3CDTF">2020-10-23T07:08:15Z</dcterms:created>
  <dcterms:modified xsi:type="dcterms:W3CDTF">2020-10-25T14:33:23Z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