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56" r:id="rId8"/>
  </p:sldMasterIdLst>
  <p:notesMasterIdLst>
    <p:notesMasterId r:id="rId185"/>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434" r:id="rId148"/>
    <p:sldId id="435" r:id="rId149"/>
    <p:sldId id="436" r:id="rId150"/>
    <p:sldId id="437" r:id="rId151"/>
    <p:sldId id="438" r:id="rId152"/>
    <p:sldId id="439" r:id="rId153"/>
    <p:sldId id="440" r:id="rId154"/>
    <p:sldId id="441" r:id="rId155"/>
    <p:sldId id="442" r:id="rId156"/>
    <p:sldId id="443" r:id="rId157"/>
    <p:sldId id="444" r:id="rId158"/>
    <p:sldId id="445" r:id="rId159"/>
    <p:sldId id="446" r:id="rId160"/>
    <p:sldId id="447" r:id="rId161"/>
    <p:sldId id="448" r:id="rId162"/>
    <p:sldId id="449" r:id="rId163"/>
    <p:sldId id="450" r:id="rId164"/>
    <p:sldId id="451" r:id="rId165"/>
    <p:sldId id="452" r:id="rId166"/>
    <p:sldId id="453" r:id="rId167"/>
    <p:sldId id="454" r:id="rId168"/>
    <p:sldId id="455" r:id="rId169"/>
    <p:sldId id="456" r:id="rId170"/>
    <p:sldId id="457" r:id="rId171"/>
    <p:sldId id="458" r:id="rId172"/>
    <p:sldId id="459" r:id="rId173"/>
    <p:sldId id="460" r:id="rId174"/>
    <p:sldId id="461" r:id="rId175"/>
    <p:sldId id="462" r:id="rId176"/>
    <p:sldId id="463" r:id="rId177"/>
    <p:sldId id="464" r:id="rId178"/>
    <p:sldId id="465" r:id="rId179"/>
    <p:sldId id="466" r:id="rId180"/>
    <p:sldId id="467" r:id="rId181"/>
    <p:sldId id="468" r:id="rId182"/>
    <p:sldId id="469" r:id="rId183"/>
    <p:sldId id="470" r:id="rId1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63" Type="http://schemas.openxmlformats.org/officeDocument/2006/relationships/slide" Target="slides/slide55.xml"/><Relationship Id="rId84" Type="http://schemas.openxmlformats.org/officeDocument/2006/relationships/slide" Target="slides/slide76.xml"/><Relationship Id="rId138" Type="http://schemas.openxmlformats.org/officeDocument/2006/relationships/slide" Target="slides/slide130.xml"/><Relationship Id="rId159" Type="http://schemas.openxmlformats.org/officeDocument/2006/relationships/slide" Target="slides/slide151.xml"/><Relationship Id="rId170" Type="http://schemas.openxmlformats.org/officeDocument/2006/relationships/slide" Target="slides/slide162.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53" Type="http://schemas.openxmlformats.org/officeDocument/2006/relationships/slide" Target="slides/slide45.xml"/><Relationship Id="rId74" Type="http://schemas.openxmlformats.org/officeDocument/2006/relationships/slide" Target="slides/slide66.xml"/><Relationship Id="rId128" Type="http://schemas.openxmlformats.org/officeDocument/2006/relationships/slide" Target="slides/slide120.xml"/><Relationship Id="rId149" Type="http://schemas.openxmlformats.org/officeDocument/2006/relationships/slide" Target="slides/slide141.xml"/><Relationship Id="rId5" Type="http://schemas.openxmlformats.org/officeDocument/2006/relationships/slideMaster" Target="slideMasters/slideMaster5.xml"/><Relationship Id="rId95" Type="http://schemas.openxmlformats.org/officeDocument/2006/relationships/slide" Target="slides/slide87.xml"/><Relationship Id="rId160" Type="http://schemas.openxmlformats.org/officeDocument/2006/relationships/slide" Target="slides/slide152.xml"/><Relationship Id="rId181" Type="http://schemas.openxmlformats.org/officeDocument/2006/relationships/slide" Target="slides/slide173.xml"/><Relationship Id="rId22" Type="http://schemas.openxmlformats.org/officeDocument/2006/relationships/slide" Target="slides/slide14.xml"/><Relationship Id="rId43" Type="http://schemas.openxmlformats.org/officeDocument/2006/relationships/slide" Target="slides/slide35.xml"/><Relationship Id="rId64" Type="http://schemas.openxmlformats.org/officeDocument/2006/relationships/slide" Target="slides/slide56.xml"/><Relationship Id="rId118" Type="http://schemas.openxmlformats.org/officeDocument/2006/relationships/slide" Target="slides/slide110.xml"/><Relationship Id="rId139" Type="http://schemas.openxmlformats.org/officeDocument/2006/relationships/slide" Target="slides/slide131.xml"/><Relationship Id="rId85" Type="http://schemas.openxmlformats.org/officeDocument/2006/relationships/slide" Target="slides/slide77.xml"/><Relationship Id="rId150" Type="http://schemas.openxmlformats.org/officeDocument/2006/relationships/slide" Target="slides/slide142.xml"/><Relationship Id="rId171" Type="http://schemas.openxmlformats.org/officeDocument/2006/relationships/slide" Target="slides/slide163.xml"/><Relationship Id="rId12" Type="http://schemas.openxmlformats.org/officeDocument/2006/relationships/slide" Target="slides/slide4.xml"/><Relationship Id="rId33" Type="http://schemas.openxmlformats.org/officeDocument/2006/relationships/slide" Target="slides/slide25.xml"/><Relationship Id="rId108" Type="http://schemas.openxmlformats.org/officeDocument/2006/relationships/slide" Target="slides/slide100.xml"/><Relationship Id="rId129" Type="http://schemas.openxmlformats.org/officeDocument/2006/relationships/slide" Target="slides/slide121.xml"/><Relationship Id="rId54" Type="http://schemas.openxmlformats.org/officeDocument/2006/relationships/slide" Target="slides/slide46.xml"/><Relationship Id="rId75" Type="http://schemas.openxmlformats.org/officeDocument/2006/relationships/slide" Target="slides/slide67.xml"/><Relationship Id="rId96" Type="http://schemas.openxmlformats.org/officeDocument/2006/relationships/slide" Target="slides/slide88.xml"/><Relationship Id="rId140" Type="http://schemas.openxmlformats.org/officeDocument/2006/relationships/slide" Target="slides/slide132.xml"/><Relationship Id="rId161" Type="http://schemas.openxmlformats.org/officeDocument/2006/relationships/slide" Target="slides/slide153.xml"/><Relationship Id="rId182" Type="http://schemas.openxmlformats.org/officeDocument/2006/relationships/slide" Target="slides/slide174.xml"/><Relationship Id="rId6" Type="http://schemas.openxmlformats.org/officeDocument/2006/relationships/slideMaster" Target="slideMasters/slideMaster6.xml"/><Relationship Id="rId23" Type="http://schemas.openxmlformats.org/officeDocument/2006/relationships/slide" Target="slides/slide15.xml"/><Relationship Id="rId119" Type="http://schemas.openxmlformats.org/officeDocument/2006/relationships/slide" Target="slides/slide111.xml"/><Relationship Id="rId44" Type="http://schemas.openxmlformats.org/officeDocument/2006/relationships/slide" Target="slides/slide36.xml"/><Relationship Id="rId65" Type="http://schemas.openxmlformats.org/officeDocument/2006/relationships/slide" Target="slides/slide57.xml"/><Relationship Id="rId86" Type="http://schemas.openxmlformats.org/officeDocument/2006/relationships/slide" Target="slides/slide78.xml"/><Relationship Id="rId130" Type="http://schemas.openxmlformats.org/officeDocument/2006/relationships/slide" Target="slides/slide122.xml"/><Relationship Id="rId151" Type="http://schemas.openxmlformats.org/officeDocument/2006/relationships/slide" Target="slides/slide143.xml"/><Relationship Id="rId172" Type="http://schemas.openxmlformats.org/officeDocument/2006/relationships/slide" Target="slides/slide164.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slide" Target="slides/slide154.xml"/><Relationship Id="rId183" Type="http://schemas.openxmlformats.org/officeDocument/2006/relationships/slide" Target="slides/slide175.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73" Type="http://schemas.openxmlformats.org/officeDocument/2006/relationships/slide" Target="slides/slide165.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189"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79" Type="http://schemas.openxmlformats.org/officeDocument/2006/relationships/slide" Target="slides/slide171.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slide" Target="slides/slide140.xml"/><Relationship Id="rId164" Type="http://schemas.openxmlformats.org/officeDocument/2006/relationships/slide" Target="slides/slide156.xml"/><Relationship Id="rId169" Type="http://schemas.openxmlformats.org/officeDocument/2006/relationships/slide" Target="slides/slide161.xml"/><Relationship Id="rId18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80" Type="http://schemas.openxmlformats.org/officeDocument/2006/relationships/slide" Target="slides/slide172.xml"/><Relationship Id="rId26" Type="http://schemas.openxmlformats.org/officeDocument/2006/relationships/slide" Target="slides/slide18.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75" Type="http://schemas.openxmlformats.org/officeDocument/2006/relationships/slide" Target="slides/slide167.xml"/><Relationship Id="rId16" Type="http://schemas.openxmlformats.org/officeDocument/2006/relationships/slide" Target="slides/slide8.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slide" Target="slides/slide157.xml"/><Relationship Id="rId186" Type="http://schemas.openxmlformats.org/officeDocument/2006/relationships/presProps" Target="presProps.xml"/><Relationship Id="rId27" Type="http://schemas.openxmlformats.org/officeDocument/2006/relationships/slide" Target="slides/slide19.xml"/><Relationship Id="rId48" Type="http://schemas.openxmlformats.org/officeDocument/2006/relationships/slide" Target="slides/slide40.xml"/><Relationship Id="rId69" Type="http://schemas.openxmlformats.org/officeDocument/2006/relationships/slide" Target="slides/slide61.xml"/><Relationship Id="rId113" Type="http://schemas.openxmlformats.org/officeDocument/2006/relationships/slide" Target="slides/slide105.xml"/><Relationship Id="rId134" Type="http://schemas.openxmlformats.org/officeDocument/2006/relationships/slide" Target="slides/slide126.xml"/><Relationship Id="rId80" Type="http://schemas.openxmlformats.org/officeDocument/2006/relationships/slide" Target="slides/slide72.xml"/><Relationship Id="rId155" Type="http://schemas.openxmlformats.org/officeDocument/2006/relationships/slide" Target="slides/slide147.xml"/><Relationship Id="rId176" Type="http://schemas.openxmlformats.org/officeDocument/2006/relationships/slide" Target="slides/slide168.xml"/><Relationship Id="rId17" Type="http://schemas.openxmlformats.org/officeDocument/2006/relationships/slide" Target="slides/slide9.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24" Type="http://schemas.openxmlformats.org/officeDocument/2006/relationships/slide" Target="slides/slide116.xml"/><Relationship Id="rId70" Type="http://schemas.openxmlformats.org/officeDocument/2006/relationships/slide" Target="slides/slide62.xml"/><Relationship Id="rId91" Type="http://schemas.openxmlformats.org/officeDocument/2006/relationships/slide" Target="slides/slide83.xml"/><Relationship Id="rId145" Type="http://schemas.openxmlformats.org/officeDocument/2006/relationships/slide" Target="slides/slide137.xml"/><Relationship Id="rId166" Type="http://schemas.openxmlformats.org/officeDocument/2006/relationships/slide" Target="slides/slide158.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60" Type="http://schemas.openxmlformats.org/officeDocument/2006/relationships/slide" Target="slides/slide52.xml"/><Relationship Id="rId81" Type="http://schemas.openxmlformats.org/officeDocument/2006/relationships/slide" Target="slides/slide73.xml"/><Relationship Id="rId135" Type="http://schemas.openxmlformats.org/officeDocument/2006/relationships/slide" Target="slides/slide127.xml"/><Relationship Id="rId156" Type="http://schemas.openxmlformats.org/officeDocument/2006/relationships/slide" Target="slides/slide148.xml"/><Relationship Id="rId177" Type="http://schemas.openxmlformats.org/officeDocument/2006/relationships/slide" Target="slides/slide1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3" name="PlaceHolder 1"/>
          <p:cNvSpPr>
            <a:spLocks noGrp="1"/>
          </p:cNvSpPr>
          <p:nvPr>
            <p:ph type="body"/>
          </p:nvPr>
        </p:nvSpPr>
        <p:spPr>
          <a:xfrm>
            <a:off x="653040" y="4002120"/>
            <a:ext cx="5551560" cy="4310280"/>
          </a:xfrm>
          <a:prstGeom prst="rect">
            <a:avLst/>
          </a:prstGeom>
        </p:spPr>
        <p:txBody>
          <a:bodyPr lIns="0" tIns="0" rIns="0" bIns="0"/>
          <a:lstStyle/>
          <a:p>
            <a:r>
              <a:rPr lang="en-IN" sz="2520" b="0" strike="noStrike" spc="-1">
                <a:solidFill>
                  <a:srgbClr val="000000"/>
                </a:solidFill>
                <a:uFill>
                  <a:solidFill>
                    <a:srgbClr val="FFFFFF"/>
                  </a:solidFill>
                </a:uFill>
                <a:latin typeface="Arial"/>
              </a:rPr>
              <a:t>Click to edit the notes format</a:t>
            </a:r>
          </a:p>
        </p:txBody>
      </p:sp>
      <p:sp>
        <p:nvSpPr>
          <p:cNvPr id="474" name="PlaceHolder 2"/>
          <p:cNvSpPr>
            <a:spLocks noGrp="1"/>
          </p:cNvSpPr>
          <p:nvPr>
            <p:ph type="hdr"/>
          </p:nvPr>
        </p:nvSpPr>
        <p:spPr>
          <a:xfrm>
            <a:off x="0" y="0"/>
            <a:ext cx="2976120" cy="4568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475" name="PlaceHolder 3"/>
          <p:cNvSpPr>
            <a:spLocks noGrp="1"/>
          </p:cNvSpPr>
          <p:nvPr>
            <p:ph type="dt"/>
          </p:nvPr>
        </p:nvSpPr>
        <p:spPr>
          <a:xfrm>
            <a:off x="3881520" y="0"/>
            <a:ext cx="2976120" cy="4568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476" name="PlaceHolder 4"/>
          <p:cNvSpPr>
            <a:spLocks noGrp="1"/>
          </p:cNvSpPr>
          <p:nvPr>
            <p:ph type="ftr"/>
          </p:nvPr>
        </p:nvSpPr>
        <p:spPr>
          <a:xfrm>
            <a:off x="0" y="8686800"/>
            <a:ext cx="2976120" cy="4568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477" name="PlaceHolder 5"/>
          <p:cNvSpPr>
            <a:spLocks noGrp="1"/>
          </p:cNvSpPr>
          <p:nvPr>
            <p:ph type="sldNum"/>
          </p:nvPr>
        </p:nvSpPr>
        <p:spPr>
          <a:xfrm>
            <a:off x="3881520" y="8686800"/>
            <a:ext cx="2976120" cy="456840"/>
          </a:xfrm>
          <a:prstGeom prst="rect">
            <a:avLst/>
          </a:prstGeom>
        </p:spPr>
        <p:txBody>
          <a:bodyPr lIns="0" tIns="0" rIns="0" bIns="0" anchor="b"/>
          <a:lstStyle/>
          <a:p>
            <a:pPr algn="r"/>
            <a:fld id="{C7BA146A-DF59-4194-82DD-C416A1F486DD}"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06"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24"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08"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10"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12"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14"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16"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18"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20"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
        <p:nvSpPr>
          <p:cNvPr id="1222" name="PlaceHolder 2"/>
          <p:cNvSpPr>
            <a:spLocks noGrp="1"/>
          </p:cNvSpPr>
          <p:nvPr>
            <p:ph type="body"/>
          </p:nvPr>
        </p:nvSpPr>
        <p:spPr>
          <a:xfrm>
            <a:off x="685800" y="4343400"/>
            <a:ext cx="5485680" cy="4114080"/>
          </a:xfrm>
          <a:prstGeom prst="rect">
            <a:avLst/>
          </a:prstGeom>
        </p:spPr>
        <p:txBody>
          <a:bodyPr lIns="0" tIns="0" rIns="0" bIns="0"/>
          <a:lstStyle/>
          <a:p>
            <a:endParaRPr lang="en-IN" sz="252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50"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51"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53"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54"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55"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56"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58"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59"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60" name="Picture 59"/>
          <p:cNvPicPr/>
          <p:nvPr/>
        </p:nvPicPr>
        <p:blipFill>
          <a:blip r:embed="rId2"/>
          <a:stretch>
            <a:fillRect/>
          </a:stretch>
        </p:blipFill>
        <p:spPr>
          <a:xfrm>
            <a:off x="4365000" y="1654560"/>
            <a:ext cx="4984920" cy="3977280"/>
          </a:xfrm>
          <a:prstGeom prst="rect">
            <a:avLst/>
          </a:prstGeom>
          <a:ln>
            <a:noFill/>
          </a:ln>
        </p:spPr>
      </p:pic>
      <p:pic>
        <p:nvPicPr>
          <p:cNvPr id="61" name="Picture 60"/>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91"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93"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95"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96"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00"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01"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02"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9"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04"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05"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06"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08"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09"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10"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12"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13"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15"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16"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17"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18"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20"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21"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122" name="Picture 121"/>
          <p:cNvPicPr/>
          <p:nvPr/>
        </p:nvPicPr>
        <p:blipFill>
          <a:blip r:embed="rId2"/>
          <a:stretch>
            <a:fillRect/>
          </a:stretch>
        </p:blipFill>
        <p:spPr>
          <a:xfrm>
            <a:off x="4365000" y="1654560"/>
            <a:ext cx="4984920" cy="3977280"/>
          </a:xfrm>
          <a:prstGeom prst="rect">
            <a:avLst/>
          </a:prstGeom>
          <a:ln>
            <a:noFill/>
          </a:ln>
        </p:spPr>
      </p:pic>
      <p:pic>
        <p:nvPicPr>
          <p:cNvPr id="123" name="Picture 122"/>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53"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55"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57"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58"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1"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62"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63"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64"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66"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67"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68"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70"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71"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72"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74"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75"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77"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78"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79"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80"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182"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183"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184" name="Picture 183"/>
          <p:cNvPicPr/>
          <p:nvPr/>
        </p:nvPicPr>
        <p:blipFill>
          <a:blip r:embed="rId2"/>
          <a:stretch>
            <a:fillRect/>
          </a:stretch>
        </p:blipFill>
        <p:spPr>
          <a:xfrm>
            <a:off x="4365000" y="1654560"/>
            <a:ext cx="4984920" cy="3977280"/>
          </a:xfrm>
          <a:prstGeom prst="rect">
            <a:avLst/>
          </a:prstGeom>
          <a:ln>
            <a:noFill/>
          </a:ln>
        </p:spPr>
      </p:pic>
      <p:pic>
        <p:nvPicPr>
          <p:cNvPr id="185" name="Picture 184"/>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14"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16"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3"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4"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18"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19"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23"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24"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25"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27"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28"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29"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31"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32"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33"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35"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36"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38"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39"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40"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41"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43"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44"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245" name="Picture 244"/>
          <p:cNvPicPr/>
          <p:nvPr/>
        </p:nvPicPr>
        <p:blipFill>
          <a:blip r:embed="rId2"/>
          <a:stretch>
            <a:fillRect/>
          </a:stretch>
        </p:blipFill>
        <p:spPr>
          <a:xfrm>
            <a:off x="4365000" y="1654560"/>
            <a:ext cx="4984920" cy="3977280"/>
          </a:xfrm>
          <a:prstGeom prst="rect">
            <a:avLst/>
          </a:prstGeom>
          <a:ln>
            <a:noFill/>
          </a:ln>
        </p:spPr>
      </p:pic>
      <p:pic>
        <p:nvPicPr>
          <p:cNvPr id="246" name="Picture 245"/>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76"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78"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80"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81"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85"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86"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87"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89"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90"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91"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93"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94"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95"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297"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298"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00"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01"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02"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03"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05"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06"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307" name="Picture 306"/>
          <p:cNvPicPr/>
          <p:nvPr/>
        </p:nvPicPr>
        <p:blipFill>
          <a:blip r:embed="rId2"/>
          <a:stretch>
            <a:fillRect/>
          </a:stretch>
        </p:blipFill>
        <p:spPr>
          <a:xfrm>
            <a:off x="4365000" y="1654560"/>
            <a:ext cx="4984920" cy="3977280"/>
          </a:xfrm>
          <a:prstGeom prst="rect">
            <a:avLst/>
          </a:prstGeom>
          <a:ln>
            <a:noFill/>
          </a:ln>
        </p:spPr>
      </p:pic>
      <p:pic>
        <p:nvPicPr>
          <p:cNvPr id="308" name="Picture 307"/>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38"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40"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42"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43"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47"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48"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49"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51"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52"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53"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55"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56"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57"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8"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9"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0"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59"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60"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62"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63"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64"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65"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367"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368"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369" name="Picture 368"/>
          <p:cNvPicPr/>
          <p:nvPr/>
        </p:nvPicPr>
        <p:blipFill>
          <a:blip r:embed="rId2"/>
          <a:stretch>
            <a:fillRect/>
          </a:stretch>
        </p:blipFill>
        <p:spPr>
          <a:xfrm>
            <a:off x="4365000" y="1654560"/>
            <a:ext cx="4984920" cy="3977280"/>
          </a:xfrm>
          <a:prstGeom prst="rect">
            <a:avLst/>
          </a:prstGeom>
          <a:ln>
            <a:noFill/>
          </a:ln>
        </p:spPr>
      </p:pic>
      <p:pic>
        <p:nvPicPr>
          <p:cNvPr id="370" name="Picture 369"/>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9"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00" name="PlaceHolder 2"/>
          <p:cNvSpPr>
            <a:spLocks noGrp="1"/>
          </p:cNvSpPr>
          <p:nvPr>
            <p:ph type="subTitle"/>
          </p:nvPr>
        </p:nvSpPr>
        <p:spPr>
          <a:xfrm>
            <a:off x="1959120" y="1654560"/>
            <a:ext cx="979740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02"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04"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05" name="PlaceHolder 3"/>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7" name="PlaceHolder 1"/>
          <p:cNvSpPr>
            <a:spLocks noGrp="1"/>
          </p:cNvSpPr>
          <p:nvPr>
            <p:ph type="subTitle"/>
          </p:nvPr>
        </p:nvSpPr>
        <p:spPr>
          <a:xfrm>
            <a:off x="1959120" y="261000"/>
            <a:ext cx="9797400" cy="5249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09"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0" name="PlaceHolder 3"/>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1" name="PlaceHolder 4"/>
          <p:cNvSpPr>
            <a:spLocks noGrp="1"/>
          </p:cNvSpPr>
          <p:nvPr>
            <p:ph type="body"/>
          </p:nvPr>
        </p:nvSpPr>
        <p:spPr>
          <a:xfrm>
            <a:off x="69793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2"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3"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4"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13" name="PlaceHolder 2"/>
          <p:cNvSpPr>
            <a:spLocks noGrp="1"/>
          </p:cNvSpPr>
          <p:nvPr>
            <p:ph type="body"/>
          </p:nvPr>
        </p:nvSpPr>
        <p:spPr>
          <a:xfrm>
            <a:off x="1959120" y="1654560"/>
            <a:ext cx="47808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4"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5"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17"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8"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19"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21" name="PlaceHolder 2"/>
          <p:cNvSpPr>
            <a:spLocks noGrp="1"/>
          </p:cNvSpPr>
          <p:nvPr>
            <p:ph type="body"/>
          </p:nvPr>
        </p:nvSpPr>
        <p:spPr>
          <a:xfrm>
            <a:off x="1959120" y="165456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22" name="PlaceHolder 3"/>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24"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25"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26" name="PlaceHolder 4"/>
          <p:cNvSpPr>
            <a:spLocks noGrp="1"/>
          </p:cNvSpPr>
          <p:nvPr>
            <p:ph type="body"/>
          </p:nvPr>
        </p:nvSpPr>
        <p:spPr>
          <a:xfrm>
            <a:off x="69793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27" name="PlaceHolder 5"/>
          <p:cNvSpPr>
            <a:spLocks noGrp="1"/>
          </p:cNvSpPr>
          <p:nvPr>
            <p:ph type="body"/>
          </p:nvPr>
        </p:nvSpPr>
        <p:spPr>
          <a:xfrm>
            <a:off x="1959120" y="373212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29" name="PlaceHolder 2"/>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30" name="PlaceHolder 3"/>
          <p:cNvSpPr>
            <a:spLocks noGrp="1"/>
          </p:cNvSpPr>
          <p:nvPr>
            <p:ph type="body"/>
          </p:nvPr>
        </p:nvSpPr>
        <p:spPr>
          <a:xfrm>
            <a:off x="1959120" y="1654560"/>
            <a:ext cx="9797400" cy="397728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pic>
        <p:nvPicPr>
          <p:cNvPr id="431" name="Picture 430"/>
          <p:cNvPicPr/>
          <p:nvPr/>
        </p:nvPicPr>
        <p:blipFill>
          <a:blip r:embed="rId2"/>
          <a:stretch>
            <a:fillRect/>
          </a:stretch>
        </p:blipFill>
        <p:spPr>
          <a:xfrm>
            <a:off x="4365000" y="1654560"/>
            <a:ext cx="4984920" cy="3977280"/>
          </a:xfrm>
          <a:prstGeom prst="rect">
            <a:avLst/>
          </a:prstGeom>
          <a:ln>
            <a:noFill/>
          </a:ln>
        </p:spPr>
      </p:pic>
      <p:pic>
        <p:nvPicPr>
          <p:cNvPr id="432" name="Picture 431"/>
          <p:cNvPicPr/>
          <p:nvPr/>
        </p:nvPicPr>
        <p:blipFill>
          <a:blip r:embed="rId2"/>
          <a:stretch>
            <a:fillRect/>
          </a:stretch>
        </p:blipFill>
        <p:spPr>
          <a:xfrm>
            <a:off x="4365000" y="1654560"/>
            <a:ext cx="4984920" cy="39772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042730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859326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711219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8676730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843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959120" y="261000"/>
            <a:ext cx="9797400" cy="1132200"/>
          </a:xfrm>
          <a:prstGeom prst="rect">
            <a:avLst/>
          </a:prstGeom>
        </p:spPr>
        <p:txBody>
          <a:bodyPr lIns="0" tIns="0" rIns="0" bIns="0" anchor="ctr"/>
          <a:lstStyle/>
          <a:p>
            <a:pPr algn="ctr"/>
            <a:endParaRPr lang="en-IN" sz="3530" b="0" strike="noStrike" spc="-1">
              <a:solidFill>
                <a:srgbClr val="050505"/>
              </a:solidFill>
              <a:uFill>
                <a:solidFill>
                  <a:srgbClr val="FFFFFF"/>
                </a:solidFill>
              </a:uFill>
              <a:latin typeface="Times New Roman"/>
            </a:endParaRPr>
          </a:p>
        </p:txBody>
      </p:sp>
      <p:sp>
        <p:nvSpPr>
          <p:cNvPr id="46" name="PlaceHolder 2"/>
          <p:cNvSpPr>
            <a:spLocks noGrp="1"/>
          </p:cNvSpPr>
          <p:nvPr>
            <p:ph type="body"/>
          </p:nvPr>
        </p:nvSpPr>
        <p:spPr>
          <a:xfrm>
            <a:off x="19591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7" name="PlaceHolder 3"/>
          <p:cNvSpPr>
            <a:spLocks noGrp="1"/>
          </p:cNvSpPr>
          <p:nvPr>
            <p:ph type="body"/>
          </p:nvPr>
        </p:nvSpPr>
        <p:spPr>
          <a:xfrm>
            <a:off x="6979320" y="1654560"/>
            <a:ext cx="47808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
        <p:nvSpPr>
          <p:cNvPr id="48" name="PlaceHolder 4"/>
          <p:cNvSpPr>
            <a:spLocks noGrp="1"/>
          </p:cNvSpPr>
          <p:nvPr>
            <p:ph type="body"/>
          </p:nvPr>
        </p:nvSpPr>
        <p:spPr>
          <a:xfrm>
            <a:off x="1959120" y="3732120"/>
            <a:ext cx="9797400" cy="1896840"/>
          </a:xfrm>
          <a:prstGeom prst="rect">
            <a:avLst/>
          </a:prstGeom>
        </p:spPr>
        <p:txBody>
          <a:bodyPr lIns="0" tIns="0" rIns="0" bIns="0"/>
          <a:lstStyle/>
          <a:p>
            <a:endParaRPr lang="en-IN" sz="3510" b="0" strike="noStrike" spc="-1">
              <a:solidFill>
                <a:srgbClr val="050505"/>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435752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84547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544961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096094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672189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IN" sz="1400" b="0" strike="noStrike" spc="-1" smtClean="0">
                <a:solidFill>
                  <a:srgbClr val="000000"/>
                </a:solidFill>
                <a:uFill>
                  <a:solidFill>
                    <a:srgbClr val="FFFFFF"/>
                  </a:solidFill>
                </a:uFill>
                <a:latin typeface="Arial"/>
              </a:rPr>
              <a:t>&lt;date/time&gt;</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pPr algn="r"/>
            <a:r>
              <a:rPr lang="en-IN" sz="1400" b="0" strike="noStrike" spc="-1" smtClean="0">
                <a:solidFill>
                  <a:srgbClr val="000000"/>
                </a:solidFill>
                <a:uFill>
                  <a:solidFill>
                    <a:srgbClr val="FFFFFF"/>
                  </a:solidFill>
                </a:uFill>
                <a:latin typeface="Arial"/>
              </a:rPr>
              <a:t>&lt;footer&gt;</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1DECF44-0EBB-4B55-B1D7-76452B4C8860}" type="slidenum">
              <a:rPr lang="en-IN" sz="1400" b="0" strike="noStrike" spc="-1" smtClean="0">
                <a:solidFill>
                  <a:srgbClr val="000000"/>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8873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28"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9"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25" name="CustomShape 26"/>
          <p:cNvSpPr/>
          <p:nvPr/>
        </p:nvSpPr>
        <p:spPr>
          <a:xfrm flipV="1">
            <a:off x="-3960" y="713160"/>
            <a:ext cx="1587960" cy="50652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26"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7"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62"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4"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5"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6"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7"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8"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69"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0"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1"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2"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3"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4"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5"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6"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7"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8"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79"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0"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1"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2"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3"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4"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5"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86"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87" name="CustomShape 26"/>
          <p:cNvSpPr/>
          <p:nvPr/>
        </p:nvSpPr>
        <p:spPr>
          <a:xfrm flipV="1">
            <a:off x="-3960" y="713160"/>
            <a:ext cx="1587960" cy="50652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88"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89"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124"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5"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6"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7"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8"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29"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0"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1"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2"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3"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4"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5"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6"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7"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8"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39"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0"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1"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2"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3"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4"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5"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6"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7"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48"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149" name="CustomShape 26"/>
          <p:cNvSpPr/>
          <p:nvPr/>
        </p:nvSpPr>
        <p:spPr>
          <a:xfrm>
            <a:off x="0" y="4323960"/>
            <a:ext cx="1743840" cy="77796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150" name="PlaceHolder 27"/>
          <p:cNvSpPr>
            <a:spLocks noGrp="1"/>
          </p:cNvSpPr>
          <p:nvPr>
            <p:ph type="title"/>
          </p:nvPr>
        </p:nvSpPr>
        <p:spPr>
          <a:xfrm>
            <a:off x="2593080" y="624240"/>
            <a:ext cx="8911080" cy="12805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1"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186"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87"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88"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89"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0"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1"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2"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3"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4"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5"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6"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7"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8"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199"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0"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1"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2"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3"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4"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5"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6"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7"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8"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09"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10"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211" name="PlaceHolder 26"/>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12" name="PlaceHolder 27"/>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247"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48"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49"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0"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1"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2"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3"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4"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5"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6"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7"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8"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59"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0"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1"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2"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3"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4"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5"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6"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7"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8"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69"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70"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271"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272" name="CustomShape 26"/>
          <p:cNvSpPr/>
          <p:nvPr/>
        </p:nvSpPr>
        <p:spPr>
          <a:xfrm flipV="1">
            <a:off x="-3960" y="4910760"/>
            <a:ext cx="1587960" cy="50652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273"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74"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309"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0"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1"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2"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3"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4"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5"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6"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7"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8"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19"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0"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1"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2"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3"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4"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5"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6"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7"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8"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29"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30"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31"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32"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33"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334" name="CustomShape 26"/>
          <p:cNvSpPr/>
          <p:nvPr/>
        </p:nvSpPr>
        <p:spPr>
          <a:xfrm flipV="1">
            <a:off x="-3960" y="713160"/>
            <a:ext cx="1587960" cy="50652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335" name="PlaceHolder 27"/>
          <p:cNvSpPr>
            <a:spLocks noGrp="1"/>
          </p:cNvSpPr>
          <p:nvPr>
            <p:ph type="title"/>
          </p:nvPr>
        </p:nvSpPr>
        <p:spPr>
          <a:xfrm>
            <a:off x="2593080" y="624240"/>
            <a:ext cx="8911080" cy="12805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6"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371" name="CustomShape 1"/>
          <p:cNvSpPr/>
          <p:nvPr/>
        </p:nvSpPr>
        <p:spPr>
          <a:xfrm>
            <a:off x="0" y="2575080"/>
            <a:ext cx="100080" cy="6253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2" name="CustomShape 2"/>
          <p:cNvSpPr/>
          <p:nvPr/>
        </p:nvSpPr>
        <p:spPr>
          <a:xfrm>
            <a:off x="128520" y="3156480"/>
            <a:ext cx="645840" cy="23216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3" name="CustomShape 3"/>
          <p:cNvSpPr/>
          <p:nvPr/>
        </p:nvSpPr>
        <p:spPr>
          <a:xfrm>
            <a:off x="807120" y="5447160"/>
            <a:ext cx="608760" cy="1419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4" name="CustomShape 4"/>
          <p:cNvSpPr/>
          <p:nvPr/>
        </p:nvSpPr>
        <p:spPr>
          <a:xfrm>
            <a:off x="959760" y="6503760"/>
            <a:ext cx="170640" cy="3628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5" name="CustomShape 5"/>
          <p:cNvSpPr/>
          <p:nvPr/>
        </p:nvSpPr>
        <p:spPr>
          <a:xfrm>
            <a:off x="100800" y="3201120"/>
            <a:ext cx="821160" cy="3327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6" name="CustomShape 6"/>
          <p:cNvSpPr/>
          <p:nvPr/>
        </p:nvSpPr>
        <p:spPr>
          <a:xfrm>
            <a:off x="22320" y="228600"/>
            <a:ext cx="105480" cy="29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7" name="CustomShape 7"/>
          <p:cNvSpPr/>
          <p:nvPr/>
        </p:nvSpPr>
        <p:spPr>
          <a:xfrm>
            <a:off x="78120" y="2944080"/>
            <a:ext cx="77400" cy="493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8" name="CustomShape 8"/>
          <p:cNvSpPr/>
          <p:nvPr/>
        </p:nvSpPr>
        <p:spPr>
          <a:xfrm>
            <a:off x="769680" y="5478840"/>
            <a:ext cx="189360" cy="1024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79" name="CustomShape 9"/>
          <p:cNvSpPr/>
          <p:nvPr/>
        </p:nvSpPr>
        <p:spPr>
          <a:xfrm>
            <a:off x="775440" y="1398960"/>
            <a:ext cx="2075400" cy="40474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0" name="CustomShape 10"/>
          <p:cNvSpPr/>
          <p:nvPr/>
        </p:nvSpPr>
        <p:spPr>
          <a:xfrm>
            <a:off x="922680" y="6530040"/>
            <a:ext cx="161280" cy="3366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1" name="CustomShape 11"/>
          <p:cNvSpPr/>
          <p:nvPr/>
        </p:nvSpPr>
        <p:spPr>
          <a:xfrm>
            <a:off x="769680" y="5359320"/>
            <a:ext cx="36720" cy="221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2" name="CustomShape 12"/>
          <p:cNvSpPr/>
          <p:nvPr/>
        </p:nvSpPr>
        <p:spPr>
          <a:xfrm>
            <a:off x="849960" y="6244560"/>
            <a:ext cx="237960" cy="6217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3" name="CustomShape 13"/>
          <p:cNvSpPr/>
          <p:nvPr/>
        </p:nvSpPr>
        <p:spPr>
          <a:xfrm>
            <a:off x="27360" y="-720"/>
            <a:ext cx="493560" cy="440028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4" name="CustomShape 14"/>
          <p:cNvSpPr/>
          <p:nvPr/>
        </p:nvSpPr>
        <p:spPr>
          <a:xfrm>
            <a:off x="550440" y="4316400"/>
            <a:ext cx="422640" cy="15800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5" name="CustomShape 15"/>
          <p:cNvSpPr/>
          <p:nvPr/>
        </p:nvSpPr>
        <p:spPr>
          <a:xfrm>
            <a:off x="1006200" y="5862600"/>
            <a:ext cx="430200" cy="9900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6" name="CustomShape 16"/>
          <p:cNvSpPr/>
          <p:nvPr/>
        </p:nvSpPr>
        <p:spPr>
          <a:xfrm>
            <a:off x="521640" y="4364280"/>
            <a:ext cx="551160" cy="22352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7" name="CustomShape 17"/>
          <p:cNvSpPr/>
          <p:nvPr/>
        </p:nvSpPr>
        <p:spPr>
          <a:xfrm>
            <a:off x="468000" y="1289160"/>
            <a:ext cx="173520" cy="30265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8" name="CustomShape 18"/>
          <p:cNvSpPr/>
          <p:nvPr/>
        </p:nvSpPr>
        <p:spPr>
          <a:xfrm>
            <a:off x="1111680" y="6571440"/>
            <a:ext cx="133560" cy="2808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89" name="CustomShape 19"/>
          <p:cNvSpPr/>
          <p:nvPr/>
        </p:nvSpPr>
        <p:spPr>
          <a:xfrm>
            <a:off x="502560" y="4107600"/>
            <a:ext cx="81720" cy="51084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0" name="CustomShape 20"/>
          <p:cNvSpPr/>
          <p:nvPr/>
        </p:nvSpPr>
        <p:spPr>
          <a:xfrm>
            <a:off x="973800" y="3145680"/>
            <a:ext cx="1409400" cy="271620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1" name="CustomShape 21"/>
          <p:cNvSpPr/>
          <p:nvPr/>
        </p:nvSpPr>
        <p:spPr>
          <a:xfrm>
            <a:off x="1073520" y="6600240"/>
            <a:ext cx="119880" cy="2523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2" name="CustomShape 22"/>
          <p:cNvSpPr/>
          <p:nvPr/>
        </p:nvSpPr>
        <p:spPr>
          <a:xfrm>
            <a:off x="973800" y="5897160"/>
            <a:ext cx="137160" cy="6735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3" name="CustomShape 23"/>
          <p:cNvSpPr/>
          <p:nvPr/>
        </p:nvSpPr>
        <p:spPr>
          <a:xfrm>
            <a:off x="973800" y="5772600"/>
            <a:ext cx="37440" cy="22716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4" name="CustomShape 24"/>
          <p:cNvSpPr/>
          <p:nvPr/>
        </p:nvSpPr>
        <p:spPr>
          <a:xfrm>
            <a:off x="1006200" y="6322680"/>
            <a:ext cx="209880" cy="529920"/>
          </a:xfrm>
          <a:prstGeom prst="rect">
            <a:avLst/>
          </a:prstGeom>
          <a:solidFill>
            <a:srgbClr val="766F54"/>
          </a:solidFill>
          <a:ln>
            <a:noFill/>
          </a:ln>
        </p:spPr>
        <p:style>
          <a:lnRef idx="0">
            <a:scrgbClr r="0" g="0" b="0"/>
          </a:lnRef>
          <a:fillRef idx="0">
            <a:scrgbClr r="0" g="0" b="0"/>
          </a:fillRef>
          <a:effectRef idx="0">
            <a:scrgbClr r="0" g="0" b="0"/>
          </a:effectRef>
          <a:fontRef idx="minor"/>
        </p:style>
      </p:sp>
      <p:sp>
        <p:nvSpPr>
          <p:cNvPr id="395" name="CustomShape 25"/>
          <p:cNvSpPr/>
          <p:nvPr/>
        </p:nvSpPr>
        <p:spPr>
          <a:xfrm>
            <a:off x="0" y="0"/>
            <a:ext cx="182160" cy="6857280"/>
          </a:xfrm>
          <a:prstGeom prst="rect">
            <a:avLst/>
          </a:prstGeom>
          <a:solidFill>
            <a:srgbClr val="766F54"/>
          </a:solidFill>
          <a:ln w="9360">
            <a:noFill/>
          </a:ln>
        </p:spPr>
        <p:style>
          <a:lnRef idx="0">
            <a:scrgbClr r="0" g="0" b="0"/>
          </a:lnRef>
          <a:fillRef idx="0">
            <a:scrgbClr r="0" g="0" b="0"/>
          </a:fillRef>
          <a:effectRef idx="0">
            <a:scrgbClr r="0" g="0" b="0"/>
          </a:effectRef>
          <a:fontRef idx="minor"/>
        </p:style>
      </p:sp>
      <p:sp>
        <p:nvSpPr>
          <p:cNvPr id="396" name="CustomShape 26"/>
          <p:cNvSpPr/>
          <p:nvPr/>
        </p:nvSpPr>
        <p:spPr>
          <a:xfrm flipV="1">
            <a:off x="-3960" y="713160"/>
            <a:ext cx="1587960" cy="506520"/>
          </a:xfrm>
          <a:prstGeom prst="rect">
            <a:avLst/>
          </a:prstGeom>
          <a:solidFill>
            <a:srgbClr val="A53010"/>
          </a:solidFill>
          <a:ln>
            <a:noFill/>
          </a:ln>
        </p:spPr>
        <p:style>
          <a:lnRef idx="0">
            <a:scrgbClr r="0" g="0" b="0"/>
          </a:lnRef>
          <a:fillRef idx="0">
            <a:scrgbClr r="0" g="0" b="0"/>
          </a:fillRef>
          <a:effectRef idx="0">
            <a:scrgbClr r="0" g="0" b="0"/>
          </a:effectRef>
          <a:fontRef idx="minor"/>
        </p:style>
      </p:sp>
      <p:sp>
        <p:nvSpPr>
          <p:cNvPr id="397"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98" name="PlaceHolder 28"/>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E5EED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ABCB1-DE29-410F-A720-682534B25F7E}" type="datetimeFigureOut">
              <a:rPr lang="en-US" smtClean="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2DCDD-A5C4-4793-B636-33D4E927C1DE}" type="slidenum">
              <a:rPr lang="en-US" smtClean="0"/>
              <a:t>‹#›</a:t>
            </a:fld>
            <a:endParaRPr lang="en-US"/>
          </a:p>
        </p:txBody>
      </p:sp>
    </p:spTree>
    <p:extLst>
      <p:ext uri="{BB962C8B-B14F-4D97-AF65-F5344CB8AC3E}">
        <p14:creationId xmlns:p14="http://schemas.microsoft.com/office/powerpoint/2010/main" val="72830573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1.xml"/></Relationships>
</file>

<file path=ppt/slides/_rels/slide1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1.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1.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1.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9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1.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1.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1.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1.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1.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1.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838080" y="380880"/>
            <a:ext cx="10665720" cy="15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4000" b="1" strike="noStrike" spc="-1">
                <a:solidFill>
                  <a:srgbClr val="262626"/>
                </a:solidFill>
                <a:uFill>
                  <a:solidFill>
                    <a:srgbClr val="FFFFFF"/>
                  </a:solidFill>
                </a:uFill>
                <a:latin typeface="Century Gothic"/>
              </a:rPr>
              <a:t>Java Tutorial</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79" name="CustomShape 2"/>
          <p:cNvSpPr/>
          <p:nvPr/>
        </p:nvSpPr>
        <p:spPr>
          <a:xfrm>
            <a:off x="838080" y="1143000"/>
            <a:ext cx="10362600" cy="498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Java is a high-level programming language originally developed by Sun Microsystems and released in 1995. Java runs on a variety of platforms, such as Windows, Mac OS, and the various versions of UNIX. This tutorial gives a complete understanding on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This reference will take you through simple and practical approach while learning Java Programming language.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404040"/>
                </a:solidFill>
                <a:uFill>
                  <a:solidFill>
                    <a:srgbClr val="FFFFFF"/>
                  </a:solidFill>
                </a:uFill>
                <a:latin typeface="Century Gothic"/>
              </a:rPr>
              <a:t>Prerequisites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Before you start doing practice with various types of examples given in this reference, I'm making an assumption that you are already aware about what is a computer program and what is a computer programming language.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 name="Picture 2"/>
          <p:cNvPicPr/>
          <p:nvPr/>
        </p:nvPicPr>
        <p:blipFill>
          <a:blip r:embed="rId2"/>
          <a:stretch>
            <a:fillRect/>
          </a:stretch>
        </p:blipFill>
        <p:spPr>
          <a:xfrm>
            <a:off x="8991720" y="5734080"/>
            <a:ext cx="1523160" cy="1123200"/>
          </a:xfrm>
          <a:prstGeom prst="rect">
            <a:avLst/>
          </a:prstGeom>
          <a:ln>
            <a:noFill/>
          </a:ln>
        </p:spPr>
      </p:pic>
      <p:sp>
        <p:nvSpPr>
          <p:cNvPr id="499"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Features Of Java Cont..</a:t>
            </a:r>
            <a:endParaRPr lang="en-IN" sz="1800" b="0" strike="noStrike" spc="-1">
              <a:solidFill>
                <a:srgbClr val="000000"/>
              </a:solidFill>
              <a:uFill>
                <a:solidFill>
                  <a:srgbClr val="FFFFFF"/>
                </a:solidFill>
              </a:uFill>
              <a:latin typeface="Arial"/>
            </a:endParaRPr>
          </a:p>
        </p:txBody>
      </p:sp>
      <p:sp>
        <p:nvSpPr>
          <p:cNvPr id="500" name="CustomShape 2"/>
          <p:cNvSpPr/>
          <p:nvPr/>
        </p:nvSpPr>
        <p:spPr>
          <a:xfrm>
            <a:off x="1981080" y="1143000"/>
            <a:ext cx="8228880" cy="571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Interpreted :</a:t>
            </a:r>
            <a:r>
              <a:rPr lang="en-IN" sz="1800" b="0" strike="noStrike" spc="-1">
                <a:solidFill>
                  <a:srgbClr val="404040"/>
                </a:solidFill>
                <a:uFill>
                  <a:solidFill>
                    <a:srgbClr val="FFFFFF"/>
                  </a:solidFill>
                </a:uFill>
                <a:latin typeface="Century Gothic"/>
              </a:rPr>
              <a:t>Java byte code is translated on the fly to native machine instructions and is not stored anywhere. The development process is more rapid and analytical since the linking is an incremental and light weight process.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High Performance:</a:t>
            </a:r>
            <a:r>
              <a:rPr lang="en-IN" sz="1800" b="0" strike="noStrike" spc="-1">
                <a:solidFill>
                  <a:srgbClr val="404040"/>
                </a:solidFill>
                <a:uFill>
                  <a:solidFill>
                    <a:srgbClr val="FFFFFF"/>
                  </a:solidFill>
                </a:uFill>
                <a:latin typeface="Century Gothic"/>
              </a:rPr>
              <a:t> With the use of Just-In-Time compilers Java enables high performance.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Distributed :</a:t>
            </a:r>
            <a:r>
              <a:rPr lang="en-IN" sz="1800" b="0" strike="noStrike" spc="-1">
                <a:solidFill>
                  <a:srgbClr val="404040"/>
                </a:solidFill>
                <a:uFill>
                  <a:solidFill>
                    <a:srgbClr val="FFFFFF"/>
                  </a:solidFill>
                </a:uFill>
                <a:latin typeface="Century Gothic"/>
              </a:rPr>
              <a:t>Java is designed for the distributed environment of the internet.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 Dynamic :</a:t>
            </a:r>
            <a:r>
              <a:rPr lang="en-IN" sz="1800" b="0" strike="noStrike" spc="-1">
                <a:solidFill>
                  <a:srgbClr val="404040"/>
                </a:solidFill>
                <a:uFill>
                  <a:solidFill>
                    <a:srgbClr val="FFFFFF"/>
                  </a:solidFill>
                </a:uFill>
                <a:latin typeface="Century Gothic"/>
              </a:rPr>
              <a:t> Java is considered to be more dynamic than C or C++ since it is designed to adapt to an evolving environment. Java programs can carry extensive amount of run-time information that can be used to verify and resolve accesses to objects on run-time.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Multiple Inheritance</a:t>
            </a:r>
            <a:endParaRPr lang="en-IN" sz="1800" b="0" strike="noStrike" spc="-1">
              <a:solidFill>
                <a:srgbClr val="000000"/>
              </a:solidFill>
              <a:uFill>
                <a:solidFill>
                  <a:srgbClr val="FFFFFF"/>
                </a:solidFill>
              </a:uFill>
              <a:latin typeface="Arial"/>
            </a:endParaRPr>
          </a:p>
        </p:txBody>
      </p:sp>
      <p:sp>
        <p:nvSpPr>
          <p:cNvPr id="696" name="CustomShape 2"/>
          <p:cNvSpPr/>
          <p:nvPr/>
        </p:nvSpPr>
        <p:spPr>
          <a:xfrm>
            <a:off x="1143000" y="1066680"/>
            <a:ext cx="103626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 multiple inheritance, </a:t>
            </a:r>
            <a:r>
              <a:rPr lang="en-IN" sz="2400" b="1" strike="noStrike" spc="-1">
                <a:solidFill>
                  <a:srgbClr val="404040"/>
                </a:solidFill>
                <a:uFill>
                  <a:solidFill>
                    <a:srgbClr val="FFFFFF"/>
                  </a:solidFill>
                </a:uFill>
                <a:latin typeface="Century Gothic"/>
              </a:rPr>
              <a:t>one class extends multiple classes</a:t>
            </a:r>
            <a:r>
              <a:rPr lang="en-IN" sz="2400" b="0" strike="noStrike" spc="-1">
                <a:solidFill>
                  <a:srgbClr val="404040"/>
                </a:solidFill>
                <a:uFill>
                  <a:solidFill>
                    <a:srgbClr val="FFFFFF"/>
                  </a:solidFill>
                </a:uFill>
                <a:latin typeface="Century Gothic"/>
              </a:rPr>
              <a:t>. Java </a:t>
            </a:r>
            <a:r>
              <a:rPr lang="en-IN" sz="2400" b="1" strike="noStrike" spc="-1">
                <a:solidFill>
                  <a:srgbClr val="404040"/>
                </a:solidFill>
                <a:uFill>
                  <a:solidFill>
                    <a:srgbClr val="FFFFFF"/>
                  </a:solidFill>
                </a:uFill>
                <a:latin typeface="Century Gothic"/>
              </a:rPr>
              <a:t>does not support multiple inheritance</a:t>
            </a:r>
            <a:r>
              <a:rPr lang="en-IN" sz="2400" b="0" strike="noStrike" spc="-1">
                <a:solidFill>
                  <a:srgbClr val="404040"/>
                </a:solidFill>
                <a:uFill>
                  <a:solidFill>
                    <a:srgbClr val="FFFFFF"/>
                  </a:solidFill>
                </a:uFill>
                <a:latin typeface="Century Gothic"/>
              </a:rPr>
              <a:t> but C++ supports. The above program can be modified to illustrate multiple inheritance. The following program does not work.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class Aves {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class Bird {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class Parrot extends Aves, Bird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Note:-Java supports multiple inheritance partially through interfaces.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Hierarchical Inheritance</a:t>
            </a:r>
            <a:endParaRPr lang="en-IN" sz="1800" b="0" strike="noStrike" spc="-1">
              <a:solidFill>
                <a:srgbClr val="000000"/>
              </a:solidFill>
              <a:uFill>
                <a:solidFill>
                  <a:srgbClr val="FFFFFF"/>
                </a:solidFill>
              </a:uFill>
              <a:latin typeface="Arial"/>
            </a:endParaRPr>
          </a:p>
        </p:txBody>
      </p:sp>
      <p:pic>
        <p:nvPicPr>
          <p:cNvPr id="698" name="Picture 2"/>
          <p:cNvPicPr/>
          <p:nvPr/>
        </p:nvPicPr>
        <p:blipFill>
          <a:blip r:embed="rId2"/>
          <a:stretch>
            <a:fillRect/>
          </a:stretch>
        </p:blipFill>
        <p:spPr>
          <a:xfrm>
            <a:off x="1523880" y="838080"/>
            <a:ext cx="9143280" cy="5485680"/>
          </a:xfrm>
          <a:prstGeom prst="rect">
            <a:avLst/>
          </a:prstGeom>
          <a:ln w="9360">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Disadvantages of Inheritance</a:t>
            </a:r>
            <a:endParaRPr lang="en-IN" sz="1800" b="0" strike="noStrike" spc="-1">
              <a:solidFill>
                <a:srgbClr val="000000"/>
              </a:solidFill>
              <a:uFill>
                <a:solidFill>
                  <a:srgbClr val="FFFFFF"/>
                </a:solidFill>
              </a:uFill>
              <a:latin typeface="Arial"/>
            </a:endParaRPr>
          </a:p>
        </p:txBody>
      </p:sp>
      <p:sp>
        <p:nvSpPr>
          <p:cNvPr id="700" name="CustomShape 2"/>
          <p:cNvSpPr/>
          <p:nvPr/>
        </p:nvSpPr>
        <p:spPr>
          <a:xfrm>
            <a:off x="1523880" y="838080"/>
            <a:ext cx="1005768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Both classes (super and subclasses) are tightly-coupled.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As they are tightly coupled (binded each other strongly with extends keyword), they cannot work independently of each other.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Changing the code in super class method also affects the subclass functionality.</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super class method is deleted, the code may not work as subclass may call the super class method with super keyword. Now subclass method behaves independently.-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Aggregation In Java</a:t>
            </a:r>
            <a:endParaRPr lang="en-IN" sz="1800" b="0" strike="noStrike" spc="-1">
              <a:solidFill>
                <a:srgbClr val="000000"/>
              </a:solidFill>
              <a:uFill>
                <a:solidFill>
                  <a:srgbClr val="FFFFFF"/>
                </a:solidFill>
              </a:uFill>
              <a:latin typeface="Arial"/>
            </a:endParaRPr>
          </a:p>
        </p:txBody>
      </p:sp>
      <p:sp>
        <p:nvSpPr>
          <p:cNvPr id="702" name="CustomShape 2"/>
          <p:cNvSpPr/>
          <p:nvPr/>
        </p:nvSpPr>
        <p:spPr>
          <a:xfrm>
            <a:off x="1523880" y="838080"/>
            <a:ext cx="9829080" cy="449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a class have an entity reference, it is known as Aggregation. Aggregation represents HAS-A relationship</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Consider a situation, Employee object contains many informations such as id, name, emailld etc. It contains one more object named address, which contains its own informations such as city, state, country, zipcode etc. as given below.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Aggregation In Java</a:t>
            </a:r>
            <a:endParaRPr lang="en-IN" sz="1800" b="0" strike="noStrike" spc="-1">
              <a:solidFill>
                <a:srgbClr val="000000"/>
              </a:solidFill>
              <a:uFill>
                <a:solidFill>
                  <a:srgbClr val="FFFFFF"/>
                </a:solidFill>
              </a:uFill>
              <a:latin typeface="Arial"/>
            </a:endParaRPr>
          </a:p>
        </p:txBody>
      </p:sp>
      <p:sp>
        <p:nvSpPr>
          <p:cNvPr id="704" name="CustomShape 2"/>
          <p:cNvSpPr/>
          <p:nvPr/>
        </p:nvSpPr>
        <p:spPr>
          <a:xfrm>
            <a:off x="1523880" y="838080"/>
            <a:ext cx="990540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class Employee{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int id;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String name;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Address address;//Address is a class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In such case, Employee has an entity reference address, so relationship is Employee HAS-A address.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Why use Aggregation?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Ans:-For Code Reusability.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When use Aggregation?</a:t>
            </a:r>
            <a:endParaRPr lang="en-IN" sz="1800" b="0" strike="noStrike" spc="-1">
              <a:solidFill>
                <a:srgbClr val="000000"/>
              </a:solidFill>
              <a:uFill>
                <a:solidFill>
                  <a:srgbClr val="FFFFFF"/>
                </a:solidFill>
              </a:uFill>
              <a:latin typeface="Arial"/>
            </a:endParaRPr>
          </a:p>
        </p:txBody>
      </p:sp>
      <p:sp>
        <p:nvSpPr>
          <p:cNvPr id="706" name="CustomShape 2"/>
          <p:cNvSpPr/>
          <p:nvPr/>
        </p:nvSpPr>
        <p:spPr>
          <a:xfrm>
            <a:off x="1523880" y="838080"/>
            <a:ext cx="998136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Code reuse is also best achieved by aggregation when there is no is-a relationship.</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Inheritance should be used only if the relationship is-a is maintained throughout the lifetime of the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objects involved; otherwise, aggregation is the best choice.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Overriding</a:t>
            </a:r>
            <a:endParaRPr lang="en-IN" sz="1800" b="0" strike="noStrike" spc="-1">
              <a:solidFill>
                <a:srgbClr val="000000"/>
              </a:solidFill>
              <a:uFill>
                <a:solidFill>
                  <a:srgbClr val="FFFFFF"/>
                </a:solidFill>
              </a:uFill>
              <a:latin typeface="Arial"/>
            </a:endParaRPr>
          </a:p>
        </p:txBody>
      </p:sp>
      <p:sp>
        <p:nvSpPr>
          <p:cNvPr id="708" name="CustomShape 2"/>
          <p:cNvSpPr/>
          <p:nvPr/>
        </p:nvSpPr>
        <p:spPr>
          <a:xfrm>
            <a:off x="1523880" y="685800"/>
            <a:ext cx="982908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 the previous chapter, we talked about super classes and sub classes.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If a class inherits a method from its super class, then there is a chance to override the method provided that it is not marked final.</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benefit of overriding is: ability to define a behavior that's specific to the subclass type which means a subclass can implement a parent class method based on its requirement.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 object-oriented terms, overriding means to override the functionality of an existing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sp>
        <p:nvSpPr>
          <p:cNvPr id="710"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711" name="Picture 2"/>
          <p:cNvPicPr/>
          <p:nvPr/>
        </p:nvPicPr>
        <p:blipFill>
          <a:blip r:embed="rId2"/>
          <a:stretch>
            <a:fillRect/>
          </a:stretch>
        </p:blipFill>
        <p:spPr>
          <a:xfrm>
            <a:off x="1828800" y="1143000"/>
            <a:ext cx="9675000" cy="5409360"/>
          </a:xfrm>
          <a:prstGeom prst="rect">
            <a:avLst/>
          </a:prstGeom>
          <a:ln w="9360">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CustomShape 1"/>
          <p:cNvSpPr/>
          <p:nvPr/>
        </p:nvSpPr>
        <p:spPr>
          <a:xfrm>
            <a:off x="1981080" y="30492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Rules for method overriding: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713" name="CustomShape 2"/>
          <p:cNvSpPr/>
          <p:nvPr/>
        </p:nvSpPr>
        <p:spPr>
          <a:xfrm>
            <a:off x="1447920" y="762120"/>
            <a:ext cx="10134000" cy="571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argument list should be exactly the same as that of the overridden method.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return type should be the same or a subtype of the return type declared in the original overridden method in the superclass.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access level cannot be more restrictive than the overridden method's access level. For example: if the superclass method is declared public then the overridding method in the sub class cannot be either private or protected.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Instance methods can be overridden only if they are inherited by the subclass.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1981080" y="30492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Rules for method overriding: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715" name="CustomShape 2"/>
          <p:cNvSpPr/>
          <p:nvPr/>
        </p:nvSpPr>
        <p:spPr>
          <a:xfrm>
            <a:off x="1523880" y="762120"/>
            <a:ext cx="10057680" cy="579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method declared final cannot be overridden.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method declared static cannot be overridden but can be re-declared.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a method cannot be inherited, then it cannot be overridden.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subclass within the same package as the instance's superclass can override any superclass method that is not declared private or final.</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subclass in a different package can only override the non-final methods declared public or protected.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My First Java Programme</a:t>
            </a:r>
            <a:endParaRPr lang="en-IN" sz="1800" b="0" strike="noStrike" spc="-1">
              <a:solidFill>
                <a:srgbClr val="000000"/>
              </a:solidFill>
              <a:uFill>
                <a:solidFill>
                  <a:srgbClr val="FFFFFF"/>
                </a:solidFill>
              </a:uFill>
              <a:latin typeface="Arial"/>
            </a:endParaRPr>
          </a:p>
        </p:txBody>
      </p:sp>
      <p:sp>
        <p:nvSpPr>
          <p:cNvPr id="502" name="CustomShape 2"/>
          <p:cNvSpPr/>
          <p:nvPr/>
        </p:nvSpPr>
        <p:spPr>
          <a:xfrm>
            <a:off x="1981080" y="1143000"/>
            <a:ext cx="8228880" cy="571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public class MyFirstJavaProgram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public static void main(String []args)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System.out.println("Hello World");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503" name="Picture 2"/>
          <p:cNvPicPr/>
          <p:nvPr/>
        </p:nvPicPr>
        <p:blipFill>
          <a:blip r:embed="rId2"/>
          <a:stretch>
            <a:fillRect/>
          </a:stretch>
        </p:blipFill>
        <p:spPr>
          <a:xfrm>
            <a:off x="8991720" y="5734080"/>
            <a:ext cx="1523160" cy="1123200"/>
          </a:xfrm>
          <a:prstGeom prst="rect">
            <a:avLst/>
          </a:prstGeom>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CustomShape 1"/>
          <p:cNvSpPr/>
          <p:nvPr/>
        </p:nvSpPr>
        <p:spPr>
          <a:xfrm>
            <a:off x="1981080" y="30492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Rules for method overriding: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717" name="CustomShape 2"/>
          <p:cNvSpPr/>
          <p:nvPr/>
        </p:nvSpPr>
        <p:spPr>
          <a:xfrm>
            <a:off x="1523880" y="838080"/>
            <a:ext cx="990540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An overriding method can throw any uncheck exceptions, regardless of whether the overridden method throws exceptions or not.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However the overriding method should not throw checked exceptions that are new or broader than the ones declared by the overridden method. The overriding method can throw narrower or fewer exceptions than the overridden method.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Constructors cannot be overridden.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1981080" y="15228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Questions</a:t>
            </a:r>
            <a:endParaRPr lang="en-IN" sz="1800" b="0" strike="noStrike" spc="-1">
              <a:solidFill>
                <a:srgbClr val="000000"/>
              </a:solidFill>
              <a:uFill>
                <a:solidFill>
                  <a:srgbClr val="FFFFFF"/>
                </a:solidFill>
              </a:uFill>
              <a:latin typeface="Arial"/>
            </a:endParaRPr>
          </a:p>
        </p:txBody>
      </p:sp>
      <p:sp>
        <p:nvSpPr>
          <p:cNvPr id="719" name="CustomShape 2"/>
          <p:cNvSpPr/>
          <p:nvPr/>
        </p:nvSpPr>
        <p:spPr>
          <a:xfrm>
            <a:off x="1523880" y="762120"/>
            <a:ext cx="998136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1) Can we override static method?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No, static method cannot be overridden. It can be proved by runtime polymorphism so we will learn it later.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2) Why we cannot override static method?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because static method is bound with class whereas instance method is bound with object. Static belongs to class area and instance belongs to heap area.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1066800" y="152280"/>
            <a:ext cx="990600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Compare Overloading and Overriding</a:t>
            </a:r>
            <a:endParaRPr lang="en-IN" sz="1800" b="0" strike="noStrike" spc="-1" dirty="0">
              <a:solidFill>
                <a:srgbClr val="000000"/>
              </a:solidFill>
              <a:uFill>
                <a:solidFill>
                  <a:srgbClr val="FFFFFF"/>
                </a:solidFill>
              </a:uFill>
              <a:latin typeface="Arial"/>
            </a:endParaRPr>
          </a:p>
        </p:txBody>
      </p:sp>
      <p:sp>
        <p:nvSpPr>
          <p:cNvPr id="721" name="CustomShape 2"/>
          <p:cNvSpPr/>
          <p:nvPr/>
        </p:nvSpPr>
        <p:spPr>
          <a:xfrm>
            <a:off x="1523880" y="762120"/>
            <a:ext cx="9143280" cy="63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graphicFrame>
        <p:nvGraphicFramePr>
          <p:cNvPr id="722" name="Table 3"/>
          <p:cNvGraphicFramePr/>
          <p:nvPr/>
        </p:nvGraphicFramePr>
        <p:xfrm>
          <a:off x="3048120" y="1397160"/>
          <a:ext cx="6095520" cy="1726560"/>
        </p:xfrm>
        <a:graphic>
          <a:graphicData uri="http://schemas.openxmlformats.org/drawingml/2006/table">
            <a:tbl>
              <a:tblPr/>
              <a:tblGrid>
                <a:gridCol w="3047760">
                  <a:extLst>
                    <a:ext uri="{9D8B030D-6E8A-4147-A177-3AD203B41FA5}">
                      <a16:colId xmlns:a16="http://schemas.microsoft.com/office/drawing/2014/main" val="20000"/>
                    </a:ext>
                  </a:extLst>
                </a:gridCol>
                <a:gridCol w="3047760">
                  <a:extLst>
                    <a:ext uri="{9D8B030D-6E8A-4147-A177-3AD203B41FA5}">
                      <a16:colId xmlns:a16="http://schemas.microsoft.com/office/drawing/2014/main" val="20001"/>
                    </a:ext>
                  </a:extLst>
                </a:gridCol>
              </a:tblGrid>
              <a:tr h="431640">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0"/>
                  </a:ext>
                </a:extLst>
              </a:tr>
              <a:tr h="431640">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1"/>
                  </a:ext>
                </a:extLst>
              </a:tr>
              <a:tr h="431640">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2"/>
                  </a:ext>
                </a:extLst>
              </a:tr>
              <a:tr h="431640">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3"/>
                  </a:ext>
                </a:extLst>
              </a:tr>
            </a:tbl>
          </a:graphicData>
        </a:graphic>
      </p:graphicFrame>
      <p:graphicFrame>
        <p:nvGraphicFramePr>
          <p:cNvPr id="723" name="Table 4"/>
          <p:cNvGraphicFramePr/>
          <p:nvPr>
            <p:extLst>
              <p:ext uri="{D42A27DB-BD31-4B8C-83A1-F6EECF244321}">
                <p14:modId xmlns:p14="http://schemas.microsoft.com/office/powerpoint/2010/main" val="4187404121"/>
              </p:ext>
            </p:extLst>
          </p:nvPr>
        </p:nvGraphicFramePr>
        <p:xfrm>
          <a:off x="894990" y="1308100"/>
          <a:ext cx="10401060" cy="4443984"/>
        </p:xfrm>
        <a:graphic>
          <a:graphicData uri="http://schemas.openxmlformats.org/drawingml/2006/table">
            <a:tbl>
              <a:tblPr/>
              <a:tblGrid>
                <a:gridCol w="5133540">
                  <a:extLst>
                    <a:ext uri="{9D8B030D-6E8A-4147-A177-3AD203B41FA5}">
                      <a16:colId xmlns:a16="http://schemas.microsoft.com/office/drawing/2014/main" val="20000"/>
                    </a:ext>
                  </a:extLst>
                </a:gridCol>
                <a:gridCol w="5267520">
                  <a:extLst>
                    <a:ext uri="{9D8B030D-6E8A-4147-A177-3AD203B41FA5}">
                      <a16:colId xmlns:a16="http://schemas.microsoft.com/office/drawing/2014/main" val="20001"/>
                    </a:ext>
                  </a:extLst>
                </a:gridCol>
              </a:tblGrid>
              <a:tr h="464760">
                <a:tc>
                  <a:txBody>
                    <a:bodyPr/>
                    <a:lstStyle/>
                    <a:p>
                      <a:pPr algn="ctr">
                        <a:lnSpc>
                          <a:spcPct val="115000"/>
                        </a:lnSpc>
                      </a:pPr>
                      <a:r>
                        <a:rPr lang="en-IN" sz="2400" b="1" strike="noStrike" spc="-1">
                          <a:solidFill>
                            <a:srgbClr val="FFFFFF"/>
                          </a:solidFill>
                          <a:uFill>
                            <a:solidFill>
                              <a:srgbClr val="FFFFFF"/>
                            </a:solidFill>
                          </a:uFill>
                          <a:latin typeface="Times New Roman"/>
                          <a:ea typeface="Calibri"/>
                        </a:rPr>
                        <a:t>Method Overloading</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15000"/>
                        </a:lnSpc>
                      </a:pPr>
                      <a:r>
                        <a:rPr lang="en-IN" sz="2400" b="1" strike="noStrike" spc="-1">
                          <a:solidFill>
                            <a:srgbClr val="FFFFFF"/>
                          </a:solidFill>
                          <a:uFill>
                            <a:solidFill>
                              <a:srgbClr val="FFFFFF"/>
                            </a:solidFill>
                          </a:uFill>
                          <a:latin typeface="Times New Roman"/>
                          <a:ea typeface="Calibri"/>
                        </a:rPr>
                        <a:t>Method Overriding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875600">
                <a:tc>
                  <a:txBody>
                    <a:bodyPr/>
                    <a:lstStyle/>
                    <a:p>
                      <a:r>
                        <a:rPr lang="en-IN" sz="2400" b="1" strike="noStrike" spc="-1">
                          <a:solidFill>
                            <a:srgbClr val="000000"/>
                          </a:solidFill>
                          <a:uFill>
                            <a:solidFill>
                              <a:srgbClr val="FFFFFF"/>
                            </a:solidFill>
                          </a:uFill>
                          <a:latin typeface="Century Gothic"/>
                        </a:rPr>
                        <a:t>Method overloading is used to</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increase the readability of the</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program.</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r>
                        <a:rPr lang="en-IN" sz="2400" b="1" strike="noStrike" spc="-1">
                          <a:solidFill>
                            <a:srgbClr val="000000"/>
                          </a:solidFill>
                          <a:uFill>
                            <a:solidFill>
                              <a:srgbClr val="FFFFFF"/>
                            </a:solidFill>
                          </a:uFill>
                          <a:latin typeface="Century Gothic"/>
                        </a:rPr>
                        <a:t>Method overriding is used to provide the specific implementation</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of the method that is already provided by its super class.</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162080">
                <a:tc>
                  <a:txBody>
                    <a:bodyPr/>
                    <a:lstStyle/>
                    <a:p>
                      <a:r>
                        <a:rPr lang="en-IN" sz="2400" b="1" strike="noStrike" spc="-1">
                          <a:solidFill>
                            <a:srgbClr val="000000"/>
                          </a:solidFill>
                          <a:uFill>
                            <a:solidFill>
                              <a:srgbClr val="FFFFFF"/>
                            </a:solidFill>
                          </a:uFill>
                          <a:latin typeface="Century Gothic"/>
                        </a:rPr>
                        <a:t>method overlaoding is performed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within a class.</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r>
                        <a:rPr lang="en-IN" sz="2400" b="1" strike="noStrike" spc="-1">
                          <a:solidFill>
                            <a:srgbClr val="000000"/>
                          </a:solidFill>
                          <a:uFill>
                            <a:solidFill>
                              <a:srgbClr val="FFFFFF"/>
                            </a:solidFill>
                          </a:uFill>
                          <a:latin typeface="Century Gothic"/>
                        </a:rPr>
                        <a:t>Method overriding occurs in two classes that have IS-A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relationship.</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354076">
                <a:tc>
                  <a:txBody>
                    <a:bodyPr/>
                    <a:lstStyle/>
                    <a:p>
                      <a:r>
                        <a:rPr lang="en-IN" sz="2400" b="1" strike="noStrike" spc="-1">
                          <a:solidFill>
                            <a:srgbClr val="000000"/>
                          </a:solidFill>
                          <a:uFill>
                            <a:solidFill>
                              <a:srgbClr val="FFFFFF"/>
                            </a:solidFill>
                          </a:uFill>
                          <a:latin typeface="Century Gothic"/>
                        </a:rPr>
                        <a:t>In case of method overloading</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parameter must be different.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dirty="0">
                          <a:solidFill>
                            <a:srgbClr val="000000"/>
                          </a:solidFill>
                          <a:uFill>
                            <a:solidFill>
                              <a:srgbClr val="FFFFFF"/>
                            </a:solidFill>
                          </a:uFill>
                          <a:latin typeface="Century Gothic"/>
                        </a:rPr>
                        <a:t>In case of method overriding parameter must be same.</a:t>
                      </a:r>
                      <a:endParaRPr lang="en-IN" sz="1800" b="0" strike="noStrike" spc="-1" dirty="0">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749300" y="241180"/>
            <a:ext cx="946066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solidFill>
                  <a:srgbClr val="262626"/>
                </a:solidFill>
                <a:uFill>
                  <a:solidFill>
                    <a:srgbClr val="FFFFFF"/>
                  </a:solidFill>
                </a:uFill>
                <a:latin typeface="Century Gothic"/>
              </a:rPr>
              <a:t>Applying access modifier with method overriding</a:t>
            </a:r>
            <a:endParaRPr lang="en-IN" sz="1400" b="0" strike="noStrike" spc="-1" dirty="0">
              <a:solidFill>
                <a:srgbClr val="000000"/>
              </a:solidFill>
              <a:uFill>
                <a:solidFill>
                  <a:srgbClr val="FFFFFF"/>
                </a:solidFill>
              </a:uFill>
              <a:latin typeface="Arial"/>
            </a:endParaRPr>
          </a:p>
        </p:txBody>
      </p:sp>
      <p:sp>
        <p:nvSpPr>
          <p:cNvPr id="725" name="CustomShape 2"/>
          <p:cNvSpPr/>
          <p:nvPr/>
        </p:nvSpPr>
        <p:spPr>
          <a:xfrm>
            <a:off x="1066680" y="1143000"/>
            <a:ext cx="1043856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strike="noStrike" spc="-1">
                <a:solidFill>
                  <a:srgbClr val="404040"/>
                </a:solidFill>
                <a:uFill>
                  <a:solidFill>
                    <a:srgbClr val="FFFFFF"/>
                  </a:solidFill>
                </a:uFill>
                <a:latin typeface="Century Gothic"/>
              </a:rPr>
              <a:t> If you are overriding any method, overriden method (i.e. declared in subclass) must not be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more restrictive.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Access Levels are in sequence of</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1)Private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2)Default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3)Protected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4)Public</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Cont.. Next page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sp>
        <p:nvSpPr>
          <p:cNvPr id="727"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728" name="Picture 2"/>
          <p:cNvPicPr/>
          <p:nvPr/>
        </p:nvPicPr>
        <p:blipFill>
          <a:blip r:embed="rId2"/>
          <a:stretch>
            <a:fillRect/>
          </a:stretch>
        </p:blipFill>
        <p:spPr>
          <a:xfrm>
            <a:off x="1523880" y="304920"/>
            <a:ext cx="9979920" cy="6323760"/>
          </a:xfrm>
          <a:prstGeom prst="rect">
            <a:avLst/>
          </a:prstGeom>
          <a:ln w="9360">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1981080" y="15228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Covariant Return Type</a:t>
            </a:r>
            <a:endParaRPr lang="en-IN" sz="1800" b="0" strike="noStrike" spc="-1">
              <a:solidFill>
                <a:srgbClr val="000000"/>
              </a:solidFill>
              <a:uFill>
                <a:solidFill>
                  <a:srgbClr val="FFFFFF"/>
                </a:solidFill>
              </a:uFill>
              <a:latin typeface="Arial"/>
            </a:endParaRPr>
          </a:p>
        </p:txBody>
      </p:sp>
      <p:sp>
        <p:nvSpPr>
          <p:cNvPr id="730" name="CustomShape 2"/>
          <p:cNvSpPr/>
          <p:nvPr/>
        </p:nvSpPr>
        <p:spPr>
          <a:xfrm>
            <a:off x="1523880" y="762120"/>
            <a:ext cx="998136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covariant return type specifies that the return type may vary in the same direction as the subclass.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Before Java5, it was not possible to override any method by changing the return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But now, since Java5,it is possible to override method by changing the return type if subclass overrides any method whose return type is Non-Primitive but it changes its return type to subclass type.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Let's take a simple example: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sp>
        <p:nvSpPr>
          <p:cNvPr id="732"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733" name="Picture 2"/>
          <p:cNvPicPr/>
          <p:nvPr/>
        </p:nvPicPr>
        <p:blipFill>
          <a:blip r:embed="rId2"/>
          <a:stretch>
            <a:fillRect/>
          </a:stretch>
        </p:blipFill>
        <p:spPr>
          <a:xfrm>
            <a:off x="1805040" y="457200"/>
            <a:ext cx="9698760" cy="5790600"/>
          </a:xfrm>
          <a:prstGeom prst="rect">
            <a:avLst/>
          </a:prstGeom>
          <a:ln w="9360">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super keyword</a:t>
            </a:r>
            <a:endParaRPr lang="en-IN" sz="1800" b="0" strike="noStrike" spc="-1">
              <a:solidFill>
                <a:srgbClr val="000000"/>
              </a:solidFill>
              <a:uFill>
                <a:solidFill>
                  <a:srgbClr val="FFFFFF"/>
                </a:solidFill>
              </a:uFill>
              <a:latin typeface="Arial"/>
            </a:endParaRPr>
          </a:p>
        </p:txBody>
      </p:sp>
      <p:sp>
        <p:nvSpPr>
          <p:cNvPr id="735" name="CustomShape 2"/>
          <p:cNvSpPr/>
          <p:nvPr/>
        </p:nvSpPr>
        <p:spPr>
          <a:xfrm>
            <a:off x="1371600" y="838080"/>
            <a:ext cx="10057680" cy="60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super is a reference variable that is used to refer immediate parent class object.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Whenever you create the instance of subclass, an instance of parent class is created implicitely because it is referred by super reference variable.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Usage of super Keyword:-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1. super is used to refer immediate parent class instance variable.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2. super() is used to invoke immediate parent class constructor.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3. super is used to invoke immediate parent class method.</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Restricting Inheritance </a:t>
            </a:r>
            <a:endParaRPr lang="en-IN" sz="1800" b="0" strike="noStrike" spc="-1">
              <a:solidFill>
                <a:srgbClr val="000000"/>
              </a:solidFill>
              <a:uFill>
                <a:solidFill>
                  <a:srgbClr val="FFFFFF"/>
                </a:solidFill>
              </a:uFill>
              <a:latin typeface="Arial"/>
            </a:endParaRPr>
          </a:p>
        </p:txBody>
      </p:sp>
      <p:sp>
        <p:nvSpPr>
          <p:cNvPr id="737" name="CustomShape 2"/>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
        <p:nvSpPr>
          <p:cNvPr id="738" name="CustomShape 3"/>
          <p:cNvSpPr/>
          <p:nvPr/>
        </p:nvSpPr>
        <p:spPr>
          <a:xfrm>
            <a:off x="5072040" y="2209680"/>
            <a:ext cx="1370880" cy="1294560"/>
          </a:xfrm>
          <a:prstGeom prst="ellipse">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400" b="0" strike="noStrike" spc="-1">
                <a:solidFill>
                  <a:srgbClr val="000000"/>
                </a:solidFill>
                <a:uFill>
                  <a:solidFill>
                    <a:srgbClr val="FFFFFF"/>
                  </a:solidFill>
                </a:uFill>
                <a:latin typeface="Century Gothic"/>
              </a:rPr>
              <a:t>Parent</a:t>
            </a:r>
            <a:endParaRPr lang="en-IN" sz="1800" b="0" strike="noStrike" spc="-1">
              <a:solidFill>
                <a:srgbClr val="000000"/>
              </a:solidFill>
              <a:uFill>
                <a:solidFill>
                  <a:srgbClr val="FFFFFF"/>
                </a:solidFill>
              </a:uFill>
              <a:latin typeface="Arial"/>
            </a:endParaRPr>
          </a:p>
        </p:txBody>
      </p:sp>
      <p:sp>
        <p:nvSpPr>
          <p:cNvPr id="739" name="CustomShape 4"/>
          <p:cNvSpPr/>
          <p:nvPr/>
        </p:nvSpPr>
        <p:spPr>
          <a:xfrm>
            <a:off x="4843440" y="4038480"/>
            <a:ext cx="1828080" cy="1599480"/>
          </a:xfrm>
          <a:prstGeom prst="ellipse">
            <a:avLst/>
          </a:prstGeom>
          <a:solidFill>
            <a:srgbClr val="99CC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400" b="0" strike="noStrike" spc="-1">
                <a:solidFill>
                  <a:srgbClr val="000000"/>
                </a:solidFill>
                <a:uFill>
                  <a:solidFill>
                    <a:srgbClr val="FFFFFF"/>
                  </a:solidFill>
                </a:uFill>
                <a:latin typeface="Century Gothic"/>
              </a:rPr>
              <a:t>Child</a:t>
            </a:r>
            <a:endParaRPr lang="en-IN" sz="1800" b="0" strike="noStrike" spc="-1">
              <a:solidFill>
                <a:srgbClr val="000000"/>
              </a:solidFill>
              <a:uFill>
                <a:solidFill>
                  <a:srgbClr val="FFFFFF"/>
                </a:solidFill>
              </a:uFill>
              <a:latin typeface="Arial"/>
            </a:endParaRPr>
          </a:p>
        </p:txBody>
      </p:sp>
      <p:sp>
        <p:nvSpPr>
          <p:cNvPr id="740" name="Line 5"/>
          <p:cNvSpPr/>
          <p:nvPr/>
        </p:nvSpPr>
        <p:spPr>
          <a:xfrm flipV="1">
            <a:off x="5757840" y="3581280"/>
            <a:ext cx="360" cy="38088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41" name="CustomShape 6"/>
          <p:cNvSpPr/>
          <p:nvPr/>
        </p:nvSpPr>
        <p:spPr>
          <a:xfrm>
            <a:off x="4995720" y="4038480"/>
            <a:ext cx="1523160" cy="608760"/>
          </a:xfrm>
          <a:prstGeom prst="rect">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sp>
      <p:sp>
        <p:nvSpPr>
          <p:cNvPr id="742" name="Line 7"/>
          <p:cNvSpPr/>
          <p:nvPr/>
        </p:nvSpPr>
        <p:spPr>
          <a:xfrm flipH="1">
            <a:off x="6367320" y="4038480"/>
            <a:ext cx="228600" cy="15228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43" name="CustomShape 8"/>
          <p:cNvSpPr/>
          <p:nvPr/>
        </p:nvSpPr>
        <p:spPr>
          <a:xfrm>
            <a:off x="6753240" y="3429000"/>
            <a:ext cx="1293120" cy="6386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r>
              <a:rPr lang="en-IN" sz="1800" b="0" strike="noStrike" spc="-1">
                <a:solidFill>
                  <a:srgbClr val="000000"/>
                </a:solidFill>
                <a:uFill>
                  <a:solidFill>
                    <a:srgbClr val="FFFFFF"/>
                  </a:solidFill>
                </a:uFill>
                <a:latin typeface="Century Gothic"/>
              </a:rPr>
              <a:t>Inherited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Gothic"/>
              </a:rPr>
              <a:t>capability</a:t>
            </a:r>
            <a:endParaRPr lang="en-IN" sz="1800" b="0" strike="noStrike" spc="-1">
              <a:solidFill>
                <a:srgbClr val="000000"/>
              </a:solidFill>
              <a:uFill>
                <a:solidFill>
                  <a:srgbClr val="FFFFFF"/>
                </a:solidFill>
              </a:uFill>
              <a:latin typeface="Arial"/>
            </a:endParaRPr>
          </a:p>
        </p:txBody>
      </p:sp>
      <p:sp>
        <p:nvSpPr>
          <p:cNvPr id="744" name="Line 9"/>
          <p:cNvSpPr/>
          <p:nvPr/>
        </p:nvSpPr>
        <p:spPr>
          <a:xfrm>
            <a:off x="5529240" y="3581280"/>
            <a:ext cx="533160" cy="457200"/>
          </a:xfrm>
          <a:prstGeom prst="line">
            <a:avLst/>
          </a:prstGeom>
          <a:ln w="57240">
            <a:solidFill>
              <a:srgbClr val="FB4A18"/>
            </a:solidFill>
            <a:miter/>
          </a:ln>
        </p:spPr>
        <p:style>
          <a:lnRef idx="0">
            <a:scrgbClr r="0" g="0" b="0"/>
          </a:lnRef>
          <a:fillRef idx="0">
            <a:scrgbClr r="0" g="0" b="0"/>
          </a:fillRef>
          <a:effectRef idx="0">
            <a:scrgbClr r="0" g="0" b="0"/>
          </a:effectRef>
          <a:fontRef idx="minor"/>
        </p:style>
      </p:sp>
      <p:sp>
        <p:nvSpPr>
          <p:cNvPr id="745" name="Line 10"/>
          <p:cNvSpPr/>
          <p:nvPr/>
        </p:nvSpPr>
        <p:spPr>
          <a:xfrm flipH="1">
            <a:off x="5529240" y="3657600"/>
            <a:ext cx="457200" cy="457200"/>
          </a:xfrm>
          <a:prstGeom prst="line">
            <a:avLst/>
          </a:prstGeom>
          <a:ln w="57240">
            <a:solidFill>
              <a:srgbClr val="FB4A18"/>
            </a:solidFill>
            <a:miter/>
          </a:ln>
        </p:spPr>
        <p:style>
          <a:lnRef idx="0">
            <a:scrgbClr r="0" g="0" b="0"/>
          </a:lnRef>
          <a:fillRef idx="0">
            <a:scrgbClr r="0" g="0" b="0"/>
          </a:fillRef>
          <a:effectRef idx="0">
            <a:scrgbClr r="0" g="0" b="0"/>
          </a:effectRef>
          <a:fontRef idx="minor"/>
        </p:style>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531720" y="624240"/>
            <a:ext cx="1097244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dirty="0">
                <a:solidFill>
                  <a:srgbClr val="262626"/>
                </a:solidFill>
                <a:uFill>
                  <a:solidFill>
                    <a:srgbClr val="FFFFFF"/>
                  </a:solidFill>
                </a:uFill>
                <a:latin typeface="Century Gothic"/>
              </a:rPr>
              <a:t>Final Members: A way for Preventing Overriding of Members in Subclasses</a:t>
            </a:r>
            <a:endParaRPr lang="en-IN" sz="1400" b="0" strike="noStrike" spc="-1" dirty="0">
              <a:solidFill>
                <a:srgbClr val="000000"/>
              </a:solidFill>
              <a:uFill>
                <a:solidFill>
                  <a:srgbClr val="FFFFFF"/>
                </a:solidFill>
              </a:uFill>
              <a:latin typeface="Arial"/>
            </a:endParaRPr>
          </a:p>
        </p:txBody>
      </p:sp>
      <p:sp>
        <p:nvSpPr>
          <p:cNvPr id="747" name="CustomShape 2"/>
          <p:cNvSpPr/>
          <p:nvPr/>
        </p:nvSpPr>
        <p:spPr>
          <a:xfrm>
            <a:off x="711200" y="2133720"/>
            <a:ext cx="1079260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All methods and variables can be overridden by default in subclasses. </a:t>
            </a: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This can be prevented by declaring them as final using the keyword “final” as a modifier. For example:</a:t>
            </a:r>
            <a:endParaRPr lang="en-IN" sz="1800" b="0" strike="noStrike" spc="-1" dirty="0">
              <a:solidFill>
                <a:srgbClr val="000000"/>
              </a:solidFill>
              <a:uFill>
                <a:solidFill>
                  <a:srgbClr val="FFFFFF"/>
                </a:solidFill>
              </a:uFill>
              <a:latin typeface="Arial"/>
            </a:endParaRPr>
          </a:p>
          <a:p>
            <a:pPr marL="431800" lvl="1" indent="-215900">
              <a:lnSpc>
                <a:spcPct val="90000"/>
              </a:lnSpc>
              <a:buClr>
                <a:srgbClr val="404040"/>
              </a:buClr>
              <a:buFont typeface="Wingdings 3" charset="2"/>
              <a:buChar char=""/>
            </a:pPr>
            <a:r>
              <a:rPr lang="en-IN" sz="2800" b="0" strike="noStrike" spc="-1" dirty="0">
                <a:solidFill>
                  <a:srgbClr val="404040"/>
                </a:solidFill>
                <a:uFill>
                  <a:solidFill>
                    <a:srgbClr val="FFFFFF"/>
                  </a:solidFill>
                </a:uFill>
                <a:latin typeface="Century Gothic"/>
              </a:rPr>
              <a:t>final </a:t>
            </a:r>
            <a:r>
              <a:rPr lang="en-IN" sz="2800" b="0" strike="noStrike" spc="-1" dirty="0" err="1">
                <a:solidFill>
                  <a:srgbClr val="404040"/>
                </a:solidFill>
                <a:uFill>
                  <a:solidFill>
                    <a:srgbClr val="FFFFFF"/>
                  </a:solidFill>
                </a:uFill>
                <a:latin typeface="Century Gothic"/>
              </a:rPr>
              <a:t>int</a:t>
            </a:r>
            <a:r>
              <a:rPr lang="en-IN" sz="2800" b="0" strike="noStrike" spc="-1" dirty="0">
                <a:solidFill>
                  <a:srgbClr val="404040"/>
                </a:solidFill>
                <a:uFill>
                  <a:solidFill>
                    <a:srgbClr val="FFFFFF"/>
                  </a:solidFill>
                </a:uFill>
                <a:latin typeface="Century Gothic"/>
              </a:rPr>
              <a:t> marks = 100;</a:t>
            </a:r>
            <a:endParaRPr lang="en-IN" sz="1800" b="0" strike="noStrike" spc="-1" dirty="0">
              <a:solidFill>
                <a:srgbClr val="000000"/>
              </a:solidFill>
              <a:uFill>
                <a:solidFill>
                  <a:srgbClr val="FFFFFF"/>
                </a:solidFill>
              </a:uFill>
              <a:latin typeface="Arial"/>
            </a:endParaRPr>
          </a:p>
          <a:p>
            <a:pPr marL="431800" lvl="1" indent="-215900">
              <a:lnSpc>
                <a:spcPct val="90000"/>
              </a:lnSpc>
              <a:buClr>
                <a:srgbClr val="404040"/>
              </a:buClr>
              <a:buFont typeface="Wingdings 3" charset="2"/>
              <a:buChar char=""/>
            </a:pPr>
            <a:r>
              <a:rPr lang="en-IN" sz="2800" b="0" strike="noStrike" spc="-1" dirty="0">
                <a:solidFill>
                  <a:srgbClr val="404040"/>
                </a:solidFill>
                <a:uFill>
                  <a:solidFill>
                    <a:srgbClr val="FFFFFF"/>
                  </a:solidFill>
                </a:uFill>
                <a:latin typeface="Century Gothic"/>
              </a:rPr>
              <a:t>final void display();</a:t>
            </a: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This ensures that functionality defined in this method cannot be altered any. Similarly, the value of a final variable cannot be altered.</a:t>
            </a:r>
            <a:endParaRPr lang="en-IN" sz="1800" b="0" strike="noStrike" spc="-1" dirty="0">
              <a:solidFill>
                <a:srgbClr val="000000"/>
              </a:solidFill>
              <a:uFill>
                <a:solidFill>
                  <a:srgbClr val="FFFFFF"/>
                </a:solidFill>
              </a:uFill>
              <a:latin typeface="Arial"/>
            </a:endParaRPr>
          </a:p>
        </p:txBody>
      </p:sp>
      <p:sp>
        <p:nvSpPr>
          <p:cNvPr id="748"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2590920" y="35028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Understanding first java program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05" name="CustomShape 2"/>
          <p:cNvSpPr/>
          <p:nvPr/>
        </p:nvSpPr>
        <p:spPr>
          <a:xfrm>
            <a:off x="762120" y="990720"/>
            <a:ext cx="10591200" cy="55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class is used to declare a class in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public is an access modifier which represents visibility, it means it is visible to all.</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static is a keyword, if we declare any method as static, it is known as static method. The core advantage of static method is that there is no need to create object to invoke the static method. The main method is executed by the JVM, so it doesn't require to create object to invoke the main method.So it saves memory.</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void is the return type of the method, it means it doesn't return any value, main represents startup of the program.</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String[] args is used for command line argument. We will learn it later. System.out.println() is used print statement.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CustomShape 1"/>
          <p:cNvSpPr/>
          <p:nvPr/>
        </p:nvSpPr>
        <p:spPr>
          <a:xfrm>
            <a:off x="1310760" y="472320"/>
            <a:ext cx="9751320" cy="89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solidFill>
                  <a:srgbClr val="262626"/>
                </a:solidFill>
                <a:uFill>
                  <a:solidFill>
                    <a:srgbClr val="FFFFFF"/>
                  </a:solidFill>
                </a:uFill>
                <a:latin typeface="Century Gothic"/>
              </a:rPr>
              <a:t>Final Classes: A way for Preventing Classes being extended</a:t>
            </a:r>
            <a:endParaRPr lang="en-IN" sz="1800" b="0" strike="noStrike" spc="-1" dirty="0">
              <a:solidFill>
                <a:srgbClr val="000000"/>
              </a:solidFill>
              <a:uFill>
                <a:solidFill>
                  <a:srgbClr val="FFFFFF"/>
                </a:solidFill>
              </a:uFill>
              <a:latin typeface="Arial"/>
            </a:endParaRPr>
          </a:p>
        </p:txBody>
      </p:sp>
      <p:sp>
        <p:nvSpPr>
          <p:cNvPr id="750" name="CustomShape 2"/>
          <p:cNvSpPr/>
          <p:nvPr/>
        </p:nvSpPr>
        <p:spPr>
          <a:xfrm>
            <a:off x="1310760" y="1866900"/>
            <a:ext cx="10192320" cy="39497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We can prevent an inheritance of classes by other classes by declaring them as final classes.</a:t>
            </a: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This is achieved in Java by using the keyword final as follows:</a:t>
            </a:r>
            <a:endParaRPr lang="en-IN" sz="1800" b="0" strike="noStrike" spc="-1" dirty="0">
              <a:solidFill>
                <a:srgbClr val="000000"/>
              </a:solidFill>
              <a:uFill>
                <a:solidFill>
                  <a:srgbClr val="FFFFFF"/>
                </a:solidFill>
              </a:uFill>
              <a:latin typeface="Arial"/>
            </a:endParaRPr>
          </a:p>
          <a:p>
            <a:pPr>
              <a:lnSpc>
                <a:spcPct val="90000"/>
              </a:lnSpc>
            </a:pPr>
            <a:r>
              <a:rPr lang="en-IN" sz="2400" b="1" strike="noStrike" spc="-1" dirty="0">
                <a:solidFill>
                  <a:srgbClr val="FB4A18"/>
                </a:solidFill>
                <a:uFill>
                  <a:solidFill>
                    <a:srgbClr val="FFFFFF"/>
                  </a:solidFill>
                </a:uFill>
                <a:latin typeface="Century Gothic"/>
              </a:rPr>
              <a:t>final</a:t>
            </a:r>
            <a:r>
              <a:rPr lang="en-IN" sz="2400" b="0" strike="noStrike" spc="-1" dirty="0">
                <a:solidFill>
                  <a:srgbClr val="404040"/>
                </a:solidFill>
                <a:uFill>
                  <a:solidFill>
                    <a:srgbClr val="FFFFFF"/>
                  </a:solidFill>
                </a:uFill>
                <a:latin typeface="Century Gothic"/>
              </a:rPr>
              <a:t> class Marks</a:t>
            </a:r>
            <a:endParaRPr lang="en-IN" sz="1800" b="0" strike="noStrike" spc="-1" dirty="0">
              <a:solidFill>
                <a:srgbClr val="000000"/>
              </a:solidFill>
              <a:uFill>
                <a:solidFill>
                  <a:srgbClr val="FFFFFF"/>
                </a:solidFill>
              </a:uFill>
              <a:latin typeface="Arial"/>
            </a:endParaRPr>
          </a:p>
          <a:p>
            <a:pPr>
              <a:lnSpc>
                <a:spcPct val="90000"/>
              </a:lnSpc>
            </a:pPr>
            <a:r>
              <a:rPr lang="en-IN" sz="2400" b="0" strike="noStrike" spc="-1" dirty="0">
                <a:solidFill>
                  <a:srgbClr val="404040"/>
                </a:solidFill>
                <a:uFill>
                  <a:solidFill>
                    <a:srgbClr val="FFFFFF"/>
                  </a:solidFill>
                </a:uFill>
                <a:latin typeface="Century Gothic"/>
              </a:rPr>
              <a:t>{ // members</a:t>
            </a:r>
            <a:endParaRPr lang="en-IN" sz="1800" b="0" strike="noStrike" spc="-1" dirty="0">
              <a:solidFill>
                <a:srgbClr val="000000"/>
              </a:solidFill>
              <a:uFill>
                <a:solidFill>
                  <a:srgbClr val="FFFFFF"/>
                </a:solidFill>
              </a:uFill>
              <a:latin typeface="Arial"/>
            </a:endParaRPr>
          </a:p>
          <a:p>
            <a:pPr>
              <a:lnSpc>
                <a:spcPct val="90000"/>
              </a:lnSpc>
            </a:pP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a:lnSpc>
                <a:spcPct val="90000"/>
              </a:lnSpc>
            </a:pPr>
            <a:r>
              <a:rPr lang="en-IN" sz="2400" b="1" strike="noStrike" spc="-1" dirty="0">
                <a:solidFill>
                  <a:srgbClr val="FB4A18"/>
                </a:solidFill>
                <a:uFill>
                  <a:solidFill>
                    <a:srgbClr val="FFFFFF"/>
                  </a:solidFill>
                </a:uFill>
                <a:latin typeface="Century Gothic"/>
              </a:rPr>
              <a:t>final</a:t>
            </a:r>
            <a:r>
              <a:rPr lang="en-IN" sz="2400" b="0" strike="noStrike" spc="-1" dirty="0">
                <a:solidFill>
                  <a:srgbClr val="404040"/>
                </a:solidFill>
                <a:uFill>
                  <a:solidFill>
                    <a:srgbClr val="FFFFFF"/>
                  </a:solidFill>
                </a:uFill>
                <a:latin typeface="Century Gothic"/>
              </a:rPr>
              <a:t> class Student extends Person</a:t>
            </a:r>
            <a:endParaRPr lang="en-IN" sz="1800" b="0" strike="noStrike" spc="-1" dirty="0">
              <a:solidFill>
                <a:srgbClr val="000000"/>
              </a:solidFill>
              <a:uFill>
                <a:solidFill>
                  <a:srgbClr val="FFFFFF"/>
                </a:solidFill>
              </a:uFill>
              <a:latin typeface="Arial"/>
            </a:endParaRPr>
          </a:p>
          <a:p>
            <a:pPr>
              <a:lnSpc>
                <a:spcPct val="90000"/>
              </a:lnSpc>
            </a:pPr>
            <a:r>
              <a:rPr lang="en-IN" sz="2400" b="0" strike="noStrike" spc="-1" dirty="0">
                <a:solidFill>
                  <a:srgbClr val="404040"/>
                </a:solidFill>
                <a:uFill>
                  <a:solidFill>
                    <a:srgbClr val="FFFFFF"/>
                  </a:solidFill>
                </a:uFill>
                <a:latin typeface="Century Gothic"/>
              </a:rPr>
              <a:t>{ // members</a:t>
            </a:r>
            <a:endParaRPr lang="en-IN" sz="1800" b="0" strike="noStrike" spc="-1" dirty="0">
              <a:solidFill>
                <a:srgbClr val="000000"/>
              </a:solidFill>
              <a:uFill>
                <a:solidFill>
                  <a:srgbClr val="FFFFFF"/>
                </a:solidFill>
              </a:uFill>
              <a:latin typeface="Arial"/>
            </a:endParaRPr>
          </a:p>
          <a:p>
            <a:pPr>
              <a:lnSpc>
                <a:spcPct val="90000"/>
              </a:lnSpc>
            </a:pP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Any attempt to inherit these classes will cause an error.</a:t>
            </a:r>
            <a:endParaRPr lang="en-IN" sz="1800" b="0" strike="noStrike" spc="-1" dirty="0">
              <a:solidFill>
                <a:srgbClr val="000000"/>
              </a:solidFill>
              <a:uFill>
                <a:solidFill>
                  <a:srgbClr val="FFFFFF"/>
                </a:solidFill>
              </a:uFill>
              <a:latin typeface="Arial"/>
            </a:endParaRPr>
          </a:p>
        </p:txBody>
      </p:sp>
      <p:sp>
        <p:nvSpPr>
          <p:cNvPr id="751"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1523880" y="23832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Abstract Classes</a:t>
            </a:r>
            <a:endParaRPr lang="en-IN" sz="1800" b="0" strike="noStrike" spc="-1" dirty="0">
              <a:solidFill>
                <a:srgbClr val="000000"/>
              </a:solidFill>
              <a:uFill>
                <a:solidFill>
                  <a:srgbClr val="FFFFFF"/>
                </a:solidFill>
              </a:uFill>
              <a:latin typeface="Arial"/>
            </a:endParaRPr>
          </a:p>
        </p:txBody>
      </p:sp>
      <p:sp>
        <p:nvSpPr>
          <p:cNvPr id="753" name="CustomShape 2"/>
          <p:cNvSpPr/>
          <p:nvPr/>
        </p:nvSpPr>
        <p:spPr>
          <a:xfrm>
            <a:off x="531720" y="1333500"/>
            <a:ext cx="9905400" cy="2705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80000"/>
              </a:lnSpc>
              <a:buClr>
                <a:srgbClr val="FB9318"/>
              </a:buClr>
              <a:buFont typeface="Wingdings 3" charset="2"/>
              <a:buChar char=""/>
            </a:pPr>
            <a:r>
              <a:rPr lang="en-IN" sz="2400" b="0" strike="noStrike" spc="-1" dirty="0">
                <a:solidFill>
                  <a:srgbClr val="FB9318"/>
                </a:solidFill>
                <a:uFill>
                  <a:solidFill>
                    <a:srgbClr val="FFFFFF"/>
                  </a:solidFill>
                </a:uFill>
                <a:latin typeface="Century Gothic"/>
              </a:rPr>
              <a:t>When we define a class to be “final”, it cannot be extended. In certain situation, we want to properties of classes to be always extended and used. Such classes are called Abstract Classes.</a:t>
            </a:r>
            <a:endParaRPr lang="en-IN" sz="1800" b="0" strike="noStrike" spc="-1" dirty="0">
              <a:solidFill>
                <a:srgbClr val="000000"/>
              </a:solidFill>
              <a:uFill>
                <a:solidFill>
                  <a:srgbClr val="FFFFFF"/>
                </a:solidFill>
              </a:uFill>
              <a:latin typeface="Arial"/>
            </a:endParaRPr>
          </a:p>
          <a:p>
            <a:pPr marL="215900" indent="-215900">
              <a:lnSpc>
                <a:spcPct val="80000"/>
              </a:lnSpc>
              <a:buClr>
                <a:srgbClr val="FB9318"/>
              </a:buClr>
              <a:buFont typeface="Wingdings 3" charset="2"/>
              <a:buChar char=""/>
            </a:pPr>
            <a:r>
              <a:rPr lang="en-IN" sz="2400" b="0" strike="noStrike" spc="-1" dirty="0">
                <a:solidFill>
                  <a:srgbClr val="FB9318"/>
                </a:solidFill>
                <a:uFill>
                  <a:solidFill>
                    <a:srgbClr val="FFFFFF"/>
                  </a:solidFill>
                </a:uFill>
                <a:latin typeface="Century Gothic"/>
              </a:rPr>
              <a:t>An</a:t>
            </a:r>
            <a:r>
              <a:rPr lang="en-IN" sz="2400" b="0" i="1" strike="noStrike" spc="-1" dirty="0">
                <a:solidFill>
                  <a:srgbClr val="FC0128"/>
                </a:solidFill>
                <a:uFill>
                  <a:solidFill>
                    <a:srgbClr val="FFFFFF"/>
                  </a:solidFill>
                </a:uFill>
                <a:latin typeface="Century Gothic"/>
              </a:rPr>
              <a:t> Abstract </a:t>
            </a:r>
            <a:r>
              <a:rPr lang="en-IN" sz="2400" b="0" strike="noStrike" spc="-1" dirty="0">
                <a:solidFill>
                  <a:srgbClr val="404040"/>
                </a:solidFill>
                <a:uFill>
                  <a:solidFill>
                    <a:srgbClr val="FFFFFF"/>
                  </a:solidFill>
                </a:uFill>
                <a:latin typeface="Century Gothic"/>
              </a:rPr>
              <a:t>class is a conceptual class.</a:t>
            </a:r>
            <a:endParaRPr lang="en-IN" sz="1800" b="0" strike="noStrike" spc="-1" dirty="0">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An Abstract</a:t>
            </a:r>
            <a:r>
              <a:rPr lang="en-IN" sz="2400" b="0" strike="noStrike" spc="-1" dirty="0">
                <a:solidFill>
                  <a:srgbClr val="FB9318"/>
                </a:solidFill>
                <a:uFill>
                  <a:solidFill>
                    <a:srgbClr val="FFFFFF"/>
                  </a:solidFill>
                </a:uFill>
                <a:latin typeface="Century Gothic"/>
              </a:rPr>
              <a:t> </a:t>
            </a:r>
            <a:r>
              <a:rPr lang="en-IN" sz="2400" b="0" strike="noStrike" spc="-1" dirty="0">
                <a:solidFill>
                  <a:srgbClr val="404040"/>
                </a:solidFill>
                <a:uFill>
                  <a:solidFill>
                    <a:srgbClr val="FFFFFF"/>
                  </a:solidFill>
                </a:uFill>
                <a:latin typeface="Century Gothic"/>
              </a:rPr>
              <a:t>class cannot be instantiated – objects cannot  be created.</a:t>
            </a:r>
            <a:endParaRPr lang="en-IN" sz="1800" b="0" strike="noStrike" spc="-1" dirty="0">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Abstract classes provides a common root for a group of classes, nicely tied together in a package:</a:t>
            </a:r>
            <a:endParaRPr lang="en-IN" sz="1800" b="0" strike="noStrike" spc="-1" dirty="0">
              <a:solidFill>
                <a:srgbClr val="000000"/>
              </a:solidFill>
              <a:uFill>
                <a:solidFill>
                  <a:srgbClr val="FFFFFF"/>
                </a:solidFill>
              </a:uFill>
              <a:latin typeface="Arial"/>
            </a:endParaRPr>
          </a:p>
          <a:p>
            <a:pPr>
              <a:lnSpc>
                <a:spcPct val="80000"/>
              </a:lnSpc>
            </a:pPr>
            <a:endParaRPr lang="en-IN" sz="1800" b="0" strike="noStrike" spc="-1" dirty="0">
              <a:solidFill>
                <a:srgbClr val="000000"/>
              </a:solidFill>
              <a:uFill>
                <a:solidFill>
                  <a:srgbClr val="FFFFFF"/>
                </a:solidFill>
              </a:uFill>
              <a:latin typeface="Arial"/>
            </a:endParaRPr>
          </a:p>
        </p:txBody>
      </p:sp>
      <p:sp>
        <p:nvSpPr>
          <p:cNvPr id="754"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Abstract Class Syntax</a:t>
            </a:r>
            <a:endParaRPr lang="en-IN" sz="1800" b="0" strike="noStrike" spc="-1">
              <a:solidFill>
                <a:srgbClr val="000000"/>
              </a:solidFill>
              <a:uFill>
                <a:solidFill>
                  <a:srgbClr val="FFFFFF"/>
                </a:solidFill>
              </a:uFill>
              <a:latin typeface="Arial"/>
            </a:endParaRPr>
          </a:p>
        </p:txBody>
      </p:sp>
      <p:sp>
        <p:nvSpPr>
          <p:cNvPr id="756" name="CustomShape 2"/>
          <p:cNvSpPr/>
          <p:nvPr/>
        </p:nvSpPr>
        <p:spPr>
          <a:xfrm>
            <a:off x="1523880" y="762120"/>
            <a:ext cx="9752760" cy="594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IN" sz="2400" b="0" strike="noStrike" spc="-1">
                <a:solidFill>
                  <a:srgbClr val="FB4A18"/>
                </a:solidFill>
                <a:uFill>
                  <a:solidFill>
                    <a:srgbClr val="FFFFFF"/>
                  </a:solidFill>
                </a:uFill>
                <a:latin typeface="Century Gothic"/>
              </a:rPr>
              <a:t>abstract</a:t>
            </a:r>
            <a:r>
              <a:rPr lang="en-IN" sz="2400" b="0" strike="noStrike" spc="-1">
                <a:solidFill>
                  <a:srgbClr val="404040"/>
                </a:solidFill>
                <a:uFill>
                  <a:solidFill>
                    <a:srgbClr val="FFFFFF"/>
                  </a:solidFill>
                </a:uFill>
                <a:latin typeface="Century Gothic"/>
              </a:rPr>
              <a:t> class ClassName{</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80000"/>
              </a:lnSpc>
            </a:pPr>
            <a:r>
              <a:rPr lang="en-IN" sz="2400" b="1" strike="noStrike" spc="-1">
                <a:solidFill>
                  <a:srgbClr val="FB4A18"/>
                </a:solidFill>
                <a:uFill>
                  <a:solidFill>
                    <a:srgbClr val="FFFFFF"/>
                  </a:solidFill>
                </a:uFill>
                <a:latin typeface="Century Gothic"/>
              </a:rPr>
              <a:t>abstract</a:t>
            </a:r>
            <a:r>
              <a:rPr lang="en-IN" sz="2400" b="0" strike="noStrike" spc="-1">
                <a:solidFill>
                  <a:srgbClr val="404040"/>
                </a:solidFill>
                <a:uFill>
                  <a:solidFill>
                    <a:srgbClr val="FFFFFF"/>
                  </a:solidFill>
                </a:uFill>
                <a:latin typeface="Century Gothic"/>
              </a:rPr>
              <a:t> Type MethodName1();</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Type Method2() </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	// method body</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80000"/>
              </a:lnSpc>
            </a:pP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When a class contains one or more abstract methods, it should be declared as abstract class. </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The abstract methods of an abstract class must be defined in its subclass.</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We cannot declare abstract constructors or abstract static methods.</a:t>
            </a:r>
            <a:endParaRPr lang="en-IN" sz="1800" b="0" strike="noStrike" spc="-1">
              <a:solidFill>
                <a:srgbClr val="000000"/>
              </a:solidFill>
              <a:uFill>
                <a:solidFill>
                  <a:srgbClr val="FFFFFF"/>
                </a:solidFill>
              </a:uFill>
              <a:latin typeface="Arial"/>
            </a:endParaRPr>
          </a:p>
        </p:txBody>
      </p:sp>
      <p:sp>
        <p:nvSpPr>
          <p:cNvPr id="757"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Abstract Class -Example</a:t>
            </a:r>
            <a:endParaRPr lang="en-IN" sz="1800" b="0" strike="noStrike" spc="-1">
              <a:solidFill>
                <a:srgbClr val="000000"/>
              </a:solidFill>
              <a:uFill>
                <a:solidFill>
                  <a:srgbClr val="FFFFFF"/>
                </a:solidFill>
              </a:uFill>
              <a:latin typeface="Arial"/>
            </a:endParaRPr>
          </a:p>
        </p:txBody>
      </p:sp>
      <p:sp>
        <p:nvSpPr>
          <p:cNvPr id="759" name="CustomShape 2"/>
          <p:cNvSpPr/>
          <p:nvPr/>
        </p:nvSpPr>
        <p:spPr>
          <a:xfrm>
            <a:off x="2438280" y="1523880"/>
            <a:ext cx="8076600" cy="44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Shape is a abstract class.</a:t>
            </a:r>
            <a:endParaRPr lang="en-IN" sz="1800" b="0" strike="noStrike" spc="-1">
              <a:solidFill>
                <a:srgbClr val="000000"/>
              </a:solidFill>
              <a:uFill>
                <a:solidFill>
                  <a:srgbClr val="FFFFFF"/>
                </a:solidFill>
              </a:uFill>
              <a:latin typeface="Arial"/>
            </a:endParaRPr>
          </a:p>
        </p:txBody>
      </p:sp>
      <p:sp>
        <p:nvSpPr>
          <p:cNvPr id="760"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
        <p:nvSpPr>
          <p:cNvPr id="761" name="CustomShape 4"/>
          <p:cNvSpPr/>
          <p:nvPr/>
        </p:nvSpPr>
        <p:spPr>
          <a:xfrm>
            <a:off x="4724280" y="266688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i="1" strike="noStrike" spc="-1">
                <a:solidFill>
                  <a:srgbClr val="FB4A18"/>
                </a:solidFill>
                <a:uFill>
                  <a:solidFill>
                    <a:srgbClr val="FFFFFF"/>
                  </a:solidFill>
                </a:uFill>
                <a:latin typeface="Arial"/>
              </a:rPr>
              <a:t>Shape</a:t>
            </a:r>
            <a:endParaRPr lang="en-IN" sz="1800" b="0" strike="noStrike" spc="-1">
              <a:solidFill>
                <a:srgbClr val="000000"/>
              </a:solidFill>
              <a:uFill>
                <a:solidFill>
                  <a:srgbClr val="FFFFFF"/>
                </a:solidFill>
              </a:uFill>
              <a:latin typeface="Arial"/>
            </a:endParaRPr>
          </a:p>
        </p:txBody>
      </p:sp>
      <p:sp>
        <p:nvSpPr>
          <p:cNvPr id="762" name="CustomShape 5"/>
          <p:cNvSpPr/>
          <p:nvPr/>
        </p:nvSpPr>
        <p:spPr>
          <a:xfrm>
            <a:off x="3044880" y="440388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Circle</a:t>
            </a:r>
            <a:endParaRPr lang="en-IN" sz="1800" b="0" strike="noStrike" spc="-1">
              <a:solidFill>
                <a:srgbClr val="000000"/>
              </a:solidFill>
              <a:uFill>
                <a:solidFill>
                  <a:srgbClr val="FFFFFF"/>
                </a:solidFill>
              </a:uFill>
              <a:latin typeface="Arial"/>
            </a:endParaRPr>
          </a:p>
        </p:txBody>
      </p:sp>
      <p:sp>
        <p:nvSpPr>
          <p:cNvPr id="763" name="CustomShape 6"/>
          <p:cNvSpPr/>
          <p:nvPr/>
        </p:nvSpPr>
        <p:spPr>
          <a:xfrm>
            <a:off x="6672240" y="440388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Rectangle</a:t>
            </a:r>
            <a:endParaRPr lang="en-IN" sz="1800" b="0" strike="noStrike" spc="-1">
              <a:solidFill>
                <a:srgbClr val="000000"/>
              </a:solidFill>
              <a:uFill>
                <a:solidFill>
                  <a:srgbClr val="FFFFFF"/>
                </a:solidFill>
              </a:uFill>
              <a:latin typeface="Arial"/>
            </a:endParaRPr>
          </a:p>
        </p:txBody>
      </p:sp>
      <p:sp>
        <p:nvSpPr>
          <p:cNvPr id="764" name="Line 7"/>
          <p:cNvSpPr/>
          <p:nvPr/>
        </p:nvSpPr>
        <p:spPr>
          <a:xfrm flipV="1">
            <a:off x="4254480" y="3984480"/>
            <a:ext cx="360" cy="419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65" name="Line 8"/>
          <p:cNvSpPr/>
          <p:nvPr/>
        </p:nvSpPr>
        <p:spPr>
          <a:xfrm>
            <a:off x="4254480" y="3984480"/>
            <a:ext cx="356076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66" name="Line 9"/>
          <p:cNvSpPr/>
          <p:nvPr/>
        </p:nvSpPr>
        <p:spPr>
          <a:xfrm>
            <a:off x="7815240" y="3984480"/>
            <a:ext cx="360" cy="419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67" name="Line 10"/>
          <p:cNvSpPr/>
          <p:nvPr/>
        </p:nvSpPr>
        <p:spPr>
          <a:xfrm flipH="1" flipV="1">
            <a:off x="5864040" y="3657600"/>
            <a:ext cx="3240" cy="3268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68" name="Line 11"/>
          <p:cNvSpPr/>
          <p:nvPr/>
        </p:nvSpPr>
        <p:spPr>
          <a:xfrm>
            <a:off x="5732280" y="3684240"/>
            <a:ext cx="268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69" name="Line 12"/>
          <p:cNvSpPr/>
          <p:nvPr/>
        </p:nvSpPr>
        <p:spPr>
          <a:xfrm flipV="1">
            <a:off x="5732280" y="3444840"/>
            <a:ext cx="135000" cy="239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70" name="Line 13"/>
          <p:cNvSpPr/>
          <p:nvPr/>
        </p:nvSpPr>
        <p:spPr>
          <a:xfrm flipH="1" flipV="1">
            <a:off x="5867280" y="3444840"/>
            <a:ext cx="160200" cy="288720"/>
          </a:xfrm>
          <a:prstGeom prst="line">
            <a:avLst/>
          </a:prstGeom>
          <a:ln w="9360">
            <a:solidFill>
              <a:srgbClr val="00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The Shape Abstract Class</a:t>
            </a:r>
            <a:endParaRPr lang="en-IN" sz="1800" b="0" strike="noStrike" spc="-1">
              <a:solidFill>
                <a:srgbClr val="000000"/>
              </a:solidFill>
              <a:uFill>
                <a:solidFill>
                  <a:srgbClr val="FFFFFF"/>
                </a:solidFill>
              </a:uFill>
              <a:latin typeface="Arial"/>
            </a:endParaRPr>
          </a:p>
        </p:txBody>
      </p:sp>
      <p:sp>
        <p:nvSpPr>
          <p:cNvPr id="772" name="CustomShape 2"/>
          <p:cNvSpPr/>
          <p:nvPr/>
        </p:nvSpPr>
        <p:spPr>
          <a:xfrm>
            <a:off x="1564760" y="4279900"/>
            <a:ext cx="9979540" cy="12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1" strike="noStrike" spc="-1" dirty="0">
                <a:solidFill>
                  <a:srgbClr val="404040"/>
                </a:solidFill>
                <a:uFill>
                  <a:solidFill>
                    <a:srgbClr val="FFFFFF"/>
                  </a:solidFill>
                </a:uFill>
                <a:latin typeface="Century Gothic"/>
              </a:rPr>
              <a:t>Is the following statement valid?</a:t>
            </a:r>
            <a:endParaRPr lang="en-IN" sz="1800" b="0" strike="noStrike" spc="-1" dirty="0">
              <a:solidFill>
                <a:srgbClr val="000000"/>
              </a:solidFill>
              <a:uFill>
                <a:solidFill>
                  <a:srgbClr val="FFFFFF"/>
                </a:solidFill>
              </a:uFill>
              <a:latin typeface="Arial"/>
            </a:endParaRPr>
          </a:p>
          <a:p>
            <a:pPr marL="431800" lvl="1" indent="-215900">
              <a:lnSpc>
                <a:spcPct val="90000"/>
              </a:lnSpc>
              <a:buClr>
                <a:srgbClr val="404040"/>
              </a:buClr>
              <a:buFont typeface="Wingdings 3" charset="2"/>
              <a:buChar char=""/>
            </a:pPr>
            <a:r>
              <a:rPr lang="en-IN" sz="2400" b="1" strike="noStrike" spc="-1" dirty="0">
                <a:solidFill>
                  <a:srgbClr val="404040"/>
                </a:solidFill>
                <a:uFill>
                  <a:solidFill>
                    <a:srgbClr val="FFFFFF"/>
                  </a:solidFill>
                </a:uFill>
                <a:latin typeface="Century Gothic"/>
              </a:rPr>
              <a:t>Shape s = new Shape();</a:t>
            </a:r>
            <a:endParaRPr lang="en-IN" sz="1800" b="0" strike="noStrike" spc="-1" dirty="0">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1" strike="noStrike" spc="-1" dirty="0">
                <a:solidFill>
                  <a:srgbClr val="404040"/>
                </a:solidFill>
                <a:uFill>
                  <a:solidFill>
                    <a:srgbClr val="FFFFFF"/>
                  </a:solidFill>
                </a:uFill>
                <a:latin typeface="Century Gothic"/>
              </a:rPr>
              <a:t>No. It is illegal because the Shape class is an abstract class, which cannot be instantiated to create its objects.</a:t>
            </a:r>
            <a:endParaRPr lang="en-IN" sz="1800" b="0" strike="noStrike" spc="-1" dirty="0">
              <a:solidFill>
                <a:srgbClr val="000000"/>
              </a:solidFill>
              <a:uFill>
                <a:solidFill>
                  <a:srgbClr val="FFFFFF"/>
                </a:solidFill>
              </a:uFill>
              <a:latin typeface="Arial"/>
            </a:endParaRPr>
          </a:p>
        </p:txBody>
      </p:sp>
      <p:sp>
        <p:nvSpPr>
          <p:cNvPr id="773"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
        <p:nvSpPr>
          <p:cNvPr id="774" name="CustomShape 4"/>
          <p:cNvSpPr/>
          <p:nvPr/>
        </p:nvSpPr>
        <p:spPr>
          <a:xfrm>
            <a:off x="1447920" y="1219320"/>
            <a:ext cx="8838360" cy="26532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800" b="0" strike="noStrike" spc="-1">
                <a:solidFill>
                  <a:srgbClr val="000000"/>
                </a:solidFill>
                <a:uFill>
                  <a:solidFill>
                    <a:srgbClr val="FFFFFF"/>
                  </a:solidFill>
                </a:uFill>
                <a:latin typeface="Times New Roman"/>
              </a:rPr>
              <a:t>public </a:t>
            </a:r>
            <a:r>
              <a:rPr lang="en-IN" sz="2800" b="1" strike="noStrike" spc="-1">
                <a:solidFill>
                  <a:srgbClr val="FC0128"/>
                </a:solidFill>
                <a:uFill>
                  <a:solidFill>
                    <a:srgbClr val="FFFFFF"/>
                  </a:solidFill>
                </a:uFill>
                <a:latin typeface="Times New Roman"/>
              </a:rPr>
              <a:t>abstract</a:t>
            </a:r>
            <a:r>
              <a:rPr lang="en-IN" sz="2800" b="0" strike="noStrike" spc="-1">
                <a:solidFill>
                  <a:srgbClr val="000000"/>
                </a:solidFill>
                <a:uFill>
                  <a:solidFill>
                    <a:srgbClr val="FFFFFF"/>
                  </a:solidFill>
                </a:uFill>
                <a:latin typeface="Times New Roman"/>
              </a:rPr>
              <a:t> class Shape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public </a:t>
            </a:r>
            <a:r>
              <a:rPr lang="en-IN" sz="2800" b="0" strike="noStrike" spc="-1">
                <a:solidFill>
                  <a:srgbClr val="FB4A18"/>
                </a:solidFill>
                <a:uFill>
                  <a:solidFill>
                    <a:srgbClr val="FFFFFF"/>
                  </a:solidFill>
                </a:uFill>
                <a:latin typeface="Times New Roman"/>
              </a:rPr>
              <a:t>abstract </a:t>
            </a:r>
            <a:r>
              <a:rPr lang="en-IN" sz="2800" b="0" strike="noStrike" spc="-1">
                <a:solidFill>
                  <a:srgbClr val="000000"/>
                </a:solidFill>
                <a:uFill>
                  <a:solidFill>
                    <a:srgbClr val="FFFFFF"/>
                  </a:solidFill>
                </a:uFill>
                <a:latin typeface="Times New Roman"/>
              </a:rPr>
              <a:t>double area();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public void move() { // non-abstract method</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 implementation</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2">
                                            <p:txEl>
                                              <p:pRg st="1"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1905120" y="7632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Abstract Classes</a:t>
            </a:r>
            <a:endParaRPr lang="en-IN" sz="1800" b="0" strike="noStrike" spc="-1">
              <a:solidFill>
                <a:srgbClr val="000000"/>
              </a:solidFill>
              <a:uFill>
                <a:solidFill>
                  <a:srgbClr val="FFFFFF"/>
                </a:solidFill>
              </a:uFill>
              <a:latin typeface="Arial"/>
            </a:endParaRPr>
          </a:p>
        </p:txBody>
      </p:sp>
      <p:sp>
        <p:nvSpPr>
          <p:cNvPr id="776" name="CustomShape 2"/>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
        <p:nvSpPr>
          <p:cNvPr id="777" name="CustomShape 3"/>
          <p:cNvSpPr/>
          <p:nvPr/>
        </p:nvSpPr>
        <p:spPr>
          <a:xfrm>
            <a:off x="1447920" y="990720"/>
            <a:ext cx="9752760" cy="448272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a:solidFill>
                  <a:srgbClr val="000000"/>
                </a:solidFill>
                <a:uFill>
                  <a:solidFill>
                    <a:srgbClr val="FFFFFF"/>
                  </a:solidFill>
                </a:uFill>
                <a:latin typeface="Times New Roman"/>
              </a:rPr>
              <a:t>public Circle extends Shape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protected double 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protected static final double PI =3.1415926535;</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Circle() { r = 1.0;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double area() { return PI * r * 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ahoma"/>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public Rectangle extends Shape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protected double w, h;</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Rectangle() { w = 0.0; h=0.0;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double area() { return w * h;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CustomShape 1"/>
          <p:cNvSpPr/>
          <p:nvPr/>
        </p:nvSpPr>
        <p:spPr>
          <a:xfrm>
            <a:off x="1981080" y="216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Abstract Classes Properties</a:t>
            </a:r>
            <a:endParaRPr lang="en-IN" sz="1800" b="0" strike="noStrike" spc="-1">
              <a:solidFill>
                <a:srgbClr val="000000"/>
              </a:solidFill>
              <a:uFill>
                <a:solidFill>
                  <a:srgbClr val="FFFFFF"/>
                </a:solidFill>
              </a:uFill>
              <a:latin typeface="Arial"/>
            </a:endParaRPr>
          </a:p>
        </p:txBody>
      </p:sp>
      <p:sp>
        <p:nvSpPr>
          <p:cNvPr id="779" name="CustomShape 2"/>
          <p:cNvSpPr/>
          <p:nvPr/>
        </p:nvSpPr>
        <p:spPr>
          <a:xfrm>
            <a:off x="1523880" y="990720"/>
            <a:ext cx="96768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class with one or more abstract methods is automatically abstract and it cannot be instantiated.</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class declared abstract, even with no abstract methods can not be instantiated.</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subclass of an abstract class can be instantiated if it overrides all abstract methods by implementation them.</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subclass that does not implement all of the superclass abstract methods is itself abstract; and it cannot be instantiated.</a:t>
            </a:r>
            <a:endParaRPr lang="en-IN" sz="1800" b="0" strike="noStrike" spc="-1">
              <a:solidFill>
                <a:srgbClr val="000000"/>
              </a:solidFill>
              <a:uFill>
                <a:solidFill>
                  <a:srgbClr val="FFFFFF"/>
                </a:solidFill>
              </a:uFill>
              <a:latin typeface="Arial"/>
            </a:endParaRPr>
          </a:p>
        </p:txBody>
      </p:sp>
      <p:sp>
        <p:nvSpPr>
          <p:cNvPr id="780"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9">
                                            <p:txEl>
                                              <p:pRg st="0" end="9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9">
                                            <p:txEl>
                                              <p:pRg st="419" end="4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9">
                                            <p:txEl>
                                              <p:pRg st="419" end="4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9">
                                            <p:txEl>
                                              <p:pRg st="419" end="4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CustomShape 1"/>
          <p:cNvSpPr/>
          <p:nvPr/>
        </p:nvSpPr>
        <p:spPr>
          <a:xfrm>
            <a:off x="1905120" y="20160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Summary</a:t>
            </a:r>
            <a:endParaRPr lang="en-IN" sz="1800" b="0" strike="noStrike" spc="-1">
              <a:solidFill>
                <a:srgbClr val="000000"/>
              </a:solidFill>
              <a:uFill>
                <a:solidFill>
                  <a:srgbClr val="FFFFFF"/>
                </a:solidFill>
              </a:uFill>
              <a:latin typeface="Arial"/>
            </a:endParaRPr>
          </a:p>
        </p:txBody>
      </p:sp>
      <p:sp>
        <p:nvSpPr>
          <p:cNvPr id="782" name="CustomShape 2"/>
          <p:cNvSpPr/>
          <p:nvPr/>
        </p:nvSpPr>
        <p:spPr>
          <a:xfrm>
            <a:off x="1311480" y="762120"/>
            <a:ext cx="10041480" cy="609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you do not want (properties of) your class to be extended or inherited by other classes, define it as a final class.</a:t>
            </a:r>
            <a:endParaRPr lang="en-IN" sz="1800" b="0" strike="noStrike" spc="-1">
              <a:solidFill>
                <a:srgbClr val="000000"/>
              </a:solidFill>
              <a:uFill>
                <a:solidFill>
                  <a:srgbClr val="FFFFFF"/>
                </a:solidFill>
              </a:uFill>
              <a:latin typeface="Arial"/>
            </a:endParaRPr>
          </a:p>
          <a:p>
            <a:pPr marL="431800" lvl="1"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Java supports this is through the keyword “final”. </a:t>
            </a:r>
            <a:endParaRPr lang="en-IN" sz="1800" b="0" strike="noStrike" spc="-1">
              <a:solidFill>
                <a:srgbClr val="000000"/>
              </a:solidFill>
              <a:uFill>
                <a:solidFill>
                  <a:srgbClr val="FFFFFF"/>
                </a:solidFill>
              </a:uFill>
              <a:latin typeface="Arial"/>
            </a:endParaRPr>
          </a:p>
          <a:p>
            <a:pPr marL="431800" lvl="1"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This is applied to classes.</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You can also apply the final to only methods if you do not want anyone to override them.</a:t>
            </a:r>
            <a:endParaRPr lang="en-IN" sz="1800" b="0" strike="noStrike" spc="-1">
              <a:solidFill>
                <a:srgbClr val="000000"/>
              </a:solidFill>
              <a:uFill>
                <a:solidFill>
                  <a:srgbClr val="FFFFFF"/>
                </a:solidFill>
              </a:uFill>
              <a:latin typeface="Arial"/>
            </a:endParaRPr>
          </a:p>
          <a:p>
            <a:pPr marL="215900"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you want your class (properties/methods) to be extended by all those who want to use, then define it as an abstract class or define one or more of its methods as abstract methods.</a:t>
            </a:r>
            <a:endParaRPr lang="en-IN" sz="1800" b="0" strike="noStrike" spc="-1">
              <a:solidFill>
                <a:srgbClr val="000000"/>
              </a:solidFill>
              <a:uFill>
                <a:solidFill>
                  <a:srgbClr val="FFFFFF"/>
                </a:solidFill>
              </a:uFill>
              <a:latin typeface="Arial"/>
            </a:endParaRPr>
          </a:p>
          <a:p>
            <a:pPr marL="431800" lvl="1"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Java supports this is through the keyword “abstract”.</a:t>
            </a:r>
            <a:endParaRPr lang="en-IN" sz="1800" b="0" strike="noStrike" spc="-1">
              <a:solidFill>
                <a:srgbClr val="000000"/>
              </a:solidFill>
              <a:uFill>
                <a:solidFill>
                  <a:srgbClr val="FFFFFF"/>
                </a:solidFill>
              </a:uFill>
              <a:latin typeface="Arial"/>
            </a:endParaRPr>
          </a:p>
          <a:p>
            <a:pPr marL="431800" lvl="1"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This is applied to methods only.</a:t>
            </a:r>
            <a:endParaRPr lang="en-IN" sz="1800" b="0" strike="noStrike" spc="-1">
              <a:solidFill>
                <a:srgbClr val="000000"/>
              </a:solidFill>
              <a:uFill>
                <a:solidFill>
                  <a:srgbClr val="FFFFFF"/>
                </a:solidFill>
              </a:uFill>
              <a:latin typeface="Arial"/>
            </a:endParaRPr>
          </a:p>
          <a:p>
            <a:pPr marL="431800" lvl="1" indent="-215900">
              <a:lnSpc>
                <a:spcPct val="8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Subclasses should implement abstract methods; otherwise, they cannot be instantiated.</a:t>
            </a:r>
            <a:endParaRPr lang="en-IN" sz="1800" b="0" strike="noStrike" spc="-1">
              <a:solidFill>
                <a:srgbClr val="000000"/>
              </a:solidFill>
              <a:uFill>
                <a:solidFill>
                  <a:srgbClr val="FFFFFF"/>
                </a:solidFill>
              </a:uFill>
              <a:latin typeface="Arial"/>
            </a:endParaRPr>
          </a:p>
        </p:txBody>
      </p:sp>
      <p:sp>
        <p:nvSpPr>
          <p:cNvPr id="783"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CustomShape 1"/>
          <p:cNvSpPr/>
          <p:nvPr/>
        </p:nvSpPr>
        <p:spPr>
          <a:xfrm>
            <a:off x="2057400" y="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a:t>
            </a:r>
            <a:endParaRPr lang="en-IN" sz="1800" b="0" strike="noStrike" spc="-1">
              <a:solidFill>
                <a:srgbClr val="000000"/>
              </a:solidFill>
              <a:uFill>
                <a:solidFill>
                  <a:srgbClr val="FFFFFF"/>
                </a:solidFill>
              </a:uFill>
              <a:latin typeface="Arial"/>
            </a:endParaRPr>
          </a:p>
        </p:txBody>
      </p:sp>
      <p:sp>
        <p:nvSpPr>
          <p:cNvPr id="785" name="CustomShape 2"/>
          <p:cNvSpPr/>
          <p:nvPr/>
        </p:nvSpPr>
        <p:spPr>
          <a:xfrm>
            <a:off x="1523880" y="914400"/>
            <a:ext cx="998136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Since we have a good understanding of the </a:t>
            </a:r>
            <a:r>
              <a:rPr lang="en-IN" sz="2400" b="1" strike="noStrike" spc="-1">
                <a:solidFill>
                  <a:srgbClr val="7C240C"/>
                </a:solidFill>
                <a:uFill>
                  <a:solidFill>
                    <a:srgbClr val="FFFFFF"/>
                  </a:solidFill>
                </a:uFill>
                <a:latin typeface="Century Gothic"/>
              </a:rPr>
              <a:t>extends</a:t>
            </a:r>
            <a:r>
              <a:rPr lang="en-IN" sz="2400" b="0" strike="noStrike" spc="-1">
                <a:solidFill>
                  <a:srgbClr val="404040"/>
                </a:solidFill>
                <a:uFill>
                  <a:solidFill>
                    <a:srgbClr val="FFFFFF"/>
                  </a:solidFill>
                </a:uFill>
                <a:latin typeface="Century Gothic"/>
              </a:rPr>
              <a:t> keyword let us look into how the </a:t>
            </a:r>
            <a:r>
              <a:rPr lang="en-IN" sz="2400" b="1" strike="noStrike" spc="-1">
                <a:solidFill>
                  <a:srgbClr val="7C240C"/>
                </a:solidFill>
                <a:uFill>
                  <a:solidFill>
                    <a:srgbClr val="FFFFFF"/>
                  </a:solidFill>
                </a:uFill>
                <a:latin typeface="Century Gothic"/>
              </a:rPr>
              <a:t>implements</a:t>
            </a:r>
            <a:r>
              <a:rPr lang="en-IN" sz="2400" b="1" strike="noStrike" spc="-1">
                <a:solidFill>
                  <a:srgbClr val="404040"/>
                </a:solidFill>
                <a:uFill>
                  <a:solidFill>
                    <a:srgbClr val="FFFFFF"/>
                  </a:solidFill>
                </a:uFill>
                <a:latin typeface="Century Gothic"/>
              </a:rPr>
              <a:t> </a:t>
            </a:r>
            <a:r>
              <a:rPr lang="en-IN" sz="2400" b="0" strike="noStrike" spc="-1">
                <a:solidFill>
                  <a:srgbClr val="404040"/>
                </a:solidFill>
                <a:uFill>
                  <a:solidFill>
                    <a:srgbClr val="FFFFFF"/>
                  </a:solidFill>
                </a:uFill>
                <a:latin typeface="Century Gothic"/>
              </a:rPr>
              <a:t>keyword is used to get the IS-A relationship.</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t>
            </a:r>
            <a:r>
              <a:rPr lang="en-IN" sz="2400" b="1" strike="noStrike" spc="-1">
                <a:solidFill>
                  <a:srgbClr val="7C240C"/>
                </a:solidFill>
                <a:uFill>
                  <a:solidFill>
                    <a:srgbClr val="FFFFFF"/>
                  </a:solidFill>
                </a:uFill>
                <a:latin typeface="Century Gothic"/>
              </a:rPr>
              <a:t>implements</a:t>
            </a:r>
            <a:r>
              <a:rPr lang="en-IN" sz="2400" b="0" strike="noStrike" spc="-1">
                <a:solidFill>
                  <a:srgbClr val="404040"/>
                </a:solidFill>
                <a:uFill>
                  <a:solidFill>
                    <a:srgbClr val="FFFFFF"/>
                  </a:solidFill>
                </a:uFill>
                <a:latin typeface="Century Gothic"/>
              </a:rPr>
              <a:t> keyword is used by classes by inherit from interfaces. Interfaces can never be extended by the classes.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An interface in the Java programming language is an abstract type that is used to specify an interface  that classes must implement.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Interface  is a  conceptual entity similar to a Abstract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Can contain only constants (final variables) and abstract method (no implementation) - Different from Abstract classes.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Use when a  number of classes share a common interface.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Each class should implement the interface.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2057400" y="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a:t>
            </a:r>
            <a:endParaRPr lang="en-IN" sz="1800" b="0" strike="noStrike" spc="-1">
              <a:solidFill>
                <a:srgbClr val="000000"/>
              </a:solidFill>
              <a:uFill>
                <a:solidFill>
                  <a:srgbClr val="FFFFFF"/>
                </a:solidFill>
              </a:uFill>
              <a:latin typeface="Arial"/>
            </a:endParaRPr>
          </a:p>
        </p:txBody>
      </p:sp>
      <p:sp>
        <p:nvSpPr>
          <p:cNvPr id="787" name="CustomShape 2"/>
          <p:cNvSpPr/>
          <p:nvPr/>
        </p:nvSpPr>
        <p:spPr>
          <a:xfrm>
            <a:off x="1523880" y="914400"/>
            <a:ext cx="967680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An interface is basically a kind of class—it contains methods and variables, but they have to be only abstract classes and final fields/variables.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Therefore, it is the responsibility of the class that implements an interface to supply the code for methods.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class can implement any number of interfaces, but cannot extend more than one class at a time.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Therefore, interfaces are considered as an informal way of realising multiple inheritance in Java.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1714680" y="196560"/>
            <a:ext cx="8228880" cy="93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strike="noStrike" spc="-1">
                <a:solidFill>
                  <a:srgbClr val="262626"/>
                </a:solidFill>
                <a:uFill>
                  <a:solidFill>
                    <a:srgbClr val="FFFFFF"/>
                  </a:solidFill>
                </a:uFill>
                <a:latin typeface="Century Gothic"/>
              </a:rPr>
              <a:t>What happens at compile time?</a:t>
            </a:r>
            <a:endParaRPr lang="en-IN" sz="1800" b="0" strike="noStrike" spc="-1">
              <a:solidFill>
                <a:srgbClr val="000000"/>
              </a:solidFill>
              <a:uFill>
                <a:solidFill>
                  <a:srgbClr val="FFFFFF"/>
                </a:solidFill>
              </a:uFill>
              <a:latin typeface="Arial"/>
            </a:endParaRPr>
          </a:p>
        </p:txBody>
      </p:sp>
      <p:sp>
        <p:nvSpPr>
          <p:cNvPr id="507" name="CustomShape 2"/>
          <p:cNvSpPr/>
          <p:nvPr/>
        </p:nvSpPr>
        <p:spPr>
          <a:xfrm>
            <a:off x="2589120" y="4777200"/>
            <a:ext cx="8914680" cy="1125720"/>
          </a:xfrm>
          <a:prstGeom prst="rect">
            <a:avLst/>
          </a:prstGeom>
          <a:noFill/>
          <a:ln>
            <a:noFill/>
          </a:ln>
        </p:spPr>
        <p:style>
          <a:lnRef idx="0">
            <a:scrgbClr r="0" g="0" b="0"/>
          </a:lnRef>
          <a:fillRef idx="0">
            <a:scrgbClr r="0" g="0" b="0"/>
          </a:fillRef>
          <a:effectRef idx="0">
            <a:scrgbClr r="0" g="0" b="0"/>
          </a:effectRef>
          <a:fontRef idx="minor"/>
        </p:style>
      </p:sp>
      <p:pic>
        <p:nvPicPr>
          <p:cNvPr id="508" name="Picture 2"/>
          <p:cNvPicPr/>
          <p:nvPr/>
        </p:nvPicPr>
        <p:blipFill>
          <a:blip r:embed="rId2"/>
          <a:stretch>
            <a:fillRect/>
          </a:stretch>
        </p:blipFill>
        <p:spPr>
          <a:xfrm>
            <a:off x="838080" y="3048120"/>
            <a:ext cx="9981360" cy="3123360"/>
          </a:xfrm>
          <a:prstGeom prst="rect">
            <a:avLst/>
          </a:prstGeom>
          <a:ln w="9360">
            <a:noFill/>
          </a:ln>
        </p:spPr>
      </p:pic>
      <p:sp>
        <p:nvSpPr>
          <p:cNvPr id="509" name="CustomShape 3"/>
          <p:cNvSpPr/>
          <p:nvPr/>
        </p:nvSpPr>
        <p:spPr>
          <a:xfrm>
            <a:off x="1676520" y="1143000"/>
            <a:ext cx="84574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Century Gothic"/>
              </a:rPr>
              <a:t>At compile time, Java file is compiled by Java Compiler (It does not interact with OS) and converts the Java code into bytecode.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2057400" y="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 Example</a:t>
            </a:r>
            <a:endParaRPr lang="en-IN" sz="1800" b="0" strike="noStrike" spc="-1">
              <a:solidFill>
                <a:srgbClr val="000000"/>
              </a:solidFill>
              <a:uFill>
                <a:solidFill>
                  <a:srgbClr val="FFFFFF"/>
                </a:solidFill>
              </a:uFill>
              <a:latin typeface="Arial"/>
            </a:endParaRPr>
          </a:p>
        </p:txBody>
      </p:sp>
      <p:sp>
        <p:nvSpPr>
          <p:cNvPr id="789" name="CustomShape 2"/>
          <p:cNvSpPr/>
          <p:nvPr/>
        </p:nvSpPr>
        <p:spPr>
          <a:xfrm>
            <a:off x="1523880" y="914400"/>
            <a:ext cx="9143280" cy="5942880"/>
          </a:xfrm>
          <a:prstGeom prst="rect">
            <a:avLst/>
          </a:prstGeom>
          <a:noFill/>
          <a:ln>
            <a:noFill/>
          </a:ln>
        </p:spPr>
        <p:style>
          <a:lnRef idx="0">
            <a:scrgbClr r="0" g="0" b="0"/>
          </a:lnRef>
          <a:fillRef idx="0">
            <a:scrgbClr r="0" g="0" b="0"/>
          </a:fillRef>
          <a:effectRef idx="0">
            <a:scrgbClr r="0" g="0" b="0"/>
          </a:effectRef>
          <a:fontRef idx="minor"/>
        </p:style>
      </p:sp>
      <p:sp>
        <p:nvSpPr>
          <p:cNvPr id="790" name="CustomShape 3"/>
          <p:cNvSpPr/>
          <p:nvPr/>
        </p:nvSpPr>
        <p:spPr>
          <a:xfrm>
            <a:off x="4724280" y="2895480"/>
            <a:ext cx="2620080" cy="5486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i="1" strike="noStrike" spc="-1">
                <a:solidFill>
                  <a:srgbClr val="FB4A18"/>
                </a:solidFill>
                <a:uFill>
                  <a:solidFill>
                    <a:srgbClr val="FFFFFF"/>
                  </a:solidFill>
                </a:uFill>
                <a:latin typeface="Arial"/>
              </a:rPr>
              <a:t>speak()</a:t>
            </a:r>
            <a:endParaRPr lang="en-IN" sz="1800" b="0" strike="noStrike" spc="-1">
              <a:solidFill>
                <a:srgbClr val="000000"/>
              </a:solidFill>
              <a:uFill>
                <a:solidFill>
                  <a:srgbClr val="FFFFFF"/>
                </a:solidFill>
              </a:uFill>
              <a:latin typeface="Arial"/>
            </a:endParaRPr>
          </a:p>
        </p:txBody>
      </p:sp>
      <p:sp>
        <p:nvSpPr>
          <p:cNvPr id="791" name="CustomShape 4"/>
          <p:cNvSpPr/>
          <p:nvPr/>
        </p:nvSpPr>
        <p:spPr>
          <a:xfrm>
            <a:off x="1828800" y="440388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Politician</a:t>
            </a:r>
            <a:endParaRPr lang="en-IN" sz="1800" b="0" strike="noStrike" spc="-1">
              <a:solidFill>
                <a:srgbClr val="000000"/>
              </a:solidFill>
              <a:uFill>
                <a:solidFill>
                  <a:srgbClr val="FFFFFF"/>
                </a:solidFill>
              </a:uFill>
              <a:latin typeface="Arial"/>
            </a:endParaRPr>
          </a:p>
        </p:txBody>
      </p:sp>
      <p:sp>
        <p:nvSpPr>
          <p:cNvPr id="792" name="CustomShape 5"/>
          <p:cNvSpPr/>
          <p:nvPr/>
        </p:nvSpPr>
        <p:spPr>
          <a:xfrm>
            <a:off x="4800600" y="440388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Priest</a:t>
            </a:r>
            <a:endParaRPr lang="en-IN" sz="1800" b="0" strike="noStrike" spc="-1">
              <a:solidFill>
                <a:srgbClr val="000000"/>
              </a:solidFill>
              <a:uFill>
                <a:solidFill>
                  <a:srgbClr val="FFFFFF"/>
                </a:solidFill>
              </a:uFill>
              <a:latin typeface="Arial"/>
            </a:endParaRPr>
          </a:p>
        </p:txBody>
      </p:sp>
      <p:sp>
        <p:nvSpPr>
          <p:cNvPr id="793" name="Line 6"/>
          <p:cNvSpPr/>
          <p:nvPr/>
        </p:nvSpPr>
        <p:spPr>
          <a:xfrm flipV="1">
            <a:off x="2971800" y="3429000"/>
            <a:ext cx="2666880" cy="990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94" name="Line 7"/>
          <p:cNvSpPr/>
          <p:nvPr/>
        </p:nvSpPr>
        <p:spPr>
          <a:xfrm>
            <a:off x="5943600" y="3429000"/>
            <a:ext cx="75960" cy="990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795" name="CustomShape 8"/>
          <p:cNvSpPr/>
          <p:nvPr/>
        </p:nvSpPr>
        <p:spPr>
          <a:xfrm>
            <a:off x="4724280" y="1828800"/>
            <a:ext cx="2620080" cy="108180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FB4A18"/>
                </a:solidFill>
                <a:uFill>
                  <a:solidFill>
                    <a:srgbClr val="FFFFFF"/>
                  </a:solidFill>
                </a:uFill>
                <a:latin typeface="Arial"/>
              </a:rPr>
              <a:t>&lt;&lt;Interface&gt;&gt;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FB4A18"/>
                </a:solidFill>
                <a:uFill>
                  <a:solidFill>
                    <a:srgbClr val="FFFFFF"/>
                  </a:solidFill>
                </a:uFill>
                <a:latin typeface="Arial"/>
              </a:rPr>
              <a:t>Speaker</a:t>
            </a:r>
            <a:endParaRPr lang="en-IN" sz="1800" b="0" strike="noStrike" spc="-1">
              <a:solidFill>
                <a:srgbClr val="000000"/>
              </a:solidFill>
              <a:uFill>
                <a:solidFill>
                  <a:srgbClr val="FFFFFF"/>
                </a:solidFill>
              </a:uFill>
              <a:latin typeface="Arial"/>
            </a:endParaRPr>
          </a:p>
        </p:txBody>
      </p:sp>
      <p:sp>
        <p:nvSpPr>
          <p:cNvPr id="796" name="CustomShape 9"/>
          <p:cNvSpPr/>
          <p:nvPr/>
        </p:nvSpPr>
        <p:spPr>
          <a:xfrm>
            <a:off x="1832040" y="5181480"/>
            <a:ext cx="2620080" cy="62460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speak()</a:t>
            </a:r>
            <a:endParaRPr lang="en-IN" sz="1800" b="0" strike="noStrike" spc="-1">
              <a:solidFill>
                <a:srgbClr val="000000"/>
              </a:solidFill>
              <a:uFill>
                <a:solidFill>
                  <a:srgbClr val="FFFFFF"/>
                </a:solidFill>
              </a:uFill>
              <a:latin typeface="Arial"/>
            </a:endParaRPr>
          </a:p>
        </p:txBody>
      </p:sp>
      <p:sp>
        <p:nvSpPr>
          <p:cNvPr id="797" name="CustomShape 10"/>
          <p:cNvSpPr/>
          <p:nvPr/>
        </p:nvSpPr>
        <p:spPr>
          <a:xfrm>
            <a:off x="4800600" y="5181480"/>
            <a:ext cx="2620080" cy="60876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speak()</a:t>
            </a:r>
            <a:endParaRPr lang="en-IN" sz="1800" b="0" strike="noStrike" spc="-1">
              <a:solidFill>
                <a:srgbClr val="000000"/>
              </a:solidFill>
              <a:uFill>
                <a:solidFill>
                  <a:srgbClr val="FFFFFF"/>
                </a:solidFill>
              </a:uFill>
              <a:latin typeface="Arial"/>
            </a:endParaRPr>
          </a:p>
        </p:txBody>
      </p:sp>
      <p:sp>
        <p:nvSpPr>
          <p:cNvPr id="798" name="CustomShape 11"/>
          <p:cNvSpPr/>
          <p:nvPr/>
        </p:nvSpPr>
        <p:spPr>
          <a:xfrm>
            <a:off x="7848720" y="4419720"/>
            <a:ext cx="2620080" cy="777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Lecturer</a:t>
            </a:r>
            <a:endParaRPr lang="en-IN" sz="1800" b="0" strike="noStrike" spc="-1">
              <a:solidFill>
                <a:srgbClr val="000000"/>
              </a:solidFill>
              <a:uFill>
                <a:solidFill>
                  <a:srgbClr val="FFFFFF"/>
                </a:solidFill>
              </a:uFill>
              <a:latin typeface="Arial"/>
            </a:endParaRPr>
          </a:p>
        </p:txBody>
      </p:sp>
      <p:sp>
        <p:nvSpPr>
          <p:cNvPr id="799" name="CustomShape 12"/>
          <p:cNvSpPr/>
          <p:nvPr/>
        </p:nvSpPr>
        <p:spPr>
          <a:xfrm>
            <a:off x="7848720" y="5197320"/>
            <a:ext cx="2620080" cy="60876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800" b="0" strike="noStrike" spc="-1">
                <a:solidFill>
                  <a:srgbClr val="000000"/>
                </a:solidFill>
                <a:uFill>
                  <a:solidFill>
                    <a:srgbClr val="FFFFFF"/>
                  </a:solidFill>
                </a:uFill>
                <a:latin typeface="Arial"/>
              </a:rPr>
              <a:t>speak()</a:t>
            </a:r>
            <a:endParaRPr lang="en-IN" sz="1800" b="0" strike="noStrike" spc="-1">
              <a:solidFill>
                <a:srgbClr val="000000"/>
              </a:solidFill>
              <a:uFill>
                <a:solidFill>
                  <a:srgbClr val="FFFFFF"/>
                </a:solidFill>
              </a:uFill>
              <a:latin typeface="Arial"/>
            </a:endParaRPr>
          </a:p>
        </p:txBody>
      </p:sp>
      <p:sp>
        <p:nvSpPr>
          <p:cNvPr id="800" name="Line 13"/>
          <p:cNvSpPr/>
          <p:nvPr/>
        </p:nvSpPr>
        <p:spPr>
          <a:xfrm>
            <a:off x="6324480" y="3429000"/>
            <a:ext cx="2895480" cy="990360"/>
          </a:xfrm>
          <a:prstGeom prst="line">
            <a:avLst/>
          </a:prstGeom>
          <a:ln w="9360">
            <a:solidFill>
              <a:srgbClr val="000000"/>
            </a:solidFill>
            <a:miter/>
          </a:ln>
        </p:spPr>
        <p:style>
          <a:lnRef idx="0">
            <a:scrgbClr r="0" g="0" b="0"/>
          </a:lnRef>
          <a:fillRef idx="0">
            <a:scrgbClr r="0" g="0" b="0"/>
          </a:fillRef>
          <a:effectRef idx="0">
            <a:scrgbClr r="0" g="0" b="0"/>
          </a:effectRef>
          <a:fontRef idx="minor"/>
        </p:style>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CustomShape 1"/>
          <p:cNvSpPr/>
          <p:nvPr/>
        </p:nvSpPr>
        <p:spPr>
          <a:xfrm>
            <a:off x="1981080" y="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Interfaces Definition</a:t>
            </a:r>
            <a:endParaRPr lang="en-IN" sz="1800" b="0" strike="noStrike" spc="-1">
              <a:solidFill>
                <a:srgbClr val="000000"/>
              </a:solidFill>
              <a:uFill>
                <a:solidFill>
                  <a:srgbClr val="FFFFFF"/>
                </a:solidFill>
              </a:uFill>
              <a:latin typeface="Arial"/>
            </a:endParaRPr>
          </a:p>
        </p:txBody>
      </p:sp>
      <p:sp>
        <p:nvSpPr>
          <p:cNvPr id="802" name="CustomShape 2"/>
          <p:cNvSpPr/>
          <p:nvPr/>
        </p:nvSpPr>
        <p:spPr>
          <a:xfrm>
            <a:off x="2362320" y="1676520"/>
            <a:ext cx="8076600" cy="44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Arial"/>
              <a:buChar char="•"/>
            </a:pPr>
            <a:r>
              <a:rPr lang="en-IN" sz="3200" b="0" strike="noStrike" spc="-1">
                <a:solidFill>
                  <a:srgbClr val="000000"/>
                </a:solidFill>
                <a:uFill>
                  <a:solidFill>
                    <a:srgbClr val="FFFFFF"/>
                  </a:solidFill>
                </a:uFill>
                <a:latin typeface="Century Gothic"/>
              </a:rPr>
              <a:t>Syntax (appears like abstract 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Arial"/>
              <a:buChar char="•"/>
            </a:pPr>
            <a:r>
              <a:rPr lang="en-IN" sz="3200" b="0" strike="noStrike" spc="-1">
                <a:solidFill>
                  <a:srgbClr val="000000"/>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803" name="CustomShape 3"/>
          <p:cNvSpPr/>
          <p:nvPr/>
        </p:nvSpPr>
        <p:spPr>
          <a:xfrm>
            <a:off x="3124080" y="2438280"/>
            <a:ext cx="6095160" cy="15566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1" strike="noStrike" spc="-1">
                <a:solidFill>
                  <a:srgbClr val="FC0128"/>
                </a:solidFill>
                <a:uFill>
                  <a:solidFill>
                    <a:srgbClr val="FFFFFF"/>
                  </a:solidFill>
                </a:uFill>
                <a:latin typeface="Times New Roman"/>
              </a:rPr>
              <a:t>interface</a:t>
            </a:r>
            <a:r>
              <a:rPr lang="en-IN" sz="2400" b="0" strike="noStrike" spc="-1">
                <a:solidFill>
                  <a:srgbClr val="000000"/>
                </a:solidFill>
                <a:uFill>
                  <a:solidFill>
                    <a:srgbClr val="FFFFFF"/>
                  </a:solidFill>
                </a:uFill>
                <a:latin typeface="Times New Roman"/>
              </a:rPr>
              <a:t> InterfaceName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Constant/Final Variable Declaration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Methods Declaration </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 only method body</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804" name="CustomShape 4"/>
          <p:cNvSpPr/>
          <p:nvPr/>
        </p:nvSpPr>
        <p:spPr>
          <a:xfrm>
            <a:off x="3352680" y="4800600"/>
            <a:ext cx="5790600" cy="119088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1" strike="noStrike" spc="-1">
                <a:solidFill>
                  <a:srgbClr val="FC0128"/>
                </a:solidFill>
                <a:uFill>
                  <a:solidFill>
                    <a:srgbClr val="FFFFFF"/>
                  </a:solidFill>
                </a:uFill>
                <a:latin typeface="Times New Roman"/>
              </a:rPr>
              <a:t>interface</a:t>
            </a:r>
            <a:r>
              <a:rPr lang="en-IN" sz="2400" b="0" strike="noStrike" spc="-1">
                <a:solidFill>
                  <a:srgbClr val="000000"/>
                </a:solidFill>
                <a:uFill>
                  <a:solidFill>
                    <a:srgbClr val="FFFFFF"/>
                  </a:solidFill>
                </a:uFill>
                <a:latin typeface="Times New Roman"/>
              </a:rPr>
              <a:t> Speaker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void speak(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CustomShape 1"/>
          <p:cNvSpPr/>
          <p:nvPr/>
        </p:nvSpPr>
        <p:spPr>
          <a:xfrm>
            <a:off x="8534520" y="6324480"/>
            <a:ext cx="1904400" cy="456480"/>
          </a:xfrm>
          <a:prstGeom prst="rect">
            <a:avLst/>
          </a:prstGeom>
          <a:noFill/>
          <a:ln>
            <a:noFill/>
          </a:ln>
        </p:spPr>
        <p:style>
          <a:lnRef idx="0">
            <a:scrgbClr r="0" g="0" b="0"/>
          </a:lnRef>
          <a:fillRef idx="0">
            <a:scrgbClr r="0" g="0" b="0"/>
          </a:fillRef>
          <a:effectRef idx="0">
            <a:scrgbClr r="0" g="0" b="0"/>
          </a:effectRef>
          <a:fontRef idx="minor"/>
        </p:style>
      </p:sp>
      <p:sp>
        <p:nvSpPr>
          <p:cNvPr id="806" name="CustomShape 2"/>
          <p:cNvSpPr/>
          <p:nvPr/>
        </p:nvSpPr>
        <p:spPr>
          <a:xfrm>
            <a:off x="1676520" y="152280"/>
            <a:ext cx="8792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a:solidFill>
                  <a:srgbClr val="000000"/>
                </a:solidFill>
                <a:uFill>
                  <a:solidFill>
                    <a:srgbClr val="FFFFFF"/>
                  </a:solidFill>
                </a:uFill>
                <a:latin typeface="Century Gothic"/>
              </a:rPr>
              <a:t>Implementing Interfaces</a:t>
            </a:r>
            <a:endParaRPr lang="en-IN" sz="1800" b="0" strike="noStrike" spc="-1">
              <a:solidFill>
                <a:srgbClr val="000000"/>
              </a:solidFill>
              <a:uFill>
                <a:solidFill>
                  <a:srgbClr val="FFFFFF"/>
                </a:solidFill>
              </a:uFill>
              <a:latin typeface="Arial"/>
            </a:endParaRPr>
          </a:p>
        </p:txBody>
      </p:sp>
      <p:sp>
        <p:nvSpPr>
          <p:cNvPr id="807" name="CustomShape 3"/>
          <p:cNvSpPr/>
          <p:nvPr/>
        </p:nvSpPr>
        <p:spPr>
          <a:xfrm>
            <a:off x="1523880" y="1143000"/>
            <a:ext cx="9143280" cy="49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Arial"/>
              <a:buChar char="•"/>
            </a:pPr>
            <a:r>
              <a:rPr lang="en-IN" sz="2400" b="0" strike="noStrike" spc="-1">
                <a:solidFill>
                  <a:srgbClr val="000000"/>
                </a:solidFill>
                <a:uFill>
                  <a:solidFill>
                    <a:srgbClr val="FFFFFF"/>
                  </a:solidFill>
                </a:uFill>
                <a:latin typeface="Century Gothic"/>
              </a:rPr>
              <a:t>Interfaces are used like super-classes who properties are inherited by classes. This is achieved by creating a class that implements the given interface as follows: </a:t>
            </a:r>
            <a:endParaRPr lang="en-IN" sz="1800" b="0" strike="noStrike" spc="-1">
              <a:solidFill>
                <a:srgbClr val="000000"/>
              </a:solidFill>
              <a:uFill>
                <a:solidFill>
                  <a:srgbClr val="FFFFFF"/>
                </a:solidFill>
              </a:uFill>
              <a:latin typeface="Arial"/>
            </a:endParaRPr>
          </a:p>
        </p:txBody>
      </p:sp>
      <p:sp>
        <p:nvSpPr>
          <p:cNvPr id="808" name="CustomShape 4"/>
          <p:cNvSpPr/>
          <p:nvPr/>
        </p:nvSpPr>
        <p:spPr>
          <a:xfrm>
            <a:off x="1600200" y="2851920"/>
            <a:ext cx="8991000" cy="15566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1" strike="noStrike" spc="-1">
                <a:solidFill>
                  <a:srgbClr val="000000"/>
                </a:solidFill>
                <a:uFill>
                  <a:solidFill>
                    <a:srgbClr val="FFFFFF"/>
                  </a:solidFill>
                </a:uFill>
                <a:latin typeface="Times New Roman"/>
              </a:rPr>
              <a:t>class ClassName </a:t>
            </a:r>
            <a:r>
              <a:rPr lang="en-IN" sz="2400" b="1" strike="noStrike" spc="-1">
                <a:solidFill>
                  <a:srgbClr val="FC0128"/>
                </a:solidFill>
                <a:uFill>
                  <a:solidFill>
                    <a:srgbClr val="FFFFFF"/>
                  </a:solidFill>
                </a:uFill>
                <a:latin typeface="Times New Roman"/>
              </a:rPr>
              <a:t>implements </a:t>
            </a:r>
            <a:r>
              <a:rPr lang="en-IN" sz="2400" b="0" strike="noStrike" spc="-1">
                <a:solidFill>
                  <a:srgbClr val="000000"/>
                </a:solidFill>
                <a:uFill>
                  <a:solidFill>
                    <a:srgbClr val="FFFFFF"/>
                  </a:solidFill>
                </a:uFill>
                <a:latin typeface="Times New Roman"/>
              </a:rPr>
              <a:t>InterfaceName [, InterfaceName2, </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 Body of Class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CustomShape 1"/>
          <p:cNvSpPr/>
          <p:nvPr/>
        </p:nvSpPr>
        <p:spPr>
          <a:xfrm>
            <a:off x="8534520" y="6324480"/>
            <a:ext cx="1904400" cy="456480"/>
          </a:xfrm>
          <a:prstGeom prst="rect">
            <a:avLst/>
          </a:prstGeom>
          <a:noFill/>
          <a:ln>
            <a:noFill/>
          </a:ln>
        </p:spPr>
        <p:style>
          <a:lnRef idx="0">
            <a:scrgbClr r="0" g="0" b="0"/>
          </a:lnRef>
          <a:fillRef idx="0">
            <a:scrgbClr r="0" g="0" b="0"/>
          </a:fillRef>
          <a:effectRef idx="0">
            <a:scrgbClr r="0" g="0" b="0"/>
          </a:effectRef>
          <a:fontRef idx="minor"/>
        </p:style>
      </p:sp>
      <p:sp>
        <p:nvSpPr>
          <p:cNvPr id="810" name="CustomShape 2"/>
          <p:cNvSpPr/>
          <p:nvPr/>
        </p:nvSpPr>
        <p:spPr>
          <a:xfrm>
            <a:off x="1676520" y="152280"/>
            <a:ext cx="8792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a:solidFill>
                  <a:srgbClr val="000000"/>
                </a:solidFill>
                <a:uFill>
                  <a:solidFill>
                    <a:srgbClr val="FFFFFF"/>
                  </a:solidFill>
                </a:uFill>
                <a:latin typeface="Century Gothic"/>
              </a:rPr>
              <a:t>Implementing Interfaces Example</a:t>
            </a:r>
            <a:endParaRPr lang="en-IN" sz="1800" b="0" strike="noStrike" spc="-1">
              <a:solidFill>
                <a:srgbClr val="000000"/>
              </a:solidFill>
              <a:uFill>
                <a:solidFill>
                  <a:srgbClr val="FFFFFF"/>
                </a:solidFill>
              </a:uFill>
              <a:latin typeface="Arial"/>
            </a:endParaRPr>
          </a:p>
        </p:txBody>
      </p:sp>
      <p:sp>
        <p:nvSpPr>
          <p:cNvPr id="811" name="CustomShape 3"/>
          <p:cNvSpPr/>
          <p:nvPr/>
        </p:nvSpPr>
        <p:spPr>
          <a:xfrm>
            <a:off x="2133720" y="762120"/>
            <a:ext cx="8152560" cy="19224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a:solidFill>
                  <a:srgbClr val="000000"/>
                </a:solidFill>
                <a:uFill>
                  <a:solidFill>
                    <a:srgbClr val="FFFFFF"/>
                  </a:solidFill>
                </a:uFill>
                <a:latin typeface="Times New Roman"/>
              </a:rPr>
              <a:t>class  Politician implements Speaker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void speak(){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System.out.println(</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Talk politics</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812" name="CustomShape 4"/>
          <p:cNvSpPr/>
          <p:nvPr/>
        </p:nvSpPr>
        <p:spPr>
          <a:xfrm>
            <a:off x="2133720" y="2666880"/>
            <a:ext cx="8152560" cy="19224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a:solidFill>
                  <a:srgbClr val="000000"/>
                </a:solidFill>
                <a:uFill>
                  <a:solidFill>
                    <a:srgbClr val="FFFFFF"/>
                  </a:solidFill>
                </a:uFill>
                <a:latin typeface="Times New Roman"/>
              </a:rPr>
              <a:t>class  Priest implements Speaker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void speak(){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System.out.println(</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Religious Talks</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813" name="CustomShape 5"/>
          <p:cNvSpPr/>
          <p:nvPr/>
        </p:nvSpPr>
        <p:spPr>
          <a:xfrm>
            <a:off x="2133720" y="4495680"/>
            <a:ext cx="8305200" cy="228816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a:solidFill>
                  <a:srgbClr val="000000"/>
                </a:solidFill>
                <a:uFill>
                  <a:solidFill>
                    <a:srgbClr val="FFFFFF"/>
                  </a:solidFill>
                </a:uFill>
                <a:latin typeface="Times New Roman"/>
              </a:rPr>
              <a:t>class  Lecturer implements Speaker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public void speak(){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System.out.println(</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Talks Object Oriented Design and Programming!</a:t>
            </a:r>
            <a:r>
              <a:rPr lang="en-IN" sz="2400" b="0" strike="noStrike" spc="-1">
                <a:solidFill>
                  <a:srgbClr val="000000"/>
                </a:solidFill>
                <a:uFill>
                  <a:solidFill>
                    <a:srgbClr val="FFFFFF"/>
                  </a:solidFill>
                </a:uFill>
                <a:latin typeface="Tahoma"/>
              </a:rPr>
              <a:t>”</a:t>
            </a: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CustomShape 1"/>
          <p:cNvSpPr/>
          <p:nvPr/>
        </p:nvSpPr>
        <p:spPr>
          <a:xfrm>
            <a:off x="8534520" y="6324480"/>
            <a:ext cx="1904400" cy="456480"/>
          </a:xfrm>
          <a:prstGeom prst="rect">
            <a:avLst/>
          </a:prstGeom>
          <a:noFill/>
          <a:ln>
            <a:noFill/>
          </a:ln>
        </p:spPr>
        <p:style>
          <a:lnRef idx="0">
            <a:scrgbClr r="0" g="0" b="0"/>
          </a:lnRef>
          <a:fillRef idx="0">
            <a:scrgbClr r="0" g="0" b="0"/>
          </a:fillRef>
          <a:effectRef idx="0">
            <a:scrgbClr r="0" g="0" b="0"/>
          </a:effectRef>
          <a:fontRef idx="minor"/>
        </p:style>
      </p:sp>
      <p:sp>
        <p:nvSpPr>
          <p:cNvPr id="815" name="CustomShape 2"/>
          <p:cNvSpPr/>
          <p:nvPr/>
        </p:nvSpPr>
        <p:spPr>
          <a:xfrm>
            <a:off x="1676520" y="152280"/>
            <a:ext cx="8792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0000"/>
                </a:solidFill>
                <a:uFill>
                  <a:solidFill>
                    <a:srgbClr val="FFFFFF"/>
                  </a:solidFill>
                </a:uFill>
                <a:latin typeface="Century Gothic"/>
              </a:rPr>
              <a:t>Extending Interfaces</a:t>
            </a:r>
            <a:endParaRPr lang="en-IN" sz="1800" b="0" strike="noStrike" spc="-1">
              <a:solidFill>
                <a:srgbClr val="000000"/>
              </a:solidFill>
              <a:uFill>
                <a:solidFill>
                  <a:srgbClr val="FFFFFF"/>
                </a:solidFill>
              </a:uFill>
              <a:latin typeface="Arial"/>
            </a:endParaRPr>
          </a:p>
        </p:txBody>
      </p:sp>
      <p:sp>
        <p:nvSpPr>
          <p:cNvPr id="816" name="CustomShape 3"/>
          <p:cNvSpPr/>
          <p:nvPr/>
        </p:nvSpPr>
        <p:spPr>
          <a:xfrm>
            <a:off x="1523880" y="1295280"/>
            <a:ext cx="9905400" cy="44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Arial"/>
              <a:buChar char="•"/>
            </a:pPr>
            <a:r>
              <a:rPr lang="en-IN" sz="2400" b="0" strike="noStrike" spc="-1">
                <a:solidFill>
                  <a:srgbClr val="000000"/>
                </a:solidFill>
                <a:uFill>
                  <a:solidFill>
                    <a:srgbClr val="FFFFFF"/>
                  </a:solidFill>
                </a:uFill>
                <a:latin typeface="Century Gothic"/>
              </a:rPr>
              <a:t>Like classes, interfaces can also be extended. The new sub-interface will inherit all the members of the superinterface in the manner similar to classes. This is achieved by using the keyword </a:t>
            </a:r>
            <a:r>
              <a:rPr lang="en-IN" sz="2400" b="1" strike="noStrike" spc="-1">
                <a:solidFill>
                  <a:srgbClr val="000000"/>
                </a:solidFill>
                <a:uFill>
                  <a:solidFill>
                    <a:srgbClr val="FFFFFF"/>
                  </a:solidFill>
                </a:uFill>
                <a:latin typeface="Century Gothic"/>
              </a:rPr>
              <a:t>extends</a:t>
            </a:r>
            <a:r>
              <a:rPr lang="en-IN" sz="2400" b="0" strike="noStrike" spc="-1">
                <a:solidFill>
                  <a:srgbClr val="000000"/>
                </a:solidFill>
                <a:uFill>
                  <a:solidFill>
                    <a:srgbClr val="FFFFFF"/>
                  </a:solidFill>
                </a:uFill>
                <a:latin typeface="Century Gothic"/>
              </a:rPr>
              <a:t> as follows: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817" name="CustomShape 4"/>
          <p:cNvSpPr/>
          <p:nvPr/>
        </p:nvSpPr>
        <p:spPr>
          <a:xfrm>
            <a:off x="1828800" y="3657600"/>
            <a:ext cx="8533800" cy="13734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800" b="1" strike="noStrike" spc="-1">
                <a:solidFill>
                  <a:srgbClr val="FC0128"/>
                </a:solidFill>
                <a:uFill>
                  <a:solidFill>
                    <a:srgbClr val="FFFFFF"/>
                  </a:solidFill>
                </a:uFill>
                <a:latin typeface="Times New Roman"/>
              </a:rPr>
              <a:t>interface</a:t>
            </a:r>
            <a:r>
              <a:rPr lang="en-IN" sz="2800" b="0" strike="noStrike" spc="-1">
                <a:solidFill>
                  <a:srgbClr val="000000"/>
                </a:solidFill>
                <a:uFill>
                  <a:solidFill>
                    <a:srgbClr val="FFFFFF"/>
                  </a:solidFill>
                </a:uFill>
                <a:latin typeface="Times New Roman"/>
              </a:rPr>
              <a:t> InterfaceName2 </a:t>
            </a:r>
            <a:r>
              <a:rPr lang="en-IN" sz="2800" b="0" strike="noStrike" spc="-1">
                <a:solidFill>
                  <a:srgbClr val="FB4A18"/>
                </a:solidFill>
                <a:uFill>
                  <a:solidFill>
                    <a:srgbClr val="FFFFFF"/>
                  </a:solidFill>
                </a:uFill>
                <a:latin typeface="Times New Roman"/>
              </a:rPr>
              <a:t>extends</a:t>
            </a:r>
            <a:r>
              <a:rPr lang="en-IN" sz="2800" b="0" strike="noStrike" spc="-1">
                <a:solidFill>
                  <a:srgbClr val="000000"/>
                </a:solidFill>
                <a:uFill>
                  <a:solidFill>
                    <a:srgbClr val="FFFFFF"/>
                  </a:solidFill>
                </a:uFill>
                <a:latin typeface="Times New Roman"/>
              </a:rPr>
              <a:t> </a:t>
            </a:r>
            <a:r>
              <a:rPr lang="en-IN" sz="2800" b="0" strike="noStrike" spc="-1">
                <a:solidFill>
                  <a:srgbClr val="000000"/>
                </a:solidFill>
                <a:uFill>
                  <a:solidFill>
                    <a:srgbClr val="FFFFFF"/>
                  </a:solidFill>
                </a:uFill>
                <a:latin typeface="Century Gothic"/>
              </a:rPr>
              <a:t>InterfaceName1</a:t>
            </a:r>
            <a:r>
              <a:rPr lang="en-IN" sz="28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 Body of InterfaceName2</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8534520" y="6324480"/>
            <a:ext cx="1904400" cy="456480"/>
          </a:xfrm>
          <a:prstGeom prst="rect">
            <a:avLst/>
          </a:prstGeom>
          <a:noFill/>
          <a:ln>
            <a:noFill/>
          </a:ln>
        </p:spPr>
        <p:style>
          <a:lnRef idx="0">
            <a:scrgbClr r="0" g="0" b="0"/>
          </a:lnRef>
          <a:fillRef idx="0">
            <a:scrgbClr r="0" g="0" b="0"/>
          </a:fillRef>
          <a:effectRef idx="0">
            <a:scrgbClr r="0" g="0" b="0"/>
          </a:effectRef>
          <a:fontRef idx="minor"/>
        </p:style>
      </p:sp>
      <p:sp>
        <p:nvSpPr>
          <p:cNvPr id="819" name="CustomShape 2"/>
          <p:cNvSpPr/>
          <p:nvPr/>
        </p:nvSpPr>
        <p:spPr>
          <a:xfrm>
            <a:off x="1676520" y="152280"/>
            <a:ext cx="8792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a:solidFill>
                  <a:srgbClr val="000000"/>
                </a:solidFill>
                <a:uFill>
                  <a:solidFill>
                    <a:srgbClr val="FFFFFF"/>
                  </a:solidFill>
                </a:uFill>
                <a:latin typeface="Century Gothic"/>
              </a:rPr>
              <a:t>Inheritance and Interface Implementation</a:t>
            </a:r>
            <a:endParaRPr lang="en-IN" sz="1800" b="0" strike="noStrike" spc="-1">
              <a:solidFill>
                <a:srgbClr val="000000"/>
              </a:solidFill>
              <a:uFill>
                <a:solidFill>
                  <a:srgbClr val="FFFFFF"/>
                </a:solidFill>
              </a:uFill>
              <a:latin typeface="Arial"/>
            </a:endParaRPr>
          </a:p>
        </p:txBody>
      </p:sp>
      <p:sp>
        <p:nvSpPr>
          <p:cNvPr id="820" name="CustomShape 3"/>
          <p:cNvSpPr/>
          <p:nvPr/>
        </p:nvSpPr>
        <p:spPr>
          <a:xfrm>
            <a:off x="914400" y="1676520"/>
            <a:ext cx="10743480" cy="479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90000"/>
              </a:lnSpc>
              <a:buClr>
                <a:srgbClr val="000000"/>
              </a:buClr>
              <a:buFont typeface="Arial"/>
              <a:buChar char="•"/>
            </a:pPr>
            <a:r>
              <a:rPr lang="en-IN" sz="2400" b="0" strike="noStrike" spc="-1">
                <a:solidFill>
                  <a:srgbClr val="000000"/>
                </a:solidFill>
                <a:uFill>
                  <a:solidFill>
                    <a:srgbClr val="FFFFFF"/>
                  </a:solidFill>
                </a:uFill>
                <a:latin typeface="Century Gothic"/>
              </a:rPr>
              <a:t>A general form of interface implementation:</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215900" indent="-215900">
              <a:lnSpc>
                <a:spcPct val="90000"/>
              </a:lnSpc>
              <a:buClr>
                <a:srgbClr val="000000"/>
              </a:buClr>
              <a:buFont typeface="Arial"/>
              <a:buChar char="•"/>
            </a:pPr>
            <a:r>
              <a:rPr lang="en-IN" sz="2400" b="0" strike="noStrike" spc="-1">
                <a:solidFill>
                  <a:srgbClr val="000000"/>
                </a:solidFill>
                <a:uFill>
                  <a:solidFill>
                    <a:srgbClr val="FFFFFF"/>
                  </a:solidFill>
                </a:uFill>
                <a:latin typeface="Century Gothic"/>
              </a:rPr>
              <a:t>This shows a class can extended another class while implementing one or more interfaces. It appears like a multiple inheritance (if we consider interfaces as special kind of classes with certain restrictions or special features).</a:t>
            </a:r>
            <a:endParaRPr lang="en-IN" sz="1800" b="0" strike="noStrike" spc="-1">
              <a:solidFill>
                <a:srgbClr val="000000"/>
              </a:solidFill>
              <a:uFill>
                <a:solidFill>
                  <a:srgbClr val="FFFFFF"/>
                </a:solidFill>
              </a:uFill>
              <a:latin typeface="Arial"/>
            </a:endParaRPr>
          </a:p>
        </p:txBody>
      </p:sp>
      <p:sp>
        <p:nvSpPr>
          <p:cNvPr id="821" name="CustomShape 4"/>
          <p:cNvSpPr/>
          <p:nvPr/>
        </p:nvSpPr>
        <p:spPr>
          <a:xfrm>
            <a:off x="1523880" y="2286000"/>
            <a:ext cx="9143280" cy="22266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800" b="1" strike="noStrike" spc="-1">
                <a:solidFill>
                  <a:srgbClr val="000000"/>
                </a:solidFill>
                <a:uFill>
                  <a:solidFill>
                    <a:srgbClr val="FFFFFF"/>
                  </a:solidFill>
                </a:uFill>
                <a:latin typeface="Times New Roman"/>
              </a:rPr>
              <a:t>class ClassName </a:t>
            </a:r>
            <a:r>
              <a:rPr lang="en-IN" sz="2800" b="1" strike="noStrike" spc="-1">
                <a:solidFill>
                  <a:srgbClr val="FC0128"/>
                </a:solidFill>
                <a:uFill>
                  <a:solidFill>
                    <a:srgbClr val="FFFFFF"/>
                  </a:solidFill>
                </a:uFill>
                <a:latin typeface="Times New Roman"/>
              </a:rPr>
              <a:t>extends </a:t>
            </a:r>
            <a:r>
              <a:rPr lang="en-IN" sz="2800" b="1" strike="noStrike" spc="-1">
                <a:solidFill>
                  <a:srgbClr val="000000"/>
                </a:solidFill>
                <a:uFill>
                  <a:solidFill>
                    <a:srgbClr val="FFFFFF"/>
                  </a:solidFill>
                </a:uFill>
                <a:latin typeface="Times New Roman"/>
              </a:rPr>
              <a:t>SuperClass</a:t>
            </a:r>
            <a:r>
              <a:rPr lang="en-IN" sz="2800" b="1" strike="noStrike" spc="-1">
                <a:solidFill>
                  <a:srgbClr val="FC0128"/>
                </a:solidFill>
                <a:uFill>
                  <a:solidFill>
                    <a:srgbClr val="FFFFFF"/>
                  </a:solidFill>
                </a:uFill>
                <a:latin typeface="Times New Roman"/>
              </a:rPr>
              <a:t> implements </a:t>
            </a:r>
            <a:r>
              <a:rPr lang="en-IN" sz="2800" b="0" strike="noStrike" spc="-1">
                <a:solidFill>
                  <a:srgbClr val="000000"/>
                </a:solidFill>
                <a:uFill>
                  <a:solidFill>
                    <a:srgbClr val="FFFFFF"/>
                  </a:solidFill>
                </a:uFill>
                <a:latin typeface="Times New Roman"/>
              </a:rPr>
              <a:t>InterfaceName [, InterfaceName2, </a:t>
            </a:r>
            <a:r>
              <a:rPr lang="en-IN" sz="2800" b="0" strike="noStrike" spc="-1">
                <a:solidFill>
                  <a:srgbClr val="000000"/>
                </a:solidFill>
                <a:uFill>
                  <a:solidFill>
                    <a:srgbClr val="FFFFFF"/>
                  </a:solidFill>
                </a:uFill>
                <a:latin typeface="Tahoma"/>
              </a:rPr>
              <a:t>…</a:t>
            </a:r>
            <a:r>
              <a:rPr lang="en-IN" sz="28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	// Body of Class</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CustomShape 1"/>
          <p:cNvSpPr/>
          <p:nvPr/>
        </p:nvSpPr>
        <p:spPr>
          <a:xfrm>
            <a:off x="2057400" y="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 Cont..</a:t>
            </a:r>
            <a:endParaRPr lang="en-IN" sz="1800" b="0" strike="noStrike" spc="-1">
              <a:solidFill>
                <a:srgbClr val="000000"/>
              </a:solidFill>
              <a:uFill>
                <a:solidFill>
                  <a:srgbClr val="FFFFFF"/>
                </a:solidFill>
              </a:uFill>
              <a:latin typeface="Arial"/>
            </a:endParaRPr>
          </a:p>
        </p:txBody>
      </p:sp>
      <p:sp>
        <p:nvSpPr>
          <p:cNvPr id="823" name="CustomShape 2"/>
          <p:cNvSpPr/>
          <p:nvPr/>
        </p:nvSpPr>
        <p:spPr>
          <a:xfrm>
            <a:off x="1447920" y="914400"/>
            <a:ext cx="102862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Interfaces are declared using the </a:t>
            </a:r>
            <a:r>
              <a:rPr lang="en-IN" sz="2400" b="1" strike="noStrike" spc="-1">
                <a:solidFill>
                  <a:srgbClr val="404040"/>
                </a:solidFill>
                <a:uFill>
                  <a:solidFill>
                    <a:srgbClr val="FFFFFF"/>
                  </a:solidFill>
                </a:uFill>
                <a:latin typeface="Century Gothic"/>
              </a:rPr>
              <a:t>interface</a:t>
            </a:r>
            <a:r>
              <a:rPr lang="en-IN" sz="2400" b="0" strike="noStrike" spc="-1">
                <a:solidFill>
                  <a:srgbClr val="404040"/>
                </a:solidFill>
                <a:uFill>
                  <a:solidFill>
                    <a:srgbClr val="FFFFFF"/>
                  </a:solidFill>
                </a:uFill>
                <a:latin typeface="Century Gothic"/>
              </a:rPr>
              <a:t> </a:t>
            </a:r>
            <a:r>
              <a:rPr lang="en-IN" sz="2400" b="0" u="sng" strike="noStrike" spc="-1">
                <a:solidFill>
                  <a:srgbClr val="FC7752"/>
                </a:solidFill>
                <a:uFill>
                  <a:solidFill>
                    <a:srgbClr val="FFFFFF"/>
                  </a:solidFill>
                </a:uFill>
                <a:latin typeface="Century Gothic"/>
              </a:rPr>
              <a:t>keyword</a:t>
            </a: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Interface   may only contain </a:t>
            </a:r>
            <a:r>
              <a:rPr lang="en-IN" sz="2400" b="0" u="sng" strike="noStrike" spc="-1">
                <a:solidFill>
                  <a:srgbClr val="FC7752"/>
                </a:solidFill>
                <a:uFill>
                  <a:solidFill>
                    <a:srgbClr val="FFFFFF"/>
                  </a:solidFill>
                </a:uFill>
                <a:latin typeface="Century Gothic"/>
              </a:rPr>
              <a:t>method signature</a:t>
            </a:r>
            <a:r>
              <a:rPr lang="en-IN" sz="2400" b="0" strike="noStrike" spc="-1">
                <a:solidFill>
                  <a:srgbClr val="404040"/>
                </a:solidFill>
                <a:uFill>
                  <a:solidFill>
                    <a:srgbClr val="FFFFFF"/>
                  </a:solidFill>
                </a:uFill>
                <a:latin typeface="Century Gothic"/>
              </a:rPr>
              <a:t> and constant declarations (variable declarations that are declared to be both </a:t>
            </a:r>
            <a:r>
              <a:rPr lang="en-IN" sz="2400" b="0" u="sng" strike="noStrike" spc="-1">
                <a:solidFill>
                  <a:srgbClr val="FC7752"/>
                </a:solidFill>
                <a:uFill>
                  <a:solidFill>
                    <a:srgbClr val="FFFFFF"/>
                  </a:solidFill>
                </a:uFill>
                <a:latin typeface="Century Gothic"/>
              </a:rPr>
              <a:t>static</a:t>
            </a:r>
            <a:r>
              <a:rPr lang="en-IN" sz="2400" b="0" strike="noStrike" spc="-1">
                <a:solidFill>
                  <a:srgbClr val="404040"/>
                </a:solidFill>
                <a:uFill>
                  <a:solidFill>
                    <a:srgbClr val="FFFFFF"/>
                  </a:solidFill>
                </a:uFill>
                <a:latin typeface="Century Gothic"/>
              </a:rPr>
              <a:t> and </a:t>
            </a:r>
            <a:r>
              <a:rPr lang="en-IN" sz="2400" b="0" u="sng" strike="noStrike" spc="-1">
                <a:solidFill>
                  <a:srgbClr val="FC7752"/>
                </a:solidFill>
                <a:uFill>
                  <a:solidFill>
                    <a:srgbClr val="FFFFFF"/>
                  </a:solidFill>
                </a:uFill>
                <a:latin typeface="Century Gothic"/>
              </a:rPr>
              <a:t>final</a:t>
            </a: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An interface may never contain method definitions.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Interfaces cannot be instantiated, but rather are implemented.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A class that implements an interface must implement all of the methods described in the interface, or be an abstract class.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2057400" y="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 Cont..</a:t>
            </a:r>
            <a:endParaRPr lang="en-IN" sz="1800" b="0" strike="noStrike" spc="-1">
              <a:solidFill>
                <a:srgbClr val="000000"/>
              </a:solidFill>
              <a:uFill>
                <a:solidFill>
                  <a:srgbClr val="FFFFFF"/>
                </a:solidFill>
              </a:uFill>
              <a:latin typeface="Arial"/>
            </a:endParaRPr>
          </a:p>
        </p:txBody>
      </p:sp>
      <p:sp>
        <p:nvSpPr>
          <p:cNvPr id="825" name="CustomShape 2"/>
          <p:cNvSpPr/>
          <p:nvPr/>
        </p:nvSpPr>
        <p:spPr>
          <a:xfrm>
            <a:off x="1447920" y="914400"/>
            <a:ext cx="1005768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Object references in Java may be specified to be of an interface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One benefit of using interfaces is that they simulate </a:t>
            </a:r>
            <a:r>
              <a:rPr lang="en-IN" sz="2400" b="0" u="sng" strike="noStrike" spc="-1">
                <a:solidFill>
                  <a:srgbClr val="FC7752"/>
                </a:solidFill>
                <a:uFill>
                  <a:solidFill>
                    <a:srgbClr val="FFFFFF"/>
                  </a:solidFill>
                </a:uFill>
                <a:latin typeface="Century Gothic"/>
              </a:rPr>
              <a:t>multiple inheritance</a:t>
            </a:r>
            <a:r>
              <a:rPr lang="en-IN" sz="24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All classes in Java must have exactly one </a:t>
            </a:r>
            <a:r>
              <a:rPr lang="en-IN" sz="2400" b="0" u="sng" strike="noStrike" spc="-1">
                <a:solidFill>
                  <a:srgbClr val="FC7752"/>
                </a:solidFill>
                <a:uFill>
                  <a:solidFill>
                    <a:srgbClr val="FFFFFF"/>
                  </a:solidFill>
                </a:uFill>
                <a:latin typeface="Century Gothic"/>
              </a:rPr>
              <a:t>base class</a:t>
            </a:r>
            <a:r>
              <a:rPr lang="en-IN" sz="2400" b="0" u="sng" strike="noStrike" spc="-1">
                <a:solidFill>
                  <a:srgbClr val="404040"/>
                </a:solidFill>
                <a:uFill>
                  <a:solidFill>
                    <a:srgbClr val="FFFFFF"/>
                  </a:solidFill>
                </a:uFill>
                <a:latin typeface="Century Gothic"/>
              </a:rPr>
              <a:t> because </a:t>
            </a:r>
            <a:r>
              <a:rPr lang="en-IN" sz="2400" b="0" u="sng" strike="noStrike" spc="-1">
                <a:solidFill>
                  <a:srgbClr val="FC7752"/>
                </a:solidFill>
                <a:uFill>
                  <a:solidFill>
                    <a:srgbClr val="FFFFFF"/>
                  </a:solidFill>
                </a:uFill>
                <a:latin typeface="Century Gothic"/>
              </a:rPr>
              <a:t>multiple inheritance</a:t>
            </a:r>
            <a:r>
              <a:rPr lang="en-IN" sz="2400" b="0" strike="noStrike" spc="-1">
                <a:solidFill>
                  <a:srgbClr val="404040"/>
                </a:solidFill>
                <a:uFill>
                  <a:solidFill>
                    <a:srgbClr val="FFFFFF"/>
                  </a:solidFill>
                </a:uFill>
                <a:latin typeface="Century Gothic"/>
              </a:rPr>
              <a:t> of classes is not allowed.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Java class may </a:t>
            </a:r>
            <a:r>
              <a:rPr lang="en-IN" sz="2400" b="0" strike="noStrike" spc="-1">
                <a:solidFill>
                  <a:srgbClr val="7C240C"/>
                </a:solidFill>
                <a:uFill>
                  <a:solidFill>
                    <a:srgbClr val="FFFFFF"/>
                  </a:solidFill>
                </a:uFill>
                <a:latin typeface="Century Gothic"/>
              </a:rPr>
              <a:t>implement</a:t>
            </a:r>
            <a:r>
              <a:rPr lang="en-IN" sz="2400" b="0" strike="noStrike" spc="-1">
                <a:solidFill>
                  <a:srgbClr val="404040"/>
                </a:solidFill>
                <a:uFill>
                  <a:solidFill>
                    <a:srgbClr val="FFFFFF"/>
                  </a:solidFill>
                </a:uFill>
                <a:latin typeface="Century Gothic"/>
              </a:rPr>
              <a:t> n number of interface.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Interface may </a:t>
            </a:r>
            <a:r>
              <a:rPr lang="en-IN" sz="2400" b="0" strike="noStrike" spc="-1">
                <a:solidFill>
                  <a:srgbClr val="7C240C"/>
                </a:solidFill>
                <a:uFill>
                  <a:solidFill>
                    <a:srgbClr val="FFFFFF"/>
                  </a:solidFill>
                </a:uFill>
                <a:latin typeface="Century Gothic"/>
              </a:rPr>
              <a:t>extends </a:t>
            </a:r>
            <a:r>
              <a:rPr lang="en-IN" sz="2400" b="0" strike="noStrike" spc="-1">
                <a:solidFill>
                  <a:srgbClr val="404040"/>
                </a:solidFill>
                <a:uFill>
                  <a:solidFill>
                    <a:srgbClr val="FFFFFF"/>
                  </a:solidFill>
                </a:uFill>
                <a:latin typeface="Century Gothic"/>
              </a:rPr>
              <a:t>n number of interface.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CustomShape 1"/>
          <p:cNvSpPr/>
          <p:nvPr/>
        </p:nvSpPr>
        <p:spPr>
          <a:xfrm>
            <a:off x="1896840" y="388800"/>
            <a:ext cx="822888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 Example</a:t>
            </a:r>
            <a:endParaRPr lang="en-IN" sz="1800" b="0" strike="noStrike" spc="-1">
              <a:solidFill>
                <a:srgbClr val="000000"/>
              </a:solidFill>
              <a:uFill>
                <a:solidFill>
                  <a:srgbClr val="FFFFFF"/>
                </a:solidFill>
              </a:uFill>
              <a:latin typeface="Arial"/>
            </a:endParaRPr>
          </a:p>
        </p:txBody>
      </p:sp>
      <p:sp>
        <p:nvSpPr>
          <p:cNvPr id="827"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828" name="Picture 2"/>
          <p:cNvPicPr/>
          <p:nvPr/>
        </p:nvPicPr>
        <p:blipFill>
          <a:blip r:embed="rId2"/>
          <a:stretch>
            <a:fillRect/>
          </a:stretch>
        </p:blipFill>
        <p:spPr>
          <a:xfrm>
            <a:off x="1905120" y="1600200"/>
            <a:ext cx="8457480" cy="2899800"/>
          </a:xfrm>
          <a:prstGeom prst="rect">
            <a:avLst/>
          </a:prstGeom>
          <a:ln w="9360">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1981080" y="0"/>
            <a:ext cx="822888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Interface Example</a:t>
            </a:r>
            <a:endParaRPr lang="en-IN" sz="1800" b="0" strike="noStrike" spc="-1">
              <a:solidFill>
                <a:srgbClr val="000000"/>
              </a:solidFill>
              <a:uFill>
                <a:solidFill>
                  <a:srgbClr val="FFFFFF"/>
                </a:solidFill>
              </a:uFill>
              <a:latin typeface="Arial"/>
            </a:endParaRPr>
          </a:p>
        </p:txBody>
      </p:sp>
      <p:sp>
        <p:nvSpPr>
          <p:cNvPr id="830"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831" name="Picture 2"/>
          <p:cNvPicPr/>
          <p:nvPr/>
        </p:nvPicPr>
        <p:blipFill>
          <a:blip r:embed="rId2"/>
          <a:stretch>
            <a:fillRect/>
          </a:stretch>
        </p:blipFill>
        <p:spPr>
          <a:xfrm>
            <a:off x="1828800" y="1066680"/>
            <a:ext cx="8838360" cy="5547600"/>
          </a:xfrm>
          <a:prstGeom prst="rect">
            <a:avLst/>
          </a:prstGeom>
          <a:ln w="936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1981080" y="274680"/>
            <a:ext cx="82288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What happens at runtime?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511" name="Picture 2"/>
          <p:cNvPicPr/>
          <p:nvPr/>
        </p:nvPicPr>
        <p:blipFill>
          <a:blip r:embed="rId2"/>
          <a:stretch>
            <a:fillRect/>
          </a:stretch>
        </p:blipFill>
        <p:spPr>
          <a:xfrm>
            <a:off x="1447920" y="990720"/>
            <a:ext cx="9066960" cy="3885480"/>
          </a:xfrm>
          <a:prstGeom prst="rect">
            <a:avLst/>
          </a:prstGeom>
          <a:ln w="9360">
            <a:noFill/>
          </a:ln>
        </p:spPr>
      </p:pic>
      <p:sp>
        <p:nvSpPr>
          <p:cNvPr id="512" name="CustomShape 2"/>
          <p:cNvSpPr/>
          <p:nvPr/>
        </p:nvSpPr>
        <p:spPr>
          <a:xfrm>
            <a:off x="1066680" y="4724280"/>
            <a:ext cx="10591200" cy="213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0" strike="noStrike" spc="-1">
                <a:solidFill>
                  <a:srgbClr val="000000"/>
                </a:solidFill>
                <a:uFill>
                  <a:solidFill>
                    <a:srgbClr val="FFFFFF"/>
                  </a:solidFill>
                </a:uFill>
                <a:latin typeface="Century Gothic"/>
              </a:rPr>
              <a:t>Classloader: is the subsystem of JVM that is used to load class files.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Bytecode Verifier: checks the code fragments for illegal code that can violate accesss right to objects.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Interpreter: read bytecode stream then execute the instructions.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ustomShape 1"/>
          <p:cNvSpPr/>
          <p:nvPr/>
        </p:nvSpPr>
        <p:spPr>
          <a:xfrm>
            <a:off x="1981080" y="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Polymorphism</a:t>
            </a:r>
            <a:endParaRPr lang="en-IN" sz="1800" b="0" strike="noStrike" spc="-1">
              <a:solidFill>
                <a:srgbClr val="000000"/>
              </a:solidFill>
              <a:uFill>
                <a:solidFill>
                  <a:srgbClr val="FFFFFF"/>
                </a:solidFill>
              </a:uFill>
              <a:latin typeface="Arial"/>
            </a:endParaRPr>
          </a:p>
        </p:txBody>
      </p:sp>
      <p:sp>
        <p:nvSpPr>
          <p:cNvPr id="1029" name="CustomShape 2"/>
          <p:cNvSpPr/>
          <p:nvPr/>
        </p:nvSpPr>
        <p:spPr>
          <a:xfrm>
            <a:off x="1523880" y="838080"/>
            <a:ext cx="9981360" cy="60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Polymorphism is the ability of an object to take on many forms.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most common use of polymorphism in OOP occurs when a parent class reference is used to refer to a child class object.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Any Java object that can pass more than one IS-A test is considered to be polymorphic.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In Java, all Java objects are polymorphic since any object will pass the IS-A test for their own type and for the class Object.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CustomShape 1"/>
          <p:cNvSpPr/>
          <p:nvPr/>
        </p:nvSpPr>
        <p:spPr>
          <a:xfrm>
            <a:off x="1981080" y="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Polymorphism</a:t>
            </a:r>
            <a:endParaRPr lang="en-IN" sz="1800" b="0" strike="noStrike" spc="-1">
              <a:solidFill>
                <a:srgbClr val="000000"/>
              </a:solidFill>
              <a:uFill>
                <a:solidFill>
                  <a:srgbClr val="FFFFFF"/>
                </a:solidFill>
              </a:uFill>
              <a:latin typeface="Arial"/>
            </a:endParaRPr>
          </a:p>
        </p:txBody>
      </p:sp>
      <p:sp>
        <p:nvSpPr>
          <p:cNvPr id="1031" name="CustomShape 2"/>
          <p:cNvSpPr/>
          <p:nvPr/>
        </p:nvSpPr>
        <p:spPr>
          <a:xfrm>
            <a:off x="1523880" y="838080"/>
            <a:ext cx="1005768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It is important to know that the only possible way to access an object is through a reference variable.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reference variable can be of only one type.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Once declared, the type of a reference variable cannot be changed.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reference variable can be reassigned to other objects provided that it is not declared final.</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The type of the reference variable would determine the methods that it can invoke on the object.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p:cNvSpPr/>
          <p:nvPr/>
        </p:nvSpPr>
        <p:spPr>
          <a:xfrm>
            <a:off x="1981080" y="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Polymorphism</a:t>
            </a:r>
            <a:endParaRPr lang="en-IN" sz="1800" b="0" strike="noStrike" spc="-1">
              <a:solidFill>
                <a:srgbClr val="000000"/>
              </a:solidFill>
              <a:uFill>
                <a:solidFill>
                  <a:srgbClr val="FFFFFF"/>
                </a:solidFill>
              </a:uFill>
              <a:latin typeface="Arial"/>
            </a:endParaRPr>
          </a:p>
        </p:txBody>
      </p:sp>
      <p:sp>
        <p:nvSpPr>
          <p:cNvPr id="1033" name="CustomShape 2"/>
          <p:cNvSpPr/>
          <p:nvPr/>
        </p:nvSpPr>
        <p:spPr>
          <a:xfrm>
            <a:off x="1447920" y="838080"/>
            <a:ext cx="9905400" cy="449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reference variable can refer to any object of its declared type or any subtype of its declared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A reference variable can be declared as a class or interface type.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refer example from next slide.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CustomShape 1"/>
          <p:cNvSpPr/>
          <p:nvPr/>
        </p:nvSpPr>
        <p:spPr>
          <a:xfrm>
            <a:off x="1981080" y="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Polymorphism</a:t>
            </a:r>
            <a:endParaRPr lang="en-IN" sz="1800" b="0" strike="noStrike" spc="-1">
              <a:solidFill>
                <a:srgbClr val="000000"/>
              </a:solidFill>
              <a:uFill>
                <a:solidFill>
                  <a:srgbClr val="FFFFFF"/>
                </a:solidFill>
              </a:uFill>
              <a:latin typeface="Arial"/>
            </a:endParaRPr>
          </a:p>
        </p:txBody>
      </p:sp>
      <p:pic>
        <p:nvPicPr>
          <p:cNvPr id="1035" name="Picture 2"/>
          <p:cNvPicPr/>
          <p:nvPr/>
        </p:nvPicPr>
        <p:blipFill>
          <a:blip r:embed="rId2"/>
          <a:stretch>
            <a:fillRect/>
          </a:stretch>
        </p:blipFill>
        <p:spPr>
          <a:xfrm>
            <a:off x="1523880" y="838080"/>
            <a:ext cx="9143280" cy="5562000"/>
          </a:xfrm>
          <a:prstGeom prst="rect">
            <a:avLst/>
          </a:prstGeom>
          <a:ln w="9360">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CustomShape 1"/>
          <p:cNvSpPr/>
          <p:nvPr/>
        </p:nvSpPr>
        <p:spPr>
          <a:xfrm>
            <a:off x="1981080" y="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Method Overriding Cont..</a:t>
            </a:r>
            <a:endParaRPr lang="en-IN" sz="1800" b="0" strike="noStrike" spc="-1">
              <a:solidFill>
                <a:srgbClr val="000000"/>
              </a:solidFill>
              <a:uFill>
                <a:solidFill>
                  <a:srgbClr val="FFFFFF"/>
                </a:solidFill>
              </a:uFill>
              <a:latin typeface="Arial"/>
            </a:endParaRPr>
          </a:p>
        </p:txBody>
      </p:sp>
      <p:sp>
        <p:nvSpPr>
          <p:cNvPr id="1037" name="CustomShape 2"/>
          <p:cNvSpPr/>
          <p:nvPr/>
        </p:nvSpPr>
        <p:spPr>
          <a:xfrm>
            <a:off x="1523880" y="838080"/>
            <a:ext cx="9829080" cy="579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Sub class can override the methods defined by the super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Overridden Methods in the sub classes should have same name, same signature , same return type and may have either the same or higher scope than super class method.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Java implements Run Time Polymorphism/ Dynamic Method Dispatch by Method Overriding. </a:t>
            </a:r>
            <a:r>
              <a:rPr lang="en-IN" sz="2400" b="0" i="1" strike="noStrike" spc="-1">
                <a:solidFill>
                  <a:srgbClr val="FF0000"/>
                </a:solidFill>
                <a:uFill>
                  <a:solidFill>
                    <a:srgbClr val="FFFFFF"/>
                  </a:solidFill>
                </a:uFill>
                <a:latin typeface="Arial"/>
              </a:rPr>
              <a:t>[Late Binding]</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Call to Overridden Methods is Resolved at Run Time.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Call to a overridden method is not decided by the type of reference variable  Rather by the type of the object where reference variable is pointing.</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eriod"/>
            </a:pPr>
            <a:r>
              <a:rPr lang="en-IN" sz="2400" b="0" i="1" strike="noStrike" spc="-1">
                <a:solidFill>
                  <a:srgbClr val="404040"/>
                </a:solidFill>
                <a:uFill>
                  <a:solidFill>
                    <a:srgbClr val="FFFFFF"/>
                  </a:solidFill>
                </a:uFill>
                <a:latin typeface="Arial"/>
              </a:rPr>
              <a:t>While Overriding a Method, the sub class should assign either same or higher access level than super class method.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CustomShape 1"/>
          <p:cNvSpPr/>
          <p:nvPr/>
        </p:nvSpPr>
        <p:spPr>
          <a:xfrm>
            <a:off x="4621320" y="5188680"/>
            <a:ext cx="3733200" cy="475560"/>
          </a:xfrm>
          <a:prstGeom prst="rect">
            <a:avLst/>
          </a:prstGeom>
          <a:noFill/>
          <a:ln w="57240">
            <a:solidFill>
              <a:srgbClr val="000000"/>
            </a:solidFill>
            <a:miter/>
          </a:ln>
        </p:spPr>
        <p:style>
          <a:lnRef idx="0">
            <a:scrgbClr r="0" g="0" b="0"/>
          </a:lnRef>
          <a:fillRef idx="0">
            <a:scrgbClr r="0" g="0" b="0"/>
          </a:fillRef>
          <a:effectRef idx="0">
            <a:scrgbClr r="0" g="0" b="0"/>
          </a:effectRef>
          <a:fontRef idx="minor"/>
        </p:style>
      </p:sp>
      <p:sp>
        <p:nvSpPr>
          <p:cNvPr id="1039" name="CustomShape 2"/>
          <p:cNvSpPr/>
          <p:nvPr/>
        </p:nvSpPr>
        <p:spPr>
          <a:xfrm>
            <a:off x="1752480" y="76320"/>
            <a:ext cx="853380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i="1" strike="noStrike" spc="-1">
                <a:solidFill>
                  <a:srgbClr val="000000"/>
                </a:solidFill>
                <a:uFill>
                  <a:solidFill>
                    <a:srgbClr val="FFFFFF"/>
                  </a:solidFill>
                </a:uFill>
                <a:latin typeface="Arial Black"/>
              </a:rPr>
              <a:t>EXAMPLE METHOD OVERRIDING</a:t>
            </a:r>
            <a:endParaRPr lang="en-IN" sz="1800" b="0" strike="noStrike" spc="-1">
              <a:solidFill>
                <a:srgbClr val="000000"/>
              </a:solidFill>
              <a:uFill>
                <a:solidFill>
                  <a:srgbClr val="FFFFFF"/>
                </a:solidFill>
              </a:uFill>
              <a:latin typeface="Arial"/>
            </a:endParaRPr>
          </a:p>
        </p:txBody>
      </p:sp>
      <p:sp>
        <p:nvSpPr>
          <p:cNvPr id="1040" name="CustomShape 3"/>
          <p:cNvSpPr/>
          <p:nvPr/>
        </p:nvSpPr>
        <p:spPr>
          <a:xfrm>
            <a:off x="1523880" y="152280"/>
            <a:ext cx="7543080" cy="3930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System.out.println("Hello This is show() in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End of show() Method</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 End of class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class B extends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System.out.println("Hello This is show() in B");</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End of show() Method</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 End of class B</a:t>
            </a:r>
            <a:endParaRPr lang="en-IN" sz="1800" b="0" strike="noStrike" spc="-1">
              <a:solidFill>
                <a:srgbClr val="000000"/>
              </a:solidFill>
              <a:uFill>
                <a:solidFill>
                  <a:srgbClr val="FFFFFF"/>
                </a:solidFill>
              </a:uFill>
              <a:latin typeface="Arial"/>
            </a:endParaRPr>
          </a:p>
        </p:txBody>
      </p:sp>
      <p:sp>
        <p:nvSpPr>
          <p:cNvPr id="1041" name="CustomShape 4"/>
          <p:cNvSpPr/>
          <p:nvPr/>
        </p:nvSpPr>
        <p:spPr>
          <a:xfrm>
            <a:off x="5905440" y="3470400"/>
            <a:ext cx="6323760" cy="338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ourier New"/>
              </a:rPr>
              <a:t>class override</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super class reference variable</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 can point to sub class object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 a1 = new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a1.show();</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a1 = new B();</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a1.show();</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042" name="CustomShape 5"/>
          <p:cNvSpPr/>
          <p:nvPr/>
        </p:nvSpPr>
        <p:spPr>
          <a:xfrm>
            <a:off x="5943600" y="1752480"/>
            <a:ext cx="3809160" cy="6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B class overrides show() method from super class A</a:t>
            </a:r>
            <a:endParaRPr lang="en-IN" sz="1800" b="0" strike="noStrike" spc="-1">
              <a:solidFill>
                <a:srgbClr val="000000"/>
              </a:solidFill>
              <a:uFill>
                <a:solidFill>
                  <a:srgbClr val="FFFFFF"/>
                </a:solidFill>
              </a:uFill>
              <a:latin typeface="Arial"/>
            </a:endParaRPr>
          </a:p>
        </p:txBody>
      </p:sp>
      <p:sp>
        <p:nvSpPr>
          <p:cNvPr id="1043" name="CustomShape 6"/>
          <p:cNvSpPr/>
          <p:nvPr/>
        </p:nvSpPr>
        <p:spPr>
          <a:xfrm>
            <a:off x="1523880" y="4419720"/>
            <a:ext cx="1675800" cy="912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Gothic"/>
              </a:rPr>
              <a:t>Call to show() of A class</a:t>
            </a:r>
            <a:endParaRPr lang="en-IN" sz="1800" b="0" strike="noStrike" spc="-1">
              <a:solidFill>
                <a:srgbClr val="000000"/>
              </a:solidFill>
              <a:uFill>
                <a:solidFill>
                  <a:srgbClr val="FFFFFF"/>
                </a:solidFill>
              </a:uFill>
              <a:latin typeface="Arial"/>
            </a:endParaRPr>
          </a:p>
        </p:txBody>
      </p:sp>
      <p:sp>
        <p:nvSpPr>
          <p:cNvPr id="1044" name="Line 7"/>
          <p:cNvSpPr/>
          <p:nvPr/>
        </p:nvSpPr>
        <p:spPr>
          <a:xfrm>
            <a:off x="3047760" y="5029200"/>
            <a:ext cx="533520" cy="380880"/>
          </a:xfrm>
          <a:prstGeom prst="line">
            <a:avLst/>
          </a:prstGeom>
          <a:ln w="76320">
            <a:solidFill>
              <a:srgbClr val="000000"/>
            </a:solidFill>
            <a:round/>
            <a:tailEnd type="triangle" w="med" len="med"/>
          </a:ln>
        </p:spPr>
        <p:style>
          <a:lnRef idx="0">
            <a:scrgbClr r="0" g="0" b="0"/>
          </a:lnRef>
          <a:fillRef idx="0">
            <a:scrgbClr r="0" g="0" b="0"/>
          </a:fillRef>
          <a:effectRef idx="0">
            <a:scrgbClr r="0" g="0" b="0"/>
          </a:effectRef>
          <a:fontRef idx="minor"/>
        </p:style>
      </p:sp>
      <p:sp>
        <p:nvSpPr>
          <p:cNvPr id="1045" name="CustomShape 8"/>
          <p:cNvSpPr/>
          <p:nvPr/>
        </p:nvSpPr>
        <p:spPr>
          <a:xfrm>
            <a:off x="4521240" y="5664960"/>
            <a:ext cx="3733200" cy="658800"/>
          </a:xfrm>
          <a:prstGeom prst="rect">
            <a:avLst/>
          </a:prstGeom>
          <a:noFill/>
          <a:ln w="57240">
            <a:solidFill>
              <a:srgbClr val="000000"/>
            </a:solidFill>
            <a:miter/>
          </a:ln>
        </p:spPr>
        <p:style>
          <a:lnRef idx="0">
            <a:scrgbClr r="0" g="0" b="0"/>
          </a:lnRef>
          <a:fillRef idx="0">
            <a:scrgbClr r="0" g="0" b="0"/>
          </a:fillRef>
          <a:effectRef idx="0">
            <a:scrgbClr r="0" g="0" b="0"/>
          </a:effectRef>
          <a:fontRef idx="minor"/>
        </p:style>
      </p:sp>
      <p:sp>
        <p:nvSpPr>
          <p:cNvPr id="1046" name="CustomShape 9"/>
          <p:cNvSpPr/>
          <p:nvPr/>
        </p:nvSpPr>
        <p:spPr>
          <a:xfrm>
            <a:off x="1523880" y="5562720"/>
            <a:ext cx="1675800" cy="912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Gothic"/>
              </a:rPr>
              <a:t>Call to show() of B class</a:t>
            </a:r>
            <a:endParaRPr lang="en-IN" sz="1800" b="0" strike="noStrike" spc="-1">
              <a:solidFill>
                <a:srgbClr val="000000"/>
              </a:solidFill>
              <a:uFill>
                <a:solidFill>
                  <a:srgbClr val="FFFFFF"/>
                </a:solidFill>
              </a:uFill>
              <a:latin typeface="Arial"/>
            </a:endParaRPr>
          </a:p>
        </p:txBody>
      </p:sp>
      <p:sp>
        <p:nvSpPr>
          <p:cNvPr id="1047" name="Line 10"/>
          <p:cNvSpPr/>
          <p:nvPr/>
        </p:nvSpPr>
        <p:spPr>
          <a:xfrm flipV="1">
            <a:off x="2895480" y="5943600"/>
            <a:ext cx="685800" cy="75960"/>
          </a:xfrm>
          <a:prstGeom prst="line">
            <a:avLst/>
          </a:prstGeom>
          <a:ln w="76320">
            <a:solidFill>
              <a:srgbClr val="DE7E18"/>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0">
                                            <p:txEl>
                                              <p:pRg st="0" end="8"/>
                                            </p:txEl>
                                          </p:spTgt>
                                        </p:tgtEl>
                                        <p:attrNameLst>
                                          <p:attrName>style.visibility</p:attrName>
                                        </p:attrNameLst>
                                      </p:cBhvr>
                                      <p:to>
                                        <p:strVal val="visible"/>
                                      </p:to>
                                    </p:set>
                                    <p:anim calcmode="lin" valueType="num">
                                      <p:cBhvr additive="repl">
                                        <p:cTn id="7" dur="500" fill="hold"/>
                                        <p:tgtEl>
                                          <p:spTgt spid="1040">
                                            <p:txEl>
                                              <p:pRg st="0" end="8"/>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40">
                                            <p:txEl>
                                              <p:pRg st="0"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0">
                                            <p:txEl>
                                              <p:pRg st="136" end="138"/>
                                            </p:txEl>
                                          </p:spTgt>
                                        </p:tgtEl>
                                        <p:attrNameLst>
                                          <p:attrName>style.visibility</p:attrName>
                                        </p:attrNameLst>
                                      </p:cBhvr>
                                      <p:to>
                                        <p:strVal val="visible"/>
                                      </p:to>
                                    </p:set>
                                    <p:anim calcmode="lin" valueType="num">
                                      <p:cBhvr additive="repl">
                                        <p:cTn id="11" dur="500" fill="hold"/>
                                        <p:tgtEl>
                                          <p:spTgt spid="1040">
                                            <p:txEl>
                                              <p:pRg st="136" end="138"/>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040">
                                            <p:txEl>
                                              <p:pRg st="136" end="13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0">
                                            <p:txEl>
                                              <p:pRg st="150" end="152"/>
                                            </p:txEl>
                                          </p:spTgt>
                                        </p:tgtEl>
                                        <p:attrNameLst>
                                          <p:attrName>style.visibility</p:attrName>
                                        </p:attrNameLst>
                                      </p:cBhvr>
                                      <p:to>
                                        <p:strVal val="visible"/>
                                      </p:to>
                                    </p:set>
                                    <p:anim calcmode="lin" valueType="num">
                                      <p:cBhvr additive="repl">
                                        <p:cTn id="15" dur="500" fill="hold"/>
                                        <p:tgtEl>
                                          <p:spTgt spid="1040">
                                            <p:txEl>
                                              <p:pRg st="150" end="15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040">
                                            <p:txEl>
                                              <p:pRg st="150" end="15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0">
                                            <p:txEl>
                                              <p:pRg st="246" end="246"/>
                                            </p:txEl>
                                          </p:spTgt>
                                        </p:tgtEl>
                                        <p:attrNameLst>
                                          <p:attrName>style.visibility</p:attrName>
                                        </p:attrNameLst>
                                      </p:cBhvr>
                                      <p:to>
                                        <p:strVal val="visible"/>
                                      </p:to>
                                    </p:set>
                                    <p:anim calcmode="lin" valueType="num">
                                      <p:cBhvr additive="repl">
                                        <p:cTn id="19" dur="500" fill="hold"/>
                                        <p:tgtEl>
                                          <p:spTgt spid="1040">
                                            <p:txEl>
                                              <p:pRg st="246" end="24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040">
                                            <p:txEl>
                                              <p:pRg st="246" end="24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0">
                                            <p:txEl>
                                              <p:pRg st="246" end="246"/>
                                            </p:txEl>
                                          </p:spTgt>
                                        </p:tgtEl>
                                        <p:attrNameLst>
                                          <p:attrName>style.visibility</p:attrName>
                                        </p:attrNameLst>
                                      </p:cBhvr>
                                      <p:to>
                                        <p:strVal val="visible"/>
                                      </p:to>
                                    </p:set>
                                    <p:anim calcmode="lin" valueType="num">
                                      <p:cBhvr additive="repl">
                                        <p:cTn id="23" dur="500" fill="hold"/>
                                        <p:tgtEl>
                                          <p:spTgt spid="1040">
                                            <p:txEl>
                                              <p:pRg st="246" end="246"/>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1040">
                                            <p:txEl>
                                              <p:pRg st="246" end="24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0">
                                            <p:txEl>
                                              <p:pRg st="246" end="246"/>
                                            </p:txEl>
                                          </p:spTgt>
                                        </p:tgtEl>
                                        <p:attrNameLst>
                                          <p:attrName>style.visibility</p:attrName>
                                        </p:attrNameLst>
                                      </p:cBhvr>
                                      <p:to>
                                        <p:strVal val="visible"/>
                                      </p:to>
                                    </p:set>
                                    <p:anim calcmode="lin" valueType="num">
                                      <p:cBhvr additive="repl">
                                        <p:cTn id="27" dur="500" fill="hold"/>
                                        <p:tgtEl>
                                          <p:spTgt spid="1040">
                                            <p:txEl>
                                              <p:pRg st="246" end="246"/>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040">
                                            <p:txEl>
                                              <p:pRg st="246" end="24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0">
                                            <p:txEl>
                                              <p:pRg st="246" end="246"/>
                                            </p:txEl>
                                          </p:spTgt>
                                        </p:tgtEl>
                                        <p:attrNameLst>
                                          <p:attrName>style.visibility</p:attrName>
                                        </p:attrNameLst>
                                      </p:cBhvr>
                                      <p:to>
                                        <p:strVal val="visible"/>
                                      </p:to>
                                    </p:set>
                                    <p:anim calcmode="lin" valueType="num">
                                      <p:cBhvr additive="repl">
                                        <p:cTn id="31" dur="500" fill="hold"/>
                                        <p:tgtEl>
                                          <p:spTgt spid="1040">
                                            <p:txEl>
                                              <p:pRg st="246" end="24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040">
                                            <p:txEl>
                                              <p:pRg st="246" end="24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37" dur="500"/>
                                        <p:tgtEl>
                                          <p:spTgt spid="1040">
                                            <p:txEl>
                                              <p:pRg st="246" end="24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40" dur="500"/>
                                        <p:tgtEl>
                                          <p:spTgt spid="1040">
                                            <p:txEl>
                                              <p:pRg st="246" end="246"/>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43" dur="500"/>
                                        <p:tgtEl>
                                          <p:spTgt spid="1040">
                                            <p:txEl>
                                              <p:pRg st="246" end="246"/>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46" dur="500"/>
                                        <p:tgtEl>
                                          <p:spTgt spid="1040">
                                            <p:txEl>
                                              <p:pRg st="246" end="246"/>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49" dur="500"/>
                                        <p:tgtEl>
                                          <p:spTgt spid="1040">
                                            <p:txEl>
                                              <p:pRg st="246" end="246"/>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52" dur="500"/>
                                        <p:tgtEl>
                                          <p:spTgt spid="1040">
                                            <p:txEl>
                                              <p:pRg st="246" end="246"/>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1040">
                                            <p:txEl>
                                              <p:pRg st="246" end="246"/>
                                            </p:txEl>
                                          </p:spTgt>
                                        </p:tgtEl>
                                        <p:attrNameLst>
                                          <p:attrName>style.visibility</p:attrName>
                                        </p:attrNameLst>
                                      </p:cBhvr>
                                      <p:to>
                                        <p:strVal val="visible"/>
                                      </p:to>
                                    </p:set>
                                    <p:animEffect transition="out" filter="box(in)">
                                      <p:cBhvr additive="repl">
                                        <p:cTn id="55" dur="500"/>
                                        <p:tgtEl>
                                          <p:spTgt spid="1040">
                                            <p:txEl>
                                              <p:pRg st="246" end="24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042"/>
                                        </p:tgtEl>
                                        <p:attrNameLst>
                                          <p:attrName>style.visibility</p:attrName>
                                        </p:attrNameLst>
                                      </p:cBhvr>
                                      <p:to>
                                        <p:strVal val="visible"/>
                                      </p:to>
                                    </p:set>
                                    <p:animEffect transition="out" filter="box(in)">
                                      <p:cBhvr additive="repl">
                                        <p:cTn id="60" dur="500"/>
                                        <p:tgtEl>
                                          <p:spTgt spid="104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041">
                                            <p:txEl>
                                              <p:pRg st="0" end="15"/>
                                            </p:txEl>
                                          </p:spTgt>
                                        </p:tgtEl>
                                        <p:attrNameLst>
                                          <p:attrName>style.visibility</p:attrName>
                                        </p:attrNameLst>
                                      </p:cBhvr>
                                      <p:to>
                                        <p:strVal val="visible"/>
                                      </p:to>
                                    </p:set>
                                    <p:anim calcmode="lin" valueType="num">
                                      <p:cBhvr additive="repl">
                                        <p:cTn id="65" dur="500" fill="hold"/>
                                        <p:tgtEl>
                                          <p:spTgt spid="1041">
                                            <p:txEl>
                                              <p:pRg st="0" end="15"/>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1041">
                                            <p:txEl>
                                              <p:pRg st="0"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41">
                                            <p:txEl>
                                              <p:pRg st="181" end="181"/>
                                            </p:txEl>
                                          </p:spTgt>
                                        </p:tgtEl>
                                        <p:attrNameLst>
                                          <p:attrName>style.visibility</p:attrName>
                                        </p:attrNameLst>
                                      </p:cBhvr>
                                      <p:to>
                                        <p:strVal val="visible"/>
                                      </p:to>
                                    </p:set>
                                    <p:anim calcmode="lin" valueType="num">
                                      <p:cBhvr additive="repl">
                                        <p:cTn id="69"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41">
                                            <p:txEl>
                                              <p:pRg st="181" end="181"/>
                                            </p:txEl>
                                          </p:spTgt>
                                        </p:tgtEl>
                                        <p:attrNameLst>
                                          <p:attrName>style.visibility</p:attrName>
                                        </p:attrNameLst>
                                      </p:cBhvr>
                                      <p:to>
                                        <p:strVal val="visible"/>
                                      </p:to>
                                    </p:set>
                                    <p:anim calcmode="lin" valueType="num">
                                      <p:cBhvr additive="repl">
                                        <p:cTn id="73"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74"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041">
                                            <p:txEl>
                                              <p:pRg st="181" end="181"/>
                                            </p:txEl>
                                          </p:spTgt>
                                        </p:tgtEl>
                                        <p:attrNameLst>
                                          <p:attrName>style.visibility</p:attrName>
                                        </p:attrNameLst>
                                      </p:cBhvr>
                                      <p:to>
                                        <p:strVal val="visible"/>
                                      </p:to>
                                    </p:set>
                                    <p:anim calcmode="lin" valueType="num">
                                      <p:cBhvr additive="repl">
                                        <p:cTn id="77"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78" dur="500" fill="hold"/>
                                        <p:tgtEl>
                                          <p:spTgt spid="1041">
                                            <p:txEl>
                                              <p:pRg st="181" end="18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041">
                                            <p:txEl>
                                              <p:pRg st="181" end="181"/>
                                            </p:txEl>
                                          </p:spTgt>
                                        </p:tgtEl>
                                        <p:attrNameLst>
                                          <p:attrName>style.visibility</p:attrName>
                                        </p:attrNameLst>
                                      </p:cBhvr>
                                      <p:to>
                                        <p:strVal val="visible"/>
                                      </p:to>
                                    </p:set>
                                    <p:anim calcmode="lin" valueType="num">
                                      <p:cBhvr additive="repl">
                                        <p:cTn id="83"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84"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41">
                                            <p:txEl>
                                              <p:pRg st="181" end="181"/>
                                            </p:txEl>
                                          </p:spTgt>
                                        </p:tgtEl>
                                        <p:attrNameLst>
                                          <p:attrName>style.visibility</p:attrName>
                                        </p:attrNameLst>
                                      </p:cBhvr>
                                      <p:to>
                                        <p:strVal val="visible"/>
                                      </p:to>
                                    </p:set>
                                    <p:anim calcmode="lin" valueType="num">
                                      <p:cBhvr additive="repl">
                                        <p:cTn id="87"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88" dur="500" fill="hold"/>
                                        <p:tgtEl>
                                          <p:spTgt spid="1041">
                                            <p:txEl>
                                              <p:pRg st="181" end="18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41">
                                            <p:txEl>
                                              <p:pRg st="181" end="181"/>
                                            </p:txEl>
                                          </p:spTgt>
                                        </p:tgtEl>
                                        <p:attrNameLst>
                                          <p:attrName>style.visibility</p:attrName>
                                        </p:attrNameLst>
                                      </p:cBhvr>
                                      <p:to>
                                        <p:strVal val="visible"/>
                                      </p:to>
                                    </p:set>
                                    <p:anim calcmode="lin" valueType="num">
                                      <p:cBhvr additive="repl">
                                        <p:cTn id="93"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041">
                                            <p:txEl>
                                              <p:pRg st="181" end="181"/>
                                            </p:txEl>
                                          </p:spTgt>
                                        </p:tgtEl>
                                        <p:attrNameLst>
                                          <p:attrName>style.visibility</p:attrName>
                                        </p:attrNameLst>
                                      </p:cBhvr>
                                      <p:to>
                                        <p:strVal val="visible"/>
                                      </p:to>
                                    </p:set>
                                    <p:anim calcmode="lin" valueType="num">
                                      <p:cBhvr additive="repl">
                                        <p:cTn id="97"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98" dur="500" fill="hold"/>
                                        <p:tgtEl>
                                          <p:spTgt spid="1041">
                                            <p:txEl>
                                              <p:pRg st="181" end="18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038"/>
                                        </p:tgtEl>
                                        <p:attrNameLst>
                                          <p:attrName>style.visibility</p:attrName>
                                        </p:attrNameLst>
                                      </p:cBhvr>
                                      <p:to>
                                        <p:strVal val="visible"/>
                                      </p:to>
                                    </p:set>
                                    <p:anim calcmode="lin" valueType="num">
                                      <p:cBhvr additive="repl">
                                        <p:cTn id="103" dur="500" fill="hold"/>
                                        <p:tgtEl>
                                          <p:spTgt spid="1038"/>
                                        </p:tgtEl>
                                        <p:attrNameLst>
                                          <p:attrName>ppt_x</p:attrName>
                                        </p:attrNameLst>
                                      </p:cBhvr>
                                      <p:tavLst>
                                        <p:tav tm="0">
                                          <p:val>
                                            <p:strVal val="#ppt_x"/>
                                          </p:val>
                                        </p:tav>
                                        <p:tav tm="100000">
                                          <p:val>
                                            <p:strVal val="#ppt_x"/>
                                          </p:val>
                                        </p:tav>
                                      </p:tavLst>
                                    </p:anim>
                                    <p:anim calcmode="lin" valueType="num">
                                      <p:cBhvr additive="repl">
                                        <p:cTn id="104" dur="500" fill="hold"/>
                                        <p:tgtEl>
                                          <p:spTgt spid="103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44"/>
                                        </p:tgtEl>
                                        <p:attrNameLst>
                                          <p:attrName>style.visibility</p:attrName>
                                        </p:attrNameLst>
                                      </p:cBhvr>
                                      <p:to>
                                        <p:strVal val="visible"/>
                                      </p:to>
                                    </p:set>
                                    <p:anim calcmode="lin" valueType="num">
                                      <p:cBhvr additive="repl">
                                        <p:cTn id="109" dur="500" fill="hold"/>
                                        <p:tgtEl>
                                          <p:spTgt spid="1044"/>
                                        </p:tgtEl>
                                        <p:attrNameLst>
                                          <p:attrName>ppt_x</p:attrName>
                                        </p:attrNameLst>
                                      </p:cBhvr>
                                      <p:tavLst>
                                        <p:tav tm="0">
                                          <p:val>
                                            <p:strVal val="#ppt_x"/>
                                          </p:val>
                                        </p:tav>
                                        <p:tav tm="100000">
                                          <p:val>
                                            <p:strVal val="#ppt_x"/>
                                          </p:val>
                                        </p:tav>
                                      </p:tavLst>
                                    </p:anim>
                                    <p:anim calcmode="lin" valueType="num">
                                      <p:cBhvr additive="repl">
                                        <p:cTn id="110"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43"/>
                                        </p:tgtEl>
                                        <p:attrNameLst>
                                          <p:attrName>style.visibility</p:attrName>
                                        </p:attrNameLst>
                                      </p:cBhvr>
                                      <p:to>
                                        <p:strVal val="visible"/>
                                      </p:to>
                                    </p:set>
                                    <p:anim calcmode="lin" valueType="num">
                                      <p:cBhvr additive="repl">
                                        <p:cTn id="115" dur="500" fill="hold"/>
                                        <p:tgtEl>
                                          <p:spTgt spid="1043"/>
                                        </p:tgtEl>
                                        <p:attrNameLst>
                                          <p:attrName>ppt_x</p:attrName>
                                        </p:attrNameLst>
                                      </p:cBhvr>
                                      <p:tavLst>
                                        <p:tav tm="0">
                                          <p:val>
                                            <p:strVal val="#ppt_x"/>
                                          </p:val>
                                        </p:tav>
                                        <p:tav tm="100000">
                                          <p:val>
                                            <p:strVal val="#ppt_x"/>
                                          </p:val>
                                        </p:tav>
                                      </p:tavLst>
                                    </p:anim>
                                    <p:anim calcmode="lin" valueType="num">
                                      <p:cBhvr additive="repl">
                                        <p:cTn id="116" dur="500" fill="hold"/>
                                        <p:tgtEl>
                                          <p:spTgt spid="104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041">
                                            <p:txEl>
                                              <p:pRg st="181" end="181"/>
                                            </p:txEl>
                                          </p:spTgt>
                                        </p:tgtEl>
                                        <p:attrNameLst>
                                          <p:attrName>style.visibility</p:attrName>
                                        </p:attrNameLst>
                                      </p:cBhvr>
                                      <p:to>
                                        <p:strVal val="visible"/>
                                      </p:to>
                                    </p:set>
                                    <p:anim calcmode="lin" valueType="num">
                                      <p:cBhvr additive="repl">
                                        <p:cTn id="121"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122"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041">
                                            <p:txEl>
                                              <p:pRg st="181" end="181"/>
                                            </p:txEl>
                                          </p:spTgt>
                                        </p:tgtEl>
                                        <p:attrNameLst>
                                          <p:attrName>style.visibility</p:attrName>
                                        </p:attrNameLst>
                                      </p:cBhvr>
                                      <p:to>
                                        <p:strVal val="visible"/>
                                      </p:to>
                                    </p:set>
                                    <p:anim calcmode="lin" valueType="num">
                                      <p:cBhvr additive="repl">
                                        <p:cTn id="125"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126" dur="500" fill="hold"/>
                                        <p:tgtEl>
                                          <p:spTgt spid="1041">
                                            <p:txEl>
                                              <p:pRg st="181" end="181"/>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045"/>
                                        </p:tgtEl>
                                        <p:attrNameLst>
                                          <p:attrName>style.visibility</p:attrName>
                                        </p:attrNameLst>
                                      </p:cBhvr>
                                      <p:to>
                                        <p:strVal val="visible"/>
                                      </p:to>
                                    </p:set>
                                    <p:anim calcmode="lin" valueType="num">
                                      <p:cBhvr additive="repl">
                                        <p:cTn id="131" dur="500" fill="hold"/>
                                        <p:tgtEl>
                                          <p:spTgt spid="1045"/>
                                        </p:tgtEl>
                                        <p:attrNameLst>
                                          <p:attrName>ppt_x</p:attrName>
                                        </p:attrNameLst>
                                      </p:cBhvr>
                                      <p:tavLst>
                                        <p:tav tm="0">
                                          <p:val>
                                            <p:strVal val="#ppt_x"/>
                                          </p:val>
                                        </p:tav>
                                        <p:tav tm="100000">
                                          <p:val>
                                            <p:strVal val="#ppt_x"/>
                                          </p:val>
                                        </p:tav>
                                      </p:tavLst>
                                    </p:anim>
                                    <p:anim calcmode="lin" valueType="num">
                                      <p:cBhvr additive="repl">
                                        <p:cTn id="132" dur="500" fill="hold"/>
                                        <p:tgtEl>
                                          <p:spTgt spid="1045"/>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1047"/>
                                        </p:tgtEl>
                                        <p:attrNameLst>
                                          <p:attrName>style.visibility</p:attrName>
                                        </p:attrNameLst>
                                      </p:cBhvr>
                                      <p:to>
                                        <p:strVal val="visible"/>
                                      </p:to>
                                    </p:set>
                                    <p:anim calcmode="lin" valueType="num">
                                      <p:cBhvr additive="repl">
                                        <p:cTn id="137" dur="500" fill="hold"/>
                                        <p:tgtEl>
                                          <p:spTgt spid="1047"/>
                                        </p:tgtEl>
                                        <p:attrNameLst>
                                          <p:attrName>ppt_x</p:attrName>
                                        </p:attrNameLst>
                                      </p:cBhvr>
                                      <p:tavLst>
                                        <p:tav tm="0">
                                          <p:val>
                                            <p:strVal val="#ppt_x"/>
                                          </p:val>
                                        </p:tav>
                                        <p:tav tm="100000">
                                          <p:val>
                                            <p:strVal val="#ppt_x"/>
                                          </p:val>
                                        </p:tav>
                                      </p:tavLst>
                                    </p:anim>
                                    <p:anim calcmode="lin" valueType="num">
                                      <p:cBhvr additive="repl">
                                        <p:cTn id="138" dur="500" fill="hold"/>
                                        <p:tgtEl>
                                          <p:spTgt spid="1047"/>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1046"/>
                                        </p:tgtEl>
                                        <p:attrNameLst>
                                          <p:attrName>style.visibility</p:attrName>
                                        </p:attrNameLst>
                                      </p:cBhvr>
                                      <p:to>
                                        <p:strVal val="visible"/>
                                      </p:to>
                                    </p:set>
                                    <p:anim calcmode="lin" valueType="num">
                                      <p:cBhvr additive="repl">
                                        <p:cTn id="143" dur="500" fill="hold"/>
                                        <p:tgtEl>
                                          <p:spTgt spid="1046"/>
                                        </p:tgtEl>
                                        <p:attrNameLst>
                                          <p:attrName>ppt_x</p:attrName>
                                        </p:attrNameLst>
                                      </p:cBhvr>
                                      <p:tavLst>
                                        <p:tav tm="0">
                                          <p:val>
                                            <p:strVal val="#ppt_x"/>
                                          </p:val>
                                        </p:tav>
                                        <p:tav tm="100000">
                                          <p:val>
                                            <p:strVal val="#ppt_x"/>
                                          </p:val>
                                        </p:tav>
                                      </p:tavLst>
                                    </p:anim>
                                    <p:anim calcmode="lin" valueType="num">
                                      <p:cBhvr additive="repl">
                                        <p:cTn id="144" dur="500" fill="hold"/>
                                        <p:tgtEl>
                                          <p:spTgt spid="104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1041">
                                            <p:txEl>
                                              <p:pRg st="181" end="181"/>
                                            </p:txEl>
                                          </p:spTgt>
                                        </p:tgtEl>
                                        <p:attrNameLst>
                                          <p:attrName>style.visibility</p:attrName>
                                        </p:attrNameLst>
                                      </p:cBhvr>
                                      <p:to>
                                        <p:strVal val="visible"/>
                                      </p:to>
                                    </p:set>
                                    <p:anim calcmode="lin" valueType="num">
                                      <p:cBhvr additive="repl">
                                        <p:cTn id="149"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150" dur="500" fill="hold"/>
                                        <p:tgtEl>
                                          <p:spTgt spid="1041">
                                            <p:txEl>
                                              <p:pRg st="181" end="181"/>
                                            </p:txEl>
                                          </p:spTgt>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041">
                                            <p:txEl>
                                              <p:pRg st="181" end="181"/>
                                            </p:txEl>
                                          </p:spTgt>
                                        </p:tgtEl>
                                        <p:attrNameLst>
                                          <p:attrName>style.visibility</p:attrName>
                                        </p:attrNameLst>
                                      </p:cBhvr>
                                      <p:to>
                                        <p:strVal val="visible"/>
                                      </p:to>
                                    </p:set>
                                    <p:anim calcmode="lin" valueType="num">
                                      <p:cBhvr additive="repl">
                                        <p:cTn id="153" dur="500" fill="hold"/>
                                        <p:tgtEl>
                                          <p:spTgt spid="1041">
                                            <p:txEl>
                                              <p:pRg st="181" end="181"/>
                                            </p:txEl>
                                          </p:spTgt>
                                        </p:tgtEl>
                                        <p:attrNameLst>
                                          <p:attrName>ppt_x</p:attrName>
                                        </p:attrNameLst>
                                      </p:cBhvr>
                                      <p:tavLst>
                                        <p:tav tm="0">
                                          <p:val>
                                            <p:strVal val="#ppt_x"/>
                                          </p:val>
                                        </p:tav>
                                        <p:tav tm="100000">
                                          <p:val>
                                            <p:strVal val="#ppt_x"/>
                                          </p:val>
                                        </p:tav>
                                      </p:tavLst>
                                    </p:anim>
                                    <p:anim calcmode="lin" valueType="num">
                                      <p:cBhvr additive="repl">
                                        <p:cTn id="154" dur="500" fill="hold"/>
                                        <p:tgtEl>
                                          <p:spTgt spid="1041">
                                            <p:txEl>
                                              <p:pRg st="181" end="1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ustomShape 1"/>
          <p:cNvSpPr/>
          <p:nvPr/>
        </p:nvSpPr>
        <p:spPr>
          <a:xfrm>
            <a:off x="1676520" y="365040"/>
            <a:ext cx="4571280" cy="4968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void show(int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System.out.println("Hello This is show() in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System.out.println("Hello This is show() in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49" name="CustomShape 2"/>
          <p:cNvSpPr/>
          <p:nvPr/>
        </p:nvSpPr>
        <p:spPr>
          <a:xfrm>
            <a:off x="6324480" y="365040"/>
            <a:ext cx="4190400" cy="466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entury Gothic"/>
              </a:rPr>
              <a:t>class override1</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 a1 = new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a1.show();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 a1 = new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a1.show(10);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B b1 = new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b1.show(10);</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b1.show();  }</a:t>
            </a:r>
            <a:endParaRPr lang="en-IN" sz="1800" b="0" strike="noStrike" spc="-1">
              <a:solidFill>
                <a:srgbClr val="000000"/>
              </a:solidFill>
              <a:uFill>
                <a:solidFill>
                  <a:srgbClr val="FFFFFF"/>
                </a:solidFill>
              </a:uFill>
              <a:latin typeface="Arial"/>
            </a:endParaRPr>
          </a:p>
        </p:txBody>
      </p:sp>
      <p:sp>
        <p:nvSpPr>
          <p:cNvPr id="1050" name="CustomShape 3"/>
          <p:cNvSpPr/>
          <p:nvPr/>
        </p:nvSpPr>
        <p:spPr>
          <a:xfrm>
            <a:off x="2362320" y="5289480"/>
            <a:ext cx="4037760" cy="11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Century Gothic"/>
              </a:rPr>
              <a:t>OUTPUT</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Hello This is show() in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Hello This is show() in A</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Hello This is show() in B</a:t>
            </a:r>
            <a:endParaRPr lang="en-IN" sz="1800" b="0" strike="noStrike" spc="-1">
              <a:solidFill>
                <a:srgbClr val="000000"/>
              </a:solidFill>
              <a:uFill>
                <a:solidFill>
                  <a:srgbClr val="FFFFFF"/>
                </a:solidFill>
              </a:uFill>
              <a:latin typeface="Arial"/>
            </a:endParaRPr>
          </a:p>
        </p:txBody>
      </p:sp>
      <p:sp>
        <p:nvSpPr>
          <p:cNvPr id="1051" name="CustomShape 4"/>
          <p:cNvSpPr/>
          <p:nvPr/>
        </p:nvSpPr>
        <p:spPr>
          <a:xfrm>
            <a:off x="3733920" y="228600"/>
            <a:ext cx="2208960" cy="6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Gothic"/>
              </a:rPr>
              <a:t>Is this Method</a:t>
            </a: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Overriding</a:t>
            </a:r>
            <a:endParaRPr lang="en-IN" sz="1800" b="0" strike="noStrike" spc="-1">
              <a:solidFill>
                <a:srgbClr val="000000"/>
              </a:solidFill>
              <a:uFill>
                <a:solidFill>
                  <a:srgbClr val="FFFFFF"/>
                </a:solidFill>
              </a:uFill>
              <a:latin typeface="Arial"/>
            </a:endParaRPr>
          </a:p>
        </p:txBody>
      </p:sp>
      <p:sp>
        <p:nvSpPr>
          <p:cNvPr id="1052" name="CustomShape 5"/>
          <p:cNvSpPr/>
          <p:nvPr/>
        </p:nvSpPr>
        <p:spPr>
          <a:xfrm>
            <a:off x="3733920" y="1143000"/>
            <a:ext cx="137088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Stencil"/>
              </a:rPr>
              <a:t>NO</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out" filter="box(in)">
                                      <p:cBhvr additive="repl">
                                        <p:cTn id="7" dur="500"/>
                                        <p:tgtEl>
                                          <p:spTgt spid="10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 calcmode="lin" valueType="num">
                                      <p:cBhvr additive="repl">
                                        <p:cTn id="12" dur="500" fill="hold"/>
                                        <p:tgtEl>
                                          <p:spTgt spid="1051"/>
                                        </p:tgtEl>
                                        <p:attrNameLst>
                                          <p:attrName>ppt_x</p:attrName>
                                        </p:attrNameLst>
                                      </p:cBhvr>
                                      <p:tavLst>
                                        <p:tav tm="0">
                                          <p:val>
                                            <p:strVal val="#ppt_x"/>
                                          </p:val>
                                        </p:tav>
                                        <p:tav tm="100000">
                                          <p:val>
                                            <p:strVal val="#ppt_x"/>
                                          </p:val>
                                        </p:tav>
                                      </p:tavLst>
                                    </p:anim>
                                    <p:anim calcmode="lin" valueType="num">
                                      <p:cBhvr additive="repl">
                                        <p:cTn id="13" dur="500" fill="hold"/>
                                        <p:tgtEl>
                                          <p:spTgt spid="105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52"/>
                                        </p:tgtEl>
                                        <p:attrNameLst>
                                          <p:attrName>style.visibility</p:attrName>
                                        </p:attrNameLst>
                                      </p:cBhvr>
                                      <p:to>
                                        <p:strVal val="visible"/>
                                      </p:to>
                                    </p:set>
                                    <p:anim calcmode="lin" valueType="num">
                                      <p:cBhvr additive="repl">
                                        <p:cTn id="18" dur="500" fill="hold"/>
                                        <p:tgtEl>
                                          <p:spTgt spid="1052"/>
                                        </p:tgtEl>
                                        <p:attrNameLst>
                                          <p:attrName>ppt_x</p:attrName>
                                        </p:attrNameLst>
                                      </p:cBhvr>
                                      <p:tavLst>
                                        <p:tav tm="0">
                                          <p:val>
                                            <p:strVal val="#ppt_x"/>
                                          </p:val>
                                        </p:tav>
                                        <p:tav tm="100000">
                                          <p:val>
                                            <p:strVal val="#ppt_x"/>
                                          </p:val>
                                        </p:tav>
                                      </p:tavLst>
                                    </p:anim>
                                    <p:anim calcmode="lin" valueType="num">
                                      <p:cBhvr additive="repl">
                                        <p:cTn id="19" dur="500" fill="hold"/>
                                        <p:tgtEl>
                                          <p:spTgt spid="105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49">
                                            <p:txEl>
                                              <p:pRg st="0" end="16"/>
                                            </p:txEl>
                                          </p:spTgt>
                                        </p:tgtEl>
                                        <p:attrNameLst>
                                          <p:attrName>style.visibility</p:attrName>
                                        </p:attrNameLst>
                                      </p:cBhvr>
                                      <p:to>
                                        <p:strVal val="visible"/>
                                      </p:to>
                                    </p:set>
                                    <p:anim calcmode="lin" valueType="num">
                                      <p:cBhvr additive="repl">
                                        <p:cTn id="24" dur="500" fill="hold"/>
                                        <p:tgtEl>
                                          <p:spTgt spid="1049">
                                            <p:txEl>
                                              <p:pRg st="0" end="16"/>
                                            </p:txEl>
                                          </p:spTgt>
                                        </p:tgtEl>
                                        <p:attrNameLst>
                                          <p:attrName>ppt_x</p:attrName>
                                        </p:attrNameLst>
                                      </p:cBhvr>
                                      <p:tavLst>
                                        <p:tav tm="0">
                                          <p:val>
                                            <p:strVal val="#ppt_x"/>
                                          </p:val>
                                        </p:tav>
                                        <p:tav tm="100000">
                                          <p:val>
                                            <p:strVal val="#ppt_x"/>
                                          </p:val>
                                        </p:tav>
                                      </p:tavLst>
                                    </p:anim>
                                    <p:anim calcmode="lin" valueType="num">
                                      <p:cBhvr additive="repl">
                                        <p:cTn id="25" dur="500" fill="hold"/>
                                        <p:tgtEl>
                                          <p:spTgt spid="1049">
                                            <p:txEl>
                                              <p:pRg st="0" end="1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49">
                                            <p:txEl>
                                              <p:pRg st="166" end="166"/>
                                            </p:txEl>
                                          </p:spTgt>
                                        </p:tgtEl>
                                        <p:attrNameLst>
                                          <p:attrName>style.visibility</p:attrName>
                                        </p:attrNameLst>
                                      </p:cBhvr>
                                      <p:to>
                                        <p:strVal val="visible"/>
                                      </p:to>
                                    </p:set>
                                    <p:anim calcmode="lin" valueType="num">
                                      <p:cBhvr additive="repl">
                                        <p:cTn id="28"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29"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49">
                                            <p:txEl>
                                              <p:pRg st="166" end="166"/>
                                            </p:txEl>
                                          </p:spTgt>
                                        </p:tgtEl>
                                        <p:attrNameLst>
                                          <p:attrName>style.visibility</p:attrName>
                                        </p:attrNameLst>
                                      </p:cBhvr>
                                      <p:to>
                                        <p:strVal val="visible"/>
                                      </p:to>
                                    </p:set>
                                    <p:anim calcmode="lin" valueType="num">
                                      <p:cBhvr additive="repl">
                                        <p:cTn id="32"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49">
                                            <p:txEl>
                                              <p:pRg st="166" end="166"/>
                                            </p:txEl>
                                          </p:spTgt>
                                        </p:tgtEl>
                                        <p:attrNameLst>
                                          <p:attrName>style.visibility</p:attrName>
                                        </p:attrNameLst>
                                      </p:cBhvr>
                                      <p:to>
                                        <p:strVal val="visible"/>
                                      </p:to>
                                    </p:set>
                                    <p:anim calcmode="lin" valueType="num">
                                      <p:cBhvr additive="repl">
                                        <p:cTn id="36"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37" dur="500" fill="hold"/>
                                        <p:tgtEl>
                                          <p:spTgt spid="1049">
                                            <p:txEl>
                                              <p:pRg st="166" end="16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49">
                                            <p:txEl>
                                              <p:pRg st="166" end="166"/>
                                            </p:txEl>
                                          </p:spTgt>
                                        </p:tgtEl>
                                        <p:attrNameLst>
                                          <p:attrName>style.visibility</p:attrName>
                                        </p:attrNameLst>
                                      </p:cBhvr>
                                      <p:to>
                                        <p:strVal val="visible"/>
                                      </p:to>
                                    </p:set>
                                    <p:anim calcmode="lin" valueType="num">
                                      <p:cBhvr additive="repl">
                                        <p:cTn id="42"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49">
                                            <p:txEl>
                                              <p:pRg st="166" end="166"/>
                                            </p:txEl>
                                          </p:spTgt>
                                        </p:tgtEl>
                                        <p:attrNameLst>
                                          <p:attrName>style.visibility</p:attrName>
                                        </p:attrNameLst>
                                      </p:cBhvr>
                                      <p:to>
                                        <p:strVal val="visible"/>
                                      </p:to>
                                    </p:set>
                                    <p:anim calcmode="lin" valueType="num">
                                      <p:cBhvr additive="repl">
                                        <p:cTn id="46"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47"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049">
                                            <p:txEl>
                                              <p:pRg st="166" end="166"/>
                                            </p:txEl>
                                          </p:spTgt>
                                        </p:tgtEl>
                                        <p:attrNameLst>
                                          <p:attrName>style.visibility</p:attrName>
                                        </p:attrNameLst>
                                      </p:cBhvr>
                                      <p:to>
                                        <p:strVal val="visible"/>
                                      </p:to>
                                    </p:set>
                                    <p:anim calcmode="lin" valueType="num">
                                      <p:cBhvr additive="repl">
                                        <p:cTn id="50"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51" dur="500" fill="hold"/>
                                        <p:tgtEl>
                                          <p:spTgt spid="1049">
                                            <p:txEl>
                                              <p:pRg st="166" end="16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49">
                                            <p:txEl>
                                              <p:pRg st="166" end="166"/>
                                            </p:txEl>
                                          </p:spTgt>
                                        </p:tgtEl>
                                        <p:attrNameLst>
                                          <p:attrName>style.visibility</p:attrName>
                                        </p:attrNameLst>
                                      </p:cBhvr>
                                      <p:to>
                                        <p:strVal val="visible"/>
                                      </p:to>
                                    </p:set>
                                    <p:anim calcmode="lin" valueType="num">
                                      <p:cBhvr additive="repl">
                                        <p:cTn id="56"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57"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049">
                                            <p:txEl>
                                              <p:pRg st="166" end="166"/>
                                            </p:txEl>
                                          </p:spTgt>
                                        </p:tgtEl>
                                        <p:attrNameLst>
                                          <p:attrName>style.visibility</p:attrName>
                                        </p:attrNameLst>
                                      </p:cBhvr>
                                      <p:to>
                                        <p:strVal val="visible"/>
                                      </p:to>
                                    </p:set>
                                    <p:anim calcmode="lin" valueType="num">
                                      <p:cBhvr additive="repl">
                                        <p:cTn id="60"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61" dur="500" fill="hold"/>
                                        <p:tgtEl>
                                          <p:spTgt spid="1049">
                                            <p:txEl>
                                              <p:pRg st="166" end="16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49">
                                            <p:txEl>
                                              <p:pRg st="166" end="166"/>
                                            </p:txEl>
                                          </p:spTgt>
                                        </p:tgtEl>
                                        <p:attrNameLst>
                                          <p:attrName>style.visibility</p:attrName>
                                        </p:attrNameLst>
                                      </p:cBhvr>
                                      <p:to>
                                        <p:strVal val="visible"/>
                                      </p:to>
                                    </p:set>
                                    <p:anim calcmode="lin" valueType="num">
                                      <p:cBhvr additive="repl">
                                        <p:cTn id="66"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67"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049">
                                            <p:txEl>
                                              <p:pRg st="166" end="166"/>
                                            </p:txEl>
                                          </p:spTgt>
                                        </p:tgtEl>
                                        <p:attrNameLst>
                                          <p:attrName>style.visibility</p:attrName>
                                        </p:attrNameLst>
                                      </p:cBhvr>
                                      <p:to>
                                        <p:strVal val="visible"/>
                                      </p:to>
                                    </p:set>
                                    <p:anim calcmode="lin" valueType="num">
                                      <p:cBhvr additive="repl">
                                        <p:cTn id="70"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71" dur="500" fill="hold"/>
                                        <p:tgtEl>
                                          <p:spTgt spid="1049">
                                            <p:txEl>
                                              <p:pRg st="166" end="166"/>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049">
                                            <p:txEl>
                                              <p:pRg st="166" end="166"/>
                                            </p:txEl>
                                          </p:spTgt>
                                        </p:tgtEl>
                                        <p:attrNameLst>
                                          <p:attrName>style.visibility</p:attrName>
                                        </p:attrNameLst>
                                      </p:cBhvr>
                                      <p:to>
                                        <p:strVal val="visible"/>
                                      </p:to>
                                    </p:set>
                                    <p:anim calcmode="lin" valueType="num">
                                      <p:cBhvr additive="repl">
                                        <p:cTn id="74" dur="500" fill="hold"/>
                                        <p:tgtEl>
                                          <p:spTgt spid="1049">
                                            <p:txEl>
                                              <p:pRg st="166" end="166"/>
                                            </p:txEl>
                                          </p:spTgt>
                                        </p:tgtEl>
                                        <p:attrNameLst>
                                          <p:attrName>ppt_x</p:attrName>
                                        </p:attrNameLst>
                                      </p:cBhvr>
                                      <p:tavLst>
                                        <p:tav tm="0">
                                          <p:val>
                                            <p:strVal val="#ppt_x"/>
                                          </p:val>
                                        </p:tav>
                                        <p:tav tm="100000">
                                          <p:val>
                                            <p:strVal val="#ppt_x"/>
                                          </p:val>
                                        </p:tav>
                                      </p:tavLst>
                                    </p:anim>
                                    <p:anim calcmode="lin" valueType="num">
                                      <p:cBhvr additive="repl">
                                        <p:cTn id="75" dur="500" fill="hold"/>
                                        <p:tgtEl>
                                          <p:spTgt spid="1049">
                                            <p:txEl>
                                              <p:pRg st="166" end="166"/>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050"/>
                                        </p:tgtEl>
                                        <p:attrNameLst>
                                          <p:attrName>style.visibility</p:attrName>
                                        </p:attrNameLst>
                                      </p:cBhvr>
                                      <p:to>
                                        <p:strVal val="visible"/>
                                      </p:to>
                                    </p:set>
                                    <p:anim calcmode="lin" valueType="num">
                                      <p:cBhvr additive="repl">
                                        <p:cTn id="80" dur="500" fill="hold"/>
                                        <p:tgtEl>
                                          <p:spTgt spid="1050"/>
                                        </p:tgtEl>
                                        <p:attrNameLst>
                                          <p:attrName>ppt_x</p:attrName>
                                        </p:attrNameLst>
                                      </p:cBhvr>
                                      <p:tavLst>
                                        <p:tav tm="0">
                                          <p:val>
                                            <p:strVal val="#ppt_x"/>
                                          </p:val>
                                        </p:tav>
                                        <p:tav tm="100000">
                                          <p:val>
                                            <p:strVal val="#ppt_x"/>
                                          </p:val>
                                        </p:tav>
                                      </p:tavLst>
                                    </p:anim>
                                    <p:anim calcmode="lin" valueType="num">
                                      <p:cBhvr additive="repl">
                                        <p:cTn id="81" dur="500" fill="hold"/>
                                        <p:tgtEl>
                                          <p:spTgt spid="1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CustomShape 1"/>
          <p:cNvSpPr/>
          <p:nvPr/>
        </p:nvSpPr>
        <p:spPr>
          <a:xfrm>
            <a:off x="1523880" y="228600"/>
            <a:ext cx="91432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strike="noStrike" spc="-1">
                <a:solidFill>
                  <a:srgbClr val="000000"/>
                </a:solidFill>
                <a:uFill>
                  <a:solidFill>
                    <a:srgbClr val="FFFFFF"/>
                  </a:solidFill>
                </a:uFill>
                <a:latin typeface="Century Gothic"/>
              </a:rPr>
              <a:t>Dynamic Method Dispatch</a:t>
            </a:r>
            <a:endParaRPr lang="en-IN" sz="1800" b="0" strike="noStrike" spc="-1">
              <a:solidFill>
                <a:srgbClr val="000000"/>
              </a:solidFill>
              <a:uFill>
                <a:solidFill>
                  <a:srgbClr val="FFFFFF"/>
                </a:solidFill>
              </a:uFill>
              <a:latin typeface="Arial"/>
            </a:endParaRPr>
          </a:p>
        </p:txBody>
      </p:sp>
      <p:sp>
        <p:nvSpPr>
          <p:cNvPr id="1054" name="CustomShape 2"/>
          <p:cNvSpPr/>
          <p:nvPr/>
        </p:nvSpPr>
        <p:spPr>
          <a:xfrm>
            <a:off x="1484280" y="913680"/>
            <a:ext cx="9868680" cy="2588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StarSymbol"/>
              <a:buAutoNum type="arabicPeriod"/>
            </a:pPr>
            <a:r>
              <a:rPr lang="en-IN" sz="2400" b="0" strike="noStrike" spc="-1">
                <a:solidFill>
                  <a:srgbClr val="000000"/>
                </a:solidFill>
                <a:uFill>
                  <a:solidFill>
                    <a:srgbClr val="FFFFFF"/>
                  </a:solidFill>
                </a:uFill>
                <a:latin typeface="Century Gothic"/>
              </a:rPr>
              <a:t>Super class reference variable can refer to a sub class object.</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400" b="1" i="1" u="sng" strike="noStrike" spc="-1">
                <a:solidFill>
                  <a:srgbClr val="000000"/>
                </a:solidFill>
                <a:uFill>
                  <a:solidFill>
                    <a:srgbClr val="FFFFFF"/>
                  </a:solidFill>
                </a:uFill>
                <a:latin typeface="Century Gothic"/>
              </a:rPr>
              <a:t>Super class variable if refers to sub class object can call only overridden methods</a:t>
            </a: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400" b="0" strike="noStrike" spc="-1">
                <a:solidFill>
                  <a:srgbClr val="000000"/>
                </a:solidFill>
                <a:uFill>
                  <a:solidFill>
                    <a:srgbClr val="FFFFFF"/>
                  </a:solidFill>
                </a:uFill>
                <a:latin typeface="Century Gothic"/>
              </a:rPr>
              <a:t>Call to an overridden method is decided by the type of object referred to.</a:t>
            </a:r>
            <a:endParaRPr lang="en-IN" sz="1800" b="0" strike="noStrike" spc="-1">
              <a:solidFill>
                <a:srgbClr val="000000"/>
              </a:solidFill>
              <a:uFill>
                <a:solidFill>
                  <a:srgbClr val="FFFFFF"/>
                </a:solidFill>
              </a:uFill>
              <a:latin typeface="Arial"/>
            </a:endParaRPr>
          </a:p>
        </p:txBody>
      </p:sp>
      <p:sp>
        <p:nvSpPr>
          <p:cNvPr id="1055" name="CustomShape 3"/>
          <p:cNvSpPr/>
          <p:nvPr/>
        </p:nvSpPr>
        <p:spPr>
          <a:xfrm>
            <a:off x="7797960" y="3429000"/>
            <a:ext cx="837360" cy="608760"/>
          </a:xfrm>
          <a:prstGeom prst="rect">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400" b="0" strike="noStrike" spc="-1">
                <a:solidFill>
                  <a:srgbClr val="000000"/>
                </a:solidFill>
                <a:uFill>
                  <a:solidFill>
                    <a:srgbClr val="FFFFFF"/>
                  </a:solidFill>
                </a:uFill>
                <a:latin typeface="Century Gothic"/>
              </a:rPr>
              <a:t>A</a:t>
            </a:r>
            <a:endParaRPr lang="en-IN" sz="1800" b="0" strike="noStrike" spc="-1">
              <a:solidFill>
                <a:srgbClr val="000000"/>
              </a:solidFill>
              <a:uFill>
                <a:solidFill>
                  <a:srgbClr val="FFFFFF"/>
                </a:solidFill>
              </a:uFill>
              <a:latin typeface="Arial"/>
            </a:endParaRPr>
          </a:p>
        </p:txBody>
      </p:sp>
      <p:sp>
        <p:nvSpPr>
          <p:cNvPr id="1056" name="CustomShape 4"/>
          <p:cNvSpPr/>
          <p:nvPr/>
        </p:nvSpPr>
        <p:spPr>
          <a:xfrm>
            <a:off x="6273720" y="4648320"/>
            <a:ext cx="837360" cy="608760"/>
          </a:xfrm>
          <a:prstGeom prst="rect">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400" b="0" strike="noStrike" spc="-1">
                <a:solidFill>
                  <a:srgbClr val="000000"/>
                </a:solidFill>
                <a:uFill>
                  <a:solidFill>
                    <a:srgbClr val="FFFFFF"/>
                  </a:solidFill>
                </a:uFill>
                <a:latin typeface="Century Gothic"/>
              </a:rPr>
              <a:t>B</a:t>
            </a:r>
            <a:endParaRPr lang="en-IN" sz="1800" b="0" strike="noStrike" spc="-1">
              <a:solidFill>
                <a:srgbClr val="000000"/>
              </a:solidFill>
              <a:uFill>
                <a:solidFill>
                  <a:srgbClr val="FFFFFF"/>
                </a:solidFill>
              </a:uFill>
              <a:latin typeface="Arial"/>
            </a:endParaRPr>
          </a:p>
        </p:txBody>
      </p:sp>
      <p:sp>
        <p:nvSpPr>
          <p:cNvPr id="1057" name="CustomShape 5"/>
          <p:cNvSpPr/>
          <p:nvPr/>
        </p:nvSpPr>
        <p:spPr>
          <a:xfrm>
            <a:off x="7821720" y="4654440"/>
            <a:ext cx="837360" cy="608760"/>
          </a:xfrm>
          <a:prstGeom prst="rect">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400" b="0" strike="noStrike" spc="-1">
                <a:solidFill>
                  <a:srgbClr val="000000"/>
                </a:solidFill>
                <a:uFill>
                  <a:solidFill>
                    <a:srgbClr val="FFFFFF"/>
                  </a:solidFill>
                </a:uFill>
                <a:latin typeface="Century Gothic"/>
              </a:rPr>
              <a:t>C</a:t>
            </a:r>
            <a:endParaRPr lang="en-IN" sz="1800" b="0" strike="noStrike" spc="-1">
              <a:solidFill>
                <a:srgbClr val="000000"/>
              </a:solidFill>
              <a:uFill>
                <a:solidFill>
                  <a:srgbClr val="FFFFFF"/>
                </a:solidFill>
              </a:uFill>
              <a:latin typeface="Arial"/>
            </a:endParaRPr>
          </a:p>
        </p:txBody>
      </p:sp>
      <p:sp>
        <p:nvSpPr>
          <p:cNvPr id="1058" name="CustomShape 6"/>
          <p:cNvSpPr/>
          <p:nvPr/>
        </p:nvSpPr>
        <p:spPr>
          <a:xfrm>
            <a:off x="9518760" y="4668840"/>
            <a:ext cx="837360" cy="608760"/>
          </a:xfrm>
          <a:prstGeom prst="rect">
            <a:avLst/>
          </a:prstGeom>
          <a:solidFill>
            <a:srgbClr val="A53010"/>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400" b="0" strike="noStrike" spc="-1">
                <a:solidFill>
                  <a:srgbClr val="000000"/>
                </a:solidFill>
                <a:uFill>
                  <a:solidFill>
                    <a:srgbClr val="FFFFFF"/>
                  </a:solidFill>
                </a:uFill>
                <a:latin typeface="Century Gothic"/>
              </a:rPr>
              <a:t>D</a:t>
            </a:r>
            <a:endParaRPr lang="en-IN" sz="1800" b="0" strike="noStrike" spc="-1">
              <a:solidFill>
                <a:srgbClr val="000000"/>
              </a:solidFill>
              <a:uFill>
                <a:solidFill>
                  <a:srgbClr val="FFFFFF"/>
                </a:solidFill>
              </a:uFill>
              <a:latin typeface="Arial"/>
            </a:endParaRPr>
          </a:p>
        </p:txBody>
      </p:sp>
      <p:sp>
        <p:nvSpPr>
          <p:cNvPr id="1059" name="Line 7"/>
          <p:cNvSpPr/>
          <p:nvPr/>
        </p:nvSpPr>
        <p:spPr>
          <a:xfrm flipV="1">
            <a:off x="8178480" y="4038480"/>
            <a:ext cx="360" cy="3049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060" name="Line 8"/>
          <p:cNvSpPr/>
          <p:nvPr/>
        </p:nvSpPr>
        <p:spPr>
          <a:xfrm>
            <a:off x="6836400" y="4378320"/>
            <a:ext cx="304812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061" name="Line 9"/>
          <p:cNvSpPr/>
          <p:nvPr/>
        </p:nvSpPr>
        <p:spPr>
          <a:xfrm>
            <a:off x="6806880" y="4343400"/>
            <a:ext cx="360" cy="3045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062" name="Line 10"/>
          <p:cNvSpPr/>
          <p:nvPr/>
        </p:nvSpPr>
        <p:spPr>
          <a:xfrm>
            <a:off x="8177040" y="4343400"/>
            <a:ext cx="360" cy="3045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063" name="Line 11"/>
          <p:cNvSpPr/>
          <p:nvPr/>
        </p:nvSpPr>
        <p:spPr>
          <a:xfrm>
            <a:off x="9889920" y="4378320"/>
            <a:ext cx="360" cy="3045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064" name="CustomShape 12"/>
          <p:cNvSpPr/>
          <p:nvPr/>
        </p:nvSpPr>
        <p:spPr>
          <a:xfrm>
            <a:off x="1166040" y="3711600"/>
            <a:ext cx="5081760" cy="2284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rPr>
              <a:t>A a1 = new B();</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a1.show(); // call to show() of B</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a1 = new C();</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a1.show(); // call to show() of C</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a1 = new 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a1.show();  // call to show() of D </a:t>
            </a:r>
            <a:endParaRPr lang="en-IN" sz="1800" b="0" strike="noStrike" spc="-1">
              <a:solidFill>
                <a:srgbClr val="000000"/>
              </a:solidFill>
              <a:uFill>
                <a:solidFill>
                  <a:srgbClr val="FFFFFF"/>
                </a:solidFill>
              </a:uFill>
              <a:latin typeface="Arial"/>
            </a:endParaRPr>
          </a:p>
        </p:txBody>
      </p:sp>
      <p:sp>
        <p:nvSpPr>
          <p:cNvPr id="1065" name="CustomShape 13"/>
          <p:cNvSpPr/>
          <p:nvPr/>
        </p:nvSpPr>
        <p:spPr>
          <a:xfrm>
            <a:off x="6248520" y="5506560"/>
            <a:ext cx="4037760" cy="155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Assume show() Method is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Overridden by sub classes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53"/>
                                        </p:tgtEl>
                                        <p:attrNameLst>
                                          <p:attrName>style.visibility</p:attrName>
                                        </p:attrNameLst>
                                      </p:cBhvr>
                                      <p:to>
                                        <p:strVal val="visible"/>
                                      </p:to>
                                    </p:set>
                                    <p:animEffect transition="out" filter="box(in)">
                                      <p:cBhvr additive="repl">
                                        <p:cTn id="7" dur="500"/>
                                        <p:tgtEl>
                                          <p:spTgt spid="10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54"/>
                                        </p:tgtEl>
                                        <p:attrNameLst>
                                          <p:attrName>style.visibility</p:attrName>
                                        </p:attrNameLst>
                                      </p:cBhvr>
                                      <p:to>
                                        <p:strVal val="visible"/>
                                      </p:to>
                                    </p:set>
                                    <p:animEffect transition="out" filter="box(in)">
                                      <p:cBhvr additive="repl">
                                        <p:cTn id="12" dur="500"/>
                                        <p:tgtEl>
                                          <p:spTgt spid="105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55"/>
                                        </p:tgtEl>
                                        <p:attrNameLst>
                                          <p:attrName>style.visibility</p:attrName>
                                        </p:attrNameLst>
                                      </p:cBhvr>
                                      <p:to>
                                        <p:strVal val="visible"/>
                                      </p:to>
                                    </p:set>
                                    <p:animEffect transition="out" filter="box(in)">
                                      <p:cBhvr additive="repl">
                                        <p:cTn id="17" dur="500"/>
                                        <p:tgtEl>
                                          <p:spTgt spid="10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56"/>
                                        </p:tgtEl>
                                        <p:attrNameLst>
                                          <p:attrName>style.visibility</p:attrName>
                                        </p:attrNameLst>
                                      </p:cBhvr>
                                      <p:to>
                                        <p:strVal val="visible"/>
                                      </p:to>
                                    </p:set>
                                    <p:animEffect transition="out" filter="box(in)">
                                      <p:cBhvr additive="repl">
                                        <p:cTn id="22" dur="500"/>
                                        <p:tgtEl>
                                          <p:spTgt spid="105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57"/>
                                        </p:tgtEl>
                                        <p:attrNameLst>
                                          <p:attrName>style.visibility</p:attrName>
                                        </p:attrNameLst>
                                      </p:cBhvr>
                                      <p:to>
                                        <p:strVal val="visible"/>
                                      </p:to>
                                    </p:set>
                                    <p:animEffect transition="out" filter="box(in)">
                                      <p:cBhvr additive="repl">
                                        <p:cTn id="27" dur="500"/>
                                        <p:tgtEl>
                                          <p:spTgt spid="105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58"/>
                                        </p:tgtEl>
                                        <p:attrNameLst>
                                          <p:attrName>style.visibility</p:attrName>
                                        </p:attrNameLst>
                                      </p:cBhvr>
                                      <p:to>
                                        <p:strVal val="visible"/>
                                      </p:to>
                                    </p:set>
                                    <p:animEffect transition="out" filter="box(in)">
                                      <p:cBhvr additive="repl">
                                        <p:cTn id="32" dur="500"/>
                                        <p:tgtEl>
                                          <p:spTgt spid="105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59"/>
                                        </p:tgtEl>
                                        <p:attrNameLst>
                                          <p:attrName>style.visibility</p:attrName>
                                        </p:attrNameLst>
                                      </p:cBhvr>
                                      <p:to>
                                        <p:strVal val="visible"/>
                                      </p:to>
                                    </p:set>
                                    <p:animEffect transition="out" filter="box(in)">
                                      <p:cBhvr additive="repl">
                                        <p:cTn id="37" dur="500"/>
                                        <p:tgtEl>
                                          <p:spTgt spid="105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60"/>
                                        </p:tgtEl>
                                        <p:attrNameLst>
                                          <p:attrName>style.visibility</p:attrName>
                                        </p:attrNameLst>
                                      </p:cBhvr>
                                      <p:to>
                                        <p:strVal val="visible"/>
                                      </p:to>
                                    </p:set>
                                    <p:animEffect transition="out" filter="box(in)">
                                      <p:cBhvr additive="repl">
                                        <p:cTn id="42" dur="500"/>
                                        <p:tgtEl>
                                          <p:spTgt spid="10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61"/>
                                        </p:tgtEl>
                                        <p:attrNameLst>
                                          <p:attrName>style.visibility</p:attrName>
                                        </p:attrNameLst>
                                      </p:cBhvr>
                                      <p:to>
                                        <p:strVal val="visible"/>
                                      </p:to>
                                    </p:set>
                                    <p:animEffect transition="out" filter="box(in)">
                                      <p:cBhvr additive="repl">
                                        <p:cTn id="47" dur="500"/>
                                        <p:tgtEl>
                                          <p:spTgt spid="106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62"/>
                                        </p:tgtEl>
                                        <p:attrNameLst>
                                          <p:attrName>style.visibility</p:attrName>
                                        </p:attrNameLst>
                                      </p:cBhvr>
                                      <p:to>
                                        <p:strVal val="visible"/>
                                      </p:to>
                                    </p:set>
                                    <p:animEffect transition="out" filter="box(in)">
                                      <p:cBhvr additive="repl">
                                        <p:cTn id="52" dur="500"/>
                                        <p:tgtEl>
                                          <p:spTgt spid="106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063"/>
                                        </p:tgtEl>
                                        <p:attrNameLst>
                                          <p:attrName>style.visibility</p:attrName>
                                        </p:attrNameLst>
                                      </p:cBhvr>
                                      <p:to>
                                        <p:strVal val="visible"/>
                                      </p:to>
                                    </p:set>
                                    <p:animEffect transition="out" filter="box(in)">
                                      <p:cBhvr additive="repl">
                                        <p:cTn id="57" dur="500"/>
                                        <p:tgtEl>
                                          <p:spTgt spid="106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065"/>
                                        </p:tgtEl>
                                        <p:attrNameLst>
                                          <p:attrName>style.visibility</p:attrName>
                                        </p:attrNameLst>
                                      </p:cBhvr>
                                      <p:to>
                                        <p:strVal val="visible"/>
                                      </p:to>
                                    </p:set>
                                    <p:animEffect transition="out" filter="box(in)">
                                      <p:cBhvr additive="repl">
                                        <p:cTn id="62" dur="500"/>
                                        <p:tgtEl>
                                          <p:spTgt spid="106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064">
                                            <p:txEl>
                                              <p:pRg st="0" end="16"/>
                                            </p:txEl>
                                          </p:spTgt>
                                        </p:tgtEl>
                                        <p:attrNameLst>
                                          <p:attrName>style.visibility</p:attrName>
                                        </p:attrNameLst>
                                      </p:cBhvr>
                                      <p:to>
                                        <p:strVal val="visible"/>
                                      </p:to>
                                    </p:set>
                                    <p:animEffect transition="out" filter="box(in)">
                                      <p:cBhvr additive="repl">
                                        <p:cTn id="67" dur="500"/>
                                        <p:tgtEl>
                                          <p:spTgt spid="1064">
                                            <p:txEl>
                                              <p:pRg st="0" end="16"/>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1064">
                                            <p:txEl>
                                              <p:pRg st="148" end="148"/>
                                            </p:txEl>
                                          </p:spTgt>
                                        </p:tgtEl>
                                        <p:attrNameLst>
                                          <p:attrName>style.visibility</p:attrName>
                                        </p:attrNameLst>
                                      </p:cBhvr>
                                      <p:to>
                                        <p:strVal val="visible"/>
                                      </p:to>
                                    </p:set>
                                    <p:animEffect transition="out" filter="box(in)">
                                      <p:cBhvr additive="repl">
                                        <p:cTn id="70" dur="500"/>
                                        <p:tgtEl>
                                          <p:spTgt spid="1064">
                                            <p:txEl>
                                              <p:pRg st="148" end="14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064">
                                            <p:txEl>
                                              <p:pRg st="148" end="148"/>
                                            </p:txEl>
                                          </p:spTgt>
                                        </p:tgtEl>
                                        <p:attrNameLst>
                                          <p:attrName>style.visibility</p:attrName>
                                        </p:attrNameLst>
                                      </p:cBhvr>
                                      <p:to>
                                        <p:strVal val="visible"/>
                                      </p:to>
                                    </p:set>
                                    <p:animEffect transition="out" filter="box(in)">
                                      <p:cBhvr additive="repl">
                                        <p:cTn id="75" dur="500"/>
                                        <p:tgtEl>
                                          <p:spTgt spid="1064">
                                            <p:txEl>
                                              <p:pRg st="148" end="148"/>
                                            </p:txEl>
                                          </p:spTgt>
                                        </p:tgtEl>
                                      </p:cBhvr>
                                    </p:animEffect>
                                  </p:childTnLst>
                                </p:cTn>
                              </p:par>
                              <p:par>
                                <p:cTn id="76" presetID="4" presetClass="entr" presetSubtype="16" fill="hold" nodeType="withEffect">
                                  <p:stCondLst>
                                    <p:cond delay="0"/>
                                  </p:stCondLst>
                                  <p:childTnLst>
                                    <p:set>
                                      <p:cBhvr>
                                        <p:cTn id="77" dur="1" fill="hold">
                                          <p:stCondLst>
                                            <p:cond delay="0"/>
                                          </p:stCondLst>
                                        </p:cTn>
                                        <p:tgtEl>
                                          <p:spTgt spid="1064">
                                            <p:txEl>
                                              <p:pRg st="148" end="148"/>
                                            </p:txEl>
                                          </p:spTgt>
                                        </p:tgtEl>
                                        <p:attrNameLst>
                                          <p:attrName>style.visibility</p:attrName>
                                        </p:attrNameLst>
                                      </p:cBhvr>
                                      <p:to>
                                        <p:strVal val="visible"/>
                                      </p:to>
                                    </p:set>
                                    <p:animEffect transition="out" filter="box(in)">
                                      <p:cBhvr additive="repl">
                                        <p:cTn id="78" dur="500"/>
                                        <p:tgtEl>
                                          <p:spTgt spid="1064">
                                            <p:txEl>
                                              <p:pRg st="148" end="14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1064">
                                            <p:txEl>
                                              <p:pRg st="148" end="148"/>
                                            </p:txEl>
                                          </p:spTgt>
                                        </p:tgtEl>
                                        <p:attrNameLst>
                                          <p:attrName>style.visibility</p:attrName>
                                        </p:attrNameLst>
                                      </p:cBhvr>
                                      <p:to>
                                        <p:strVal val="visible"/>
                                      </p:to>
                                    </p:set>
                                    <p:animEffect transition="out" filter="box(in)">
                                      <p:cBhvr additive="repl">
                                        <p:cTn id="83" dur="500"/>
                                        <p:tgtEl>
                                          <p:spTgt spid="1064">
                                            <p:txEl>
                                              <p:pRg st="148" end="148"/>
                                            </p:txEl>
                                          </p:spTgt>
                                        </p:tgtEl>
                                      </p:cBhvr>
                                    </p:animEffect>
                                  </p:childTnLst>
                                </p:cTn>
                              </p:par>
                              <p:par>
                                <p:cTn id="84" presetID="4" presetClass="entr" presetSubtype="16" fill="hold" nodeType="withEffect">
                                  <p:stCondLst>
                                    <p:cond delay="0"/>
                                  </p:stCondLst>
                                  <p:childTnLst>
                                    <p:set>
                                      <p:cBhvr>
                                        <p:cTn id="85" dur="1" fill="hold">
                                          <p:stCondLst>
                                            <p:cond delay="0"/>
                                          </p:stCondLst>
                                        </p:cTn>
                                        <p:tgtEl>
                                          <p:spTgt spid="1064">
                                            <p:txEl>
                                              <p:pRg st="148" end="148"/>
                                            </p:txEl>
                                          </p:spTgt>
                                        </p:tgtEl>
                                        <p:attrNameLst>
                                          <p:attrName>style.visibility</p:attrName>
                                        </p:attrNameLst>
                                      </p:cBhvr>
                                      <p:to>
                                        <p:strVal val="visible"/>
                                      </p:to>
                                    </p:set>
                                    <p:animEffect transition="out" filter="box(in)">
                                      <p:cBhvr additive="repl">
                                        <p:cTn id="86" dur="500"/>
                                        <p:tgtEl>
                                          <p:spTgt spid="1064">
                                            <p:txEl>
                                              <p:pRg st="14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CustomShape 1"/>
          <p:cNvSpPr/>
          <p:nvPr/>
        </p:nvSpPr>
        <p:spPr>
          <a:xfrm>
            <a:off x="1720800" y="457200"/>
            <a:ext cx="426636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System.out.println("Hello This is show() in A");</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System.out.println("Hello This is show() in B");</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67" name="CustomShape 2"/>
          <p:cNvSpPr/>
          <p:nvPr/>
        </p:nvSpPr>
        <p:spPr>
          <a:xfrm>
            <a:off x="6396120" y="457200"/>
            <a:ext cx="4123440" cy="6672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IN" sz="2400" b="1" strike="noStrike" spc="-1">
                <a:solidFill>
                  <a:srgbClr val="000000"/>
                </a:solidFill>
                <a:uFill>
                  <a:solidFill>
                    <a:srgbClr val="FFFFFF"/>
                  </a:solidFill>
                </a:uFill>
                <a:latin typeface="Century Gothic"/>
              </a:rPr>
              <a:t>class C extends A</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System.out.println("Hello This is show() in C");</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class D extends A</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System.out.println("Hello This is show() in D");</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68" name="CustomShape 3"/>
          <p:cNvSpPr/>
          <p:nvPr/>
        </p:nvSpPr>
        <p:spPr>
          <a:xfrm>
            <a:off x="1676520" y="152280"/>
            <a:ext cx="761940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strike="noStrike" spc="-1">
                <a:solidFill>
                  <a:srgbClr val="000000"/>
                </a:solidFill>
                <a:uFill>
                  <a:solidFill>
                    <a:srgbClr val="FFFFFF"/>
                  </a:solidFill>
                </a:uFill>
                <a:latin typeface="Century Gothic"/>
              </a:rPr>
              <a:t>DYNAMIC METHOD DISPATCH</a:t>
            </a:r>
            <a:endParaRPr lang="en-IN" sz="1800" b="0" strike="noStrike" spc="-1">
              <a:solidFill>
                <a:srgbClr val="000000"/>
              </a:solidFill>
              <a:uFill>
                <a:solidFill>
                  <a:srgbClr val="FFFFFF"/>
                </a:solidFill>
              </a:uFill>
              <a:latin typeface="Arial"/>
            </a:endParaRPr>
          </a:p>
        </p:txBody>
      </p:sp>
      <p:sp>
        <p:nvSpPr>
          <p:cNvPr id="1069" name="CustomShape 4"/>
          <p:cNvSpPr/>
          <p:nvPr/>
        </p:nvSpPr>
        <p:spPr>
          <a:xfrm>
            <a:off x="7396200" y="6306480"/>
            <a:ext cx="312336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CONTINUED…..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6"/>
                                        </p:tgtEl>
                                        <p:attrNameLst>
                                          <p:attrName>style.visibility</p:attrName>
                                        </p:attrNameLst>
                                      </p:cBhvr>
                                      <p:to>
                                        <p:strVal val="visible"/>
                                      </p:to>
                                    </p:set>
                                    <p:anim calcmode="lin" valueType="num">
                                      <p:cBhvr additive="repl">
                                        <p:cTn id="7" dur="500" fill="hold"/>
                                        <p:tgtEl>
                                          <p:spTgt spid="1066"/>
                                        </p:tgtEl>
                                        <p:attrNameLst>
                                          <p:attrName>ppt_x</p:attrName>
                                        </p:attrNameLst>
                                      </p:cBhvr>
                                      <p:tavLst>
                                        <p:tav tm="0">
                                          <p:val>
                                            <p:strVal val="#ppt_x"/>
                                          </p:val>
                                        </p:tav>
                                        <p:tav tm="100000">
                                          <p:val>
                                            <p:strVal val="#ppt_x"/>
                                          </p:val>
                                        </p:tav>
                                      </p:tavLst>
                                    </p:anim>
                                    <p:anim calcmode="lin" valueType="num">
                                      <p:cBhvr additive="repl">
                                        <p:cTn id="8" dur="500" fill="hold"/>
                                        <p:tgtEl>
                                          <p:spTgt spid="10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7"/>
                                        </p:tgtEl>
                                        <p:attrNameLst>
                                          <p:attrName>style.visibility</p:attrName>
                                        </p:attrNameLst>
                                      </p:cBhvr>
                                      <p:to>
                                        <p:strVal val="visible"/>
                                      </p:to>
                                    </p:set>
                                    <p:anim calcmode="lin" valueType="num">
                                      <p:cBhvr additive="repl">
                                        <p:cTn id="13" dur="500" fill="hold"/>
                                        <p:tgtEl>
                                          <p:spTgt spid="1067"/>
                                        </p:tgtEl>
                                        <p:attrNameLst>
                                          <p:attrName>ppt_x</p:attrName>
                                        </p:attrNameLst>
                                      </p:cBhvr>
                                      <p:tavLst>
                                        <p:tav tm="0">
                                          <p:val>
                                            <p:strVal val="#ppt_x"/>
                                          </p:val>
                                        </p:tav>
                                        <p:tav tm="100000">
                                          <p:val>
                                            <p:strVal val="#ppt_x"/>
                                          </p:val>
                                        </p:tav>
                                      </p:tavLst>
                                    </p:anim>
                                    <p:anim calcmode="lin" valueType="num">
                                      <p:cBhvr additive="repl">
                                        <p:cTn id="14" dur="500" fill="hold"/>
                                        <p:tgtEl>
                                          <p:spTgt spid="1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ustomShape 1"/>
          <p:cNvSpPr/>
          <p:nvPr/>
        </p:nvSpPr>
        <p:spPr>
          <a:xfrm>
            <a:off x="1523880" y="463680"/>
            <a:ext cx="5866560" cy="5575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override2</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 a1 = new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 = new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 = new C();</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 = new 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71" name="CustomShape 2"/>
          <p:cNvSpPr/>
          <p:nvPr/>
        </p:nvSpPr>
        <p:spPr>
          <a:xfrm>
            <a:off x="6086160" y="1905120"/>
            <a:ext cx="4571280" cy="2009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0000"/>
                </a:solidFill>
                <a:uFill>
                  <a:solidFill>
                    <a:srgbClr val="FFFFFF"/>
                  </a:solidFill>
                </a:uFill>
                <a:latin typeface="Century Gothic"/>
              </a:rPr>
              <a:t>Hello This is show() in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Hello This is show() in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Hello This is show() in C</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Hello This is show() in 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0"/>
                                        </p:tgtEl>
                                        <p:attrNameLst>
                                          <p:attrName>style.visibility</p:attrName>
                                        </p:attrNameLst>
                                      </p:cBhvr>
                                      <p:to>
                                        <p:strVal val="visible"/>
                                      </p:to>
                                    </p:set>
                                    <p:animEffect transition="out" filter="box(in)">
                                      <p:cBhvr additive="repl">
                                        <p:cTn id="7" dur="500"/>
                                        <p:tgtEl>
                                          <p:spTgt spid="10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1"/>
                                        </p:tgtEl>
                                        <p:attrNameLst>
                                          <p:attrName>style.visibility</p:attrName>
                                        </p:attrNameLst>
                                      </p:cBhvr>
                                      <p:to>
                                        <p:strVal val="visible"/>
                                      </p:to>
                                    </p:set>
                                    <p:animEffect transition="out" filter="box(in)">
                                      <p:cBhvr additive="repl">
                                        <p:cTn id="12"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Questions</a:t>
            </a:r>
            <a:endParaRPr lang="en-IN" sz="1800" b="0" strike="noStrike" spc="-1">
              <a:solidFill>
                <a:srgbClr val="000000"/>
              </a:solidFill>
              <a:uFill>
                <a:solidFill>
                  <a:srgbClr val="FFFFFF"/>
                </a:solidFill>
              </a:uFill>
              <a:latin typeface="Arial"/>
            </a:endParaRPr>
          </a:p>
        </p:txBody>
      </p:sp>
      <p:sp>
        <p:nvSpPr>
          <p:cNvPr id="514" name="CustomShape 2"/>
          <p:cNvSpPr/>
          <p:nvPr/>
        </p:nvSpPr>
        <p:spPr>
          <a:xfrm>
            <a:off x="762120" y="1600200"/>
            <a:ext cx="1074204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Can you save a java source file by other name than the class name?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Can you have a empty java file?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if no one class have main function?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How to print “Hello World” without main function?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Can you have multiple classes in a java source file?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CustomShape 1"/>
          <p:cNvSpPr/>
          <p:nvPr/>
        </p:nvSpPr>
        <p:spPr>
          <a:xfrm>
            <a:off x="1905120" y="258480"/>
            <a:ext cx="8076600" cy="630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rPr>
              <a:t>class override3</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 a1 = new B();</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B b1 = (B) a1;</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 a1 = new B();</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C c1 = (C) a1;</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Exception in thread "main"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java.lang.ClassCastException: B</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override3.main(override3.java:39)</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CustomShape 1"/>
          <p:cNvSpPr/>
          <p:nvPr/>
        </p:nvSpPr>
        <p:spPr>
          <a:xfrm>
            <a:off x="2209680" y="304920"/>
            <a:ext cx="77716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0000"/>
                </a:solidFill>
                <a:uFill>
                  <a:solidFill>
                    <a:srgbClr val="FFFFFF"/>
                  </a:solidFill>
                </a:uFill>
                <a:latin typeface="Century Gothic"/>
              </a:rPr>
              <a:t>Examples Overriding</a:t>
            </a:r>
            <a:endParaRPr lang="en-IN" sz="1800" b="0" strike="noStrike" spc="-1">
              <a:solidFill>
                <a:srgbClr val="000000"/>
              </a:solidFill>
              <a:uFill>
                <a:solidFill>
                  <a:srgbClr val="FFFFFF"/>
                </a:solidFill>
              </a:uFill>
              <a:latin typeface="Arial"/>
            </a:endParaRPr>
          </a:p>
        </p:txBody>
      </p:sp>
      <p:sp>
        <p:nvSpPr>
          <p:cNvPr id="1074" name="CustomShape 2"/>
          <p:cNvSpPr/>
          <p:nvPr/>
        </p:nvSpPr>
        <p:spPr>
          <a:xfrm>
            <a:off x="1523880" y="1905120"/>
            <a:ext cx="4190400" cy="411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show() { ….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show() { ….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show(int x) { …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print() { …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75" name="CustomShape 3"/>
          <p:cNvSpPr/>
          <p:nvPr/>
        </p:nvSpPr>
        <p:spPr>
          <a:xfrm>
            <a:off x="5791680" y="1829520"/>
            <a:ext cx="5770800" cy="191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A a1 = new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a1.show() ;         // Valid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a1.show(10);  //   Invalid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//a1.print();          //   Invalid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76" name="CustomShape 4"/>
          <p:cNvSpPr/>
          <p:nvPr/>
        </p:nvSpPr>
        <p:spPr>
          <a:xfrm>
            <a:off x="2362320" y="5486400"/>
            <a:ext cx="7848000" cy="11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When a super class variable points to a sub class object, then it can only call overridden methods of the sub class.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3"/>
                                        </p:tgtEl>
                                        <p:attrNameLst>
                                          <p:attrName>style.visibility</p:attrName>
                                        </p:attrNameLst>
                                      </p:cBhvr>
                                      <p:to>
                                        <p:strVal val="visible"/>
                                      </p:to>
                                    </p:set>
                                    <p:animEffect transition="out" filter="box(in)">
                                      <p:cBhvr additive="repl">
                                        <p:cTn id="7" dur="500"/>
                                        <p:tgtEl>
                                          <p:spTgt spid="10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4"/>
                                        </p:tgtEl>
                                        <p:attrNameLst>
                                          <p:attrName>style.visibility</p:attrName>
                                        </p:attrNameLst>
                                      </p:cBhvr>
                                      <p:to>
                                        <p:strVal val="visible"/>
                                      </p:to>
                                    </p:set>
                                    <p:animEffect transition="out" filter="box(in)">
                                      <p:cBhvr additive="repl">
                                        <p:cTn id="12" dur="500"/>
                                        <p:tgtEl>
                                          <p:spTgt spid="10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75">
                                            <p:txEl>
                                              <p:pRg st="0" end="16"/>
                                            </p:txEl>
                                          </p:spTgt>
                                        </p:tgtEl>
                                        <p:attrNameLst>
                                          <p:attrName>style.visibility</p:attrName>
                                        </p:attrNameLst>
                                      </p:cBhvr>
                                      <p:to>
                                        <p:strVal val="visible"/>
                                      </p:to>
                                    </p:set>
                                    <p:animEffect transition="out" filter="box(in)">
                                      <p:cBhvr additive="repl">
                                        <p:cTn id="17" dur="500"/>
                                        <p:tgtEl>
                                          <p:spTgt spid="1075">
                                            <p:txEl>
                                              <p:pRg st="0" end="1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75">
                                            <p:txEl>
                                              <p:pRg st="113" end="113"/>
                                            </p:txEl>
                                          </p:spTgt>
                                        </p:tgtEl>
                                        <p:attrNameLst>
                                          <p:attrName>style.visibility</p:attrName>
                                        </p:attrNameLst>
                                      </p:cBhvr>
                                      <p:to>
                                        <p:strVal val="visible"/>
                                      </p:to>
                                    </p:set>
                                    <p:animEffect transition="out" filter="box(in)">
                                      <p:cBhvr additive="repl">
                                        <p:cTn id="20" dur="500"/>
                                        <p:tgtEl>
                                          <p:spTgt spid="1075">
                                            <p:txEl>
                                              <p:pRg st="113" end="1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75">
                                            <p:txEl>
                                              <p:pRg st="113" end="113"/>
                                            </p:txEl>
                                          </p:spTgt>
                                        </p:tgtEl>
                                        <p:attrNameLst>
                                          <p:attrName>style.visibility</p:attrName>
                                        </p:attrNameLst>
                                      </p:cBhvr>
                                      <p:to>
                                        <p:strVal val="visible"/>
                                      </p:to>
                                    </p:set>
                                    <p:animEffect transition="out" filter="box(in)">
                                      <p:cBhvr additive="repl">
                                        <p:cTn id="25" dur="500"/>
                                        <p:tgtEl>
                                          <p:spTgt spid="1075">
                                            <p:txEl>
                                              <p:pRg st="113" end="1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75">
                                            <p:txEl>
                                              <p:pRg st="113" end="113"/>
                                            </p:txEl>
                                          </p:spTgt>
                                        </p:tgtEl>
                                        <p:attrNameLst>
                                          <p:attrName>style.visibility</p:attrName>
                                        </p:attrNameLst>
                                      </p:cBhvr>
                                      <p:to>
                                        <p:strVal val="visible"/>
                                      </p:to>
                                    </p:set>
                                    <p:animEffect transition="out" filter="box(in)">
                                      <p:cBhvr additive="repl">
                                        <p:cTn id="30" dur="500"/>
                                        <p:tgtEl>
                                          <p:spTgt spid="1075">
                                            <p:txEl>
                                              <p:pRg st="113" end="1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76"/>
                                        </p:tgtEl>
                                        <p:attrNameLst>
                                          <p:attrName>style.visibility</p:attrName>
                                        </p:attrNameLst>
                                      </p:cBhvr>
                                      <p:to>
                                        <p:strVal val="visible"/>
                                      </p:to>
                                    </p:set>
                                    <p:animEffect transition="out" filter="box(in)">
                                      <p:cBhvr additive="repl">
                                        <p:cTn id="35" dur="500"/>
                                        <p:tgtEl>
                                          <p:spTgt spid="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CustomShape 1"/>
          <p:cNvSpPr/>
          <p:nvPr/>
        </p:nvSpPr>
        <p:spPr>
          <a:xfrm>
            <a:off x="1752480" y="685440"/>
            <a:ext cx="6323760" cy="5210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protected 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System.out.println("Hi");</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System.out.println("Hi");</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78" name="CustomShape 2"/>
          <p:cNvSpPr/>
          <p:nvPr/>
        </p:nvSpPr>
        <p:spPr>
          <a:xfrm>
            <a:off x="6934320" y="2133720"/>
            <a:ext cx="4571280" cy="3746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0000"/>
                </a:solidFill>
                <a:uFill>
                  <a:solidFill>
                    <a:srgbClr val="FFFFFF"/>
                  </a:solidFill>
                </a:uFill>
                <a:latin typeface="Century Gothic"/>
              </a:rPr>
              <a:t>D:\Java1&gt;javac AB.java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AB.java:10: show() in B cannot override show() in A; attempting to assign weaker</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 access privileges; was protected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0000"/>
                </a:solidFill>
                <a:uFill>
                  <a:solidFill>
                    <a:srgbClr val="FFFFFF"/>
                  </a:solidFill>
                </a:uFill>
                <a:latin typeface="Century Gothic"/>
              </a:rPr>
              <a:t>1 error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out" filter="box(in)">
                                      <p:cBhvr additive="repl">
                                        <p:cTn id="7" dur="500"/>
                                        <p:tgtEl>
                                          <p:spTgt spid="10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78"/>
                                        </p:tgtEl>
                                        <p:attrNameLst>
                                          <p:attrName>style.visibility</p:attrName>
                                        </p:attrNameLst>
                                      </p:cBhvr>
                                      <p:to>
                                        <p:strVal val="visible"/>
                                      </p:to>
                                    </p:set>
                                    <p:animEffect transition="in" filter="checkerboard(across)">
                                      <p:cBhvr additive="repl">
                                        <p:cTn id="12" dur="500"/>
                                        <p:tgtEl>
                                          <p:spTgt spid="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1600200" y="685800"/>
            <a:ext cx="5790600" cy="447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private 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System.out.println("Hi");</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int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System.out.println("Hi");</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 10;</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80" name="CustomShape 2"/>
          <p:cNvSpPr/>
          <p:nvPr/>
        </p:nvSpPr>
        <p:spPr>
          <a:xfrm>
            <a:off x="6934320" y="2895480"/>
            <a:ext cx="34282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0000"/>
                </a:solidFill>
                <a:uFill>
                  <a:solidFill>
                    <a:srgbClr val="FFFFFF"/>
                  </a:solidFill>
                </a:uFill>
                <a:latin typeface="Century Gothic"/>
              </a:rPr>
              <a:t>NO</a:t>
            </a:r>
            <a:endParaRPr lang="en-IN" sz="1800" b="0" strike="noStrike" spc="-1">
              <a:solidFill>
                <a:srgbClr val="000000"/>
              </a:solidFill>
              <a:uFill>
                <a:solidFill>
                  <a:srgbClr val="FFFFFF"/>
                </a:solidFill>
              </a:uFill>
              <a:latin typeface="Arial"/>
            </a:endParaRPr>
          </a:p>
        </p:txBody>
      </p:sp>
      <p:sp>
        <p:nvSpPr>
          <p:cNvPr id="1081" name="CustomShape 3"/>
          <p:cNvSpPr/>
          <p:nvPr/>
        </p:nvSpPr>
        <p:spPr>
          <a:xfrm>
            <a:off x="6629400" y="530280"/>
            <a:ext cx="3733200" cy="82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DE7E18"/>
                </a:solidFill>
                <a:uFill>
                  <a:solidFill>
                    <a:srgbClr val="FFFFFF"/>
                  </a:solidFill>
                </a:uFill>
                <a:latin typeface="Arial Black"/>
              </a:rPr>
              <a:t>IS THIS METHOD OVERRIDING</a:t>
            </a:r>
            <a:endParaRPr lang="en-IN" sz="1800" b="0" strike="noStrike" spc="-1">
              <a:solidFill>
                <a:srgbClr val="000000"/>
              </a:solidFill>
              <a:uFill>
                <a:solidFill>
                  <a:srgbClr val="FFFFFF"/>
                </a:solidFill>
              </a:uFill>
              <a:latin typeface="Arial"/>
            </a:endParaRPr>
          </a:p>
        </p:txBody>
      </p:sp>
      <p:sp>
        <p:nvSpPr>
          <p:cNvPr id="1082" name="CustomShape 4"/>
          <p:cNvSpPr/>
          <p:nvPr/>
        </p:nvSpPr>
        <p:spPr>
          <a:xfrm>
            <a:off x="6934320" y="3429000"/>
            <a:ext cx="3047400" cy="11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FF0000"/>
                </a:solidFill>
                <a:uFill>
                  <a:solidFill>
                    <a:srgbClr val="FFFFFF"/>
                  </a:solidFill>
                </a:uFill>
                <a:latin typeface="Century Gothic"/>
              </a:rPr>
              <a:t>CODE WILL COMPILE &amp; RUN SUCESSFULLY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9"/>
                                        </p:tgtEl>
                                        <p:attrNameLst>
                                          <p:attrName>style.visibility</p:attrName>
                                        </p:attrNameLst>
                                      </p:cBhvr>
                                      <p:to>
                                        <p:strVal val="visible"/>
                                      </p:to>
                                    </p:set>
                                    <p:animEffect transition="out" filter="box(in)">
                                      <p:cBhvr additive="repl">
                                        <p:cTn id="7" dur="500"/>
                                        <p:tgtEl>
                                          <p:spTgt spid="10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80"/>
                                        </p:tgtEl>
                                        <p:attrNameLst>
                                          <p:attrName>style.visibility</p:attrName>
                                        </p:attrNameLst>
                                      </p:cBhvr>
                                      <p:to>
                                        <p:strVal val="visible"/>
                                      </p:to>
                                    </p:set>
                                    <p:animEffect transition="out" filter="box(in)">
                                      <p:cBhvr additive="repl">
                                        <p:cTn id="12" dur="500"/>
                                        <p:tgtEl>
                                          <p:spTgt spid="108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82"/>
                                        </p:tgtEl>
                                        <p:attrNameLst>
                                          <p:attrName>style.visibility</p:attrName>
                                        </p:attrNameLst>
                                      </p:cBhvr>
                                      <p:to>
                                        <p:strVal val="visible"/>
                                      </p:to>
                                    </p:set>
                                    <p:animEffect transition="out" filter="box(in)">
                                      <p:cBhvr additive="repl">
                                        <p:cTn id="17" dur="500"/>
                                        <p:tgtEl>
                                          <p:spTgt spid="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CustomShape 1"/>
          <p:cNvSpPr/>
          <p:nvPr/>
        </p:nvSpPr>
        <p:spPr>
          <a:xfrm>
            <a:off x="1753200" y="457920"/>
            <a:ext cx="5605560" cy="447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static int show(){</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System.out.println("class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return 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class B extends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System.out.println("class B");</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p:txBody>
      </p:sp>
      <p:sp>
        <p:nvSpPr>
          <p:cNvPr id="1084" name="CustomShape 2"/>
          <p:cNvSpPr/>
          <p:nvPr/>
        </p:nvSpPr>
        <p:spPr>
          <a:xfrm>
            <a:off x="6705720" y="520560"/>
            <a:ext cx="36568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FF0000"/>
                </a:solidFill>
                <a:uFill>
                  <a:solidFill>
                    <a:srgbClr val="FFFFFF"/>
                  </a:solidFill>
                </a:uFill>
                <a:latin typeface="Arial Black"/>
              </a:rPr>
              <a:t>What’s Wrong Here</a:t>
            </a:r>
            <a:endParaRPr lang="en-IN" sz="1800" b="0" strike="noStrike" spc="-1">
              <a:solidFill>
                <a:srgbClr val="000000"/>
              </a:solidFill>
              <a:uFill>
                <a:solidFill>
                  <a:srgbClr val="FFFFFF"/>
                </a:solidFill>
              </a:uFill>
              <a:latin typeface="Arial"/>
            </a:endParaRPr>
          </a:p>
        </p:txBody>
      </p:sp>
      <p:sp>
        <p:nvSpPr>
          <p:cNvPr id="1085" name="CustomShape 3"/>
          <p:cNvSpPr/>
          <p:nvPr/>
        </p:nvSpPr>
        <p:spPr>
          <a:xfrm>
            <a:off x="6781680" y="2590920"/>
            <a:ext cx="4571280" cy="264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DE7E18"/>
                </a:solidFill>
                <a:uFill>
                  <a:solidFill>
                    <a:srgbClr val="FFFFFF"/>
                  </a:solidFill>
                </a:uFill>
                <a:latin typeface="Century Gothic"/>
              </a:rPr>
              <a:t>sample.java:12: show() in B cannot override show() in A; overridden method is static</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DE7E18"/>
                </a:solidFill>
                <a:uFill>
                  <a:solidFill>
                    <a:srgbClr val="FFFFFF"/>
                  </a:solidFill>
                </a:uFill>
                <a:latin typeface="Century Gothic"/>
              </a:rPr>
              <a:t>void show()</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DE7E18"/>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DE7E18"/>
                </a:solidFill>
                <a:uFill>
                  <a:solidFill>
                    <a:srgbClr val="FFFFFF"/>
                  </a:solidFill>
                </a:uFill>
                <a:latin typeface="Century Gothic"/>
              </a:rPr>
              <a:t>1 error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83"/>
                                        </p:tgtEl>
                                        <p:attrNameLst>
                                          <p:attrName>style.visibility</p:attrName>
                                        </p:attrNameLst>
                                      </p:cBhvr>
                                      <p:to>
                                        <p:strVal val="visible"/>
                                      </p:to>
                                    </p:set>
                                    <p:animEffect transition="out" filter="box(in)">
                                      <p:cBhvr additive="repl">
                                        <p:cTn id="7" dur="500"/>
                                        <p:tgtEl>
                                          <p:spTgt spid="1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84"/>
                                        </p:tgtEl>
                                        <p:attrNameLst>
                                          <p:attrName>style.visibility</p:attrName>
                                        </p:attrNameLst>
                                      </p:cBhvr>
                                      <p:to>
                                        <p:strVal val="visible"/>
                                      </p:to>
                                    </p:set>
                                    <p:animEffect transition="out" filter="box(in)">
                                      <p:cBhvr additive="repl">
                                        <p:cTn id="12" dur="500"/>
                                        <p:tgtEl>
                                          <p:spTgt spid="10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85"/>
                                        </p:tgtEl>
                                        <p:attrNameLst>
                                          <p:attrName>style.visibility</p:attrName>
                                        </p:attrNameLst>
                                      </p:cBhvr>
                                      <p:to>
                                        <p:strVal val="visible"/>
                                      </p:to>
                                    </p:set>
                                    <p:animEffect transition="out" filter="box(in)">
                                      <p:cBhvr additive="repl">
                                        <p:cTn id="1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CustomShape 1"/>
          <p:cNvSpPr/>
          <p:nvPr/>
        </p:nvSpPr>
        <p:spPr>
          <a:xfrm>
            <a:off x="1714680" y="401040"/>
            <a:ext cx="8686080" cy="577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i="1" strike="noStrike" spc="-1">
                <a:solidFill>
                  <a:srgbClr val="000000"/>
                </a:solidFill>
                <a:uFill>
                  <a:solidFill>
                    <a:srgbClr val="FFFFFF"/>
                  </a:solidFill>
                </a:uFill>
                <a:latin typeface="Courier New"/>
              </a:rPr>
              <a:t>Nested Classes</a:t>
            </a:r>
            <a:endParaRPr lang="en-IN" sz="1800" b="0" strike="noStrike" spc="-1">
              <a:solidFill>
                <a:srgbClr val="000000"/>
              </a:solidFill>
              <a:uFill>
                <a:solidFill>
                  <a:srgbClr val="FFFFFF"/>
                </a:solidFill>
              </a:uFill>
              <a:latin typeface="Arial"/>
            </a:endParaRPr>
          </a:p>
        </p:txBody>
      </p:sp>
      <p:sp>
        <p:nvSpPr>
          <p:cNvPr id="1087" name="CustomShape 2"/>
          <p:cNvSpPr/>
          <p:nvPr/>
        </p:nvSpPr>
        <p:spPr>
          <a:xfrm>
            <a:off x="1676520" y="1295280"/>
            <a:ext cx="8762400" cy="82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ourier New"/>
              </a:rPr>
              <a:t>	Java programming language allows you to define a class within another class </a:t>
            </a:r>
            <a:endParaRPr lang="en-IN" sz="1800" b="0" strike="noStrike" spc="-1">
              <a:solidFill>
                <a:srgbClr val="000000"/>
              </a:solidFill>
              <a:uFill>
                <a:solidFill>
                  <a:srgbClr val="FFFFFF"/>
                </a:solidFill>
              </a:uFill>
              <a:latin typeface="Arial"/>
            </a:endParaRPr>
          </a:p>
        </p:txBody>
      </p:sp>
      <p:sp>
        <p:nvSpPr>
          <p:cNvPr id="1088" name="CustomShape 3"/>
          <p:cNvSpPr/>
          <p:nvPr/>
        </p:nvSpPr>
        <p:spPr>
          <a:xfrm>
            <a:off x="1772280" y="2373480"/>
            <a:ext cx="4752720" cy="22849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400" b="1" strike="noStrike" spc="-1">
                <a:solidFill>
                  <a:srgbClr val="000000"/>
                </a:solidFill>
                <a:uFill>
                  <a:solidFill>
                    <a:srgbClr val="FFFFFF"/>
                  </a:solidFill>
                </a:uFill>
                <a:latin typeface="Courier New"/>
              </a:rPr>
              <a:t>class OuterClass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ourier New"/>
              </a:rPr>
              <a:t> { ...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ourier New"/>
              </a:rPr>
              <a:t>class NestedClass { ...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ourier New"/>
              </a:rPr>
              <a:t> } </a:t>
            </a:r>
            <a:endParaRPr lang="en-IN" sz="1800" b="0" strike="noStrike" spc="-1">
              <a:solidFill>
                <a:srgbClr val="000000"/>
              </a:solidFill>
              <a:uFill>
                <a:solidFill>
                  <a:srgbClr val="FFFFFF"/>
                </a:solidFill>
              </a:uFill>
              <a:latin typeface="Arial"/>
            </a:endParaRPr>
          </a:p>
        </p:txBody>
      </p:sp>
      <p:sp>
        <p:nvSpPr>
          <p:cNvPr id="1089" name="Line 4"/>
          <p:cNvSpPr/>
          <p:nvPr/>
        </p:nvSpPr>
        <p:spPr>
          <a:xfrm flipV="1">
            <a:off x="3886200" y="2361960"/>
            <a:ext cx="1371600" cy="15264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090" name="Line 5"/>
          <p:cNvSpPr/>
          <p:nvPr/>
        </p:nvSpPr>
        <p:spPr>
          <a:xfrm>
            <a:off x="3657600" y="3657600"/>
            <a:ext cx="380880" cy="83808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091" name="CustomShape 6"/>
          <p:cNvSpPr/>
          <p:nvPr/>
        </p:nvSpPr>
        <p:spPr>
          <a:xfrm>
            <a:off x="5181480" y="2057400"/>
            <a:ext cx="2361600" cy="11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5050"/>
                </a:solidFill>
                <a:uFill>
                  <a:solidFill>
                    <a:srgbClr val="FFFFFF"/>
                  </a:solidFill>
                </a:uFill>
                <a:latin typeface="Courier New"/>
              </a:rPr>
              <a:t>Enclosing Class OR Outer Class</a:t>
            </a:r>
            <a:endParaRPr lang="en-IN" sz="1800" b="0" strike="noStrike" spc="-1">
              <a:solidFill>
                <a:srgbClr val="000000"/>
              </a:solidFill>
              <a:uFill>
                <a:solidFill>
                  <a:srgbClr val="FFFFFF"/>
                </a:solidFill>
              </a:uFill>
              <a:latin typeface="Arial"/>
            </a:endParaRPr>
          </a:p>
        </p:txBody>
      </p:sp>
      <p:sp>
        <p:nvSpPr>
          <p:cNvPr id="1092" name="CustomShape 7"/>
          <p:cNvSpPr/>
          <p:nvPr/>
        </p:nvSpPr>
        <p:spPr>
          <a:xfrm>
            <a:off x="3505320" y="4267080"/>
            <a:ext cx="2361600" cy="82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5050"/>
                </a:solidFill>
                <a:uFill>
                  <a:solidFill>
                    <a:srgbClr val="FFFFFF"/>
                  </a:solidFill>
                </a:uFill>
                <a:latin typeface="Courier New"/>
              </a:rPr>
              <a:t>Nested Class</a:t>
            </a:r>
            <a:endParaRPr lang="en-IN" sz="1800" b="0" strike="noStrike" spc="-1">
              <a:solidFill>
                <a:srgbClr val="000000"/>
              </a:solidFill>
              <a:uFill>
                <a:solidFill>
                  <a:srgbClr val="FFFFFF"/>
                </a:solidFill>
              </a:uFill>
              <a:latin typeface="Arial"/>
            </a:endParaRPr>
          </a:p>
        </p:txBody>
      </p:sp>
      <p:sp>
        <p:nvSpPr>
          <p:cNvPr id="1093" name="CustomShape 8"/>
          <p:cNvSpPr/>
          <p:nvPr/>
        </p:nvSpPr>
        <p:spPr>
          <a:xfrm>
            <a:off x="5895720" y="3066120"/>
            <a:ext cx="4935600" cy="821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400" b="1" i="1" strike="noStrike" spc="-1">
                <a:solidFill>
                  <a:srgbClr val="000000"/>
                </a:solidFill>
                <a:uFill>
                  <a:solidFill>
                    <a:srgbClr val="FFFFFF"/>
                  </a:solidFill>
                </a:uFill>
                <a:latin typeface="Courier New"/>
              </a:rPr>
              <a:t>A nested class is a member</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 of its enclosing class </a:t>
            </a:r>
            <a:endParaRPr lang="en-IN" sz="1800" b="0" strike="noStrike" spc="-1">
              <a:solidFill>
                <a:srgbClr val="000000"/>
              </a:solidFill>
              <a:uFill>
                <a:solidFill>
                  <a:srgbClr val="FFFFFF"/>
                </a:solidFill>
              </a:uFill>
              <a:latin typeface="Arial"/>
            </a:endParaRPr>
          </a:p>
        </p:txBody>
      </p:sp>
      <p:sp>
        <p:nvSpPr>
          <p:cNvPr id="1094" name="CustomShape 9"/>
          <p:cNvSpPr/>
          <p:nvPr/>
        </p:nvSpPr>
        <p:spPr>
          <a:xfrm>
            <a:off x="1523880" y="5205600"/>
            <a:ext cx="10209960" cy="1553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215900" indent="-215900">
              <a:lnSpc>
                <a:spcPct val="100000"/>
              </a:lnSpc>
              <a:buClr>
                <a:srgbClr val="3366FF"/>
              </a:buClr>
              <a:buFont typeface="StarSymbol"/>
              <a:buAutoNum type="arabicPeriod"/>
            </a:pPr>
            <a:r>
              <a:rPr lang="en-IN" sz="2400" b="1" strike="noStrike" spc="-1">
                <a:solidFill>
                  <a:srgbClr val="3366FF"/>
                </a:solidFill>
                <a:uFill>
                  <a:solidFill>
                    <a:srgbClr val="FFFFFF"/>
                  </a:solidFill>
                </a:uFill>
                <a:latin typeface="Courier New"/>
              </a:rPr>
              <a:t>Nested has access to other members of the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3366FF"/>
                </a:solidFill>
                <a:uFill>
                  <a:solidFill>
                    <a:srgbClr val="FFFFFF"/>
                  </a:solidFill>
                </a:uFill>
                <a:latin typeface="Courier New"/>
              </a:rPr>
              <a:t>enclosing class,even if they are  declared private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3366FF"/>
                </a:solidFill>
                <a:uFill>
                  <a:solidFill>
                    <a:srgbClr val="FFFFFF"/>
                  </a:solidFill>
                </a:uFill>
                <a:latin typeface="Courier New"/>
              </a:rPr>
              <a:t>2. Can be private, public, protected or friendly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3366FF"/>
                </a:solidFill>
                <a:uFill>
                  <a:solidFill>
                    <a:srgbClr val="FFFFFF"/>
                  </a:solidFill>
                </a:uFill>
                <a:latin typeface="Courier New"/>
              </a:rPr>
              <a:t>access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86"/>
                                        </p:tgtEl>
                                        <p:attrNameLst>
                                          <p:attrName>style.visibility</p:attrName>
                                        </p:attrNameLst>
                                      </p:cBhvr>
                                      <p:to>
                                        <p:strVal val="visible"/>
                                      </p:to>
                                    </p:set>
                                    <p:animEffect transition="out" filter="box(in)">
                                      <p:cBhvr additive="repl">
                                        <p:cTn id="7" dur="5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87"/>
                                        </p:tgtEl>
                                        <p:attrNameLst>
                                          <p:attrName>style.visibility</p:attrName>
                                        </p:attrNameLst>
                                      </p:cBhvr>
                                      <p:to>
                                        <p:strVal val="visible"/>
                                      </p:to>
                                    </p:set>
                                    <p:animEffect transition="in" filter="checkerboard(across)">
                                      <p:cBhvr additive="repl">
                                        <p:cTn id="12" dur="500"/>
                                        <p:tgtEl>
                                          <p:spTgt spid="108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88"/>
                                        </p:tgtEl>
                                        <p:attrNameLst>
                                          <p:attrName>style.visibility</p:attrName>
                                        </p:attrNameLst>
                                      </p:cBhvr>
                                      <p:to>
                                        <p:strVal val="visible"/>
                                      </p:to>
                                    </p:set>
                                    <p:animEffect transition="out" filter="box(in)">
                                      <p:cBhvr additive="repl">
                                        <p:cTn id="17" dur="500"/>
                                        <p:tgtEl>
                                          <p:spTgt spid="108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89"/>
                                        </p:tgtEl>
                                        <p:attrNameLst>
                                          <p:attrName>style.visibility</p:attrName>
                                        </p:attrNameLst>
                                      </p:cBhvr>
                                      <p:to>
                                        <p:strVal val="visible"/>
                                      </p:to>
                                    </p:set>
                                    <p:animEffect transition="in" filter="checkerboard(across)">
                                      <p:cBhvr additive="repl">
                                        <p:cTn id="22" dur="500"/>
                                        <p:tgtEl>
                                          <p:spTgt spid="1089"/>
                                        </p:tgtEl>
                                      </p:cBhvr>
                                    </p:animEffect>
                                  </p:childTnLst>
                                </p:cTn>
                              </p:par>
                              <p:par>
                                <p:cTn id="23" presetID="5" presetClass="entr" presetSubtype="10" fill="hold" nodeType="withEffect">
                                  <p:stCondLst>
                                    <p:cond delay="0"/>
                                  </p:stCondLst>
                                  <p:childTnLst>
                                    <p:set>
                                      <p:cBhvr>
                                        <p:cTn id="24" dur="1" fill="hold">
                                          <p:stCondLst>
                                            <p:cond delay="0"/>
                                          </p:stCondLst>
                                        </p:cTn>
                                        <p:tgtEl>
                                          <p:spTgt spid="1091"/>
                                        </p:tgtEl>
                                        <p:attrNameLst>
                                          <p:attrName>style.visibility</p:attrName>
                                        </p:attrNameLst>
                                      </p:cBhvr>
                                      <p:to>
                                        <p:strVal val="visible"/>
                                      </p:to>
                                    </p:set>
                                    <p:animEffect transition="in" filter="checkerboard(across)">
                                      <p:cBhvr additive="repl">
                                        <p:cTn id="25" dur="500"/>
                                        <p:tgtEl>
                                          <p:spTgt spid="109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90"/>
                                        </p:tgtEl>
                                        <p:attrNameLst>
                                          <p:attrName>style.visibility</p:attrName>
                                        </p:attrNameLst>
                                      </p:cBhvr>
                                      <p:to>
                                        <p:strVal val="visible"/>
                                      </p:to>
                                    </p:set>
                                    <p:animEffect transition="in" filter="checkerboard(across)">
                                      <p:cBhvr additive="repl">
                                        <p:cTn id="30" dur="500"/>
                                        <p:tgtEl>
                                          <p:spTgt spid="1090"/>
                                        </p:tgtEl>
                                      </p:cBhvr>
                                    </p:animEffect>
                                  </p:childTnLst>
                                </p:cTn>
                              </p:par>
                              <p:par>
                                <p:cTn id="31" presetID="5" presetClass="entr" presetSubtype="10" fill="hold" nodeType="withEffect">
                                  <p:stCondLst>
                                    <p:cond delay="0"/>
                                  </p:stCondLst>
                                  <p:childTnLst>
                                    <p:set>
                                      <p:cBhvr>
                                        <p:cTn id="32" dur="1" fill="hold">
                                          <p:stCondLst>
                                            <p:cond delay="0"/>
                                          </p:stCondLst>
                                        </p:cTn>
                                        <p:tgtEl>
                                          <p:spTgt spid="1092"/>
                                        </p:tgtEl>
                                        <p:attrNameLst>
                                          <p:attrName>style.visibility</p:attrName>
                                        </p:attrNameLst>
                                      </p:cBhvr>
                                      <p:to>
                                        <p:strVal val="visible"/>
                                      </p:to>
                                    </p:set>
                                    <p:animEffect transition="in" filter="checkerboard(across)">
                                      <p:cBhvr additive="repl">
                                        <p:cTn id="33" dur="500"/>
                                        <p:tgtEl>
                                          <p:spTgt spid="109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093"/>
                                        </p:tgtEl>
                                        <p:attrNameLst>
                                          <p:attrName>style.visibility</p:attrName>
                                        </p:attrNameLst>
                                      </p:cBhvr>
                                      <p:to>
                                        <p:strVal val="visible"/>
                                      </p:to>
                                    </p:set>
                                    <p:animEffect transition="in" filter="checkerboard(across)">
                                      <p:cBhvr additive="repl">
                                        <p:cTn id="38" dur="500"/>
                                        <p:tgtEl>
                                          <p:spTgt spid="109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094">
                                            <p:txEl>
                                              <p:pRg st="0" end="43"/>
                                            </p:txEl>
                                          </p:spTgt>
                                        </p:tgtEl>
                                        <p:attrNameLst>
                                          <p:attrName>style.visibility</p:attrName>
                                        </p:attrNameLst>
                                      </p:cBhvr>
                                      <p:to>
                                        <p:strVal val="visible"/>
                                      </p:to>
                                    </p:set>
                                    <p:animEffect transition="out" filter="box(in)">
                                      <p:cBhvr additive="repl">
                                        <p:cTn id="43" dur="500"/>
                                        <p:tgtEl>
                                          <p:spTgt spid="1094">
                                            <p:txEl>
                                              <p:pRg st="0" end="4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94">
                                            <p:txEl>
                                              <p:pRg st="153" end="153"/>
                                            </p:txEl>
                                          </p:spTgt>
                                        </p:tgtEl>
                                        <p:attrNameLst>
                                          <p:attrName>style.visibility</p:attrName>
                                        </p:attrNameLst>
                                      </p:cBhvr>
                                      <p:to>
                                        <p:strVal val="visible"/>
                                      </p:to>
                                    </p:set>
                                    <p:animEffect transition="out" filter="box(in)">
                                      <p:cBhvr additive="repl">
                                        <p:cTn id="48" dur="500"/>
                                        <p:tgtEl>
                                          <p:spTgt spid="1094">
                                            <p:txEl>
                                              <p:pRg st="153" end="15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094">
                                            <p:txEl>
                                              <p:pRg st="153" end="153"/>
                                            </p:txEl>
                                          </p:spTgt>
                                        </p:tgtEl>
                                        <p:attrNameLst>
                                          <p:attrName>style.visibility</p:attrName>
                                        </p:attrNameLst>
                                      </p:cBhvr>
                                      <p:to>
                                        <p:strVal val="visible"/>
                                      </p:to>
                                    </p:set>
                                    <p:animEffect transition="out" filter="box(in)">
                                      <p:cBhvr additive="repl">
                                        <p:cTn id="53" dur="500"/>
                                        <p:tgtEl>
                                          <p:spTgt spid="1094">
                                            <p:txEl>
                                              <p:pRg st="153" end="15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094">
                                            <p:txEl>
                                              <p:pRg st="153" end="153"/>
                                            </p:txEl>
                                          </p:spTgt>
                                        </p:tgtEl>
                                        <p:attrNameLst>
                                          <p:attrName>style.visibility</p:attrName>
                                        </p:attrNameLst>
                                      </p:cBhvr>
                                      <p:to>
                                        <p:strVal val="visible"/>
                                      </p:to>
                                    </p:set>
                                    <p:animEffect transition="out" filter="box(in)">
                                      <p:cBhvr additive="repl">
                                        <p:cTn id="58" dur="500"/>
                                        <p:tgtEl>
                                          <p:spTgt spid="1094">
                                            <p:txEl>
                                              <p:pRg st="153"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CustomShape 1"/>
          <p:cNvSpPr/>
          <p:nvPr/>
        </p:nvSpPr>
        <p:spPr>
          <a:xfrm>
            <a:off x="1943280" y="15228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0000"/>
                </a:solidFill>
                <a:uFill>
                  <a:solidFill>
                    <a:srgbClr val="FFFFFF"/>
                  </a:solidFill>
                </a:uFill>
                <a:latin typeface="Century Gothic"/>
              </a:rPr>
              <a:t>Nested Class Types</a:t>
            </a:r>
            <a:endParaRPr lang="en-IN" sz="1800" b="0" strike="noStrike" spc="-1">
              <a:solidFill>
                <a:srgbClr val="000000"/>
              </a:solidFill>
              <a:uFill>
                <a:solidFill>
                  <a:srgbClr val="FFFFFF"/>
                </a:solidFill>
              </a:uFill>
              <a:latin typeface="Arial"/>
            </a:endParaRPr>
          </a:p>
        </p:txBody>
      </p:sp>
      <p:sp>
        <p:nvSpPr>
          <p:cNvPr id="1096" name="CustomShape 2"/>
          <p:cNvSpPr/>
          <p:nvPr/>
        </p:nvSpPr>
        <p:spPr>
          <a:xfrm>
            <a:off x="1676520" y="762120"/>
            <a:ext cx="10057680" cy="55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uFill>
                  <a:solidFill>
                    <a:srgbClr val="FFFFFF"/>
                  </a:solidFill>
                </a:uFill>
                <a:latin typeface="Century Gothic"/>
              </a:rPr>
              <a:t>Static nested classes</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1097" name="CustomShape 3"/>
          <p:cNvSpPr/>
          <p:nvPr/>
        </p:nvSpPr>
        <p:spPr>
          <a:xfrm>
            <a:off x="1143000" y="1515960"/>
            <a:ext cx="10286280" cy="414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StarSymbol"/>
              <a:buAutoNum type="arabicPeriod"/>
            </a:pPr>
            <a:r>
              <a:rPr lang="en-IN" sz="2400" b="1" strike="noStrike" spc="-1">
                <a:solidFill>
                  <a:srgbClr val="000000"/>
                </a:solidFill>
                <a:uFill>
                  <a:solidFill>
                    <a:srgbClr val="FFFFFF"/>
                  </a:solidFill>
                </a:uFill>
                <a:latin typeface="Century Gothic"/>
              </a:rPr>
              <a:t>Static keyword applied for class declaration</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400" b="1" u="sng" strike="noStrike" spc="-1">
                <a:solidFill>
                  <a:srgbClr val="000000"/>
                </a:solidFill>
                <a:uFill>
                  <a:solidFill>
                    <a:srgbClr val="FFFFFF"/>
                  </a:solidFill>
                </a:uFill>
                <a:latin typeface="Century Gothic"/>
              </a:rPr>
              <a:t>Static nested class can use the instance fields/methods of the outer class only through object reference.</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400" b="1" strike="noStrike" spc="-1">
                <a:solidFill>
                  <a:srgbClr val="000000"/>
                </a:solidFill>
                <a:uFill>
                  <a:solidFill>
                    <a:srgbClr val="FFFFFF"/>
                  </a:solidFill>
                </a:uFill>
                <a:latin typeface="Century Gothic"/>
              </a:rPr>
              <a:t>Static nested class can be accessed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r>
              <a:rPr lang="en-IN" sz="2400" b="1" i="1" strike="noStrike" spc="-1">
                <a:solidFill>
                  <a:srgbClr val="808080"/>
                </a:solidFill>
                <a:uFill>
                  <a:solidFill>
                    <a:srgbClr val="FFFFFF"/>
                  </a:solidFill>
                </a:uFill>
                <a:latin typeface="Century Gothic"/>
              </a:rPr>
              <a:t>OuterClass.StaticNestedClass</a:t>
            </a:r>
            <a:r>
              <a:rPr lang="en-IN" sz="2400" b="1" i="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4. To create an object for the static nested class, use this syntax:     </a:t>
            </a:r>
            <a:endParaRPr lang="en-IN" sz="1800" b="0" strike="noStrike" spc="-1">
              <a:solidFill>
                <a:srgbClr val="000000"/>
              </a:solidFill>
              <a:uFill>
                <a:solidFill>
                  <a:srgbClr val="FFFFFF"/>
                </a:solidFill>
              </a:uFill>
              <a:latin typeface="Arial"/>
            </a:endParaRPr>
          </a:p>
          <a:p>
            <a:pPr>
              <a:lnSpc>
                <a:spcPct val="100000"/>
              </a:lnSpc>
            </a:pPr>
            <a:r>
              <a:rPr lang="en-IN" sz="2400" b="1" u="sng" strike="noStrike" spc="-1">
                <a:solidFill>
                  <a:srgbClr val="808080"/>
                </a:solidFill>
                <a:uFill>
                  <a:solidFill>
                    <a:srgbClr val="FFFFFF"/>
                  </a:solidFill>
                </a:uFill>
                <a:latin typeface="Century Gothic"/>
              </a:rPr>
              <a:t>OuterClass.StaticNestedClass nestedObject = new OuterClass.StaticNestedClass();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5"/>
                                        </p:tgtEl>
                                        <p:attrNameLst>
                                          <p:attrName>style.visibility</p:attrName>
                                        </p:attrNameLst>
                                      </p:cBhvr>
                                      <p:to>
                                        <p:strVal val="visible"/>
                                      </p:to>
                                    </p:set>
                                    <p:animEffect transition="out" filter="box(in)">
                                      <p:cBhvr additive="repl">
                                        <p:cTn id="7" dur="500"/>
                                        <p:tgtEl>
                                          <p:spTgt spid="10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96">
                                            <p:txEl>
                                              <p:pRg st="0" end="22"/>
                                            </p:txEl>
                                          </p:spTgt>
                                        </p:tgtEl>
                                        <p:attrNameLst>
                                          <p:attrName>style.visibility</p:attrName>
                                        </p:attrNameLst>
                                      </p:cBhvr>
                                      <p:to>
                                        <p:strVal val="visible"/>
                                      </p:to>
                                    </p:set>
                                    <p:animEffect transition="out" filter="box(in)">
                                      <p:cBhvr additive="repl">
                                        <p:cTn id="12" dur="500"/>
                                        <p:tgtEl>
                                          <p:spTgt spid="1096">
                                            <p:txEl>
                                              <p:p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97">
                                            <p:txEl>
                                              <p:pRg st="0" end="45"/>
                                            </p:txEl>
                                          </p:spTgt>
                                        </p:tgtEl>
                                        <p:attrNameLst>
                                          <p:attrName>style.visibility</p:attrName>
                                        </p:attrNameLst>
                                      </p:cBhvr>
                                      <p:to>
                                        <p:strVal val="visible"/>
                                      </p:to>
                                    </p:set>
                                    <p:animEffect transition="in" filter="checkerboard(across)">
                                      <p:cBhvr additive="repl">
                                        <p:cTn id="17" dur="500"/>
                                        <p:tgtEl>
                                          <p:spTgt spid="1097">
                                            <p:txEl>
                                              <p:p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97">
                                            <p:txEl>
                                              <p:pRg st="376" end="376"/>
                                            </p:txEl>
                                          </p:spTgt>
                                        </p:tgtEl>
                                        <p:attrNameLst>
                                          <p:attrName>style.visibility</p:attrName>
                                        </p:attrNameLst>
                                      </p:cBhvr>
                                      <p:to>
                                        <p:strVal val="visible"/>
                                      </p:to>
                                    </p:set>
                                    <p:animEffect transition="out" filter="box(in)">
                                      <p:cBhvr additive="repl">
                                        <p:cTn id="22" dur="500"/>
                                        <p:tgtEl>
                                          <p:spTgt spid="1097">
                                            <p:txEl>
                                              <p:pRg st="376" end="3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97">
                                            <p:txEl>
                                              <p:pRg st="376" end="376"/>
                                            </p:txEl>
                                          </p:spTgt>
                                        </p:tgtEl>
                                        <p:attrNameLst>
                                          <p:attrName>style.visibility</p:attrName>
                                        </p:attrNameLst>
                                      </p:cBhvr>
                                      <p:to>
                                        <p:strVal val="visible"/>
                                      </p:to>
                                    </p:set>
                                    <p:animEffect transition="in" filter="checkerboard(across)">
                                      <p:cBhvr additive="repl">
                                        <p:cTn id="27" dur="500"/>
                                        <p:tgtEl>
                                          <p:spTgt spid="1097">
                                            <p:txEl>
                                              <p:pRg st="376" end="3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97">
                                            <p:txEl>
                                              <p:pRg st="376" end="376"/>
                                            </p:txEl>
                                          </p:spTgt>
                                        </p:tgtEl>
                                        <p:attrNameLst>
                                          <p:attrName>style.visibility</p:attrName>
                                        </p:attrNameLst>
                                      </p:cBhvr>
                                      <p:to>
                                        <p:strVal val="visible"/>
                                      </p:to>
                                    </p:set>
                                    <p:animEffect transition="in" filter="checkerboard(across)">
                                      <p:cBhvr additive="repl">
                                        <p:cTn id="32" dur="500"/>
                                        <p:tgtEl>
                                          <p:spTgt spid="1097">
                                            <p:txEl>
                                              <p:pRg st="376" end="37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97">
                                            <p:txEl>
                                              <p:pRg st="376" end="376"/>
                                            </p:txEl>
                                          </p:spTgt>
                                        </p:tgtEl>
                                        <p:attrNameLst>
                                          <p:attrName>style.visibility</p:attrName>
                                        </p:attrNameLst>
                                      </p:cBhvr>
                                      <p:to>
                                        <p:strVal val="visible"/>
                                      </p:to>
                                    </p:set>
                                    <p:animEffect transition="in" filter="checkerboard(across)">
                                      <p:cBhvr additive="repl">
                                        <p:cTn id="37" dur="500"/>
                                        <p:tgtEl>
                                          <p:spTgt spid="1097">
                                            <p:txEl>
                                              <p:pRg st="376" end="3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97">
                                            <p:txEl>
                                              <p:pRg st="376" end="376"/>
                                            </p:txEl>
                                          </p:spTgt>
                                        </p:tgtEl>
                                        <p:attrNameLst>
                                          <p:attrName>style.visibility</p:attrName>
                                        </p:attrNameLst>
                                      </p:cBhvr>
                                      <p:to>
                                        <p:strVal val="visible"/>
                                      </p:to>
                                    </p:set>
                                    <p:animEffect transition="in" filter="checkerboard(across)">
                                      <p:cBhvr additive="repl">
                                        <p:cTn id="42" dur="500"/>
                                        <p:tgtEl>
                                          <p:spTgt spid="1097">
                                            <p:txEl>
                                              <p:pRg st="376" end="3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0000"/>
                </a:solidFill>
                <a:uFill>
                  <a:solidFill>
                    <a:srgbClr val="FFFFFF"/>
                  </a:solidFill>
                </a:uFill>
                <a:latin typeface="Century Gothic"/>
              </a:rPr>
              <a:t>Nested Class Types  cont..</a:t>
            </a:r>
            <a:endParaRPr lang="en-IN" sz="1800" b="0" strike="noStrike" spc="-1">
              <a:solidFill>
                <a:srgbClr val="000000"/>
              </a:solidFill>
              <a:uFill>
                <a:solidFill>
                  <a:srgbClr val="FFFFFF"/>
                </a:solidFill>
              </a:uFill>
              <a:latin typeface="Arial"/>
            </a:endParaRPr>
          </a:p>
        </p:txBody>
      </p:sp>
      <p:sp>
        <p:nvSpPr>
          <p:cNvPr id="1099" name="CustomShape 2"/>
          <p:cNvSpPr/>
          <p:nvPr/>
        </p:nvSpPr>
        <p:spPr>
          <a:xfrm>
            <a:off x="1828800" y="83808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Arial"/>
              <a:buChar char="•"/>
            </a:pPr>
            <a:r>
              <a:rPr lang="en-IN" sz="3200" b="0" strike="noStrike" spc="-1">
                <a:solidFill>
                  <a:srgbClr val="000000"/>
                </a:solidFill>
                <a:uFill>
                  <a:solidFill>
                    <a:srgbClr val="FFFFFF"/>
                  </a:solidFill>
                </a:uFill>
                <a:latin typeface="Century Gothic"/>
              </a:rPr>
              <a:t>Non-Static nested classes</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1100" name="CustomShape 3"/>
          <p:cNvSpPr/>
          <p:nvPr/>
        </p:nvSpPr>
        <p:spPr>
          <a:xfrm>
            <a:off x="762120" y="1447920"/>
            <a:ext cx="10134000" cy="347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StarSymbol"/>
              <a:buAutoNum type="arabicPeriod"/>
            </a:pPr>
            <a:r>
              <a:rPr lang="en-IN" sz="2400" b="1" strike="noStrike" spc="-1">
                <a:solidFill>
                  <a:srgbClr val="000000"/>
                </a:solidFill>
                <a:uFill>
                  <a:solidFill>
                    <a:srgbClr val="FFFFFF"/>
                  </a:solidFill>
                </a:uFill>
                <a:latin typeface="Century Gothic"/>
              </a:rPr>
              <a:t>These nested classes do not have </a:t>
            </a:r>
            <a:r>
              <a:rPr lang="en-IN" sz="2400" b="1" i="1" strike="noStrike" spc="-1">
                <a:solidFill>
                  <a:srgbClr val="FF5050"/>
                </a:solidFill>
                <a:uFill>
                  <a:solidFill>
                    <a:srgbClr val="FFFFFF"/>
                  </a:solidFill>
                </a:uFill>
                <a:latin typeface="Century Gothic"/>
              </a:rPr>
              <a:t>static</a:t>
            </a:r>
            <a:r>
              <a:rPr lang="en-IN" sz="2400" b="1" strike="noStrike" spc="-1">
                <a:solidFill>
                  <a:srgbClr val="000000"/>
                </a:solidFill>
                <a:uFill>
                  <a:solidFill>
                    <a:srgbClr val="FFFFFF"/>
                  </a:solidFill>
                </a:uFill>
                <a:latin typeface="Century Gothic"/>
              </a:rPr>
              <a:t> keyword applied</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400" b="1" strike="noStrike" spc="-1">
                <a:solidFill>
                  <a:srgbClr val="000000"/>
                </a:solidFill>
                <a:uFill>
                  <a:solidFill>
                    <a:srgbClr val="FFFFFF"/>
                  </a:solidFill>
                </a:uFill>
                <a:latin typeface="Century Gothic"/>
              </a:rPr>
              <a:t>Non-Static nested class can use the instance fields/methods of the outer class directly.</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3. To create an object for the non-static nested class, use this syntax: </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entury Gothic"/>
              </a:rPr>
              <a:t>    </a:t>
            </a:r>
            <a:r>
              <a:rPr lang="en-IN" sz="2400" b="1" u="sng" strike="noStrike" spc="-1">
                <a:solidFill>
                  <a:srgbClr val="FF5050"/>
                </a:solidFill>
                <a:uFill>
                  <a:solidFill>
                    <a:srgbClr val="FFFFFF"/>
                  </a:solidFill>
                </a:uFill>
                <a:latin typeface="Century Gothic"/>
              </a:rPr>
              <a:t>OuterClass.NestedClass nestedObject = </a:t>
            </a:r>
            <a:r>
              <a:rPr lang="en-IN" sz="2400" b="1" u="sng" strike="noStrike" spc="-1">
                <a:solidFill>
                  <a:srgbClr val="FF0000"/>
                </a:solidFill>
                <a:uFill>
                  <a:solidFill>
                    <a:srgbClr val="FFFFFF"/>
                  </a:solidFill>
                </a:uFill>
                <a:latin typeface="Century Gothic"/>
              </a:rPr>
              <a:t>Outerobjectreference</a:t>
            </a:r>
            <a:r>
              <a:rPr lang="en-IN" sz="2400" b="1" u="sng" strike="noStrike" spc="-1">
                <a:solidFill>
                  <a:srgbClr val="FF5050"/>
                </a:solidFill>
                <a:uFill>
                  <a:solidFill>
                    <a:srgbClr val="FFFFFF"/>
                  </a:solidFill>
                </a:uFill>
                <a:latin typeface="Century Gothic"/>
              </a:rPr>
              <a:t>. new innerclass(); </a:t>
            </a:r>
            <a:endParaRPr lang="en-IN" sz="1800" b="0" strike="noStrike" spc="-1">
              <a:solidFill>
                <a:srgbClr val="000000"/>
              </a:solidFill>
              <a:uFill>
                <a:solidFill>
                  <a:srgbClr val="FFFFFF"/>
                </a:solidFill>
              </a:uFill>
              <a:latin typeface="Arial"/>
            </a:endParaRPr>
          </a:p>
        </p:txBody>
      </p:sp>
      <p:sp>
        <p:nvSpPr>
          <p:cNvPr id="1101" name="CustomShape 4"/>
          <p:cNvSpPr/>
          <p:nvPr/>
        </p:nvSpPr>
        <p:spPr>
          <a:xfrm>
            <a:off x="1295280" y="4800600"/>
            <a:ext cx="3580560" cy="1308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3366FF"/>
                </a:solidFill>
                <a:uFill>
                  <a:solidFill>
                    <a:srgbClr val="FFFFFF"/>
                  </a:solidFill>
                </a:uFill>
                <a:latin typeface="Century Gothic"/>
              </a:rPr>
              <a:t>Inner class instance can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3366FF"/>
                </a:solidFill>
                <a:uFill>
                  <a:solidFill>
                    <a:srgbClr val="FFFFFF"/>
                  </a:solidFill>
                </a:uFill>
                <a:latin typeface="Century Gothic"/>
              </a:rPr>
              <a:t>only exists inside</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3366FF"/>
                </a:solidFill>
                <a:uFill>
                  <a:solidFill>
                    <a:srgbClr val="FFFFFF"/>
                  </a:solidFill>
                </a:uFill>
                <a:latin typeface="Century Gothic"/>
              </a:rPr>
              <a:t>Outer class instance.  </a:t>
            </a:r>
            <a:endParaRPr lang="en-IN" sz="1800" b="0" strike="noStrike" spc="-1">
              <a:solidFill>
                <a:srgbClr val="000000"/>
              </a:solidFill>
              <a:uFill>
                <a:solidFill>
                  <a:srgbClr val="FFFFFF"/>
                </a:solidFill>
              </a:uFill>
              <a:latin typeface="Arial"/>
            </a:endParaRPr>
          </a:p>
        </p:txBody>
      </p:sp>
      <p:pic>
        <p:nvPicPr>
          <p:cNvPr id="1102" name="Picture 7"/>
          <p:cNvPicPr/>
          <p:nvPr/>
        </p:nvPicPr>
        <p:blipFill>
          <a:blip r:embed="rId2"/>
          <a:stretch>
            <a:fillRect/>
          </a:stretch>
        </p:blipFill>
        <p:spPr>
          <a:xfrm>
            <a:off x="6095880" y="4648320"/>
            <a:ext cx="4342680" cy="1980360"/>
          </a:xfrm>
          <a:prstGeom prst="rect">
            <a:avLst/>
          </a:prstGeom>
          <a:ln w="936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Effect transition="out" filter="box(in)">
                                      <p:cBhvr additive="repl">
                                        <p:cTn id="7" dur="500"/>
                                        <p:tgtEl>
                                          <p:spTgt spid="10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99">
                                            <p:txEl>
                                              <p:pRg st="0" end="26"/>
                                            </p:txEl>
                                          </p:spTgt>
                                        </p:tgtEl>
                                        <p:attrNameLst>
                                          <p:attrName>style.visibility</p:attrName>
                                        </p:attrNameLst>
                                      </p:cBhvr>
                                      <p:to>
                                        <p:strVal val="visible"/>
                                      </p:to>
                                    </p:set>
                                    <p:animEffect transition="out" filter="box(in)">
                                      <p:cBhvr additive="repl">
                                        <p:cTn id="12" dur="500"/>
                                        <p:tgtEl>
                                          <p:spTgt spid="1099">
                                            <p:txEl>
                                              <p:p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00">
                                            <p:txEl>
                                              <p:pRg st="0" end="56"/>
                                            </p:txEl>
                                          </p:spTgt>
                                        </p:tgtEl>
                                        <p:attrNameLst>
                                          <p:attrName>style.visibility</p:attrName>
                                        </p:attrNameLst>
                                      </p:cBhvr>
                                      <p:to>
                                        <p:strVal val="visible"/>
                                      </p:to>
                                    </p:set>
                                    <p:animEffect transition="out" filter="box(in)">
                                      <p:cBhvr additive="repl">
                                        <p:cTn id="17" dur="500"/>
                                        <p:tgtEl>
                                          <p:spTgt spid="1100">
                                            <p:txEl>
                                              <p:pRg st="0"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00">
                                            <p:txEl>
                                              <p:pRg st="302" end="302"/>
                                            </p:txEl>
                                          </p:spTgt>
                                        </p:tgtEl>
                                        <p:attrNameLst>
                                          <p:attrName>style.visibility</p:attrName>
                                        </p:attrNameLst>
                                      </p:cBhvr>
                                      <p:to>
                                        <p:strVal val="visible"/>
                                      </p:to>
                                    </p:set>
                                    <p:animEffect transition="in" filter="checkerboard(across)">
                                      <p:cBhvr additive="repl">
                                        <p:cTn id="22" dur="500"/>
                                        <p:tgtEl>
                                          <p:spTgt spid="1100">
                                            <p:txEl>
                                              <p:pRg st="302" end="30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00">
                                            <p:txEl>
                                              <p:pRg st="302" end="302"/>
                                            </p:txEl>
                                          </p:spTgt>
                                        </p:tgtEl>
                                        <p:attrNameLst>
                                          <p:attrName>style.visibility</p:attrName>
                                        </p:attrNameLst>
                                      </p:cBhvr>
                                      <p:to>
                                        <p:strVal val="visible"/>
                                      </p:to>
                                    </p:set>
                                    <p:animEffect transition="in" filter="checkerboard(across)">
                                      <p:cBhvr additive="repl">
                                        <p:cTn id="27" dur="500"/>
                                        <p:tgtEl>
                                          <p:spTgt spid="1100">
                                            <p:txEl>
                                              <p:pRg st="302" end="3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00">
                                            <p:txEl>
                                              <p:pRg st="302" end="302"/>
                                            </p:txEl>
                                          </p:spTgt>
                                        </p:tgtEl>
                                        <p:attrNameLst>
                                          <p:attrName>style.visibility</p:attrName>
                                        </p:attrNameLst>
                                      </p:cBhvr>
                                      <p:to>
                                        <p:strVal val="visible"/>
                                      </p:to>
                                    </p:set>
                                    <p:animEffect transition="in" filter="checkerboard(across)">
                                      <p:cBhvr additive="repl">
                                        <p:cTn id="32" dur="500"/>
                                        <p:tgtEl>
                                          <p:spTgt spid="1100">
                                            <p:txEl>
                                              <p:pRg st="302" end="3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01"/>
                                        </p:tgtEl>
                                        <p:attrNameLst>
                                          <p:attrName>style.visibility</p:attrName>
                                        </p:attrNameLst>
                                      </p:cBhvr>
                                      <p:to>
                                        <p:strVal val="visible"/>
                                      </p:to>
                                    </p:set>
                                    <p:animEffect transition="in" filter="checkerboard(across)">
                                      <p:cBhvr additive="repl">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02"/>
                                        </p:tgtEl>
                                        <p:attrNameLst>
                                          <p:attrName>style.visibility</p:attrName>
                                        </p:attrNameLst>
                                      </p:cBhvr>
                                      <p:to>
                                        <p:strVal val="visible"/>
                                      </p:to>
                                    </p:set>
                                    <p:animEffect transition="in" filter="checkerboard(across)">
                                      <p:cBhvr additive="repl">
                                        <p:cTn id="42" dur="500"/>
                                        <p:tgtEl>
                                          <p:spTgt spid="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CustomShape 1"/>
          <p:cNvSpPr/>
          <p:nvPr/>
        </p:nvSpPr>
        <p:spPr>
          <a:xfrm>
            <a:off x="1676520" y="1062000"/>
            <a:ext cx="3656880" cy="5210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private int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A(int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this.a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print()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System.out.println("a="+a);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1104" name="CustomShape 2"/>
          <p:cNvSpPr/>
          <p:nvPr/>
        </p:nvSpPr>
        <p:spPr>
          <a:xfrm>
            <a:off x="5867280" y="969840"/>
            <a:ext cx="5333400" cy="594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5050"/>
                </a:solidFill>
                <a:uFill>
                  <a:solidFill>
                    <a:srgbClr val="FFFFFF"/>
                  </a:solidFill>
                </a:uFill>
                <a:latin typeface="Century Gothic"/>
              </a:rPr>
              <a:t>class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int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B(int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int c = b+10;</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this.b = c;</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print();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System.out.println("b="+b);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5050"/>
                </a:solidFill>
                <a:uFill>
                  <a:solidFill>
                    <a:srgbClr val="FFFFFF"/>
                  </a:solidFill>
                </a:uFill>
                <a:latin typeface="Century Gothic"/>
              </a:rPr>
              <a:t>      } // End of class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 End of class A</a:t>
            </a:r>
            <a:endParaRPr lang="en-IN" sz="1800" b="0" strike="noStrike" spc="-1">
              <a:solidFill>
                <a:srgbClr val="000000"/>
              </a:solidFill>
              <a:uFill>
                <a:solidFill>
                  <a:srgbClr val="FFFFFF"/>
                </a:solidFill>
              </a:uFill>
              <a:latin typeface="Arial"/>
            </a:endParaRPr>
          </a:p>
        </p:txBody>
      </p:sp>
      <p:sp>
        <p:nvSpPr>
          <p:cNvPr id="1105" name="Line 3"/>
          <p:cNvSpPr/>
          <p:nvPr/>
        </p:nvSpPr>
        <p:spPr>
          <a:xfrm flipH="1" flipV="1">
            <a:off x="7010280" y="1218960"/>
            <a:ext cx="1066680" cy="533520"/>
          </a:xfrm>
          <a:prstGeom prst="line">
            <a:avLst/>
          </a:prstGeom>
          <a:ln w="9360">
            <a:solidFill>
              <a:srgbClr val="FF5050"/>
            </a:solidFill>
            <a:round/>
            <a:tailEnd type="triangle" w="med" len="med"/>
          </a:ln>
        </p:spPr>
        <p:style>
          <a:lnRef idx="0">
            <a:scrgbClr r="0" g="0" b="0"/>
          </a:lnRef>
          <a:fillRef idx="0">
            <a:scrgbClr r="0" g="0" b="0"/>
          </a:fillRef>
          <a:effectRef idx="0">
            <a:scrgbClr r="0" g="0" b="0"/>
          </a:effectRef>
          <a:fontRef idx="minor"/>
        </p:style>
      </p:sp>
      <p:sp>
        <p:nvSpPr>
          <p:cNvPr id="1106" name="CustomShape 4"/>
          <p:cNvSpPr/>
          <p:nvPr/>
        </p:nvSpPr>
        <p:spPr>
          <a:xfrm>
            <a:off x="8229600" y="1828800"/>
            <a:ext cx="2208960" cy="155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3366FF"/>
                </a:solidFill>
                <a:uFill>
                  <a:solidFill>
                    <a:srgbClr val="FFFFFF"/>
                  </a:solidFill>
                </a:uFill>
                <a:latin typeface="Arial Black"/>
              </a:rPr>
              <a:t>Nested class with friendly access</a:t>
            </a:r>
            <a:endParaRPr lang="en-IN" sz="1800" b="0" strike="noStrike" spc="-1">
              <a:solidFill>
                <a:srgbClr val="000000"/>
              </a:solidFill>
              <a:uFill>
                <a:solidFill>
                  <a:srgbClr val="FFFFFF"/>
                </a:solidFill>
              </a:uFill>
              <a:latin typeface="Arial"/>
            </a:endParaRPr>
          </a:p>
        </p:txBody>
      </p:sp>
      <p:sp>
        <p:nvSpPr>
          <p:cNvPr id="1107" name="Line 5"/>
          <p:cNvSpPr/>
          <p:nvPr/>
        </p:nvSpPr>
        <p:spPr>
          <a:xfrm flipH="1" flipV="1">
            <a:off x="2895480" y="1218960"/>
            <a:ext cx="1066680" cy="533520"/>
          </a:xfrm>
          <a:prstGeom prst="line">
            <a:avLst/>
          </a:prstGeom>
          <a:ln w="9360">
            <a:solidFill>
              <a:srgbClr val="FF5050"/>
            </a:solidFill>
            <a:round/>
            <a:tailEnd type="triangle" w="med" len="med"/>
          </a:ln>
        </p:spPr>
        <p:style>
          <a:lnRef idx="0">
            <a:scrgbClr r="0" g="0" b="0"/>
          </a:lnRef>
          <a:fillRef idx="0">
            <a:scrgbClr r="0" g="0" b="0"/>
          </a:fillRef>
          <a:effectRef idx="0">
            <a:scrgbClr r="0" g="0" b="0"/>
          </a:effectRef>
          <a:fontRef idx="minor"/>
        </p:style>
      </p:sp>
      <p:sp>
        <p:nvSpPr>
          <p:cNvPr id="1108" name="CustomShape 6"/>
          <p:cNvSpPr/>
          <p:nvPr/>
        </p:nvSpPr>
        <p:spPr>
          <a:xfrm>
            <a:off x="3733920" y="1828800"/>
            <a:ext cx="220896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3366FF"/>
                </a:solidFill>
                <a:uFill>
                  <a:solidFill>
                    <a:srgbClr val="FFFFFF"/>
                  </a:solidFill>
                </a:uFill>
                <a:latin typeface="Arial Black"/>
              </a:rPr>
              <a:t>Outer Class</a:t>
            </a:r>
            <a:endParaRPr lang="en-IN" sz="1800" b="0" strike="noStrike" spc="-1">
              <a:solidFill>
                <a:srgbClr val="000000"/>
              </a:solidFill>
              <a:uFill>
                <a:solidFill>
                  <a:srgbClr val="FFFFFF"/>
                </a:solidFill>
              </a:uFill>
              <a:latin typeface="Arial"/>
            </a:endParaRPr>
          </a:p>
        </p:txBody>
      </p:sp>
      <p:sp>
        <p:nvSpPr>
          <p:cNvPr id="1109" name="Line 7"/>
          <p:cNvSpPr/>
          <p:nvPr/>
        </p:nvSpPr>
        <p:spPr>
          <a:xfrm flipV="1">
            <a:off x="4114800" y="4876560"/>
            <a:ext cx="2209680" cy="38124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10" name="CustomShape 8"/>
          <p:cNvSpPr/>
          <p:nvPr/>
        </p:nvSpPr>
        <p:spPr>
          <a:xfrm>
            <a:off x="2895480" y="5334120"/>
            <a:ext cx="2208960" cy="118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3366FF"/>
                </a:solidFill>
                <a:uFill>
                  <a:solidFill>
                    <a:srgbClr val="FFFFFF"/>
                  </a:solidFill>
                </a:uFill>
                <a:latin typeface="Arial Black"/>
              </a:rPr>
              <a:t>Call to print() of outer class</a:t>
            </a:r>
            <a:endParaRPr lang="en-IN" sz="1800" b="0" strike="noStrike" spc="-1">
              <a:solidFill>
                <a:srgbClr val="000000"/>
              </a:solidFill>
              <a:uFill>
                <a:solidFill>
                  <a:srgbClr val="FFFFFF"/>
                </a:solidFill>
              </a:uFill>
              <a:latin typeface="Arial"/>
            </a:endParaRPr>
          </a:p>
        </p:txBody>
      </p:sp>
      <p:sp>
        <p:nvSpPr>
          <p:cNvPr id="1111" name="CustomShape 9"/>
          <p:cNvSpPr/>
          <p:nvPr/>
        </p:nvSpPr>
        <p:spPr>
          <a:xfrm>
            <a:off x="1523880" y="228600"/>
            <a:ext cx="89146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i="1" u="sng" strike="noStrike" spc="-1">
                <a:solidFill>
                  <a:srgbClr val="663300"/>
                </a:solidFill>
                <a:uFill>
                  <a:solidFill>
                    <a:srgbClr val="FFFFFF"/>
                  </a:solidFill>
                </a:uFill>
                <a:latin typeface="Century Gothic"/>
              </a:rPr>
              <a:t>Example 1 [Non-static Nested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03">
                                            <p:txEl>
                                              <p:pRg st="0" end="8"/>
                                            </p:txEl>
                                          </p:spTgt>
                                        </p:tgtEl>
                                        <p:attrNameLst>
                                          <p:attrName>style.visibility</p:attrName>
                                        </p:attrNameLst>
                                      </p:cBhvr>
                                      <p:to>
                                        <p:strVal val="visible"/>
                                      </p:to>
                                    </p:set>
                                    <p:animEffect transition="out" filter="box(in)">
                                      <p:cBhvr additive="repl">
                                        <p:cTn id="7" dur="500"/>
                                        <p:tgtEl>
                                          <p:spTgt spid="1103">
                                            <p:txEl>
                                              <p:pRg st="0"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03">
                                            <p:txEl>
                                              <p:pRg st="62" end="64"/>
                                            </p:txEl>
                                          </p:spTgt>
                                        </p:tgtEl>
                                        <p:attrNameLst>
                                          <p:attrName>style.visibility</p:attrName>
                                        </p:attrNameLst>
                                      </p:cBhvr>
                                      <p:to>
                                        <p:strVal val="visible"/>
                                      </p:to>
                                    </p:set>
                                    <p:animEffect transition="out" filter="box(in)">
                                      <p:cBhvr additive="repl">
                                        <p:cTn id="10" dur="500"/>
                                        <p:tgtEl>
                                          <p:spTgt spid="1103">
                                            <p:txEl>
                                              <p:pRg st="62" end="6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03">
                                            <p:txEl>
                                              <p:pRg st="92" end="94"/>
                                            </p:txEl>
                                          </p:spTgt>
                                        </p:tgtEl>
                                        <p:attrNameLst>
                                          <p:attrName>style.visibility</p:attrName>
                                        </p:attrNameLst>
                                      </p:cBhvr>
                                      <p:to>
                                        <p:strVal val="visible"/>
                                      </p:to>
                                    </p:set>
                                    <p:animEffect transition="out" filter="box(in)">
                                      <p:cBhvr additive="repl">
                                        <p:cTn id="13" dur="500"/>
                                        <p:tgtEl>
                                          <p:spTgt spid="1103">
                                            <p:txEl>
                                              <p:pRg st="92" end="9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18" dur="500"/>
                                        <p:tgtEl>
                                          <p:spTgt spid="1103">
                                            <p:txEl>
                                              <p:pRg st="102" end="10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21" dur="500"/>
                                        <p:tgtEl>
                                          <p:spTgt spid="1103">
                                            <p:txEl>
                                              <p:pRg st="102" end="10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24" dur="500"/>
                                        <p:tgtEl>
                                          <p:spTgt spid="1103">
                                            <p:txEl>
                                              <p:pRg st="102" end="102"/>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27" dur="500"/>
                                        <p:tgtEl>
                                          <p:spTgt spid="1103">
                                            <p:txEl>
                                              <p:pRg st="102"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32" dur="500"/>
                                        <p:tgtEl>
                                          <p:spTgt spid="1103">
                                            <p:txEl>
                                              <p:pRg st="102" end="102"/>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35" dur="500"/>
                                        <p:tgtEl>
                                          <p:spTgt spid="1103">
                                            <p:txEl>
                                              <p:pRg st="102" end="102"/>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38" dur="500"/>
                                        <p:tgtEl>
                                          <p:spTgt spid="1103">
                                            <p:txEl>
                                              <p:pRg st="102" end="102"/>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1103">
                                            <p:txEl>
                                              <p:pRg st="102" end="102"/>
                                            </p:txEl>
                                          </p:spTgt>
                                        </p:tgtEl>
                                        <p:attrNameLst>
                                          <p:attrName>style.visibility</p:attrName>
                                        </p:attrNameLst>
                                      </p:cBhvr>
                                      <p:to>
                                        <p:strVal val="visible"/>
                                      </p:to>
                                    </p:set>
                                    <p:animEffect transition="out" filter="box(in)">
                                      <p:cBhvr additive="repl">
                                        <p:cTn id="41" dur="500"/>
                                        <p:tgtEl>
                                          <p:spTgt spid="1103">
                                            <p:txEl>
                                              <p:pRg st="102" end="10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104">
                                            <p:txEl>
                                              <p:pRg st="0" end="8"/>
                                            </p:txEl>
                                          </p:spTgt>
                                        </p:tgtEl>
                                        <p:attrNameLst>
                                          <p:attrName>style.visibility</p:attrName>
                                        </p:attrNameLst>
                                      </p:cBhvr>
                                      <p:to>
                                        <p:strVal val="visible"/>
                                      </p:to>
                                    </p:set>
                                    <p:animEffect transition="out" filter="box(in)">
                                      <p:cBhvr additive="repl">
                                        <p:cTn id="46" dur="500"/>
                                        <p:tgtEl>
                                          <p:spTgt spid="1104">
                                            <p:txEl>
                                              <p:pRg st="0" end="8"/>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1104">
                                            <p:txEl>
                                              <p:pRg st="98" end="116"/>
                                            </p:txEl>
                                          </p:spTgt>
                                        </p:tgtEl>
                                        <p:attrNameLst>
                                          <p:attrName>style.visibility</p:attrName>
                                        </p:attrNameLst>
                                      </p:cBhvr>
                                      <p:to>
                                        <p:strVal val="visible"/>
                                      </p:to>
                                    </p:set>
                                    <p:animEffect transition="out" filter="box(in)">
                                      <p:cBhvr additive="repl">
                                        <p:cTn id="49" dur="500"/>
                                        <p:tgtEl>
                                          <p:spTgt spid="1104">
                                            <p:txEl>
                                              <p:pRg st="98" end="11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54" dur="500"/>
                                        <p:tgtEl>
                                          <p:spTgt spid="1104">
                                            <p:txEl>
                                              <p:pRg st="227" end="227"/>
                                            </p:txEl>
                                          </p:spTgt>
                                        </p:tgtEl>
                                      </p:cBhvr>
                                    </p:animEffect>
                                  </p:childTnLst>
                                </p:cTn>
                              </p:par>
                              <p:par>
                                <p:cTn id="55" presetID="5" presetClass="entr" presetSubtype="10" fill="hold" nodeType="withEffect">
                                  <p:stCondLst>
                                    <p:cond delay="0"/>
                                  </p:stCondLst>
                                  <p:childTnLst>
                                    <p:set>
                                      <p:cBhvr>
                                        <p:cTn id="56"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57" dur="500"/>
                                        <p:tgtEl>
                                          <p:spTgt spid="1104">
                                            <p:txEl>
                                              <p:pRg st="227" end="227"/>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60" dur="500"/>
                                        <p:tgtEl>
                                          <p:spTgt spid="1104">
                                            <p:txEl>
                                              <p:pRg st="227" end="227"/>
                                            </p:txEl>
                                          </p:spTgt>
                                        </p:tgtEl>
                                      </p:cBhvr>
                                    </p:animEffect>
                                  </p:childTnLst>
                                </p:cTn>
                              </p:par>
                              <p:par>
                                <p:cTn id="61" presetID="5" presetClass="entr" presetSubtype="10" fill="hold" nodeType="withEffect">
                                  <p:stCondLst>
                                    <p:cond delay="0"/>
                                  </p:stCondLst>
                                  <p:childTnLst>
                                    <p:set>
                                      <p:cBhvr>
                                        <p:cTn id="62"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63" dur="500"/>
                                        <p:tgtEl>
                                          <p:spTgt spid="1104">
                                            <p:txEl>
                                              <p:pRg st="227" end="227"/>
                                            </p:txEl>
                                          </p:spTgt>
                                        </p:tgtEl>
                                      </p:cBhvr>
                                    </p:animEffect>
                                  </p:childTnLst>
                                </p:cTn>
                              </p:par>
                              <p:par>
                                <p:cTn id="64" presetID="5" presetClass="entr" presetSubtype="10" fill="hold" nodeType="withEffect">
                                  <p:stCondLst>
                                    <p:cond delay="0"/>
                                  </p:stCondLst>
                                  <p:childTnLst>
                                    <p:set>
                                      <p:cBhvr>
                                        <p:cTn id="65"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66" dur="500"/>
                                        <p:tgtEl>
                                          <p:spTgt spid="1104">
                                            <p:txEl>
                                              <p:pRg st="227" end="227"/>
                                            </p:txEl>
                                          </p:spTgt>
                                        </p:tgtEl>
                                      </p:cBhvr>
                                    </p:animEffect>
                                  </p:childTnLst>
                                </p:cTn>
                              </p:par>
                              <p:par>
                                <p:cTn id="67" presetID="5" presetClass="entr" presetSubtype="10" fill="hold" nodeType="withEffect">
                                  <p:stCondLst>
                                    <p:cond delay="0"/>
                                  </p:stCondLst>
                                  <p:childTnLst>
                                    <p:set>
                                      <p:cBhvr>
                                        <p:cTn id="68" dur="1" fill="hold">
                                          <p:stCondLst>
                                            <p:cond delay="0"/>
                                          </p:stCondLst>
                                        </p:cTn>
                                        <p:tgtEl>
                                          <p:spTgt spid="1104">
                                            <p:txEl>
                                              <p:pRg st="227" end="227"/>
                                            </p:txEl>
                                          </p:spTgt>
                                        </p:tgtEl>
                                        <p:attrNameLst>
                                          <p:attrName>style.visibility</p:attrName>
                                        </p:attrNameLst>
                                      </p:cBhvr>
                                      <p:to>
                                        <p:strVal val="visible"/>
                                      </p:to>
                                    </p:set>
                                    <p:animEffect transition="in" filter="checkerboard(across)">
                                      <p:cBhvr additive="repl">
                                        <p:cTn id="69" dur="500"/>
                                        <p:tgtEl>
                                          <p:spTgt spid="1104">
                                            <p:txEl>
                                              <p:pRg st="227" end="2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104">
                                            <p:txEl>
                                              <p:pRg st="227" end="227"/>
                                            </p:txEl>
                                          </p:spTgt>
                                        </p:tgtEl>
                                        <p:attrNameLst>
                                          <p:attrName>style.visibility</p:attrName>
                                        </p:attrNameLst>
                                      </p:cBhvr>
                                      <p:to>
                                        <p:strVal val="visible"/>
                                      </p:to>
                                    </p:set>
                                    <p:anim calcmode="lin" valueType="num">
                                      <p:cBhvr additive="repl">
                                        <p:cTn id="74"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75" dur="500" fill="hold"/>
                                        <p:tgtEl>
                                          <p:spTgt spid="1104">
                                            <p:txEl>
                                              <p:pRg st="227" end="227"/>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104">
                                            <p:txEl>
                                              <p:pRg st="227" end="227"/>
                                            </p:txEl>
                                          </p:spTgt>
                                        </p:tgtEl>
                                        <p:attrNameLst>
                                          <p:attrName>style.visibility</p:attrName>
                                        </p:attrNameLst>
                                      </p:cBhvr>
                                      <p:to>
                                        <p:strVal val="visible"/>
                                      </p:to>
                                    </p:set>
                                    <p:anim calcmode="lin" valueType="num">
                                      <p:cBhvr additive="repl">
                                        <p:cTn id="78"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79" dur="500" fill="hold"/>
                                        <p:tgtEl>
                                          <p:spTgt spid="1104">
                                            <p:txEl>
                                              <p:pRg st="227" end="227"/>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104">
                                            <p:txEl>
                                              <p:pRg st="227" end="227"/>
                                            </p:txEl>
                                          </p:spTgt>
                                        </p:tgtEl>
                                        <p:attrNameLst>
                                          <p:attrName>style.visibility</p:attrName>
                                        </p:attrNameLst>
                                      </p:cBhvr>
                                      <p:to>
                                        <p:strVal val="visible"/>
                                      </p:to>
                                    </p:set>
                                    <p:anim calcmode="lin" valueType="num">
                                      <p:cBhvr additive="repl">
                                        <p:cTn id="82"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83" dur="500" fill="hold"/>
                                        <p:tgtEl>
                                          <p:spTgt spid="1104">
                                            <p:txEl>
                                              <p:pRg st="227" end="227"/>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104">
                                            <p:txEl>
                                              <p:pRg st="227" end="227"/>
                                            </p:txEl>
                                          </p:spTgt>
                                        </p:tgtEl>
                                        <p:attrNameLst>
                                          <p:attrName>style.visibility</p:attrName>
                                        </p:attrNameLst>
                                      </p:cBhvr>
                                      <p:to>
                                        <p:strVal val="visible"/>
                                      </p:to>
                                    </p:set>
                                    <p:anim calcmode="lin" valueType="num">
                                      <p:cBhvr additive="repl">
                                        <p:cTn id="86"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87" dur="500" fill="hold"/>
                                        <p:tgtEl>
                                          <p:spTgt spid="1104">
                                            <p:txEl>
                                              <p:pRg st="227" end="227"/>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104">
                                            <p:txEl>
                                              <p:pRg st="227" end="227"/>
                                            </p:txEl>
                                          </p:spTgt>
                                        </p:tgtEl>
                                        <p:attrNameLst>
                                          <p:attrName>style.visibility</p:attrName>
                                        </p:attrNameLst>
                                      </p:cBhvr>
                                      <p:to>
                                        <p:strVal val="visible"/>
                                      </p:to>
                                    </p:set>
                                    <p:anim calcmode="lin" valueType="num">
                                      <p:cBhvr additive="repl">
                                        <p:cTn id="90"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91" dur="500" fill="hold"/>
                                        <p:tgtEl>
                                          <p:spTgt spid="1104">
                                            <p:txEl>
                                              <p:pRg st="227" end="227"/>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104">
                                            <p:txEl>
                                              <p:pRg st="227" end="227"/>
                                            </p:txEl>
                                          </p:spTgt>
                                        </p:tgtEl>
                                        <p:attrNameLst>
                                          <p:attrName>style.visibility</p:attrName>
                                        </p:attrNameLst>
                                      </p:cBhvr>
                                      <p:to>
                                        <p:strVal val="visible"/>
                                      </p:to>
                                    </p:set>
                                    <p:anim calcmode="lin" valueType="num">
                                      <p:cBhvr additive="repl">
                                        <p:cTn id="94" dur="500" fill="hold"/>
                                        <p:tgtEl>
                                          <p:spTgt spid="1104">
                                            <p:txEl>
                                              <p:pRg st="227" end="227"/>
                                            </p:txEl>
                                          </p:spTgt>
                                        </p:tgtEl>
                                        <p:attrNameLst>
                                          <p:attrName>ppt_x</p:attrName>
                                        </p:attrNameLst>
                                      </p:cBhvr>
                                      <p:tavLst>
                                        <p:tav tm="0">
                                          <p:val>
                                            <p:strVal val="#ppt_x"/>
                                          </p:val>
                                        </p:tav>
                                        <p:tav tm="100000">
                                          <p:val>
                                            <p:strVal val="#ppt_x"/>
                                          </p:val>
                                        </p:tav>
                                      </p:tavLst>
                                    </p:anim>
                                    <p:anim calcmode="lin" valueType="num">
                                      <p:cBhvr additive="repl">
                                        <p:cTn id="95" dur="500" fill="hold"/>
                                        <p:tgtEl>
                                          <p:spTgt spid="1104">
                                            <p:txEl>
                                              <p:pRg st="227" end="227"/>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1104">
                                            <p:txEl>
                                              <p:pRg st="227" end="227"/>
                                            </p:txEl>
                                          </p:spTgt>
                                        </p:tgtEl>
                                        <p:attrNameLst>
                                          <p:attrName>style.visibility</p:attrName>
                                        </p:attrNameLst>
                                      </p:cBhvr>
                                      <p:to>
                                        <p:strVal val="visible"/>
                                      </p:to>
                                    </p:set>
                                    <p:animEffect transition="out" filter="box(in)">
                                      <p:cBhvr additive="repl">
                                        <p:cTn id="100" dur="500"/>
                                        <p:tgtEl>
                                          <p:spTgt spid="1104">
                                            <p:txEl>
                                              <p:pRg st="227" end="227"/>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107"/>
                                        </p:tgtEl>
                                        <p:attrNameLst>
                                          <p:attrName>style.visibility</p:attrName>
                                        </p:attrNameLst>
                                      </p:cBhvr>
                                      <p:to>
                                        <p:strVal val="visible"/>
                                      </p:to>
                                    </p:set>
                                    <p:anim calcmode="lin" valueType="num">
                                      <p:cBhvr additive="repl">
                                        <p:cTn id="105" dur="500" fill="hold"/>
                                        <p:tgtEl>
                                          <p:spTgt spid="1107"/>
                                        </p:tgtEl>
                                        <p:attrNameLst>
                                          <p:attrName>ppt_x</p:attrName>
                                        </p:attrNameLst>
                                      </p:cBhvr>
                                      <p:tavLst>
                                        <p:tav tm="0">
                                          <p:val>
                                            <p:strVal val="#ppt_x"/>
                                          </p:val>
                                        </p:tav>
                                        <p:tav tm="100000">
                                          <p:val>
                                            <p:strVal val="#ppt_x"/>
                                          </p:val>
                                        </p:tav>
                                      </p:tavLst>
                                    </p:anim>
                                    <p:anim calcmode="lin" valueType="num">
                                      <p:cBhvr additive="repl">
                                        <p:cTn id="106" dur="500" fill="hold"/>
                                        <p:tgtEl>
                                          <p:spTgt spid="110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108"/>
                                        </p:tgtEl>
                                        <p:attrNameLst>
                                          <p:attrName>style.visibility</p:attrName>
                                        </p:attrNameLst>
                                      </p:cBhvr>
                                      <p:to>
                                        <p:strVal val="visible"/>
                                      </p:to>
                                    </p:set>
                                    <p:anim calcmode="lin" valueType="num">
                                      <p:cBhvr additive="repl">
                                        <p:cTn id="109" dur="500" fill="hold"/>
                                        <p:tgtEl>
                                          <p:spTgt spid="1108"/>
                                        </p:tgtEl>
                                        <p:attrNameLst>
                                          <p:attrName>ppt_x</p:attrName>
                                        </p:attrNameLst>
                                      </p:cBhvr>
                                      <p:tavLst>
                                        <p:tav tm="0">
                                          <p:val>
                                            <p:strVal val="#ppt_x"/>
                                          </p:val>
                                        </p:tav>
                                        <p:tav tm="100000">
                                          <p:val>
                                            <p:strVal val="#ppt_x"/>
                                          </p:val>
                                        </p:tav>
                                      </p:tavLst>
                                    </p:anim>
                                    <p:anim calcmode="lin" valueType="num">
                                      <p:cBhvr additive="repl">
                                        <p:cTn id="110" dur="500" fill="hold"/>
                                        <p:tgtEl>
                                          <p:spTgt spid="110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nodeType="clickEffect">
                                  <p:stCondLst>
                                    <p:cond delay="0"/>
                                  </p:stCondLst>
                                  <p:childTnLst>
                                    <p:set>
                                      <p:cBhvr>
                                        <p:cTn id="114" dur="1" fill="hold">
                                          <p:stCondLst>
                                            <p:cond delay="0"/>
                                          </p:stCondLst>
                                        </p:cTn>
                                        <p:tgtEl>
                                          <p:spTgt spid="1105"/>
                                        </p:tgtEl>
                                        <p:attrNameLst>
                                          <p:attrName>style.visibility</p:attrName>
                                        </p:attrNameLst>
                                      </p:cBhvr>
                                      <p:to>
                                        <p:strVal val="visible"/>
                                      </p:to>
                                    </p:set>
                                    <p:animEffect transition="in" filter="slide(fromBottom)">
                                      <p:cBhvr additive="repl">
                                        <p:cTn id="115" dur="500"/>
                                        <p:tgtEl>
                                          <p:spTgt spid="1105"/>
                                        </p:tgtEl>
                                      </p:cBhvr>
                                    </p:animEffect>
                                  </p:childTnLst>
                                </p:cTn>
                              </p:par>
                              <p:par>
                                <p:cTn id="116" presetID="12" presetClass="entr" presetSubtype="4" fill="hold" nodeType="withEffect">
                                  <p:stCondLst>
                                    <p:cond delay="0"/>
                                  </p:stCondLst>
                                  <p:childTnLst>
                                    <p:set>
                                      <p:cBhvr>
                                        <p:cTn id="117" dur="1" fill="hold">
                                          <p:stCondLst>
                                            <p:cond delay="0"/>
                                          </p:stCondLst>
                                        </p:cTn>
                                        <p:tgtEl>
                                          <p:spTgt spid="1106"/>
                                        </p:tgtEl>
                                        <p:attrNameLst>
                                          <p:attrName>style.visibility</p:attrName>
                                        </p:attrNameLst>
                                      </p:cBhvr>
                                      <p:to>
                                        <p:strVal val="visible"/>
                                      </p:to>
                                    </p:set>
                                    <p:animEffect transition="in" filter="slide(fromBottom)">
                                      <p:cBhvr additive="repl">
                                        <p:cTn id="118" dur="500"/>
                                        <p:tgtEl>
                                          <p:spTgt spid="1106"/>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nodeType="clickEffect">
                                  <p:stCondLst>
                                    <p:cond delay="0"/>
                                  </p:stCondLst>
                                  <p:childTnLst>
                                    <p:set>
                                      <p:cBhvr>
                                        <p:cTn id="122" dur="1" fill="hold">
                                          <p:stCondLst>
                                            <p:cond delay="0"/>
                                          </p:stCondLst>
                                        </p:cTn>
                                        <p:tgtEl>
                                          <p:spTgt spid="1109"/>
                                        </p:tgtEl>
                                        <p:attrNameLst>
                                          <p:attrName>style.visibility</p:attrName>
                                        </p:attrNameLst>
                                      </p:cBhvr>
                                      <p:to>
                                        <p:strVal val="visible"/>
                                      </p:to>
                                    </p:set>
                                    <p:animEffect transition="in" filter="slide(fromBottom)">
                                      <p:cBhvr additive="repl">
                                        <p:cTn id="123" dur="500"/>
                                        <p:tgtEl>
                                          <p:spTgt spid="1109"/>
                                        </p:tgtEl>
                                      </p:cBhvr>
                                    </p:animEffect>
                                  </p:childTnLst>
                                </p:cTn>
                              </p:par>
                              <p:par>
                                <p:cTn id="124" presetID="12" presetClass="entr" presetSubtype="4" fill="hold" nodeType="withEffect">
                                  <p:stCondLst>
                                    <p:cond delay="0"/>
                                  </p:stCondLst>
                                  <p:childTnLst>
                                    <p:set>
                                      <p:cBhvr>
                                        <p:cTn id="125" dur="1" fill="hold">
                                          <p:stCondLst>
                                            <p:cond delay="0"/>
                                          </p:stCondLst>
                                        </p:cTn>
                                        <p:tgtEl>
                                          <p:spTgt spid="1110"/>
                                        </p:tgtEl>
                                        <p:attrNameLst>
                                          <p:attrName>style.visibility</p:attrName>
                                        </p:attrNameLst>
                                      </p:cBhvr>
                                      <p:to>
                                        <p:strVal val="visible"/>
                                      </p:to>
                                    </p:set>
                                    <p:animEffect transition="in" filter="slide(fromBottom)">
                                      <p:cBhvr additive="repl">
                                        <p:cTn id="126" dur="500"/>
                                        <p:tgtEl>
                                          <p:spTgt spid="1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CustomShape 1"/>
          <p:cNvSpPr/>
          <p:nvPr/>
        </p:nvSpPr>
        <p:spPr>
          <a:xfrm>
            <a:off x="2146320" y="3124080"/>
            <a:ext cx="227880" cy="227880"/>
          </a:xfrm>
          <a:prstGeom prst="ellipse">
            <a:avLst/>
          </a:prstGeom>
          <a:solidFill>
            <a:srgbClr val="A53010"/>
          </a:solidFill>
          <a:ln w="38160">
            <a:solidFill>
              <a:srgbClr val="3366FF"/>
            </a:solidFill>
            <a:round/>
          </a:ln>
        </p:spPr>
        <p:style>
          <a:lnRef idx="0">
            <a:scrgbClr r="0" g="0" b="0"/>
          </a:lnRef>
          <a:fillRef idx="0">
            <a:scrgbClr r="0" g="0" b="0"/>
          </a:fillRef>
          <a:effectRef idx="0">
            <a:scrgbClr r="0" g="0" b="0"/>
          </a:effectRef>
          <a:fontRef idx="minor"/>
        </p:style>
      </p:sp>
      <p:sp>
        <p:nvSpPr>
          <p:cNvPr id="1113" name="CustomShape 2"/>
          <p:cNvSpPr/>
          <p:nvPr/>
        </p:nvSpPr>
        <p:spPr>
          <a:xfrm>
            <a:off x="1892160" y="3124080"/>
            <a:ext cx="227880" cy="227880"/>
          </a:xfrm>
          <a:prstGeom prst="ellipse">
            <a:avLst/>
          </a:prstGeom>
          <a:solidFill>
            <a:srgbClr val="A53010"/>
          </a:solidFill>
          <a:ln w="38160">
            <a:solidFill>
              <a:srgbClr val="FF5050"/>
            </a:solidFill>
            <a:round/>
          </a:ln>
        </p:spPr>
        <p:style>
          <a:lnRef idx="0">
            <a:scrgbClr r="0" g="0" b="0"/>
          </a:lnRef>
          <a:fillRef idx="0">
            <a:scrgbClr r="0" g="0" b="0"/>
          </a:fillRef>
          <a:effectRef idx="0">
            <a:scrgbClr r="0" g="0" b="0"/>
          </a:effectRef>
          <a:fontRef idx="minor"/>
        </p:style>
      </p:sp>
      <p:sp>
        <p:nvSpPr>
          <p:cNvPr id="1114" name="CustomShape 3"/>
          <p:cNvSpPr/>
          <p:nvPr/>
        </p:nvSpPr>
        <p:spPr>
          <a:xfrm>
            <a:off x="1828800" y="1203480"/>
            <a:ext cx="7085880" cy="34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entury Gothic"/>
              </a:rPr>
              <a:t>class innertest1</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 a1 = new A(10);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A.B b1 = a1.new B(100);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b1.show();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1115" name="CustomShape 4"/>
          <p:cNvSpPr/>
          <p:nvPr/>
        </p:nvSpPr>
        <p:spPr>
          <a:xfrm>
            <a:off x="5867280" y="2819520"/>
            <a:ext cx="4571280" cy="1308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FF5050"/>
                </a:solidFill>
                <a:uFill>
                  <a:solidFill>
                    <a:srgbClr val="FFFFFF"/>
                  </a:solidFill>
                </a:uFill>
                <a:latin typeface="Century Gothic"/>
              </a:rPr>
              <a:t>To create an inner class instance for non-static classes you need an outer class reference. </a:t>
            </a:r>
            <a:endParaRPr lang="en-IN" sz="1800" b="0" strike="noStrike" spc="-1">
              <a:solidFill>
                <a:srgbClr val="000000"/>
              </a:solidFill>
              <a:uFill>
                <a:solidFill>
                  <a:srgbClr val="FFFFFF"/>
                </a:solidFill>
              </a:uFill>
              <a:latin typeface="Arial"/>
            </a:endParaRPr>
          </a:p>
        </p:txBody>
      </p:sp>
      <p:sp>
        <p:nvSpPr>
          <p:cNvPr id="1116" name="Line 5"/>
          <p:cNvSpPr/>
          <p:nvPr/>
        </p:nvSpPr>
        <p:spPr>
          <a:xfrm flipH="1" flipV="1">
            <a:off x="1981080" y="3352680"/>
            <a:ext cx="3200400" cy="106668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17" name="CustomShape 6"/>
          <p:cNvSpPr/>
          <p:nvPr/>
        </p:nvSpPr>
        <p:spPr>
          <a:xfrm>
            <a:off x="5334120" y="4419720"/>
            <a:ext cx="4571280" cy="394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FF5050"/>
                </a:solidFill>
                <a:uFill>
                  <a:solidFill>
                    <a:srgbClr val="FFFFFF"/>
                  </a:solidFill>
                </a:uFill>
                <a:latin typeface="Century Gothic"/>
              </a:rPr>
              <a:t>Outer class Name</a:t>
            </a:r>
            <a:endParaRPr lang="en-IN" sz="1800" b="0" strike="noStrike" spc="-1">
              <a:solidFill>
                <a:srgbClr val="000000"/>
              </a:solidFill>
              <a:uFill>
                <a:solidFill>
                  <a:srgbClr val="FFFFFF"/>
                </a:solidFill>
              </a:uFill>
              <a:latin typeface="Arial"/>
            </a:endParaRPr>
          </a:p>
        </p:txBody>
      </p:sp>
      <p:sp>
        <p:nvSpPr>
          <p:cNvPr id="1118" name="Line 7"/>
          <p:cNvSpPr/>
          <p:nvPr/>
        </p:nvSpPr>
        <p:spPr>
          <a:xfrm flipH="1">
            <a:off x="2319120" y="2057400"/>
            <a:ext cx="4691160" cy="1081080"/>
          </a:xfrm>
          <a:prstGeom prst="line">
            <a:avLst/>
          </a:prstGeom>
          <a:ln w="9360">
            <a:solidFill>
              <a:srgbClr val="3366FF"/>
            </a:solidFill>
            <a:round/>
            <a:tailEnd type="triangle" w="med" len="med"/>
          </a:ln>
        </p:spPr>
        <p:style>
          <a:lnRef idx="0">
            <a:scrgbClr r="0" g="0" b="0"/>
          </a:lnRef>
          <a:fillRef idx="0">
            <a:scrgbClr r="0" g="0" b="0"/>
          </a:fillRef>
          <a:effectRef idx="0">
            <a:scrgbClr r="0" g="0" b="0"/>
          </a:effectRef>
          <a:fontRef idx="minor"/>
        </p:style>
      </p:sp>
      <p:sp>
        <p:nvSpPr>
          <p:cNvPr id="1119" name="CustomShape 8"/>
          <p:cNvSpPr/>
          <p:nvPr/>
        </p:nvSpPr>
        <p:spPr>
          <a:xfrm>
            <a:off x="6934320" y="1752480"/>
            <a:ext cx="335196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3366FF"/>
                </a:solidFill>
                <a:uFill>
                  <a:solidFill>
                    <a:srgbClr val="FFFFFF"/>
                  </a:solidFill>
                </a:uFill>
                <a:latin typeface="Century Gothic"/>
              </a:rPr>
              <a:t>Inner class Name</a:t>
            </a:r>
            <a:endParaRPr lang="en-IN" sz="1800" b="0" strike="noStrike" spc="-1">
              <a:solidFill>
                <a:srgbClr val="000000"/>
              </a:solidFill>
              <a:uFill>
                <a:solidFill>
                  <a:srgbClr val="FFFFFF"/>
                </a:solidFill>
              </a:uFill>
              <a:latin typeface="Arial"/>
            </a:endParaRPr>
          </a:p>
        </p:txBody>
      </p:sp>
      <p:sp>
        <p:nvSpPr>
          <p:cNvPr id="1120" name="Line 9"/>
          <p:cNvSpPr/>
          <p:nvPr/>
        </p:nvSpPr>
        <p:spPr>
          <a:xfrm flipH="1" flipV="1">
            <a:off x="2590560" y="3352680"/>
            <a:ext cx="3200400" cy="6858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21" name="CustomShape 10"/>
          <p:cNvSpPr/>
          <p:nvPr/>
        </p:nvSpPr>
        <p:spPr>
          <a:xfrm>
            <a:off x="5715000" y="3962520"/>
            <a:ext cx="4571280" cy="394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FF5050"/>
                </a:solidFill>
                <a:uFill>
                  <a:solidFill>
                    <a:srgbClr val="FFFFFF"/>
                  </a:solidFill>
                </a:uFill>
                <a:latin typeface="Century Gothic"/>
              </a:rPr>
              <a:t>Inner class Reference</a:t>
            </a:r>
            <a:endParaRPr lang="en-IN" sz="1800" b="0" strike="noStrike" spc="-1">
              <a:solidFill>
                <a:srgbClr val="000000"/>
              </a:solidFill>
              <a:uFill>
                <a:solidFill>
                  <a:srgbClr val="FFFFFF"/>
                </a:solidFill>
              </a:uFill>
              <a:latin typeface="Arial"/>
            </a:endParaRPr>
          </a:p>
        </p:txBody>
      </p:sp>
      <p:sp>
        <p:nvSpPr>
          <p:cNvPr id="1122" name="Line 11"/>
          <p:cNvSpPr/>
          <p:nvPr/>
        </p:nvSpPr>
        <p:spPr>
          <a:xfrm flipV="1">
            <a:off x="3200400" y="2286000"/>
            <a:ext cx="3886200" cy="83808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23" name="CustomShape 12"/>
          <p:cNvSpPr/>
          <p:nvPr/>
        </p:nvSpPr>
        <p:spPr>
          <a:xfrm>
            <a:off x="7010280" y="2133720"/>
            <a:ext cx="358056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Gothic"/>
              </a:rPr>
              <a:t>Outer class Reference</a:t>
            </a:r>
            <a:endParaRPr lang="en-IN" sz="1800" b="0" strike="noStrike" spc="-1">
              <a:solidFill>
                <a:srgbClr val="000000"/>
              </a:solidFill>
              <a:uFill>
                <a:solidFill>
                  <a:srgbClr val="FFFFFF"/>
                </a:solidFill>
              </a:uFill>
              <a:latin typeface="Arial"/>
            </a:endParaRPr>
          </a:p>
        </p:txBody>
      </p:sp>
      <p:sp>
        <p:nvSpPr>
          <p:cNvPr id="1124" name="CustomShape 13"/>
          <p:cNvSpPr/>
          <p:nvPr/>
        </p:nvSpPr>
        <p:spPr>
          <a:xfrm>
            <a:off x="1752480" y="5181480"/>
            <a:ext cx="8533800" cy="133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strike="noStrike" spc="-1">
                <a:solidFill>
                  <a:srgbClr val="FF5050"/>
                </a:solidFill>
                <a:uFill>
                  <a:solidFill>
                    <a:srgbClr val="FFFFFF"/>
                  </a:solidFill>
                </a:uFill>
                <a:latin typeface="Century Gothic"/>
              </a:rPr>
              <a:t>If class B is Private then it is not visible in main().</a:t>
            </a:r>
            <a:endParaRPr lang="en-IN" sz="1800" b="0" strike="noStrike" spc="-1">
              <a:solidFill>
                <a:srgbClr val="000000"/>
              </a:solidFill>
              <a:uFill>
                <a:solidFill>
                  <a:srgbClr val="FFFFFF"/>
                </a:solidFill>
              </a:uFill>
              <a:latin typeface="Arial"/>
            </a:endParaRPr>
          </a:p>
          <a:p>
            <a:pPr algn="ctr">
              <a:lnSpc>
                <a:spcPct val="100000"/>
              </a:lnSpc>
            </a:pPr>
            <a:r>
              <a:rPr lang="en-IN" sz="2400" b="1" strike="noStrike" spc="-1">
                <a:solidFill>
                  <a:srgbClr val="FF5050"/>
                </a:solidFill>
                <a:uFill>
                  <a:solidFill>
                    <a:srgbClr val="FFFFFF"/>
                  </a:solidFill>
                </a:uFill>
                <a:latin typeface="Century Gothic"/>
              </a:rPr>
              <a:t>A.B b1 = a1.new B(100);  is WRONG/INVALID</a:t>
            </a:r>
            <a:endParaRPr lang="en-IN" sz="1800" b="0" strike="noStrike" spc="-1">
              <a:solidFill>
                <a:srgbClr val="000000"/>
              </a:solidFill>
              <a:uFill>
                <a:solidFill>
                  <a:srgbClr val="FFFFFF"/>
                </a:solidFill>
              </a:uFill>
              <a:latin typeface="Arial"/>
            </a:endParaRPr>
          </a:p>
        </p:txBody>
      </p:sp>
      <p:sp>
        <p:nvSpPr>
          <p:cNvPr id="1125" name="CustomShape 14"/>
          <p:cNvSpPr/>
          <p:nvPr/>
        </p:nvSpPr>
        <p:spPr>
          <a:xfrm>
            <a:off x="1523880" y="228600"/>
            <a:ext cx="8914680" cy="820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i="1" u="sng" strike="noStrike" spc="-1">
                <a:solidFill>
                  <a:srgbClr val="663300"/>
                </a:solidFill>
                <a:uFill>
                  <a:solidFill>
                    <a:srgbClr val="FFFFFF"/>
                  </a:solidFill>
                </a:uFill>
                <a:latin typeface="Century Gothic"/>
              </a:rPr>
              <a:t>Example 1 [Non-static Nested Class]</a:t>
            </a:r>
            <a:r>
              <a:rPr lang="en-IN" sz="2400" b="1" i="1" strike="noStrike" spc="-1">
                <a:solidFill>
                  <a:srgbClr val="663300"/>
                </a:solidFill>
                <a:uFill>
                  <a:solidFill>
                    <a:srgbClr val="FFFFFF"/>
                  </a:solidFill>
                </a:uFill>
                <a:latin typeface="Century Gothic"/>
              </a:rPr>
              <a:t>              cont….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14"/>
                                        </p:tgtEl>
                                        <p:attrNameLst>
                                          <p:attrName>style.visibility</p:attrName>
                                        </p:attrNameLst>
                                      </p:cBhvr>
                                      <p:to>
                                        <p:strVal val="visible"/>
                                      </p:to>
                                    </p:set>
                                    <p:animEffect transition="in" filter="checkerboard(across)">
                                      <p:cBhvr additive="repl">
                                        <p:cTn id="7" dur="500"/>
                                        <p:tgtEl>
                                          <p:spTgt spid="11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118"/>
                                        </p:tgtEl>
                                        <p:attrNameLst>
                                          <p:attrName>style.visibility</p:attrName>
                                        </p:attrNameLst>
                                      </p:cBhvr>
                                      <p:to>
                                        <p:strVal val="visible"/>
                                      </p:to>
                                    </p:set>
                                    <p:animEffect transition="in" filter="wheel(4)">
                                      <p:cBhvr additive="repl">
                                        <p:cTn id="12" dur="2000"/>
                                        <p:tgtEl>
                                          <p:spTgt spid="1118"/>
                                        </p:tgtEl>
                                      </p:cBhvr>
                                    </p:animEffect>
                                  </p:childTnLst>
                                </p:cTn>
                              </p:par>
                              <p:par>
                                <p:cTn id="13" presetID="21" presetClass="entr" presetSubtype="4" fill="hold" nodeType="withEffect">
                                  <p:stCondLst>
                                    <p:cond delay="0"/>
                                  </p:stCondLst>
                                  <p:childTnLst>
                                    <p:set>
                                      <p:cBhvr>
                                        <p:cTn id="14" dur="1" fill="hold">
                                          <p:stCondLst>
                                            <p:cond delay="0"/>
                                          </p:stCondLst>
                                        </p:cTn>
                                        <p:tgtEl>
                                          <p:spTgt spid="1119"/>
                                        </p:tgtEl>
                                        <p:attrNameLst>
                                          <p:attrName>style.visibility</p:attrName>
                                        </p:attrNameLst>
                                      </p:cBhvr>
                                      <p:to>
                                        <p:strVal val="visible"/>
                                      </p:to>
                                    </p:set>
                                    <p:animEffect transition="in" filter="wheel(4)">
                                      <p:cBhvr additive="repl">
                                        <p:cTn id="15" dur="2000"/>
                                        <p:tgtEl>
                                          <p:spTgt spid="111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122"/>
                                        </p:tgtEl>
                                        <p:attrNameLst>
                                          <p:attrName>style.visibility</p:attrName>
                                        </p:attrNameLst>
                                      </p:cBhvr>
                                      <p:to>
                                        <p:strVal val="visible"/>
                                      </p:to>
                                    </p:set>
                                    <p:animEffect transition="in" filter="randombar(horizontal)">
                                      <p:cBhvr additive="repl">
                                        <p:cTn id="20" dur="500"/>
                                        <p:tgtEl>
                                          <p:spTgt spid="1122"/>
                                        </p:tgtEl>
                                      </p:cBhvr>
                                    </p:animEffect>
                                  </p:childTnLst>
                                </p:cTn>
                              </p:par>
                              <p:par>
                                <p:cTn id="21" presetID="14" presetClass="entr" presetSubtype="10" fill="hold" nodeType="withEffect">
                                  <p:stCondLst>
                                    <p:cond delay="0"/>
                                  </p:stCondLst>
                                  <p:childTnLst>
                                    <p:set>
                                      <p:cBhvr>
                                        <p:cTn id="22" dur="1" fill="hold">
                                          <p:stCondLst>
                                            <p:cond delay="0"/>
                                          </p:stCondLst>
                                        </p:cTn>
                                        <p:tgtEl>
                                          <p:spTgt spid="1123"/>
                                        </p:tgtEl>
                                        <p:attrNameLst>
                                          <p:attrName>style.visibility</p:attrName>
                                        </p:attrNameLst>
                                      </p:cBhvr>
                                      <p:to>
                                        <p:strVal val="visible"/>
                                      </p:to>
                                    </p:set>
                                    <p:animEffect transition="in" filter="randombar(horizontal)">
                                      <p:cBhvr additive="repl">
                                        <p:cTn id="23" dur="500"/>
                                        <p:tgtEl>
                                          <p:spTgt spid="112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120"/>
                                        </p:tgtEl>
                                        <p:attrNameLst>
                                          <p:attrName>style.visibility</p:attrName>
                                        </p:attrNameLst>
                                      </p:cBhvr>
                                      <p:to>
                                        <p:strVal val="visible"/>
                                      </p:to>
                                    </p:set>
                                    <p:animEffect transition="in" filter="checkerboard(across)">
                                      <p:cBhvr additive="repl">
                                        <p:cTn id="28" dur="500"/>
                                        <p:tgtEl>
                                          <p:spTgt spid="1120"/>
                                        </p:tgtEl>
                                      </p:cBhvr>
                                    </p:animEffect>
                                  </p:childTnLst>
                                </p:cTn>
                              </p:par>
                              <p:par>
                                <p:cTn id="29" presetID="5" presetClass="entr" presetSubtype="10" fill="hold" nodeType="withEffect">
                                  <p:stCondLst>
                                    <p:cond delay="0"/>
                                  </p:stCondLst>
                                  <p:childTnLst>
                                    <p:set>
                                      <p:cBhvr>
                                        <p:cTn id="30" dur="1" fill="hold">
                                          <p:stCondLst>
                                            <p:cond delay="0"/>
                                          </p:stCondLst>
                                        </p:cTn>
                                        <p:tgtEl>
                                          <p:spTgt spid="1121"/>
                                        </p:tgtEl>
                                        <p:attrNameLst>
                                          <p:attrName>style.visibility</p:attrName>
                                        </p:attrNameLst>
                                      </p:cBhvr>
                                      <p:to>
                                        <p:strVal val="visible"/>
                                      </p:to>
                                    </p:set>
                                    <p:animEffect transition="in" filter="checkerboard(across)">
                                      <p:cBhvr additive="repl">
                                        <p:cTn id="31" dur="500"/>
                                        <p:tgtEl>
                                          <p:spTgt spid="1121"/>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116"/>
                                        </p:tgtEl>
                                        <p:attrNameLst>
                                          <p:attrName>style.visibility</p:attrName>
                                        </p:attrNameLst>
                                      </p:cBhvr>
                                      <p:to>
                                        <p:strVal val="visible"/>
                                      </p:to>
                                    </p:set>
                                    <p:animEffect transition="in" filter="checkerboard(across)">
                                      <p:cBhvr additive="repl">
                                        <p:cTn id="36" dur="500"/>
                                        <p:tgtEl>
                                          <p:spTgt spid="1116"/>
                                        </p:tgtEl>
                                      </p:cBhvr>
                                    </p:animEffect>
                                  </p:childTnLst>
                                </p:cTn>
                              </p:par>
                              <p:par>
                                <p:cTn id="37" presetID="5" presetClass="entr" presetSubtype="10" fill="hold" nodeType="withEffect">
                                  <p:stCondLst>
                                    <p:cond delay="0"/>
                                  </p:stCondLst>
                                  <p:childTnLst>
                                    <p:set>
                                      <p:cBhvr>
                                        <p:cTn id="38" dur="1" fill="hold">
                                          <p:stCondLst>
                                            <p:cond delay="0"/>
                                          </p:stCondLst>
                                        </p:cTn>
                                        <p:tgtEl>
                                          <p:spTgt spid="1117"/>
                                        </p:tgtEl>
                                        <p:attrNameLst>
                                          <p:attrName>style.visibility</p:attrName>
                                        </p:attrNameLst>
                                      </p:cBhvr>
                                      <p:to>
                                        <p:strVal val="visible"/>
                                      </p:to>
                                    </p:set>
                                    <p:animEffect transition="in" filter="checkerboard(across)">
                                      <p:cBhvr additive="repl">
                                        <p:cTn id="39" dur="500"/>
                                        <p:tgtEl>
                                          <p:spTgt spid="1117"/>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15"/>
                                        </p:tgtEl>
                                        <p:attrNameLst>
                                          <p:attrName>style.visibility</p:attrName>
                                        </p:attrNameLst>
                                      </p:cBhvr>
                                      <p:to>
                                        <p:strVal val="visible"/>
                                      </p:to>
                                    </p:set>
                                    <p:animEffect transition="in" filter="checkerboard(across)">
                                      <p:cBhvr additive="repl">
                                        <p:cTn id="44" dur="500"/>
                                        <p:tgtEl>
                                          <p:spTgt spid="111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124"/>
                                        </p:tgtEl>
                                        <p:attrNameLst>
                                          <p:attrName>style.visibility</p:attrName>
                                        </p:attrNameLst>
                                      </p:cBhvr>
                                      <p:to>
                                        <p:strVal val="visible"/>
                                      </p:to>
                                    </p:set>
                                    <p:animEffect transition="in" filter="checkerboard(across)">
                                      <p:cBhvr additive="repl">
                                        <p:cTn id="49" dur="500"/>
                                        <p:tgtEl>
                                          <p:spTgt spid="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Java is an Object Oriented Language</a:t>
            </a:r>
            <a:endParaRPr lang="en-IN" sz="1800" b="0" strike="noStrike" spc="-1">
              <a:solidFill>
                <a:srgbClr val="000000"/>
              </a:solidFill>
              <a:uFill>
                <a:solidFill>
                  <a:srgbClr val="FFFFFF"/>
                </a:solidFill>
              </a:uFill>
              <a:latin typeface="Arial"/>
            </a:endParaRPr>
          </a:p>
        </p:txBody>
      </p:sp>
      <p:sp>
        <p:nvSpPr>
          <p:cNvPr id="516" name="CustomShape 2"/>
          <p:cNvSpPr/>
          <p:nvPr/>
        </p:nvSpPr>
        <p:spPr>
          <a:xfrm>
            <a:off x="990720" y="1295280"/>
            <a:ext cx="1051344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404040"/>
                </a:solidFill>
                <a:uFill>
                  <a:solidFill>
                    <a:srgbClr val="FFFFFF"/>
                  </a:solidFill>
                </a:uFill>
                <a:latin typeface="Century Gothic"/>
              </a:rPr>
              <a:t>As a language that has the Object Oriented feature Java supports the following fundamental concepts: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arenR"/>
            </a:pPr>
            <a:r>
              <a:rPr lang="en-IN" sz="2400" b="0" strike="noStrike" spc="-1">
                <a:solidFill>
                  <a:srgbClr val="404040"/>
                </a:solidFill>
                <a:uFill>
                  <a:solidFill>
                    <a:srgbClr val="FFFFFF"/>
                  </a:solidFill>
                </a:uFill>
                <a:latin typeface="Century Gothic"/>
              </a:rPr>
              <a:t>Classes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Arial"/>
              <a:buAutoNum type="arabicParenR"/>
            </a:pPr>
            <a:r>
              <a:rPr lang="en-IN" sz="2400" b="0" strike="noStrike" spc="-1">
                <a:solidFill>
                  <a:srgbClr val="404040"/>
                </a:solidFill>
                <a:uFill>
                  <a:solidFill>
                    <a:srgbClr val="FFFFFF"/>
                  </a:solidFill>
                </a:uFill>
                <a:latin typeface="Century Gothic"/>
              </a:rPr>
              <a:t>Objects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Arial"/>
              <a:buAutoNum type="arabicParenR"/>
            </a:pPr>
            <a:r>
              <a:rPr lang="en-IN" sz="2400" b="0" strike="noStrike" spc="-1">
                <a:solidFill>
                  <a:srgbClr val="404040"/>
                </a:solidFill>
                <a:uFill>
                  <a:solidFill>
                    <a:srgbClr val="FFFFFF"/>
                  </a:solidFill>
                </a:uFill>
                <a:latin typeface="Century Gothic"/>
              </a:rPr>
              <a:t>Encapsulation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Arial"/>
              <a:buAutoNum type="arabicParenR"/>
            </a:pPr>
            <a:r>
              <a:rPr lang="en-IN" sz="2400" b="0" strike="noStrike" spc="-1">
                <a:solidFill>
                  <a:srgbClr val="404040"/>
                </a:solidFill>
                <a:uFill>
                  <a:solidFill>
                    <a:srgbClr val="FFFFFF"/>
                  </a:solidFill>
                </a:uFill>
                <a:latin typeface="Century Gothic"/>
              </a:rPr>
              <a:t>Abstraction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Arial"/>
              <a:buAutoNum type="arabicParenR"/>
            </a:pPr>
            <a:r>
              <a:rPr lang="en-IN" sz="2400" b="0" strike="noStrike" spc="-1">
                <a:solidFill>
                  <a:srgbClr val="404040"/>
                </a:solidFill>
                <a:uFill>
                  <a:solidFill>
                    <a:srgbClr val="FFFFFF"/>
                  </a:solidFill>
                </a:uFill>
                <a:latin typeface="Century Gothic"/>
              </a:rPr>
              <a:t>Inheritance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Arial"/>
              <a:buAutoNum type="arabicParenR"/>
            </a:pPr>
            <a:r>
              <a:rPr lang="en-IN" sz="2400" b="0" strike="noStrike" spc="-1">
                <a:solidFill>
                  <a:srgbClr val="404040"/>
                </a:solidFill>
                <a:uFill>
                  <a:solidFill>
                    <a:srgbClr val="FFFFFF"/>
                  </a:solidFill>
                </a:uFill>
                <a:latin typeface="Century Gothic"/>
              </a:rPr>
              <a:t>Polymorphism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CustomShape 1"/>
          <p:cNvSpPr/>
          <p:nvPr/>
        </p:nvSpPr>
        <p:spPr>
          <a:xfrm>
            <a:off x="1981080" y="32004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Example 2</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CustomShape 1"/>
          <p:cNvSpPr/>
          <p:nvPr/>
        </p:nvSpPr>
        <p:spPr>
          <a:xfrm>
            <a:off x="5029200" y="4114800"/>
            <a:ext cx="4647600" cy="227880"/>
          </a:xfrm>
          <a:prstGeom prst="rect">
            <a:avLst/>
          </a:prstGeom>
          <a:solidFill>
            <a:srgbClr val="A53010"/>
          </a:solidFill>
          <a:ln w="9360" cap="rnd">
            <a:solidFill>
              <a:srgbClr val="663300"/>
            </a:solidFill>
            <a:custDash>
              <a:ds d="100000" sp="100000"/>
            </a:custDash>
            <a:miter/>
          </a:ln>
        </p:spPr>
        <p:style>
          <a:lnRef idx="0">
            <a:scrgbClr r="0" g="0" b="0"/>
          </a:lnRef>
          <a:fillRef idx="0">
            <a:scrgbClr r="0" g="0" b="0"/>
          </a:fillRef>
          <a:effectRef idx="0">
            <a:scrgbClr r="0" g="0" b="0"/>
          </a:effectRef>
          <a:fontRef idx="minor"/>
        </p:style>
      </p:sp>
      <p:sp>
        <p:nvSpPr>
          <p:cNvPr id="1128" name="CustomShape 2"/>
          <p:cNvSpPr/>
          <p:nvPr/>
        </p:nvSpPr>
        <p:spPr>
          <a:xfrm>
            <a:off x="5029200" y="4343400"/>
            <a:ext cx="5257080" cy="304200"/>
          </a:xfrm>
          <a:prstGeom prst="rect">
            <a:avLst/>
          </a:prstGeom>
          <a:solidFill>
            <a:srgbClr val="A53010"/>
          </a:solidFill>
          <a:ln w="57240" cap="rnd">
            <a:solidFill>
              <a:srgbClr val="FF5050"/>
            </a:solidFill>
            <a:custDash>
              <a:ds d="600000" sp="400000"/>
            </a:custDash>
            <a:miter/>
          </a:ln>
        </p:spPr>
        <p:style>
          <a:lnRef idx="0">
            <a:scrgbClr r="0" g="0" b="0"/>
          </a:lnRef>
          <a:fillRef idx="0">
            <a:scrgbClr r="0" g="0" b="0"/>
          </a:fillRef>
          <a:effectRef idx="0">
            <a:scrgbClr r="0" g="0" b="0"/>
          </a:effectRef>
          <a:fontRef idx="minor"/>
        </p:style>
      </p:sp>
      <p:sp>
        <p:nvSpPr>
          <p:cNvPr id="1129" name="CustomShape 3"/>
          <p:cNvSpPr/>
          <p:nvPr/>
        </p:nvSpPr>
        <p:spPr>
          <a:xfrm>
            <a:off x="5029200" y="3886200"/>
            <a:ext cx="4647600" cy="227880"/>
          </a:xfrm>
          <a:prstGeom prst="rect">
            <a:avLst/>
          </a:prstGeom>
          <a:solidFill>
            <a:srgbClr val="A53010"/>
          </a:solidFill>
          <a:ln w="9360" cap="rnd">
            <a:solidFill>
              <a:srgbClr val="663300"/>
            </a:solidFill>
            <a:custDash>
              <a:ds d="100000" sp="100000"/>
            </a:custDash>
            <a:miter/>
          </a:ln>
        </p:spPr>
        <p:style>
          <a:lnRef idx="0">
            <a:scrgbClr r="0" g="0" b="0"/>
          </a:lnRef>
          <a:fillRef idx="0">
            <a:scrgbClr r="0" g="0" b="0"/>
          </a:fillRef>
          <a:effectRef idx="0">
            <a:scrgbClr r="0" g="0" b="0"/>
          </a:effectRef>
          <a:fontRef idx="minor"/>
        </p:style>
      </p:sp>
      <p:sp>
        <p:nvSpPr>
          <p:cNvPr id="1130" name="CustomShape 4"/>
          <p:cNvSpPr/>
          <p:nvPr/>
        </p:nvSpPr>
        <p:spPr>
          <a:xfrm>
            <a:off x="5029200" y="3657600"/>
            <a:ext cx="4647600" cy="227880"/>
          </a:xfrm>
          <a:prstGeom prst="rect">
            <a:avLst/>
          </a:prstGeom>
          <a:solidFill>
            <a:srgbClr val="A53010"/>
          </a:solidFill>
          <a:ln w="9360" cap="rnd">
            <a:solidFill>
              <a:srgbClr val="663300"/>
            </a:solidFill>
            <a:custDash>
              <a:ds d="100000" sp="100000"/>
            </a:custDash>
            <a:miter/>
          </a:ln>
        </p:spPr>
        <p:style>
          <a:lnRef idx="0">
            <a:scrgbClr r="0" g="0" b="0"/>
          </a:lnRef>
          <a:fillRef idx="0">
            <a:scrgbClr r="0" g="0" b="0"/>
          </a:fillRef>
          <a:effectRef idx="0">
            <a:scrgbClr r="0" g="0" b="0"/>
          </a:effectRef>
          <a:fontRef idx="minor"/>
        </p:style>
      </p:sp>
      <p:sp>
        <p:nvSpPr>
          <p:cNvPr id="1131" name="CustomShape 5"/>
          <p:cNvSpPr/>
          <p:nvPr/>
        </p:nvSpPr>
        <p:spPr>
          <a:xfrm>
            <a:off x="5105520" y="1676520"/>
            <a:ext cx="2361600" cy="227880"/>
          </a:xfrm>
          <a:prstGeom prst="rect">
            <a:avLst/>
          </a:prstGeom>
          <a:solidFill>
            <a:srgbClr val="A53010"/>
          </a:solidFill>
          <a:ln w="19080" cap="rnd">
            <a:solidFill>
              <a:srgbClr val="000000"/>
            </a:solidFill>
            <a:custDash>
              <a:ds d="200000" sp="100000"/>
            </a:custDash>
            <a:miter/>
          </a:ln>
        </p:spPr>
        <p:style>
          <a:lnRef idx="0">
            <a:scrgbClr r="0" g="0" b="0"/>
          </a:lnRef>
          <a:fillRef idx="0">
            <a:scrgbClr r="0" g="0" b="0"/>
          </a:fillRef>
          <a:effectRef idx="0">
            <a:scrgbClr r="0" g="0" b="0"/>
          </a:effectRef>
          <a:fontRef idx="minor"/>
        </p:style>
      </p:sp>
      <p:sp>
        <p:nvSpPr>
          <p:cNvPr id="1132" name="CustomShape 6"/>
          <p:cNvSpPr/>
          <p:nvPr/>
        </p:nvSpPr>
        <p:spPr>
          <a:xfrm>
            <a:off x="1600200" y="0"/>
            <a:ext cx="4571280" cy="2280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i="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private int b=10;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this.a=a;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33" name="CustomShape 7"/>
          <p:cNvSpPr/>
          <p:nvPr/>
        </p:nvSpPr>
        <p:spPr>
          <a:xfrm>
            <a:off x="5257800" y="1143000"/>
            <a:ext cx="5409360" cy="3983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i="1" strike="noStrike" spc="-1">
                <a:solidFill>
                  <a:srgbClr val="000000"/>
                </a:solidFill>
                <a:uFill>
                  <a:solidFill>
                    <a:srgbClr val="FFFFFF"/>
                  </a:solidFill>
                </a:uFill>
                <a:latin typeface="Courier New"/>
              </a:rPr>
              <a:t>class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private int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B(int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this.b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int b=20;</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System.out.println("a="+a);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System.out.println("b="+b);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System.out.println("this.b="+this.b);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System.out.println("Outer b="+A.this.b);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 // End of B inner class</a:t>
            </a:r>
            <a:endParaRPr lang="en-IN" sz="1800" b="0" strike="noStrike" spc="-1">
              <a:solidFill>
                <a:srgbClr val="000000"/>
              </a:solidFill>
              <a:uFill>
                <a:solidFill>
                  <a:srgbClr val="FFFFFF"/>
                </a:solidFill>
              </a:uFill>
              <a:latin typeface="Arial"/>
            </a:endParaRPr>
          </a:p>
        </p:txBody>
      </p:sp>
      <p:sp>
        <p:nvSpPr>
          <p:cNvPr id="1134" name="CustomShape 8"/>
          <p:cNvSpPr/>
          <p:nvPr/>
        </p:nvSpPr>
        <p:spPr>
          <a:xfrm>
            <a:off x="1697760" y="5105520"/>
            <a:ext cx="4571280" cy="155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i="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B b1 = new B(30);</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b1.show();</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 // End of Outer class A</a:t>
            </a:r>
            <a:endParaRPr lang="en-IN" sz="1800" b="0" strike="noStrike" spc="-1">
              <a:solidFill>
                <a:srgbClr val="000000"/>
              </a:solidFill>
              <a:uFill>
                <a:solidFill>
                  <a:srgbClr val="FFFFFF"/>
                </a:solidFill>
              </a:uFill>
              <a:latin typeface="Arial"/>
            </a:endParaRPr>
          </a:p>
        </p:txBody>
      </p:sp>
      <p:sp>
        <p:nvSpPr>
          <p:cNvPr id="1135" name="Line 9"/>
          <p:cNvSpPr/>
          <p:nvPr/>
        </p:nvSpPr>
        <p:spPr>
          <a:xfrm>
            <a:off x="2819160" y="228600"/>
            <a:ext cx="3200400" cy="7596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36" name="CustomShape 10"/>
          <p:cNvSpPr/>
          <p:nvPr/>
        </p:nvSpPr>
        <p:spPr>
          <a:xfrm>
            <a:off x="6095880" y="152280"/>
            <a:ext cx="4190400" cy="364320"/>
          </a:xfrm>
          <a:prstGeom prst="rect">
            <a:avLst/>
          </a:prstGeom>
          <a:noFill/>
          <a:ln w="381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Outer class</a:t>
            </a:r>
            <a:endParaRPr lang="en-IN" sz="1800" b="0" strike="noStrike" spc="-1">
              <a:solidFill>
                <a:srgbClr val="000000"/>
              </a:solidFill>
              <a:uFill>
                <a:solidFill>
                  <a:srgbClr val="FFFFFF"/>
                </a:solidFill>
              </a:uFill>
              <a:latin typeface="Arial"/>
            </a:endParaRPr>
          </a:p>
        </p:txBody>
      </p:sp>
      <p:sp>
        <p:nvSpPr>
          <p:cNvPr id="1137" name="Line 11"/>
          <p:cNvSpPr/>
          <p:nvPr/>
        </p:nvSpPr>
        <p:spPr>
          <a:xfrm flipV="1">
            <a:off x="6400800" y="1066680"/>
            <a:ext cx="685800" cy="22860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38" name="CustomShape 12"/>
          <p:cNvSpPr/>
          <p:nvPr/>
        </p:nvSpPr>
        <p:spPr>
          <a:xfrm>
            <a:off x="7086600" y="762120"/>
            <a:ext cx="2894760" cy="638640"/>
          </a:xfrm>
          <a:prstGeom prst="rect">
            <a:avLst/>
          </a:prstGeom>
          <a:noFill/>
          <a:ln w="38160">
            <a:solidFill>
              <a:srgbClr val="00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entury Gothic"/>
              </a:rPr>
              <a:t>Nested Inner class [Non-static Type]</a:t>
            </a:r>
            <a:endParaRPr lang="en-IN" sz="1800" b="0" strike="noStrike" spc="-1">
              <a:solidFill>
                <a:srgbClr val="000000"/>
              </a:solidFill>
              <a:uFill>
                <a:solidFill>
                  <a:srgbClr val="FFFFFF"/>
                </a:solidFill>
              </a:uFill>
              <a:latin typeface="Arial"/>
            </a:endParaRPr>
          </a:p>
        </p:txBody>
      </p:sp>
      <p:sp>
        <p:nvSpPr>
          <p:cNvPr id="1139" name="CustomShape 13"/>
          <p:cNvSpPr/>
          <p:nvPr/>
        </p:nvSpPr>
        <p:spPr>
          <a:xfrm>
            <a:off x="7620120" y="1600200"/>
            <a:ext cx="259020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Instance Field of B</a:t>
            </a:r>
            <a:endParaRPr lang="en-IN" sz="1800" b="0" strike="noStrike" spc="-1">
              <a:solidFill>
                <a:srgbClr val="000000"/>
              </a:solidFill>
              <a:uFill>
                <a:solidFill>
                  <a:srgbClr val="FFFFFF"/>
                </a:solidFill>
              </a:uFill>
              <a:latin typeface="Arial"/>
            </a:endParaRPr>
          </a:p>
        </p:txBody>
      </p:sp>
      <p:sp>
        <p:nvSpPr>
          <p:cNvPr id="1140" name="CustomShape 14"/>
          <p:cNvSpPr/>
          <p:nvPr/>
        </p:nvSpPr>
        <p:spPr>
          <a:xfrm>
            <a:off x="7467480" y="2666880"/>
            <a:ext cx="243756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u="sng" strike="noStrike" spc="-1">
                <a:solidFill>
                  <a:srgbClr val="000000"/>
                </a:solidFill>
                <a:uFill>
                  <a:solidFill>
                    <a:srgbClr val="FFFFFF"/>
                  </a:solidFill>
                </a:uFill>
                <a:latin typeface="Century Gothic"/>
              </a:rPr>
              <a:t>Outer Class A’s a</a:t>
            </a:r>
            <a:endParaRPr lang="en-IN" sz="1800" b="0" strike="noStrike" spc="-1">
              <a:solidFill>
                <a:srgbClr val="000000"/>
              </a:solidFill>
              <a:uFill>
                <a:solidFill>
                  <a:srgbClr val="FFFFFF"/>
                </a:solidFill>
              </a:uFill>
              <a:latin typeface="Arial"/>
            </a:endParaRPr>
          </a:p>
        </p:txBody>
      </p:sp>
      <p:sp>
        <p:nvSpPr>
          <p:cNvPr id="1141" name="CustomShape 15"/>
          <p:cNvSpPr/>
          <p:nvPr/>
        </p:nvSpPr>
        <p:spPr>
          <a:xfrm>
            <a:off x="2362320" y="3824280"/>
            <a:ext cx="243756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u="sng" strike="noStrike" spc="-1">
                <a:solidFill>
                  <a:srgbClr val="000000"/>
                </a:solidFill>
                <a:uFill>
                  <a:solidFill>
                    <a:srgbClr val="FFFFFF"/>
                  </a:solidFill>
                </a:uFill>
                <a:latin typeface="Century Gothic"/>
              </a:rPr>
              <a:t>Local b</a:t>
            </a:r>
            <a:endParaRPr lang="en-IN" sz="1800" b="0" strike="noStrike" spc="-1">
              <a:solidFill>
                <a:srgbClr val="000000"/>
              </a:solidFill>
              <a:uFill>
                <a:solidFill>
                  <a:srgbClr val="FFFFFF"/>
                </a:solidFill>
              </a:uFill>
              <a:latin typeface="Arial"/>
            </a:endParaRPr>
          </a:p>
        </p:txBody>
      </p:sp>
      <p:sp>
        <p:nvSpPr>
          <p:cNvPr id="1142" name="Line 16"/>
          <p:cNvSpPr/>
          <p:nvPr/>
        </p:nvSpPr>
        <p:spPr>
          <a:xfrm flipV="1">
            <a:off x="3429000" y="3962160"/>
            <a:ext cx="1523880" cy="763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43" name="CustomShape 17"/>
          <p:cNvSpPr/>
          <p:nvPr/>
        </p:nvSpPr>
        <p:spPr>
          <a:xfrm>
            <a:off x="2438280" y="4129200"/>
            <a:ext cx="243756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u="sng" strike="noStrike" spc="-1">
                <a:solidFill>
                  <a:srgbClr val="000000"/>
                </a:solidFill>
                <a:uFill>
                  <a:solidFill>
                    <a:srgbClr val="FFFFFF"/>
                  </a:solidFill>
                </a:uFill>
                <a:latin typeface="Century Gothic"/>
              </a:rPr>
              <a:t>B’s instance Field b</a:t>
            </a:r>
            <a:endParaRPr lang="en-IN" sz="1800" b="0" strike="noStrike" spc="-1">
              <a:solidFill>
                <a:srgbClr val="000000"/>
              </a:solidFill>
              <a:uFill>
                <a:solidFill>
                  <a:srgbClr val="FFFFFF"/>
                </a:solidFill>
              </a:uFill>
              <a:latin typeface="Arial"/>
            </a:endParaRPr>
          </a:p>
        </p:txBody>
      </p:sp>
      <p:sp>
        <p:nvSpPr>
          <p:cNvPr id="1144" name="Line 18"/>
          <p:cNvSpPr/>
          <p:nvPr/>
        </p:nvSpPr>
        <p:spPr>
          <a:xfrm flipV="1">
            <a:off x="4724280" y="4267080"/>
            <a:ext cx="304920" cy="763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45" name="CustomShape 19"/>
          <p:cNvSpPr/>
          <p:nvPr/>
        </p:nvSpPr>
        <p:spPr>
          <a:xfrm>
            <a:off x="2133720" y="4495680"/>
            <a:ext cx="274248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u="sng" strike="noStrike" spc="-1">
                <a:solidFill>
                  <a:srgbClr val="000000"/>
                </a:solidFill>
                <a:uFill>
                  <a:solidFill>
                    <a:srgbClr val="FFFFFF"/>
                  </a:solidFill>
                </a:uFill>
                <a:latin typeface="Century Gothic"/>
              </a:rPr>
              <a:t>A’s instance Field b</a:t>
            </a:r>
            <a:endParaRPr lang="en-IN" sz="1800" b="0" strike="noStrike" spc="-1">
              <a:solidFill>
                <a:srgbClr val="000000"/>
              </a:solidFill>
              <a:uFill>
                <a:solidFill>
                  <a:srgbClr val="FFFFFF"/>
                </a:solidFill>
              </a:uFill>
              <a:latin typeface="Arial"/>
            </a:endParaRPr>
          </a:p>
        </p:txBody>
      </p:sp>
      <p:sp>
        <p:nvSpPr>
          <p:cNvPr id="1146" name="Line 20"/>
          <p:cNvSpPr/>
          <p:nvPr/>
        </p:nvSpPr>
        <p:spPr>
          <a:xfrm flipV="1">
            <a:off x="4724280" y="4633560"/>
            <a:ext cx="304920" cy="763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47" name="Line 21"/>
          <p:cNvSpPr/>
          <p:nvPr/>
        </p:nvSpPr>
        <p:spPr>
          <a:xfrm flipV="1">
            <a:off x="8458200" y="3047760"/>
            <a:ext cx="75960" cy="60984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32"/>
                                        </p:tgtEl>
                                        <p:attrNameLst>
                                          <p:attrName>style.visibility</p:attrName>
                                        </p:attrNameLst>
                                      </p:cBhvr>
                                      <p:to>
                                        <p:strVal val="visible"/>
                                      </p:to>
                                    </p:set>
                                    <p:animEffect transition="out" filter="box(in)">
                                      <p:cBhvr additive="repl">
                                        <p:cTn id="7" dur="500"/>
                                        <p:tgtEl>
                                          <p:spTgt spid="11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33"/>
                                        </p:tgtEl>
                                        <p:attrNameLst>
                                          <p:attrName>style.visibility</p:attrName>
                                        </p:attrNameLst>
                                      </p:cBhvr>
                                      <p:to>
                                        <p:strVal val="visible"/>
                                      </p:to>
                                    </p:set>
                                    <p:animEffect transition="out" filter="box(in)">
                                      <p:cBhvr additive="repl">
                                        <p:cTn id="12" dur="500"/>
                                        <p:tgtEl>
                                          <p:spTgt spid="11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34"/>
                                        </p:tgtEl>
                                        <p:attrNameLst>
                                          <p:attrName>style.visibility</p:attrName>
                                        </p:attrNameLst>
                                      </p:cBhvr>
                                      <p:to>
                                        <p:strVal val="visible"/>
                                      </p:to>
                                    </p:set>
                                    <p:animEffect transition="out" filter="box(in)">
                                      <p:cBhvr additive="repl">
                                        <p:cTn id="17" dur="500"/>
                                        <p:tgtEl>
                                          <p:spTgt spid="11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35"/>
                                        </p:tgtEl>
                                        <p:attrNameLst>
                                          <p:attrName>style.visibility</p:attrName>
                                        </p:attrNameLst>
                                      </p:cBhvr>
                                      <p:to>
                                        <p:strVal val="visible"/>
                                      </p:to>
                                    </p:set>
                                    <p:animEffect transition="out" filter="box(in)">
                                      <p:cBhvr additive="repl">
                                        <p:cTn id="22" dur="500"/>
                                        <p:tgtEl>
                                          <p:spTgt spid="1135"/>
                                        </p:tgtEl>
                                      </p:cBhvr>
                                    </p:animEffect>
                                  </p:childTnLst>
                                </p:cTn>
                              </p:par>
                              <p:par>
                                <p:cTn id="23" presetID="4" presetClass="entr" presetSubtype="16" fill="hold" nodeType="withEffect">
                                  <p:stCondLst>
                                    <p:cond delay="0"/>
                                  </p:stCondLst>
                                  <p:childTnLst>
                                    <p:set>
                                      <p:cBhvr>
                                        <p:cTn id="24" dur="1" fill="hold">
                                          <p:stCondLst>
                                            <p:cond delay="0"/>
                                          </p:stCondLst>
                                        </p:cTn>
                                        <p:tgtEl>
                                          <p:spTgt spid="1136"/>
                                        </p:tgtEl>
                                        <p:attrNameLst>
                                          <p:attrName>style.visibility</p:attrName>
                                        </p:attrNameLst>
                                      </p:cBhvr>
                                      <p:to>
                                        <p:strVal val="visible"/>
                                      </p:to>
                                    </p:set>
                                    <p:animEffect transition="out" filter="box(in)">
                                      <p:cBhvr additive="repl">
                                        <p:cTn id="25" dur="500"/>
                                        <p:tgtEl>
                                          <p:spTgt spid="1136"/>
                                        </p:tgtEl>
                                      </p:cBhvr>
                                    </p:animEffect>
                                  </p:childTnLst>
                                </p:cTn>
                              </p:par>
                              <p:par>
                                <p:cTn id="26" presetID="4" presetClass="entr" presetSubtype="16" fill="hold" nodeType="withEffect">
                                  <p:stCondLst>
                                    <p:cond delay="0"/>
                                  </p:stCondLst>
                                  <p:childTnLst>
                                    <p:set>
                                      <p:cBhvr>
                                        <p:cTn id="27" dur="1" fill="hold">
                                          <p:stCondLst>
                                            <p:cond delay="0"/>
                                          </p:stCondLst>
                                        </p:cTn>
                                        <p:tgtEl>
                                          <p:spTgt spid="1137"/>
                                        </p:tgtEl>
                                        <p:attrNameLst>
                                          <p:attrName>style.visibility</p:attrName>
                                        </p:attrNameLst>
                                      </p:cBhvr>
                                      <p:to>
                                        <p:strVal val="visible"/>
                                      </p:to>
                                    </p:set>
                                    <p:animEffect transition="out" filter="box(in)">
                                      <p:cBhvr additive="repl">
                                        <p:cTn id="28" dur="500"/>
                                        <p:tgtEl>
                                          <p:spTgt spid="1137"/>
                                        </p:tgtEl>
                                      </p:cBhvr>
                                    </p:animEffect>
                                  </p:childTnLst>
                                </p:cTn>
                              </p:par>
                              <p:par>
                                <p:cTn id="29" presetID="4" presetClass="entr" presetSubtype="16" fill="hold" nodeType="withEffect">
                                  <p:stCondLst>
                                    <p:cond delay="0"/>
                                  </p:stCondLst>
                                  <p:childTnLst>
                                    <p:set>
                                      <p:cBhvr>
                                        <p:cTn id="30" dur="1" fill="hold">
                                          <p:stCondLst>
                                            <p:cond delay="0"/>
                                          </p:stCondLst>
                                        </p:cTn>
                                        <p:tgtEl>
                                          <p:spTgt spid="1138"/>
                                        </p:tgtEl>
                                        <p:attrNameLst>
                                          <p:attrName>style.visibility</p:attrName>
                                        </p:attrNameLst>
                                      </p:cBhvr>
                                      <p:to>
                                        <p:strVal val="visible"/>
                                      </p:to>
                                    </p:set>
                                    <p:animEffect transition="out" filter="box(in)">
                                      <p:cBhvr additive="repl">
                                        <p:cTn id="31" dur="500"/>
                                        <p:tgtEl>
                                          <p:spTgt spid="113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131"/>
                                        </p:tgtEl>
                                        <p:attrNameLst>
                                          <p:attrName>style.visibility</p:attrName>
                                        </p:attrNameLst>
                                      </p:cBhvr>
                                      <p:to>
                                        <p:strVal val="visible"/>
                                      </p:to>
                                    </p:set>
                                    <p:animEffect transition="out" filter="box(in)">
                                      <p:cBhvr additive="repl">
                                        <p:cTn id="36" dur="500"/>
                                        <p:tgtEl>
                                          <p:spTgt spid="1131"/>
                                        </p:tgtEl>
                                      </p:cBhvr>
                                    </p:animEffect>
                                  </p:childTnLst>
                                </p:cTn>
                              </p:par>
                              <p:par>
                                <p:cTn id="37" presetID="4" presetClass="entr" presetSubtype="16" fill="hold" nodeType="withEffect">
                                  <p:stCondLst>
                                    <p:cond delay="0"/>
                                  </p:stCondLst>
                                  <p:childTnLst>
                                    <p:set>
                                      <p:cBhvr>
                                        <p:cTn id="38" dur="1" fill="hold">
                                          <p:stCondLst>
                                            <p:cond delay="0"/>
                                          </p:stCondLst>
                                        </p:cTn>
                                        <p:tgtEl>
                                          <p:spTgt spid="1139"/>
                                        </p:tgtEl>
                                        <p:attrNameLst>
                                          <p:attrName>style.visibility</p:attrName>
                                        </p:attrNameLst>
                                      </p:cBhvr>
                                      <p:to>
                                        <p:strVal val="visible"/>
                                      </p:to>
                                    </p:set>
                                    <p:animEffect transition="out" filter="box(in)">
                                      <p:cBhvr additive="repl">
                                        <p:cTn id="39" dur="500"/>
                                        <p:tgtEl>
                                          <p:spTgt spid="113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30"/>
                                        </p:tgtEl>
                                        <p:attrNameLst>
                                          <p:attrName>style.visibility</p:attrName>
                                        </p:attrNameLst>
                                      </p:cBhvr>
                                      <p:to>
                                        <p:strVal val="visible"/>
                                      </p:to>
                                    </p:set>
                                    <p:anim calcmode="lin" valueType="num">
                                      <p:cBhvr additive="repl">
                                        <p:cTn id="44" dur="500" fill="hold"/>
                                        <p:tgtEl>
                                          <p:spTgt spid="1130"/>
                                        </p:tgtEl>
                                        <p:attrNameLst>
                                          <p:attrName>ppt_x</p:attrName>
                                        </p:attrNameLst>
                                      </p:cBhvr>
                                      <p:tavLst>
                                        <p:tav tm="0">
                                          <p:val>
                                            <p:strVal val="#ppt_x"/>
                                          </p:val>
                                        </p:tav>
                                        <p:tav tm="100000">
                                          <p:val>
                                            <p:strVal val="#ppt_x"/>
                                          </p:val>
                                        </p:tav>
                                      </p:tavLst>
                                    </p:anim>
                                    <p:anim calcmode="lin" valueType="num">
                                      <p:cBhvr additive="repl">
                                        <p:cTn id="45" dur="500" fill="hold"/>
                                        <p:tgtEl>
                                          <p:spTgt spid="1130"/>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129"/>
                                        </p:tgtEl>
                                        <p:attrNameLst>
                                          <p:attrName>style.visibility</p:attrName>
                                        </p:attrNameLst>
                                      </p:cBhvr>
                                      <p:to>
                                        <p:strVal val="visible"/>
                                      </p:to>
                                    </p:set>
                                    <p:anim calcmode="lin" valueType="num">
                                      <p:cBhvr additive="repl">
                                        <p:cTn id="48" dur="500" fill="hold"/>
                                        <p:tgtEl>
                                          <p:spTgt spid="1129"/>
                                        </p:tgtEl>
                                        <p:attrNameLst>
                                          <p:attrName>ppt_x</p:attrName>
                                        </p:attrNameLst>
                                      </p:cBhvr>
                                      <p:tavLst>
                                        <p:tav tm="0">
                                          <p:val>
                                            <p:strVal val="#ppt_x"/>
                                          </p:val>
                                        </p:tav>
                                        <p:tav tm="100000">
                                          <p:val>
                                            <p:strVal val="#ppt_x"/>
                                          </p:val>
                                        </p:tav>
                                      </p:tavLst>
                                    </p:anim>
                                    <p:anim calcmode="lin" valueType="num">
                                      <p:cBhvr additive="repl">
                                        <p:cTn id="49" dur="500" fill="hold"/>
                                        <p:tgtEl>
                                          <p:spTgt spid="1129"/>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127"/>
                                        </p:tgtEl>
                                        <p:attrNameLst>
                                          <p:attrName>style.visibility</p:attrName>
                                        </p:attrNameLst>
                                      </p:cBhvr>
                                      <p:to>
                                        <p:strVal val="visible"/>
                                      </p:to>
                                    </p:set>
                                    <p:anim calcmode="lin" valueType="num">
                                      <p:cBhvr additive="repl">
                                        <p:cTn id="52" dur="500" fill="hold"/>
                                        <p:tgtEl>
                                          <p:spTgt spid="1127"/>
                                        </p:tgtEl>
                                        <p:attrNameLst>
                                          <p:attrName>ppt_x</p:attrName>
                                        </p:attrNameLst>
                                      </p:cBhvr>
                                      <p:tavLst>
                                        <p:tav tm="0">
                                          <p:val>
                                            <p:strVal val="#ppt_x"/>
                                          </p:val>
                                        </p:tav>
                                        <p:tav tm="100000">
                                          <p:val>
                                            <p:strVal val="#ppt_x"/>
                                          </p:val>
                                        </p:tav>
                                      </p:tavLst>
                                    </p:anim>
                                    <p:anim calcmode="lin" valueType="num">
                                      <p:cBhvr additive="repl">
                                        <p:cTn id="53" dur="500" fill="hold"/>
                                        <p:tgtEl>
                                          <p:spTgt spid="112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128"/>
                                        </p:tgtEl>
                                        <p:attrNameLst>
                                          <p:attrName>style.visibility</p:attrName>
                                        </p:attrNameLst>
                                      </p:cBhvr>
                                      <p:to>
                                        <p:strVal val="visible"/>
                                      </p:to>
                                    </p:set>
                                    <p:anim calcmode="lin" valueType="num">
                                      <p:cBhvr additive="repl">
                                        <p:cTn id="56" dur="500" fill="hold"/>
                                        <p:tgtEl>
                                          <p:spTgt spid="1128"/>
                                        </p:tgtEl>
                                        <p:attrNameLst>
                                          <p:attrName>ppt_x</p:attrName>
                                        </p:attrNameLst>
                                      </p:cBhvr>
                                      <p:tavLst>
                                        <p:tav tm="0">
                                          <p:val>
                                            <p:strVal val="#ppt_x"/>
                                          </p:val>
                                        </p:tav>
                                        <p:tav tm="100000">
                                          <p:val>
                                            <p:strVal val="#ppt_x"/>
                                          </p:val>
                                        </p:tav>
                                      </p:tavLst>
                                    </p:anim>
                                    <p:anim calcmode="lin" valueType="num">
                                      <p:cBhvr additive="repl">
                                        <p:cTn id="57" dur="500" fill="hold"/>
                                        <p:tgtEl>
                                          <p:spTgt spid="112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47"/>
                                        </p:tgtEl>
                                        <p:attrNameLst>
                                          <p:attrName>style.visibility</p:attrName>
                                        </p:attrNameLst>
                                      </p:cBhvr>
                                      <p:to>
                                        <p:strVal val="visible"/>
                                      </p:to>
                                    </p:set>
                                    <p:animEffect transition="out" filter="box(in)">
                                      <p:cBhvr additive="repl">
                                        <p:cTn id="62" dur="500"/>
                                        <p:tgtEl>
                                          <p:spTgt spid="114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40"/>
                                        </p:tgtEl>
                                        <p:attrNameLst>
                                          <p:attrName>style.visibility</p:attrName>
                                        </p:attrNameLst>
                                      </p:cBhvr>
                                      <p:to>
                                        <p:strVal val="visible"/>
                                      </p:to>
                                    </p:set>
                                    <p:animEffect transition="out" filter="box(in)">
                                      <p:cBhvr additive="repl">
                                        <p:cTn id="67" dur="500"/>
                                        <p:tgtEl>
                                          <p:spTgt spid="114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141"/>
                                        </p:tgtEl>
                                        <p:attrNameLst>
                                          <p:attrName>style.visibility</p:attrName>
                                        </p:attrNameLst>
                                      </p:cBhvr>
                                      <p:to>
                                        <p:strVal val="visible"/>
                                      </p:to>
                                    </p:set>
                                    <p:animEffect transition="out" filter="box(in)">
                                      <p:cBhvr additive="repl">
                                        <p:cTn id="72" dur="500"/>
                                        <p:tgtEl>
                                          <p:spTgt spid="1141"/>
                                        </p:tgtEl>
                                      </p:cBhvr>
                                    </p:animEffect>
                                  </p:childTnLst>
                                </p:cTn>
                              </p:par>
                              <p:par>
                                <p:cTn id="73" presetID="4" presetClass="entr" presetSubtype="16" fill="hold" nodeType="withEffect">
                                  <p:stCondLst>
                                    <p:cond delay="0"/>
                                  </p:stCondLst>
                                  <p:childTnLst>
                                    <p:set>
                                      <p:cBhvr>
                                        <p:cTn id="74" dur="1" fill="hold">
                                          <p:stCondLst>
                                            <p:cond delay="0"/>
                                          </p:stCondLst>
                                        </p:cTn>
                                        <p:tgtEl>
                                          <p:spTgt spid="1142"/>
                                        </p:tgtEl>
                                        <p:attrNameLst>
                                          <p:attrName>style.visibility</p:attrName>
                                        </p:attrNameLst>
                                      </p:cBhvr>
                                      <p:to>
                                        <p:strVal val="visible"/>
                                      </p:to>
                                    </p:set>
                                    <p:animEffect transition="out" filter="box(in)">
                                      <p:cBhvr additive="repl">
                                        <p:cTn id="75" dur="500"/>
                                        <p:tgtEl>
                                          <p:spTgt spid="1142"/>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144"/>
                                        </p:tgtEl>
                                        <p:attrNameLst>
                                          <p:attrName>style.visibility</p:attrName>
                                        </p:attrNameLst>
                                      </p:cBhvr>
                                      <p:to>
                                        <p:strVal val="visible"/>
                                      </p:to>
                                    </p:set>
                                    <p:anim calcmode="lin" valueType="num">
                                      <p:cBhvr additive="repl">
                                        <p:cTn id="80" dur="500" fill="hold"/>
                                        <p:tgtEl>
                                          <p:spTgt spid="1144"/>
                                        </p:tgtEl>
                                        <p:attrNameLst>
                                          <p:attrName>ppt_x</p:attrName>
                                        </p:attrNameLst>
                                      </p:cBhvr>
                                      <p:tavLst>
                                        <p:tav tm="0">
                                          <p:val>
                                            <p:strVal val="#ppt_x"/>
                                          </p:val>
                                        </p:tav>
                                        <p:tav tm="100000">
                                          <p:val>
                                            <p:strVal val="#ppt_x"/>
                                          </p:val>
                                        </p:tav>
                                      </p:tavLst>
                                    </p:anim>
                                    <p:anim calcmode="lin" valueType="num">
                                      <p:cBhvr additive="repl">
                                        <p:cTn id="81" dur="500" fill="hold"/>
                                        <p:tgtEl>
                                          <p:spTgt spid="1144"/>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143"/>
                                        </p:tgtEl>
                                        <p:attrNameLst>
                                          <p:attrName>style.visibility</p:attrName>
                                        </p:attrNameLst>
                                      </p:cBhvr>
                                      <p:to>
                                        <p:strVal val="visible"/>
                                      </p:to>
                                    </p:set>
                                    <p:anim calcmode="lin" valueType="num">
                                      <p:cBhvr additive="repl">
                                        <p:cTn id="84" dur="500" fill="hold"/>
                                        <p:tgtEl>
                                          <p:spTgt spid="1143"/>
                                        </p:tgtEl>
                                        <p:attrNameLst>
                                          <p:attrName>ppt_x</p:attrName>
                                        </p:attrNameLst>
                                      </p:cBhvr>
                                      <p:tavLst>
                                        <p:tav tm="0">
                                          <p:val>
                                            <p:strVal val="#ppt_x"/>
                                          </p:val>
                                        </p:tav>
                                        <p:tav tm="100000">
                                          <p:val>
                                            <p:strVal val="#ppt_x"/>
                                          </p:val>
                                        </p:tav>
                                      </p:tavLst>
                                    </p:anim>
                                    <p:anim calcmode="lin" valueType="num">
                                      <p:cBhvr additive="repl">
                                        <p:cTn id="85" dur="500" fill="hold"/>
                                        <p:tgtEl>
                                          <p:spTgt spid="1143"/>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146"/>
                                        </p:tgtEl>
                                        <p:attrNameLst>
                                          <p:attrName>style.visibility</p:attrName>
                                        </p:attrNameLst>
                                      </p:cBhvr>
                                      <p:to>
                                        <p:strVal val="visible"/>
                                      </p:to>
                                    </p:set>
                                    <p:anim calcmode="lin" valueType="num">
                                      <p:cBhvr additive="repl">
                                        <p:cTn id="90" dur="500" fill="hold"/>
                                        <p:tgtEl>
                                          <p:spTgt spid="1146"/>
                                        </p:tgtEl>
                                        <p:attrNameLst>
                                          <p:attrName>ppt_x</p:attrName>
                                        </p:attrNameLst>
                                      </p:cBhvr>
                                      <p:tavLst>
                                        <p:tav tm="0">
                                          <p:val>
                                            <p:strVal val="#ppt_x"/>
                                          </p:val>
                                        </p:tav>
                                        <p:tav tm="100000">
                                          <p:val>
                                            <p:strVal val="#ppt_x"/>
                                          </p:val>
                                        </p:tav>
                                      </p:tavLst>
                                    </p:anim>
                                    <p:anim calcmode="lin" valueType="num">
                                      <p:cBhvr additive="repl">
                                        <p:cTn id="91" dur="500" fill="hold"/>
                                        <p:tgtEl>
                                          <p:spTgt spid="1146"/>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145"/>
                                        </p:tgtEl>
                                        <p:attrNameLst>
                                          <p:attrName>style.visibility</p:attrName>
                                        </p:attrNameLst>
                                      </p:cBhvr>
                                      <p:to>
                                        <p:strVal val="visible"/>
                                      </p:to>
                                    </p:set>
                                    <p:anim calcmode="lin" valueType="num">
                                      <p:cBhvr additive="repl">
                                        <p:cTn id="94" dur="500" fill="hold"/>
                                        <p:tgtEl>
                                          <p:spTgt spid="1145"/>
                                        </p:tgtEl>
                                        <p:attrNameLst>
                                          <p:attrName>ppt_x</p:attrName>
                                        </p:attrNameLst>
                                      </p:cBhvr>
                                      <p:tavLst>
                                        <p:tav tm="0">
                                          <p:val>
                                            <p:strVal val="#ppt_x"/>
                                          </p:val>
                                        </p:tav>
                                        <p:tav tm="100000">
                                          <p:val>
                                            <p:strVal val="#ppt_x"/>
                                          </p:val>
                                        </p:tav>
                                      </p:tavLst>
                                    </p:anim>
                                    <p:anim calcmode="lin" valueType="num">
                                      <p:cBhvr additive="repl">
                                        <p:cTn id="95" dur="500" fill="hold"/>
                                        <p:tgtEl>
                                          <p:spTgt spid="1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CustomShape 1"/>
          <p:cNvSpPr/>
          <p:nvPr/>
        </p:nvSpPr>
        <p:spPr>
          <a:xfrm>
            <a:off x="1600200" y="152280"/>
            <a:ext cx="9600480" cy="6188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a:solidFill>
                  <a:srgbClr val="000000"/>
                </a:solidFill>
                <a:uFill>
                  <a:solidFill>
                    <a:srgbClr val="FFFFFF"/>
                  </a:solidFill>
                </a:uFill>
                <a:latin typeface="Courier New"/>
              </a:rPr>
              <a:t>class innerTest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Create an inner class B's instance</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Call show()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STEP 1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Create an Outer Instance first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FF5050"/>
                </a:solidFill>
                <a:uFill>
                  <a:solidFill>
                    <a:srgbClr val="FFFFFF"/>
                  </a:solidFill>
                </a:uFill>
                <a:latin typeface="Arial Black"/>
              </a:rPr>
              <a:t>A a1 = new A(20);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FF5050"/>
                </a:solidFill>
                <a:uFill>
                  <a:solidFill>
                    <a:srgbClr val="FFFFFF"/>
                  </a:solidFill>
                </a:uFill>
                <a:latin typeface="Arial Black"/>
              </a:rPr>
              <a:t>A.B b1 = a1.new B(-30);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FF5050"/>
                </a:solidFill>
                <a:uFill>
                  <a:solidFill>
                    <a:srgbClr val="FFFFFF"/>
                  </a:solidFill>
                </a:uFill>
                <a:latin typeface="Arial Black"/>
              </a:rPr>
              <a:t>b1.show();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3366FF"/>
                </a:solidFill>
                <a:uFill>
                  <a:solidFill>
                    <a:srgbClr val="FFFFFF"/>
                  </a:solidFill>
                </a:uFill>
                <a:latin typeface="Courier New"/>
              </a:rPr>
              <a:t>// inner class object instantiation thru anonymous outer</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3366FF"/>
                </a:solidFill>
                <a:uFill>
                  <a:solidFill>
                    <a:srgbClr val="FFFFFF"/>
                  </a:solidFill>
                </a:uFill>
                <a:latin typeface="Courier New"/>
              </a:rPr>
              <a:t>// reference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DE7E18"/>
                </a:solidFill>
                <a:uFill>
                  <a:solidFill>
                    <a:srgbClr val="FFFFFF"/>
                  </a:solidFill>
                </a:uFill>
                <a:latin typeface="Arial Black"/>
              </a:rPr>
              <a:t>A.B b2 = new A(30).new B(-40);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DE7E18"/>
                </a:solidFill>
                <a:uFill>
                  <a:solidFill>
                    <a:srgbClr val="FFFFFF"/>
                  </a:solidFill>
                </a:uFill>
                <a:latin typeface="Arial Black"/>
              </a:rPr>
              <a:t>b2.show();</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49" name="CustomShape 2"/>
          <p:cNvSpPr/>
          <p:nvPr/>
        </p:nvSpPr>
        <p:spPr>
          <a:xfrm>
            <a:off x="7391520" y="3048120"/>
            <a:ext cx="1904400" cy="1309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a:solidFill>
                  <a:srgbClr val="663300"/>
                </a:solidFill>
                <a:uFill>
                  <a:solidFill>
                    <a:srgbClr val="FFFFFF"/>
                  </a:solidFill>
                </a:uFill>
                <a:latin typeface="Century Gothic"/>
              </a:rPr>
              <a:t>a=20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b=20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this.b=-30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Outer b=10</a:t>
            </a:r>
            <a:endParaRPr lang="en-IN" sz="1800" b="0" strike="noStrike" spc="-1">
              <a:solidFill>
                <a:srgbClr val="000000"/>
              </a:solidFill>
              <a:uFill>
                <a:solidFill>
                  <a:srgbClr val="FFFFFF"/>
                </a:solidFill>
              </a:uFill>
              <a:latin typeface="Arial"/>
            </a:endParaRPr>
          </a:p>
        </p:txBody>
      </p:sp>
      <p:sp>
        <p:nvSpPr>
          <p:cNvPr id="1150" name="CustomShape 3"/>
          <p:cNvSpPr/>
          <p:nvPr/>
        </p:nvSpPr>
        <p:spPr>
          <a:xfrm>
            <a:off x="7620120" y="5334120"/>
            <a:ext cx="1599480" cy="191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a:solidFill>
                  <a:srgbClr val="663300"/>
                </a:solidFill>
                <a:uFill>
                  <a:solidFill>
                    <a:srgbClr val="FFFFFF"/>
                  </a:solidFill>
                </a:uFill>
                <a:latin typeface="Century Gothic"/>
              </a:rPr>
              <a:t>a=30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b=20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this.b=-40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Century Gothic"/>
              </a:rPr>
              <a:t>Outer b=10</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48">
                                            <p:txEl>
                                              <p:pRg st="0" end="16"/>
                                            </p:txEl>
                                          </p:spTgt>
                                        </p:tgtEl>
                                        <p:attrNameLst>
                                          <p:attrName>style.visibility</p:attrName>
                                        </p:attrNameLst>
                                      </p:cBhvr>
                                      <p:to>
                                        <p:strVal val="visible"/>
                                      </p:to>
                                    </p:set>
                                    <p:animEffect transition="out" filter="box(in)">
                                      <p:cBhvr additive="repl">
                                        <p:cTn id="7" dur="500"/>
                                        <p:tgtEl>
                                          <p:spTgt spid="1148">
                                            <p:txEl>
                                              <p:pRg st="0" end="1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48">
                                            <p:txEl>
                                              <p:pRg st="291" end="322"/>
                                            </p:txEl>
                                          </p:spTgt>
                                        </p:tgtEl>
                                        <p:attrNameLst>
                                          <p:attrName>style.visibility</p:attrName>
                                        </p:attrNameLst>
                                      </p:cBhvr>
                                      <p:to>
                                        <p:strVal val="visible"/>
                                      </p:to>
                                    </p:set>
                                    <p:animEffect transition="out" filter="box(in)">
                                      <p:cBhvr additive="repl">
                                        <p:cTn id="10" dur="500"/>
                                        <p:tgtEl>
                                          <p:spTgt spid="1148">
                                            <p:txEl>
                                              <p:pRg st="291" end="3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48">
                                            <p:txEl>
                                              <p:pRg st="333" end="335"/>
                                            </p:txEl>
                                          </p:spTgt>
                                        </p:tgtEl>
                                        <p:attrNameLst>
                                          <p:attrName>style.visibility</p:attrName>
                                        </p:attrNameLst>
                                      </p:cBhvr>
                                      <p:to>
                                        <p:strVal val="visible"/>
                                      </p:to>
                                    </p:set>
                                    <p:animEffect transition="out" filter="box(in)">
                                      <p:cBhvr additive="repl">
                                        <p:cTn id="15" dur="500"/>
                                        <p:tgtEl>
                                          <p:spTgt spid="1148">
                                            <p:txEl>
                                              <p:pRg st="333" end="33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48">
                                            <p:txEl>
                                              <p:pRg st="337" end="337"/>
                                            </p:txEl>
                                          </p:spTgt>
                                        </p:tgtEl>
                                        <p:attrNameLst>
                                          <p:attrName>style.visibility</p:attrName>
                                        </p:attrNameLst>
                                      </p:cBhvr>
                                      <p:to>
                                        <p:strVal val="visible"/>
                                      </p:to>
                                    </p:set>
                                    <p:animEffect transition="out" filter="box(in)">
                                      <p:cBhvr additive="repl">
                                        <p:cTn id="18" dur="500"/>
                                        <p:tgtEl>
                                          <p:spTgt spid="1148">
                                            <p:txEl>
                                              <p:pRg st="337" end="33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48">
                                            <p:txEl>
                                              <p:pRg st="337" end="337"/>
                                            </p:txEl>
                                          </p:spTgt>
                                        </p:tgtEl>
                                        <p:attrNameLst>
                                          <p:attrName>style.visibility</p:attrName>
                                        </p:attrNameLst>
                                      </p:cBhvr>
                                      <p:to>
                                        <p:strVal val="visible"/>
                                      </p:to>
                                    </p:set>
                                    <p:animEffect transition="out" filter="box(in)">
                                      <p:cBhvr additive="repl">
                                        <p:cTn id="23" dur="500"/>
                                        <p:tgtEl>
                                          <p:spTgt spid="1148">
                                            <p:txEl>
                                              <p:pRg st="337" end="33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148">
                                            <p:txEl>
                                              <p:pRg st="337" end="337"/>
                                            </p:txEl>
                                          </p:spTgt>
                                        </p:tgtEl>
                                        <p:attrNameLst>
                                          <p:attrName>style.visibility</p:attrName>
                                        </p:attrNameLst>
                                      </p:cBhvr>
                                      <p:to>
                                        <p:strVal val="visible"/>
                                      </p:to>
                                    </p:set>
                                    <p:animEffect transition="out" filter="box(in)">
                                      <p:cBhvr additive="repl">
                                        <p:cTn id="26" dur="500"/>
                                        <p:tgtEl>
                                          <p:spTgt spid="1148">
                                            <p:txEl>
                                              <p:pRg st="337" end="3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8">
                                            <p:txEl>
                                              <p:pRg st="337" end="337"/>
                                            </p:txEl>
                                          </p:spTgt>
                                        </p:tgtEl>
                                        <p:attrNameLst>
                                          <p:attrName>style.visibility</p:attrName>
                                        </p:attrNameLst>
                                      </p:cBhvr>
                                      <p:to>
                                        <p:strVal val="visible"/>
                                      </p:to>
                                    </p:set>
                                    <p:anim calcmode="lin" valueType="num">
                                      <p:cBhvr additive="repl">
                                        <p:cTn id="31"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148">
                                            <p:txEl>
                                              <p:pRg st="337" end="33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48">
                                            <p:txEl>
                                              <p:pRg st="337" end="337"/>
                                            </p:txEl>
                                          </p:spTgt>
                                        </p:tgtEl>
                                        <p:attrNameLst>
                                          <p:attrName>style.visibility</p:attrName>
                                        </p:attrNameLst>
                                      </p:cBhvr>
                                      <p:to>
                                        <p:strVal val="visible"/>
                                      </p:to>
                                    </p:set>
                                    <p:anim calcmode="lin" valueType="num">
                                      <p:cBhvr additive="repl">
                                        <p:cTn id="35"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1148">
                                            <p:txEl>
                                              <p:pRg st="337" end="33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48">
                                            <p:txEl>
                                              <p:pRg st="337" end="337"/>
                                            </p:txEl>
                                          </p:spTgt>
                                        </p:tgtEl>
                                        <p:attrNameLst>
                                          <p:attrName>style.visibility</p:attrName>
                                        </p:attrNameLst>
                                      </p:cBhvr>
                                      <p:to>
                                        <p:strVal val="visible"/>
                                      </p:to>
                                    </p:set>
                                    <p:anim calcmode="lin" valueType="num">
                                      <p:cBhvr additive="repl">
                                        <p:cTn id="41"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1148">
                                            <p:txEl>
                                              <p:pRg st="337" end="33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48">
                                            <p:txEl>
                                              <p:pRg st="337" end="337"/>
                                            </p:txEl>
                                          </p:spTgt>
                                        </p:tgtEl>
                                        <p:attrNameLst>
                                          <p:attrName>style.visibility</p:attrName>
                                        </p:attrNameLst>
                                      </p:cBhvr>
                                      <p:to>
                                        <p:strVal val="visible"/>
                                      </p:to>
                                    </p:set>
                                    <p:anim calcmode="lin" valueType="num">
                                      <p:cBhvr additive="repl">
                                        <p:cTn id="45"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1148">
                                            <p:txEl>
                                              <p:pRg st="337" end="33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48">
                                            <p:txEl>
                                              <p:pRg st="337" end="337"/>
                                            </p:txEl>
                                          </p:spTgt>
                                        </p:tgtEl>
                                        <p:attrNameLst>
                                          <p:attrName>style.visibility</p:attrName>
                                        </p:attrNameLst>
                                      </p:cBhvr>
                                      <p:to>
                                        <p:strVal val="visible"/>
                                      </p:to>
                                    </p:set>
                                    <p:anim calcmode="lin" valueType="num">
                                      <p:cBhvr additive="repl">
                                        <p:cTn id="49"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148">
                                            <p:txEl>
                                              <p:pRg st="337" end="33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49"/>
                                        </p:tgtEl>
                                        <p:attrNameLst>
                                          <p:attrName>style.visibility</p:attrName>
                                        </p:attrNameLst>
                                      </p:cBhvr>
                                      <p:to>
                                        <p:strVal val="visible"/>
                                      </p:to>
                                    </p:set>
                                    <p:anim calcmode="lin" valueType="num">
                                      <p:cBhvr additive="repl">
                                        <p:cTn id="55" dur="500" fill="hold"/>
                                        <p:tgtEl>
                                          <p:spTgt spid="1149"/>
                                        </p:tgtEl>
                                        <p:attrNameLst>
                                          <p:attrName>ppt_x</p:attrName>
                                        </p:attrNameLst>
                                      </p:cBhvr>
                                      <p:tavLst>
                                        <p:tav tm="0">
                                          <p:val>
                                            <p:strVal val="#ppt_x"/>
                                          </p:val>
                                        </p:tav>
                                        <p:tav tm="100000">
                                          <p:val>
                                            <p:strVal val="#ppt_x"/>
                                          </p:val>
                                        </p:tav>
                                      </p:tavLst>
                                    </p:anim>
                                    <p:anim calcmode="lin" valueType="num">
                                      <p:cBhvr additive="repl">
                                        <p:cTn id="56" dur="500" fill="hold"/>
                                        <p:tgtEl>
                                          <p:spTgt spid="11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48">
                                            <p:txEl>
                                              <p:pRg st="337" end="337"/>
                                            </p:txEl>
                                          </p:spTgt>
                                        </p:tgtEl>
                                        <p:attrNameLst>
                                          <p:attrName>style.visibility</p:attrName>
                                        </p:attrNameLst>
                                      </p:cBhvr>
                                      <p:to>
                                        <p:strVal val="visible"/>
                                      </p:to>
                                    </p:set>
                                    <p:anim calcmode="lin" valueType="num">
                                      <p:cBhvr additive="repl">
                                        <p:cTn id="61"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1148">
                                            <p:txEl>
                                              <p:pRg st="337" end="33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48">
                                            <p:txEl>
                                              <p:pRg st="337" end="337"/>
                                            </p:txEl>
                                          </p:spTgt>
                                        </p:tgtEl>
                                        <p:attrNameLst>
                                          <p:attrName>style.visibility</p:attrName>
                                        </p:attrNameLst>
                                      </p:cBhvr>
                                      <p:to>
                                        <p:strVal val="visible"/>
                                      </p:to>
                                    </p:set>
                                    <p:anim calcmode="lin" valueType="num">
                                      <p:cBhvr additive="repl">
                                        <p:cTn id="65"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1148">
                                            <p:txEl>
                                              <p:pRg st="337" end="33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48">
                                            <p:txEl>
                                              <p:pRg st="337" end="337"/>
                                            </p:txEl>
                                          </p:spTgt>
                                        </p:tgtEl>
                                        <p:attrNameLst>
                                          <p:attrName>style.visibility</p:attrName>
                                        </p:attrNameLst>
                                      </p:cBhvr>
                                      <p:to>
                                        <p:strVal val="visible"/>
                                      </p:to>
                                    </p:set>
                                    <p:anim calcmode="lin" valueType="num">
                                      <p:cBhvr additive="repl">
                                        <p:cTn id="71"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72" dur="500" fill="hold"/>
                                        <p:tgtEl>
                                          <p:spTgt spid="1148">
                                            <p:txEl>
                                              <p:pRg st="337" end="33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48">
                                            <p:txEl>
                                              <p:pRg st="337" end="337"/>
                                            </p:txEl>
                                          </p:spTgt>
                                        </p:tgtEl>
                                        <p:attrNameLst>
                                          <p:attrName>style.visibility</p:attrName>
                                        </p:attrNameLst>
                                      </p:cBhvr>
                                      <p:to>
                                        <p:strVal val="visible"/>
                                      </p:to>
                                    </p:set>
                                    <p:anim calcmode="lin" valueType="num">
                                      <p:cBhvr additive="repl">
                                        <p:cTn id="75" dur="500" fill="hold"/>
                                        <p:tgtEl>
                                          <p:spTgt spid="1148">
                                            <p:txEl>
                                              <p:pRg st="337" end="337"/>
                                            </p:txEl>
                                          </p:spTgt>
                                        </p:tgtEl>
                                        <p:attrNameLst>
                                          <p:attrName>ppt_x</p:attrName>
                                        </p:attrNameLst>
                                      </p:cBhvr>
                                      <p:tavLst>
                                        <p:tav tm="0">
                                          <p:val>
                                            <p:strVal val="#ppt_x"/>
                                          </p:val>
                                        </p:tav>
                                        <p:tav tm="100000">
                                          <p:val>
                                            <p:strVal val="#ppt_x"/>
                                          </p:val>
                                        </p:tav>
                                      </p:tavLst>
                                    </p:anim>
                                    <p:anim calcmode="lin" valueType="num">
                                      <p:cBhvr additive="repl">
                                        <p:cTn id="76" dur="500" fill="hold"/>
                                        <p:tgtEl>
                                          <p:spTgt spid="1148">
                                            <p:txEl>
                                              <p:pRg st="337" end="337"/>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150"/>
                                        </p:tgtEl>
                                        <p:attrNameLst>
                                          <p:attrName>style.visibility</p:attrName>
                                        </p:attrNameLst>
                                      </p:cBhvr>
                                      <p:to>
                                        <p:strVal val="visible"/>
                                      </p:to>
                                    </p:set>
                                    <p:anim calcmode="lin" valueType="num">
                                      <p:cBhvr additive="repl">
                                        <p:cTn id="81" dur="500" fill="hold"/>
                                        <p:tgtEl>
                                          <p:spTgt spid="1150"/>
                                        </p:tgtEl>
                                        <p:attrNameLst>
                                          <p:attrName>ppt_x</p:attrName>
                                        </p:attrNameLst>
                                      </p:cBhvr>
                                      <p:tavLst>
                                        <p:tav tm="0">
                                          <p:val>
                                            <p:strVal val="#ppt_x"/>
                                          </p:val>
                                        </p:tav>
                                        <p:tav tm="100000">
                                          <p:val>
                                            <p:strVal val="#ppt_x"/>
                                          </p:val>
                                        </p:tav>
                                      </p:tavLst>
                                    </p:anim>
                                    <p:anim calcmode="lin" valueType="num">
                                      <p:cBhvr additive="repl">
                                        <p:cTn id="82" dur="500" fill="hold"/>
                                        <p:tgtEl>
                                          <p:spTgt spid="115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1148">
                                            <p:txEl>
                                              <p:pRg st="337" end="337"/>
                                            </p:txEl>
                                          </p:spTgt>
                                        </p:tgtEl>
                                        <p:attrNameLst>
                                          <p:attrName>style.visibility</p:attrName>
                                        </p:attrNameLst>
                                      </p:cBhvr>
                                      <p:to>
                                        <p:strVal val="visible"/>
                                      </p:to>
                                    </p:set>
                                    <p:animEffect transition="out" filter="box(in)">
                                      <p:cBhvr additive="repl">
                                        <p:cTn id="87" dur="500"/>
                                        <p:tgtEl>
                                          <p:spTgt spid="1148">
                                            <p:txEl>
                                              <p:pRg st="337" end="337"/>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1148">
                                            <p:txEl>
                                              <p:pRg st="337" end="337"/>
                                            </p:txEl>
                                          </p:spTgt>
                                        </p:tgtEl>
                                        <p:attrNameLst>
                                          <p:attrName>style.visibility</p:attrName>
                                        </p:attrNameLst>
                                      </p:cBhvr>
                                      <p:to>
                                        <p:strVal val="visible"/>
                                      </p:to>
                                    </p:set>
                                    <p:animEffect transition="out" filter="box(in)">
                                      <p:cBhvr additive="repl">
                                        <p:cTn id="90" dur="500"/>
                                        <p:tgtEl>
                                          <p:spTgt spid="1148">
                                            <p:txEl>
                                              <p:pRg st="337"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CustomShape 1"/>
          <p:cNvSpPr/>
          <p:nvPr/>
        </p:nvSpPr>
        <p:spPr>
          <a:xfrm>
            <a:off x="5562720" y="609480"/>
            <a:ext cx="2285280" cy="456480"/>
          </a:xfrm>
          <a:prstGeom prst="ellipse">
            <a:avLst/>
          </a:prstGeom>
          <a:solidFill>
            <a:srgbClr val="A53010"/>
          </a:solidFill>
          <a:ln w="38160">
            <a:solidFill>
              <a:srgbClr val="FF5050"/>
            </a:solidFill>
            <a:round/>
          </a:ln>
        </p:spPr>
        <p:style>
          <a:lnRef idx="0">
            <a:scrgbClr r="0" g="0" b="0"/>
          </a:lnRef>
          <a:fillRef idx="0">
            <a:scrgbClr r="0" g="0" b="0"/>
          </a:fillRef>
          <a:effectRef idx="0">
            <a:scrgbClr r="0" g="0" b="0"/>
          </a:effectRef>
          <a:fontRef idx="minor"/>
        </p:style>
      </p:sp>
      <p:sp>
        <p:nvSpPr>
          <p:cNvPr id="1152" name="CustomShape 2"/>
          <p:cNvSpPr/>
          <p:nvPr/>
        </p:nvSpPr>
        <p:spPr>
          <a:xfrm>
            <a:off x="1676520" y="955800"/>
            <a:ext cx="3580560" cy="4844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class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private int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A(int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this.a =a;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void print()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System.out.println("a="+a);</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153" name="CustomShape 3"/>
          <p:cNvSpPr/>
          <p:nvPr/>
        </p:nvSpPr>
        <p:spPr>
          <a:xfrm>
            <a:off x="5638680" y="623880"/>
            <a:ext cx="5942880" cy="594216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uFill>
                  <a:solidFill>
                    <a:srgbClr val="FFFFFF"/>
                  </a:solidFill>
                </a:uFill>
                <a:latin typeface="Century Gothic"/>
              </a:rPr>
              <a:t>static class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int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B(int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int c = b+10;</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this.b = c;</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void show()</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t>
            </a:r>
            <a:r>
              <a:rPr lang="en-IN" sz="2400" b="1" strike="noStrike" spc="-1">
                <a:solidFill>
                  <a:srgbClr val="FF5050"/>
                </a:solidFill>
                <a:uFill>
                  <a:solidFill>
                    <a:srgbClr val="FFFFFF"/>
                  </a:solidFill>
                </a:uFill>
                <a:latin typeface="Century Gothic"/>
              </a:rPr>
              <a:t>// print();  INVALID</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 a1 = new A(10);</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a1.print();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System.out.println("b="+b);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     } // End of class B</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      } // End of class A</a:t>
            </a:r>
            <a:endParaRPr lang="en-IN" sz="1800" b="0" strike="noStrike" spc="-1">
              <a:solidFill>
                <a:srgbClr val="000000"/>
              </a:solidFill>
              <a:uFill>
                <a:solidFill>
                  <a:srgbClr val="FFFFFF"/>
                </a:solidFill>
              </a:uFill>
              <a:latin typeface="Arial"/>
            </a:endParaRPr>
          </a:p>
        </p:txBody>
      </p:sp>
      <p:sp>
        <p:nvSpPr>
          <p:cNvPr id="1154" name="CustomShape 4"/>
          <p:cNvSpPr/>
          <p:nvPr/>
        </p:nvSpPr>
        <p:spPr>
          <a:xfrm>
            <a:off x="1028880" y="5410080"/>
            <a:ext cx="4419000" cy="155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strike="noStrike" spc="-1">
                <a:solidFill>
                  <a:srgbClr val="FF5050"/>
                </a:solidFill>
                <a:uFill>
                  <a:solidFill>
                    <a:srgbClr val="FFFFFF"/>
                  </a:solidFill>
                </a:uFill>
                <a:latin typeface="Century Gothic"/>
              </a:rPr>
              <a:t>Static nested class can refere to outer members only through outer reference</a:t>
            </a:r>
            <a:endParaRPr lang="en-IN" sz="1800" b="0" strike="noStrike" spc="-1">
              <a:solidFill>
                <a:srgbClr val="000000"/>
              </a:solidFill>
              <a:uFill>
                <a:solidFill>
                  <a:srgbClr val="FFFFFF"/>
                </a:solidFill>
              </a:uFill>
              <a:latin typeface="Arial"/>
            </a:endParaRPr>
          </a:p>
        </p:txBody>
      </p:sp>
      <p:sp>
        <p:nvSpPr>
          <p:cNvPr id="1155" name="Line 5"/>
          <p:cNvSpPr/>
          <p:nvPr/>
        </p:nvSpPr>
        <p:spPr>
          <a:xfrm flipV="1">
            <a:off x="5029200" y="5257800"/>
            <a:ext cx="1143000" cy="263520"/>
          </a:xfrm>
          <a:prstGeom prst="line">
            <a:avLst/>
          </a:prstGeom>
          <a:ln w="9360">
            <a:solidFill>
              <a:srgbClr val="FF5050"/>
            </a:solidFill>
            <a:round/>
            <a:tailEnd type="triangle" w="med" len="med"/>
          </a:ln>
        </p:spPr>
        <p:style>
          <a:lnRef idx="0">
            <a:scrgbClr r="0" g="0" b="0"/>
          </a:lnRef>
          <a:fillRef idx="0">
            <a:scrgbClr r="0" g="0" b="0"/>
          </a:fillRef>
          <a:effectRef idx="0">
            <a:scrgbClr r="0" g="0" b="0"/>
          </a:effectRef>
          <a:fontRef idx="minor"/>
        </p:style>
      </p:sp>
      <p:sp>
        <p:nvSpPr>
          <p:cNvPr id="1156" name="Line 6"/>
          <p:cNvSpPr/>
          <p:nvPr/>
        </p:nvSpPr>
        <p:spPr>
          <a:xfrm>
            <a:off x="7848360" y="990360"/>
            <a:ext cx="990720" cy="762120"/>
          </a:xfrm>
          <a:prstGeom prst="line">
            <a:avLst/>
          </a:prstGeom>
          <a:ln w="38160">
            <a:solidFill>
              <a:srgbClr val="FF5050"/>
            </a:solidFill>
            <a:round/>
            <a:tailEnd type="triangle" w="med" len="med"/>
          </a:ln>
        </p:spPr>
        <p:style>
          <a:lnRef idx="0">
            <a:scrgbClr r="0" g="0" b="0"/>
          </a:lnRef>
          <a:fillRef idx="0">
            <a:scrgbClr r="0" g="0" b="0"/>
          </a:fillRef>
          <a:effectRef idx="0">
            <a:scrgbClr r="0" g="0" b="0"/>
          </a:effectRef>
          <a:fontRef idx="minor"/>
        </p:style>
      </p:sp>
      <p:sp>
        <p:nvSpPr>
          <p:cNvPr id="1157" name="CustomShape 7"/>
          <p:cNvSpPr/>
          <p:nvPr/>
        </p:nvSpPr>
        <p:spPr>
          <a:xfrm>
            <a:off x="8686800" y="1905120"/>
            <a:ext cx="1980360" cy="821520"/>
          </a:xfrm>
          <a:prstGeom prst="rect">
            <a:avLst/>
          </a:prstGeom>
          <a:noFill/>
          <a:ln w="38160">
            <a:solidFill>
              <a:srgbClr val="FF505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rPr>
              <a:t>Static inner class</a:t>
            </a:r>
            <a:endParaRPr lang="en-IN" sz="1800" b="0" strike="noStrike" spc="-1">
              <a:solidFill>
                <a:srgbClr val="000000"/>
              </a:solidFill>
              <a:uFill>
                <a:solidFill>
                  <a:srgbClr val="FFFFFF"/>
                </a:solidFill>
              </a:uFill>
              <a:latin typeface="Arial"/>
            </a:endParaRPr>
          </a:p>
        </p:txBody>
      </p:sp>
      <p:sp>
        <p:nvSpPr>
          <p:cNvPr id="1158" name="CustomShape 8"/>
          <p:cNvSpPr/>
          <p:nvPr/>
        </p:nvSpPr>
        <p:spPr>
          <a:xfrm>
            <a:off x="1523880" y="0"/>
            <a:ext cx="91432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i="1" u="sng" strike="noStrike" spc="-1">
                <a:solidFill>
                  <a:srgbClr val="663300"/>
                </a:solidFill>
                <a:uFill>
                  <a:solidFill>
                    <a:srgbClr val="FFFFFF"/>
                  </a:solidFill>
                </a:uFill>
                <a:latin typeface="Arial Black"/>
              </a:rPr>
              <a:t>Static Inner class / Static Nested class Example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2"/>
                                        </p:tgtEl>
                                        <p:attrNameLst>
                                          <p:attrName>style.visibility</p:attrName>
                                        </p:attrNameLst>
                                      </p:cBhvr>
                                      <p:to>
                                        <p:strVal val="visible"/>
                                      </p:to>
                                    </p:set>
                                    <p:animEffect transition="out" filter="box(in)">
                                      <p:cBhvr additive="repl">
                                        <p:cTn id="7" dur="500"/>
                                        <p:tgtEl>
                                          <p:spTgt spid="11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53"/>
                                        </p:tgtEl>
                                        <p:attrNameLst>
                                          <p:attrName>style.visibility</p:attrName>
                                        </p:attrNameLst>
                                      </p:cBhvr>
                                      <p:to>
                                        <p:strVal val="visible"/>
                                      </p:to>
                                    </p:set>
                                    <p:animEffect transition="out" filter="box(in)">
                                      <p:cBhvr additive="repl">
                                        <p:cTn id="12" dur="500"/>
                                        <p:tgtEl>
                                          <p:spTgt spid="11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51"/>
                                        </p:tgtEl>
                                        <p:attrNameLst>
                                          <p:attrName>style.visibility</p:attrName>
                                        </p:attrNameLst>
                                      </p:cBhvr>
                                      <p:to>
                                        <p:strVal val="visible"/>
                                      </p:to>
                                    </p:set>
                                    <p:animEffect transition="out" filter="box(in)">
                                      <p:cBhvr additive="repl">
                                        <p:cTn id="17" dur="500"/>
                                        <p:tgtEl>
                                          <p:spTgt spid="1151"/>
                                        </p:tgtEl>
                                      </p:cBhvr>
                                    </p:animEffect>
                                  </p:childTnLst>
                                </p:cTn>
                              </p:par>
                              <p:par>
                                <p:cTn id="18" presetID="4" presetClass="entr" presetSubtype="16" fill="hold" nodeType="withEffect">
                                  <p:stCondLst>
                                    <p:cond delay="0"/>
                                  </p:stCondLst>
                                  <p:childTnLst>
                                    <p:set>
                                      <p:cBhvr>
                                        <p:cTn id="19" dur="1" fill="hold">
                                          <p:stCondLst>
                                            <p:cond delay="0"/>
                                          </p:stCondLst>
                                        </p:cTn>
                                        <p:tgtEl>
                                          <p:spTgt spid="1156"/>
                                        </p:tgtEl>
                                        <p:attrNameLst>
                                          <p:attrName>style.visibility</p:attrName>
                                        </p:attrNameLst>
                                      </p:cBhvr>
                                      <p:to>
                                        <p:strVal val="visible"/>
                                      </p:to>
                                    </p:set>
                                    <p:animEffect transition="out" filter="box(in)">
                                      <p:cBhvr additive="repl">
                                        <p:cTn id="20" dur="500"/>
                                        <p:tgtEl>
                                          <p:spTgt spid="1156"/>
                                        </p:tgtEl>
                                      </p:cBhvr>
                                    </p:animEffect>
                                  </p:childTnLst>
                                </p:cTn>
                              </p:par>
                              <p:par>
                                <p:cTn id="21" presetID="4" presetClass="entr" presetSubtype="16" fill="hold" nodeType="withEffect">
                                  <p:stCondLst>
                                    <p:cond delay="0"/>
                                  </p:stCondLst>
                                  <p:childTnLst>
                                    <p:set>
                                      <p:cBhvr>
                                        <p:cTn id="22" dur="1" fill="hold">
                                          <p:stCondLst>
                                            <p:cond delay="0"/>
                                          </p:stCondLst>
                                        </p:cTn>
                                        <p:tgtEl>
                                          <p:spTgt spid="1157"/>
                                        </p:tgtEl>
                                        <p:attrNameLst>
                                          <p:attrName>style.visibility</p:attrName>
                                        </p:attrNameLst>
                                      </p:cBhvr>
                                      <p:to>
                                        <p:strVal val="visible"/>
                                      </p:to>
                                    </p:set>
                                    <p:animEffect transition="out" filter="box(in)">
                                      <p:cBhvr additive="repl">
                                        <p:cTn id="23" dur="500"/>
                                        <p:tgtEl>
                                          <p:spTgt spid="115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155"/>
                                        </p:tgtEl>
                                        <p:attrNameLst>
                                          <p:attrName>style.visibility</p:attrName>
                                        </p:attrNameLst>
                                      </p:cBhvr>
                                      <p:to>
                                        <p:strVal val="visible"/>
                                      </p:to>
                                    </p:set>
                                    <p:animEffect transition="out" filter="box(in)">
                                      <p:cBhvr additive="repl">
                                        <p:cTn id="28" dur="500"/>
                                        <p:tgtEl>
                                          <p:spTgt spid="1155"/>
                                        </p:tgtEl>
                                      </p:cBhvr>
                                    </p:animEffect>
                                  </p:childTnLst>
                                </p:cTn>
                              </p:par>
                              <p:par>
                                <p:cTn id="29" presetID="4" presetClass="entr" presetSubtype="16" fill="hold" nodeType="withEffect">
                                  <p:stCondLst>
                                    <p:cond delay="0"/>
                                  </p:stCondLst>
                                  <p:childTnLst>
                                    <p:set>
                                      <p:cBhvr>
                                        <p:cTn id="30" dur="1" fill="hold">
                                          <p:stCondLst>
                                            <p:cond delay="0"/>
                                          </p:stCondLst>
                                        </p:cTn>
                                        <p:tgtEl>
                                          <p:spTgt spid="1154"/>
                                        </p:tgtEl>
                                        <p:attrNameLst>
                                          <p:attrName>style.visibility</p:attrName>
                                        </p:attrNameLst>
                                      </p:cBhvr>
                                      <p:to>
                                        <p:strVal val="visible"/>
                                      </p:to>
                                    </p:set>
                                    <p:animEffect transition="out" filter="box(in)">
                                      <p:cBhvr additive="repl">
                                        <p:cTn id="31" dur="500"/>
                                        <p:tgtEl>
                                          <p:spTgt spid="1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CustomShape 1"/>
          <p:cNvSpPr/>
          <p:nvPr/>
        </p:nvSpPr>
        <p:spPr>
          <a:xfrm>
            <a:off x="1828800" y="3581280"/>
            <a:ext cx="3733200" cy="380160"/>
          </a:xfrm>
          <a:prstGeom prst="rect">
            <a:avLst/>
          </a:prstGeom>
          <a:solidFill>
            <a:srgbClr val="A53010"/>
          </a:solidFill>
          <a:ln w="57240">
            <a:solidFill>
              <a:srgbClr val="663300"/>
            </a:solidFill>
            <a:miter/>
          </a:ln>
        </p:spPr>
        <p:style>
          <a:lnRef idx="0">
            <a:scrgbClr r="0" g="0" b="0"/>
          </a:lnRef>
          <a:fillRef idx="0">
            <a:scrgbClr r="0" g="0" b="0"/>
          </a:fillRef>
          <a:effectRef idx="0">
            <a:scrgbClr r="0" g="0" b="0"/>
          </a:effectRef>
          <a:fontRef idx="minor"/>
        </p:style>
      </p:sp>
      <p:sp>
        <p:nvSpPr>
          <p:cNvPr id="1160" name="CustomShape 2"/>
          <p:cNvSpPr/>
          <p:nvPr/>
        </p:nvSpPr>
        <p:spPr>
          <a:xfrm>
            <a:off x="1981080" y="1752480"/>
            <a:ext cx="6400080" cy="3928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000000"/>
                </a:solidFill>
                <a:uFill>
                  <a:solidFill>
                    <a:srgbClr val="FFFFFF"/>
                  </a:solidFill>
                </a:uFill>
                <a:latin typeface="Century Gothic"/>
              </a:rPr>
              <a:t>class innertest10</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A.B b1 = new A.B(100);</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b1.show();</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1161" name="Line 3"/>
          <p:cNvSpPr/>
          <p:nvPr/>
        </p:nvSpPr>
        <p:spPr>
          <a:xfrm>
            <a:off x="5638680" y="3949560"/>
            <a:ext cx="76212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62" name="CustomShape 4"/>
          <p:cNvSpPr/>
          <p:nvPr/>
        </p:nvSpPr>
        <p:spPr>
          <a:xfrm>
            <a:off x="6553080" y="4102200"/>
            <a:ext cx="3580560" cy="1369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i="1" u="sng" strike="noStrike" spc="-1">
                <a:solidFill>
                  <a:srgbClr val="000000"/>
                </a:solidFill>
                <a:uFill>
                  <a:solidFill>
                    <a:srgbClr val="FFFFFF"/>
                  </a:solidFill>
                </a:uFill>
                <a:latin typeface="Century Gothic"/>
              </a:rPr>
              <a:t>Instance of static Inner class</a:t>
            </a:r>
            <a:endParaRPr lang="en-IN" sz="1800" b="0" strike="noStrike" spc="-1">
              <a:solidFill>
                <a:srgbClr val="000000"/>
              </a:solidFill>
              <a:uFill>
                <a:solidFill>
                  <a:srgbClr val="FFFFFF"/>
                </a:solidFill>
              </a:uFill>
              <a:latin typeface="Arial"/>
            </a:endParaRPr>
          </a:p>
        </p:txBody>
      </p:sp>
      <p:sp>
        <p:nvSpPr>
          <p:cNvPr id="1163" name="CustomShape 5"/>
          <p:cNvSpPr/>
          <p:nvPr/>
        </p:nvSpPr>
        <p:spPr>
          <a:xfrm>
            <a:off x="1523880" y="216000"/>
            <a:ext cx="9143280" cy="51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800" b="1" i="1" strike="noStrike" spc="-1">
                <a:solidFill>
                  <a:srgbClr val="663300"/>
                </a:solidFill>
                <a:uFill>
                  <a:solidFill>
                    <a:srgbClr val="FFFFFF"/>
                  </a:solidFill>
                </a:uFill>
                <a:latin typeface="Arial Black"/>
              </a:rPr>
              <a:t>Example   cont….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60"/>
                                        </p:tgtEl>
                                        <p:attrNameLst>
                                          <p:attrName>style.visibility</p:attrName>
                                        </p:attrNameLst>
                                      </p:cBhvr>
                                      <p:to>
                                        <p:strVal val="visible"/>
                                      </p:to>
                                    </p:set>
                                    <p:animEffect transition="in" filter="checkerboard(across)">
                                      <p:cBhvr additive="repl">
                                        <p:cTn id="7" dur="500"/>
                                        <p:tgtEl>
                                          <p:spTgt spid="11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59"/>
                                        </p:tgtEl>
                                        <p:attrNameLst>
                                          <p:attrName>style.visibility</p:attrName>
                                        </p:attrNameLst>
                                      </p:cBhvr>
                                      <p:to>
                                        <p:strVal val="visible"/>
                                      </p:to>
                                    </p:set>
                                    <p:animEffect transition="out" filter="box(in)">
                                      <p:cBhvr additive="repl">
                                        <p:cTn id="12" dur="500"/>
                                        <p:tgtEl>
                                          <p:spTgt spid="1159"/>
                                        </p:tgtEl>
                                      </p:cBhvr>
                                    </p:animEffect>
                                  </p:childTnLst>
                                </p:cTn>
                              </p:par>
                              <p:par>
                                <p:cTn id="13" presetID="4" presetClass="entr" presetSubtype="16" fill="hold" nodeType="withEffect">
                                  <p:stCondLst>
                                    <p:cond delay="0"/>
                                  </p:stCondLst>
                                  <p:childTnLst>
                                    <p:set>
                                      <p:cBhvr>
                                        <p:cTn id="14" dur="1" fill="hold">
                                          <p:stCondLst>
                                            <p:cond delay="0"/>
                                          </p:stCondLst>
                                        </p:cTn>
                                        <p:tgtEl>
                                          <p:spTgt spid="1161"/>
                                        </p:tgtEl>
                                        <p:attrNameLst>
                                          <p:attrName>style.visibility</p:attrName>
                                        </p:attrNameLst>
                                      </p:cBhvr>
                                      <p:to>
                                        <p:strVal val="visible"/>
                                      </p:to>
                                    </p:set>
                                    <p:animEffect transition="out" filter="box(in)">
                                      <p:cBhvr additive="repl">
                                        <p:cTn id="15" dur="500"/>
                                        <p:tgtEl>
                                          <p:spTgt spid="1161"/>
                                        </p:tgtEl>
                                      </p:cBhvr>
                                    </p:animEffect>
                                  </p:childTnLst>
                                </p:cTn>
                              </p:par>
                              <p:par>
                                <p:cTn id="16" presetID="4" presetClass="entr" presetSubtype="16" fill="hold" nodeType="withEffect">
                                  <p:stCondLst>
                                    <p:cond delay="0"/>
                                  </p:stCondLst>
                                  <p:childTnLst>
                                    <p:set>
                                      <p:cBhvr>
                                        <p:cTn id="17" dur="1" fill="hold">
                                          <p:stCondLst>
                                            <p:cond delay="0"/>
                                          </p:stCondLst>
                                        </p:cTn>
                                        <p:tgtEl>
                                          <p:spTgt spid="1162"/>
                                        </p:tgtEl>
                                        <p:attrNameLst>
                                          <p:attrName>style.visibility</p:attrName>
                                        </p:attrNameLst>
                                      </p:cBhvr>
                                      <p:to>
                                        <p:strVal val="visible"/>
                                      </p:to>
                                    </p:set>
                                    <p:animEffect transition="out" filter="box(in)">
                                      <p:cBhvr additive="repl">
                                        <p:cTn id="18" dur="500"/>
                                        <p:tgtEl>
                                          <p:spTgt spid="1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CustomShape 1"/>
          <p:cNvSpPr/>
          <p:nvPr/>
        </p:nvSpPr>
        <p:spPr>
          <a:xfrm>
            <a:off x="1523880" y="685800"/>
            <a:ext cx="6171480" cy="5942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protected static int b=10;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this.a=a;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public void show()</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System.out.println("a="+a);</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display();</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public static void display()</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System.out.println("b="+b);</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65" name="CustomShape 2"/>
          <p:cNvSpPr/>
          <p:nvPr/>
        </p:nvSpPr>
        <p:spPr>
          <a:xfrm>
            <a:off x="1523880" y="0"/>
            <a:ext cx="8228880" cy="1308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1" i="1" strike="noStrike" spc="-1">
                <a:solidFill>
                  <a:srgbClr val="000000"/>
                </a:solidFill>
                <a:uFill>
                  <a:solidFill>
                    <a:srgbClr val="FFFFFF"/>
                  </a:solidFill>
                </a:uFill>
                <a:latin typeface="Century Gothic"/>
              </a:rPr>
              <a:t>Static Nested class Example 2</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CustomShape 1"/>
          <p:cNvSpPr/>
          <p:nvPr/>
        </p:nvSpPr>
        <p:spPr>
          <a:xfrm>
            <a:off x="1523880" y="609480"/>
            <a:ext cx="9981360" cy="588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ourier New"/>
              </a:rPr>
              <a:t>static class B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protected static int b=100;</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B(int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this.a=a;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A.this.show(); // Won't work show() is non-static in outer</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display(); // Will work as method is static in outer</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System.out.println("a="+a);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System.out.println("a="+A.this.a);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Won't work a is non-static in outer</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System.out.println("b="+b); // Will refer to its own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System.out.println("A'sb="+A.b);  // will refer to outer class B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new A(40).show();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This is how you can call non static methods of outer</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 End of inner class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 End of class A</a:t>
            </a:r>
            <a:endParaRPr lang="en-IN" sz="1800" b="0" strike="noStrike" spc="-1">
              <a:solidFill>
                <a:srgbClr val="000000"/>
              </a:solidFill>
              <a:uFill>
                <a:solidFill>
                  <a:srgbClr val="FFFFFF"/>
                </a:solidFill>
              </a:uFill>
              <a:latin typeface="Arial"/>
            </a:endParaRPr>
          </a:p>
        </p:txBody>
      </p:sp>
      <p:sp>
        <p:nvSpPr>
          <p:cNvPr id="1167" name="CustomShape 2"/>
          <p:cNvSpPr/>
          <p:nvPr/>
        </p:nvSpPr>
        <p:spPr>
          <a:xfrm>
            <a:off x="1752480" y="0"/>
            <a:ext cx="82288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i="1" strike="noStrike" spc="-1">
                <a:solidFill>
                  <a:srgbClr val="663300"/>
                </a:solidFill>
                <a:uFill>
                  <a:solidFill>
                    <a:srgbClr val="FFFFFF"/>
                  </a:solidFill>
                </a:uFill>
                <a:latin typeface="Century Gothic"/>
              </a:rPr>
              <a:t>Example 2  cont….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66">
                                            <p:txEl>
                                              <p:pRg st="0" end="17"/>
                                            </p:txEl>
                                          </p:spTgt>
                                        </p:tgtEl>
                                        <p:attrNameLst>
                                          <p:attrName>style.visibility</p:attrName>
                                        </p:attrNameLst>
                                      </p:cBhvr>
                                      <p:to>
                                        <p:strVal val="visible"/>
                                      </p:to>
                                    </p:set>
                                    <p:animEffect transition="out" filter="box(in)">
                                      <p:cBhvr additive="repl">
                                        <p:cTn id="7" dur="500"/>
                                        <p:tgtEl>
                                          <p:spTgt spid="1166">
                                            <p:txEl>
                                              <p:pRg st="0" end="1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66">
                                            <p:txEl>
                                              <p:pRg st="513" end="539"/>
                                            </p:txEl>
                                          </p:spTgt>
                                        </p:tgtEl>
                                        <p:attrNameLst>
                                          <p:attrName>style.visibility</p:attrName>
                                        </p:attrNameLst>
                                      </p:cBhvr>
                                      <p:to>
                                        <p:strVal val="visible"/>
                                      </p:to>
                                    </p:set>
                                    <p:animEffect transition="out" filter="box(in)">
                                      <p:cBhvr additive="repl">
                                        <p:cTn id="10" dur="500"/>
                                        <p:tgtEl>
                                          <p:spTgt spid="1166">
                                            <p:txEl>
                                              <p:pRg st="513" end="53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13" dur="500"/>
                                        <p:tgtEl>
                                          <p:spTgt spid="1166">
                                            <p:txEl>
                                              <p:pRg st="559" end="55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16" dur="500"/>
                                        <p:tgtEl>
                                          <p:spTgt spid="1166">
                                            <p:txEl>
                                              <p:pRg st="559" end="55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19" dur="500"/>
                                        <p:tgtEl>
                                          <p:spTgt spid="1166">
                                            <p:txEl>
                                              <p:pRg st="559" end="55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22" dur="500"/>
                                        <p:tgtEl>
                                          <p:spTgt spid="1166">
                                            <p:txEl>
                                              <p:pRg st="559" end="5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66">
                                            <p:txEl>
                                              <p:pRg st="559" end="559"/>
                                            </p:txEl>
                                          </p:spTgt>
                                        </p:tgtEl>
                                        <p:attrNameLst>
                                          <p:attrName>style.visibility</p:attrName>
                                        </p:attrNameLst>
                                      </p:cBhvr>
                                      <p:to>
                                        <p:strVal val="visible"/>
                                      </p:to>
                                    </p:set>
                                    <p:anim calcmode="lin" valueType="num">
                                      <p:cBhvr additive="repl">
                                        <p:cTn id="27"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33" dur="500"/>
                                        <p:tgtEl>
                                          <p:spTgt spid="1166">
                                            <p:txEl>
                                              <p:pRg st="559" end="55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66">
                                            <p:txEl>
                                              <p:pRg st="559" end="559"/>
                                            </p:txEl>
                                          </p:spTgt>
                                        </p:tgtEl>
                                        <p:attrNameLst>
                                          <p:attrName>style.visibility</p:attrName>
                                        </p:attrNameLst>
                                      </p:cBhvr>
                                      <p:to>
                                        <p:strVal val="visible"/>
                                      </p:to>
                                    </p:set>
                                    <p:anim calcmode="lin" valueType="num">
                                      <p:cBhvr additive="repl">
                                        <p:cTn id="38"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39"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44" dur="500"/>
                                        <p:tgtEl>
                                          <p:spTgt spid="1166">
                                            <p:txEl>
                                              <p:pRg st="559" end="55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49" dur="500"/>
                                        <p:tgtEl>
                                          <p:spTgt spid="1166">
                                            <p:txEl>
                                              <p:pRg st="559" end="559"/>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1166">
                                            <p:txEl>
                                              <p:pRg st="559" end="559"/>
                                            </p:txEl>
                                          </p:spTgt>
                                        </p:tgtEl>
                                        <p:attrNameLst>
                                          <p:attrName>style.visibility</p:attrName>
                                        </p:attrNameLst>
                                      </p:cBhvr>
                                      <p:to>
                                        <p:strVal val="visible"/>
                                      </p:to>
                                    </p:set>
                                    <p:animEffect transition="out" filter="box(in)">
                                      <p:cBhvr additive="repl">
                                        <p:cTn id="52" dur="500"/>
                                        <p:tgtEl>
                                          <p:spTgt spid="1166">
                                            <p:txEl>
                                              <p:pRg st="559" end="55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66">
                                            <p:txEl>
                                              <p:pRg st="559" end="559"/>
                                            </p:txEl>
                                          </p:spTgt>
                                        </p:tgtEl>
                                        <p:attrNameLst>
                                          <p:attrName>style.visibility</p:attrName>
                                        </p:attrNameLst>
                                      </p:cBhvr>
                                      <p:to>
                                        <p:strVal val="visible"/>
                                      </p:to>
                                    </p:set>
                                    <p:anim calcmode="lin" valueType="num">
                                      <p:cBhvr additive="repl">
                                        <p:cTn id="57"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66">
                                            <p:txEl>
                                              <p:pRg st="559" end="559"/>
                                            </p:txEl>
                                          </p:spTgt>
                                        </p:tgtEl>
                                        <p:attrNameLst>
                                          <p:attrName>style.visibility</p:attrName>
                                        </p:attrNameLst>
                                      </p:cBhvr>
                                      <p:to>
                                        <p:strVal val="visible"/>
                                      </p:to>
                                    </p:set>
                                    <p:anim calcmode="lin" valueType="num">
                                      <p:cBhvr additive="repl">
                                        <p:cTn id="63"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64"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166">
                                            <p:txEl>
                                              <p:pRg st="559" end="559"/>
                                            </p:txEl>
                                          </p:spTgt>
                                        </p:tgtEl>
                                        <p:attrNameLst>
                                          <p:attrName>style.visibility</p:attrName>
                                        </p:attrNameLst>
                                      </p:cBhvr>
                                      <p:to>
                                        <p:strVal val="visible"/>
                                      </p:to>
                                    </p:set>
                                    <p:anim calcmode="lin" valueType="num">
                                      <p:cBhvr additive="repl">
                                        <p:cTn id="69"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166">
                                            <p:txEl>
                                              <p:pRg st="559" end="559"/>
                                            </p:txEl>
                                          </p:spTgt>
                                        </p:tgtEl>
                                        <p:attrNameLst>
                                          <p:attrName>style.visibility</p:attrName>
                                        </p:attrNameLst>
                                      </p:cBhvr>
                                      <p:to>
                                        <p:strVal val="visible"/>
                                      </p:to>
                                    </p:set>
                                    <p:anim calcmode="lin" valueType="num">
                                      <p:cBhvr additive="repl">
                                        <p:cTn id="75"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76"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166">
                                            <p:txEl>
                                              <p:pRg st="559" end="559"/>
                                            </p:txEl>
                                          </p:spTgt>
                                        </p:tgtEl>
                                        <p:attrNameLst>
                                          <p:attrName>style.visibility</p:attrName>
                                        </p:attrNameLst>
                                      </p:cBhvr>
                                      <p:to>
                                        <p:strVal val="visible"/>
                                      </p:to>
                                    </p:set>
                                    <p:anim calcmode="lin" valueType="num">
                                      <p:cBhvr additive="repl">
                                        <p:cTn id="81"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82" dur="500" fill="hold"/>
                                        <p:tgtEl>
                                          <p:spTgt spid="1166">
                                            <p:txEl>
                                              <p:pRg st="559" end="55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166">
                                            <p:txEl>
                                              <p:pRg st="559" end="559"/>
                                            </p:txEl>
                                          </p:spTgt>
                                        </p:tgtEl>
                                        <p:attrNameLst>
                                          <p:attrName>style.visibility</p:attrName>
                                        </p:attrNameLst>
                                      </p:cBhvr>
                                      <p:to>
                                        <p:strVal val="visible"/>
                                      </p:to>
                                    </p:set>
                                    <p:anim calcmode="lin" valueType="num">
                                      <p:cBhvr additive="repl">
                                        <p:cTn id="85"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1166">
                                            <p:txEl>
                                              <p:pRg st="559" end="559"/>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166">
                                            <p:txEl>
                                              <p:pRg st="559" end="559"/>
                                            </p:txEl>
                                          </p:spTgt>
                                        </p:tgtEl>
                                        <p:attrNameLst>
                                          <p:attrName>style.visibility</p:attrName>
                                        </p:attrNameLst>
                                      </p:cBhvr>
                                      <p:to>
                                        <p:strVal val="visible"/>
                                      </p:to>
                                    </p:set>
                                    <p:anim calcmode="lin" valueType="num">
                                      <p:cBhvr additive="repl">
                                        <p:cTn id="89" dur="500" fill="hold"/>
                                        <p:tgtEl>
                                          <p:spTgt spid="1166">
                                            <p:txEl>
                                              <p:pRg st="559" end="559"/>
                                            </p:txEl>
                                          </p:spTgt>
                                        </p:tgtEl>
                                        <p:attrNameLst>
                                          <p:attrName>ppt_x</p:attrName>
                                        </p:attrNameLst>
                                      </p:cBhvr>
                                      <p:tavLst>
                                        <p:tav tm="0">
                                          <p:val>
                                            <p:strVal val="#ppt_x"/>
                                          </p:val>
                                        </p:tav>
                                        <p:tav tm="100000">
                                          <p:val>
                                            <p:strVal val="#ppt_x"/>
                                          </p:val>
                                        </p:tav>
                                      </p:tavLst>
                                    </p:anim>
                                    <p:anim calcmode="lin" valueType="num">
                                      <p:cBhvr additive="repl">
                                        <p:cTn id="90" dur="500" fill="hold"/>
                                        <p:tgtEl>
                                          <p:spTgt spid="1166">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CustomShape 1"/>
          <p:cNvSpPr/>
          <p:nvPr/>
        </p:nvSpPr>
        <p:spPr>
          <a:xfrm>
            <a:off x="1600200" y="838080"/>
            <a:ext cx="7848000" cy="3016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000000"/>
                </a:solidFill>
                <a:uFill>
                  <a:solidFill>
                    <a:srgbClr val="FFFFFF"/>
                  </a:solidFill>
                </a:uFill>
                <a:latin typeface="Courier New"/>
              </a:rPr>
              <a:t>class innerTest1</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A.B b1 = new A.B(-30);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b1.show();</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69" name="CustomShape 2"/>
          <p:cNvSpPr/>
          <p:nvPr/>
        </p:nvSpPr>
        <p:spPr>
          <a:xfrm>
            <a:off x="5715000" y="2895480"/>
            <a:ext cx="5637960" cy="3564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FF5050"/>
                </a:solidFill>
                <a:uFill>
                  <a:solidFill>
                    <a:srgbClr val="FFFFFF"/>
                  </a:solidFill>
                </a:uFill>
                <a:latin typeface="Century Gothic"/>
              </a:rPr>
              <a:t>D:\jdk1.3\bin&gt;java innerTest1</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b=10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a=-30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b=100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A'sb=10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a=40</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FF5050"/>
                </a:solidFill>
                <a:uFill>
                  <a:solidFill>
                    <a:srgbClr val="FFFFFF"/>
                  </a:solidFill>
                </a:uFill>
                <a:latin typeface="Century Gothic"/>
              </a:rPr>
              <a:t>b=10</a:t>
            </a:r>
            <a:endParaRPr lang="en-IN" sz="1800" b="0" strike="noStrike" spc="-1">
              <a:solidFill>
                <a:srgbClr val="000000"/>
              </a:solidFill>
              <a:uFill>
                <a:solidFill>
                  <a:srgbClr val="FFFFFF"/>
                </a:solidFill>
              </a:uFill>
              <a:latin typeface="Arial"/>
            </a:endParaRPr>
          </a:p>
        </p:txBody>
      </p:sp>
      <p:sp>
        <p:nvSpPr>
          <p:cNvPr id="1170" name="CustomShape 3"/>
          <p:cNvSpPr/>
          <p:nvPr/>
        </p:nvSpPr>
        <p:spPr>
          <a:xfrm>
            <a:off x="1752480" y="228600"/>
            <a:ext cx="822888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i="1" strike="noStrike" spc="-1">
                <a:solidFill>
                  <a:srgbClr val="663300"/>
                </a:solidFill>
                <a:uFill>
                  <a:solidFill>
                    <a:srgbClr val="FFFFFF"/>
                  </a:solidFill>
                </a:uFill>
                <a:latin typeface="Century Gothic"/>
              </a:rPr>
              <a:t>Example 2 cont….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CustomShape 1"/>
          <p:cNvSpPr/>
          <p:nvPr/>
        </p:nvSpPr>
        <p:spPr>
          <a:xfrm>
            <a:off x="1523880" y="4800600"/>
            <a:ext cx="2818800" cy="608760"/>
          </a:xfrm>
          <a:prstGeom prst="rect">
            <a:avLst/>
          </a:prstGeom>
          <a:solidFill>
            <a:srgbClr val="A53010"/>
          </a:solidFill>
          <a:ln w="57240">
            <a:solidFill>
              <a:srgbClr val="000000"/>
            </a:solidFill>
            <a:miter/>
          </a:ln>
        </p:spPr>
        <p:style>
          <a:lnRef idx="0">
            <a:scrgbClr r="0" g="0" b="0"/>
          </a:lnRef>
          <a:fillRef idx="0">
            <a:scrgbClr r="0" g="0" b="0"/>
          </a:fillRef>
          <a:effectRef idx="0">
            <a:scrgbClr r="0" g="0" b="0"/>
          </a:effectRef>
          <a:fontRef idx="minor"/>
        </p:style>
      </p:sp>
      <p:sp>
        <p:nvSpPr>
          <p:cNvPr id="1172" name="CustomShape 2"/>
          <p:cNvSpPr/>
          <p:nvPr/>
        </p:nvSpPr>
        <p:spPr>
          <a:xfrm>
            <a:off x="1523880" y="0"/>
            <a:ext cx="9143280" cy="1064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i="1" u="sng" strike="noStrike" spc="-1">
                <a:solidFill>
                  <a:srgbClr val="000000"/>
                </a:solidFill>
                <a:uFill>
                  <a:solidFill>
                    <a:srgbClr val="FFFFFF"/>
                  </a:solidFill>
                </a:uFill>
                <a:latin typeface="Century Gothic"/>
              </a:rPr>
              <a:t>Local Inner classes [ Classes Within method body]</a:t>
            </a:r>
            <a:endParaRPr lang="en-IN" sz="1800" b="0" strike="noStrike" spc="-1">
              <a:solidFill>
                <a:srgbClr val="000000"/>
              </a:solidFill>
              <a:uFill>
                <a:solidFill>
                  <a:srgbClr val="FFFFFF"/>
                </a:solidFill>
              </a:uFill>
              <a:latin typeface="Arial"/>
            </a:endParaRPr>
          </a:p>
        </p:txBody>
      </p:sp>
      <p:sp>
        <p:nvSpPr>
          <p:cNvPr id="1173" name="CustomShape 3"/>
          <p:cNvSpPr/>
          <p:nvPr/>
        </p:nvSpPr>
        <p:spPr>
          <a:xfrm>
            <a:off x="1752480" y="1701720"/>
            <a:ext cx="6476400" cy="4358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protected static int b=10;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this.a=a;</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class B</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74" name="Line 4"/>
          <p:cNvSpPr/>
          <p:nvPr/>
        </p:nvSpPr>
        <p:spPr>
          <a:xfrm flipV="1">
            <a:off x="4495680" y="1676160"/>
            <a:ext cx="2438280" cy="28195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75" name="CustomShape 5"/>
          <p:cNvSpPr/>
          <p:nvPr/>
        </p:nvSpPr>
        <p:spPr>
          <a:xfrm>
            <a:off x="7010280" y="838080"/>
            <a:ext cx="4653360" cy="2257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u="sng" strike="noStrike" spc="-1">
                <a:solidFill>
                  <a:srgbClr val="000000"/>
                </a:solidFill>
                <a:uFill>
                  <a:solidFill>
                    <a:srgbClr val="FFFFFF"/>
                  </a:solidFill>
                </a:uFill>
                <a:latin typeface="Century Gothic"/>
              </a:rPr>
              <a:t>Class declared within a method body.</a:t>
            </a:r>
            <a:endParaRPr lang="en-IN" sz="1800" b="0" strike="noStrike" spc="-1">
              <a:solidFill>
                <a:srgbClr val="000000"/>
              </a:solidFill>
              <a:uFill>
                <a:solidFill>
                  <a:srgbClr val="FFFFFF"/>
                </a:solidFill>
              </a:uFill>
              <a:latin typeface="Arial"/>
            </a:endParaRPr>
          </a:p>
          <a:p>
            <a:pPr>
              <a:lnSpc>
                <a:spcPct val="100000"/>
              </a:lnSpc>
            </a:pPr>
            <a:r>
              <a:rPr lang="en-IN" sz="2000" b="1" i="1" u="sng" strike="noStrike" spc="-1">
                <a:solidFill>
                  <a:srgbClr val="000000"/>
                </a:solidFill>
                <a:uFill>
                  <a:solidFill>
                    <a:srgbClr val="FFFFFF"/>
                  </a:solidFill>
                </a:uFill>
                <a:latin typeface="Century Gothic"/>
              </a:rPr>
              <a:t>Here method is show()</a:t>
            </a:r>
            <a:endParaRPr lang="en-IN" sz="1800" b="0" strike="noStrike" spc="-1">
              <a:solidFill>
                <a:srgbClr val="000000"/>
              </a:solidFill>
              <a:uFill>
                <a:solidFill>
                  <a:srgbClr val="FFFFFF"/>
                </a:solidFill>
              </a:uFill>
              <a:latin typeface="Arial"/>
            </a:endParaRPr>
          </a:p>
          <a:p>
            <a:pPr>
              <a:lnSpc>
                <a:spcPct val="100000"/>
              </a:lnSpc>
            </a:pPr>
            <a:r>
              <a:rPr lang="en-IN" sz="2000" b="1" i="1" u="sng" strike="noStrike" spc="-1">
                <a:solidFill>
                  <a:srgbClr val="000000"/>
                </a:solidFill>
                <a:uFill>
                  <a:solidFill>
                    <a:srgbClr val="FFFFFF"/>
                  </a:solidFill>
                </a:uFill>
                <a:latin typeface="Century Gothic"/>
              </a:rPr>
              <a:t>Local inner classes Can not be declared as public,private or protected </a:t>
            </a:r>
            <a:endParaRPr lang="en-IN" sz="1800" b="0" strike="noStrike" spc="-1">
              <a:solidFill>
                <a:srgbClr val="000000"/>
              </a:solidFill>
              <a:uFill>
                <a:solidFill>
                  <a:srgbClr val="FFFFFF"/>
                </a:solidFill>
              </a:uFill>
              <a:latin typeface="Arial"/>
            </a:endParaRPr>
          </a:p>
        </p:txBody>
      </p:sp>
      <p:sp>
        <p:nvSpPr>
          <p:cNvPr id="1176" name="CustomShape 6"/>
          <p:cNvSpPr/>
          <p:nvPr/>
        </p:nvSpPr>
        <p:spPr>
          <a:xfrm>
            <a:off x="6048000" y="3067920"/>
            <a:ext cx="5831640" cy="3519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000000"/>
              </a:buClr>
              <a:buFont typeface="StarSymbol"/>
              <a:buAutoNum type="arabicPeriod"/>
            </a:pPr>
            <a:r>
              <a:rPr lang="en-IN" sz="2000" b="1" i="1" strike="noStrike" spc="-1">
                <a:solidFill>
                  <a:srgbClr val="000000"/>
                </a:solidFill>
                <a:uFill>
                  <a:solidFill>
                    <a:srgbClr val="FFFFFF"/>
                  </a:solidFill>
                </a:uFill>
                <a:latin typeface="Century Gothic"/>
              </a:rPr>
              <a:t>Class B is visible only in method show().</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000" b="1" i="1" strike="noStrike" spc="-1">
                <a:solidFill>
                  <a:srgbClr val="000000"/>
                </a:solidFill>
                <a:uFill>
                  <a:solidFill>
                    <a:srgbClr val="FFFFFF"/>
                  </a:solidFill>
                </a:uFill>
                <a:latin typeface="Century Gothic"/>
              </a:rPr>
              <a:t>It can be used within this show() method only</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000" b="1" i="1" strike="noStrike" spc="-1">
                <a:solidFill>
                  <a:srgbClr val="000000"/>
                </a:solidFill>
                <a:uFill>
                  <a:solidFill>
                    <a:srgbClr val="FFFFFF"/>
                  </a:solidFill>
                </a:uFill>
                <a:latin typeface="Century Gothic"/>
              </a:rPr>
              <a:t>Local inner classes can only use final variables from its enclosing method.</a:t>
            </a:r>
            <a:endParaRPr lang="en-IN" sz="1800" b="0" strike="noStrike" spc="-1">
              <a:solidFill>
                <a:srgbClr val="000000"/>
              </a:solidFill>
              <a:uFill>
                <a:solidFill>
                  <a:srgbClr val="FFFFFF"/>
                </a:solidFill>
              </a:uFill>
              <a:latin typeface="Arial"/>
            </a:endParaRPr>
          </a:p>
          <a:p>
            <a:pPr marL="215900" indent="-215900">
              <a:lnSpc>
                <a:spcPct val="100000"/>
              </a:lnSpc>
              <a:buClr>
                <a:srgbClr val="000000"/>
              </a:buClr>
              <a:buFont typeface="StarSymbol"/>
              <a:buAutoNum type="arabicPeriod"/>
            </a:pPr>
            <a:r>
              <a:rPr lang="en-IN" sz="2000" b="1" i="1" strike="noStrike" spc="-1">
                <a:solidFill>
                  <a:srgbClr val="000000"/>
                </a:solidFill>
                <a:uFill>
                  <a:solidFill>
                    <a:srgbClr val="FFFFFF"/>
                  </a:solidFill>
                </a:uFill>
                <a:latin typeface="Century Gothic"/>
              </a:rPr>
              <a:t>However inner classes can refer to its fields of enclosing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72"/>
                                        </p:tgtEl>
                                        <p:attrNameLst>
                                          <p:attrName>style.visibility</p:attrName>
                                        </p:attrNameLst>
                                      </p:cBhvr>
                                      <p:to>
                                        <p:strVal val="visible"/>
                                      </p:to>
                                    </p:set>
                                    <p:animEffect transition="out" filter="box(in)">
                                      <p:cBhvr additive="repl">
                                        <p:cTn id="7" dur="500"/>
                                        <p:tgtEl>
                                          <p:spTgt spid="11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73"/>
                                        </p:tgtEl>
                                        <p:attrNameLst>
                                          <p:attrName>style.visibility</p:attrName>
                                        </p:attrNameLst>
                                      </p:cBhvr>
                                      <p:to>
                                        <p:strVal val="visible"/>
                                      </p:to>
                                    </p:set>
                                    <p:animEffect transition="out" filter="box(in)">
                                      <p:cBhvr additive="repl">
                                        <p:cTn id="12" dur="500"/>
                                        <p:tgtEl>
                                          <p:spTgt spid="117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71"/>
                                        </p:tgtEl>
                                        <p:attrNameLst>
                                          <p:attrName>style.visibility</p:attrName>
                                        </p:attrNameLst>
                                      </p:cBhvr>
                                      <p:to>
                                        <p:strVal val="visible"/>
                                      </p:to>
                                    </p:set>
                                    <p:anim calcmode="lin" valueType="num">
                                      <p:cBhvr additive="repl">
                                        <p:cTn id="17" dur="500" fill="hold"/>
                                        <p:tgtEl>
                                          <p:spTgt spid="1171"/>
                                        </p:tgtEl>
                                        <p:attrNameLst>
                                          <p:attrName>ppt_x</p:attrName>
                                        </p:attrNameLst>
                                      </p:cBhvr>
                                      <p:tavLst>
                                        <p:tav tm="0">
                                          <p:val>
                                            <p:strVal val="#ppt_x"/>
                                          </p:val>
                                        </p:tav>
                                        <p:tav tm="100000">
                                          <p:val>
                                            <p:strVal val="#ppt_x"/>
                                          </p:val>
                                        </p:tav>
                                      </p:tavLst>
                                    </p:anim>
                                    <p:anim calcmode="lin" valueType="num">
                                      <p:cBhvr additive="repl">
                                        <p:cTn id="18" dur="500" fill="hold"/>
                                        <p:tgtEl>
                                          <p:spTgt spid="117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74"/>
                                        </p:tgtEl>
                                        <p:attrNameLst>
                                          <p:attrName>style.visibility</p:attrName>
                                        </p:attrNameLst>
                                      </p:cBhvr>
                                      <p:to>
                                        <p:strVal val="visible"/>
                                      </p:to>
                                    </p:set>
                                    <p:anim calcmode="lin" valueType="num">
                                      <p:cBhvr additive="repl">
                                        <p:cTn id="21" dur="500" fill="hold"/>
                                        <p:tgtEl>
                                          <p:spTgt spid="1174"/>
                                        </p:tgtEl>
                                        <p:attrNameLst>
                                          <p:attrName>ppt_x</p:attrName>
                                        </p:attrNameLst>
                                      </p:cBhvr>
                                      <p:tavLst>
                                        <p:tav tm="0">
                                          <p:val>
                                            <p:strVal val="#ppt_x"/>
                                          </p:val>
                                        </p:tav>
                                        <p:tav tm="100000">
                                          <p:val>
                                            <p:strVal val="#ppt_x"/>
                                          </p:val>
                                        </p:tav>
                                      </p:tavLst>
                                    </p:anim>
                                    <p:anim calcmode="lin" valueType="num">
                                      <p:cBhvr additive="repl">
                                        <p:cTn id="22" dur="500" fill="hold"/>
                                        <p:tgtEl>
                                          <p:spTgt spid="117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75"/>
                                        </p:tgtEl>
                                        <p:attrNameLst>
                                          <p:attrName>style.visibility</p:attrName>
                                        </p:attrNameLst>
                                      </p:cBhvr>
                                      <p:to>
                                        <p:strVal val="visible"/>
                                      </p:to>
                                    </p:set>
                                    <p:anim calcmode="lin" valueType="num">
                                      <p:cBhvr additive="repl">
                                        <p:cTn id="25" dur="500" fill="hold"/>
                                        <p:tgtEl>
                                          <p:spTgt spid="1175"/>
                                        </p:tgtEl>
                                        <p:attrNameLst>
                                          <p:attrName>ppt_x</p:attrName>
                                        </p:attrNameLst>
                                      </p:cBhvr>
                                      <p:tavLst>
                                        <p:tav tm="0">
                                          <p:val>
                                            <p:strVal val="#ppt_x"/>
                                          </p:val>
                                        </p:tav>
                                        <p:tav tm="100000">
                                          <p:val>
                                            <p:strVal val="#ppt_x"/>
                                          </p:val>
                                        </p:tav>
                                      </p:tavLst>
                                    </p:anim>
                                    <p:anim calcmode="lin" valueType="num">
                                      <p:cBhvr additive="repl">
                                        <p:cTn id="26" dur="500" fill="hold"/>
                                        <p:tgtEl>
                                          <p:spTgt spid="11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76"/>
                                        </p:tgtEl>
                                        <p:attrNameLst>
                                          <p:attrName>style.visibility</p:attrName>
                                        </p:attrNameLst>
                                      </p:cBhvr>
                                      <p:to>
                                        <p:strVal val="visible"/>
                                      </p:to>
                                    </p:set>
                                    <p:anim calcmode="lin" valueType="num">
                                      <p:cBhvr additive="repl">
                                        <p:cTn id="31" dur="500" fill="hold"/>
                                        <p:tgtEl>
                                          <p:spTgt spid="1176"/>
                                        </p:tgtEl>
                                        <p:attrNameLst>
                                          <p:attrName>ppt_x</p:attrName>
                                        </p:attrNameLst>
                                      </p:cBhvr>
                                      <p:tavLst>
                                        <p:tav tm="0">
                                          <p:val>
                                            <p:strVal val="#ppt_x"/>
                                          </p:val>
                                        </p:tav>
                                        <p:tav tm="100000">
                                          <p:val>
                                            <p:strVal val="#ppt_x"/>
                                          </p:val>
                                        </p:tav>
                                      </p:tavLst>
                                    </p:anim>
                                    <p:anim calcmode="lin" valueType="num">
                                      <p:cBhvr additive="repl">
                                        <p:cTn id="32" dur="500" fill="hold"/>
                                        <p:tgtEl>
                                          <p:spTgt spid="1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 name="CustomShape 1"/>
          <p:cNvSpPr/>
          <p:nvPr/>
        </p:nvSpPr>
        <p:spPr>
          <a:xfrm>
            <a:off x="1600200" y="88920"/>
            <a:ext cx="4266360" cy="666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i="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protected static int b=10;</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this.a=a;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int x=10;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 // End of show() method</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 // End of A class</a:t>
            </a:r>
            <a:endParaRPr lang="en-IN" sz="1800" b="0" strike="noStrike" spc="-1">
              <a:solidFill>
                <a:srgbClr val="000000"/>
              </a:solidFill>
              <a:uFill>
                <a:solidFill>
                  <a:srgbClr val="FFFFFF"/>
                </a:solidFill>
              </a:uFill>
              <a:latin typeface="Arial"/>
            </a:endParaRPr>
          </a:p>
        </p:txBody>
      </p:sp>
      <p:sp>
        <p:nvSpPr>
          <p:cNvPr id="1178" name="CustomShape 2"/>
          <p:cNvSpPr/>
          <p:nvPr/>
        </p:nvSpPr>
        <p:spPr>
          <a:xfrm>
            <a:off x="6172200" y="228600"/>
            <a:ext cx="4114080" cy="2558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ourier New"/>
              </a:rPr>
              <a:t>D:\jdk1.3\bin&gt;javac innerTest2.java</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ourier New"/>
              </a:rPr>
              <a:t>innerTest2.java:23: local variable x is accessed from within inner class;</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ourier New"/>
              </a:rPr>
              <a:t>to be declared final</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ourier New"/>
              </a:rPr>
              <a:t>System.out.println("x="+x);</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ourier New"/>
              </a:rPr>
              <a:t>1 error</a:t>
            </a:r>
            <a:endParaRPr lang="en-IN" sz="1800" b="0" strike="noStrike" spc="-1">
              <a:solidFill>
                <a:srgbClr val="000000"/>
              </a:solidFill>
              <a:uFill>
                <a:solidFill>
                  <a:srgbClr val="FFFFFF"/>
                </a:solidFill>
              </a:uFill>
              <a:latin typeface="Arial"/>
            </a:endParaRPr>
          </a:p>
        </p:txBody>
      </p:sp>
      <p:sp>
        <p:nvSpPr>
          <p:cNvPr id="1179" name="CustomShape 3"/>
          <p:cNvSpPr/>
          <p:nvPr/>
        </p:nvSpPr>
        <p:spPr>
          <a:xfrm>
            <a:off x="2286000" y="2733840"/>
            <a:ext cx="4037760" cy="349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i="1" strike="noStrike" spc="-1">
                <a:solidFill>
                  <a:srgbClr val="000000"/>
                </a:solidFill>
                <a:uFill>
                  <a:solidFill>
                    <a:srgbClr val="FFFFFF"/>
                  </a:solidFill>
                </a:uFill>
                <a:latin typeface="Courier New"/>
              </a:rPr>
              <a:t>class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private int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B(int 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this.b=b;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void display()</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Arial Black"/>
              </a:rPr>
              <a:t>System.out.println("a="+a);</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Arial Black"/>
              </a:rPr>
              <a:t>System.out.println("b="+b);</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Arial Black"/>
              </a:rPr>
              <a:t>System.out.println("x="+x);</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1600" b="1" i="1" strike="noStrike" spc="-1">
                <a:solidFill>
                  <a:srgbClr val="000000"/>
                </a:solidFill>
                <a:uFill>
                  <a:solidFill>
                    <a:srgbClr val="FFFFFF"/>
                  </a:solidFill>
                </a:uFill>
                <a:latin typeface="Courier New"/>
              </a:rPr>
              <a:t>} // End of class B</a:t>
            </a:r>
            <a:endParaRPr lang="en-IN" sz="1800" b="0" strike="noStrike" spc="-1">
              <a:solidFill>
                <a:srgbClr val="000000"/>
              </a:solidFill>
              <a:uFill>
                <a:solidFill>
                  <a:srgbClr val="FFFFFF"/>
                </a:solidFill>
              </a:uFill>
              <a:latin typeface="Arial"/>
            </a:endParaRPr>
          </a:p>
        </p:txBody>
      </p:sp>
      <p:sp>
        <p:nvSpPr>
          <p:cNvPr id="1180" name="Line 4"/>
          <p:cNvSpPr/>
          <p:nvPr/>
        </p:nvSpPr>
        <p:spPr>
          <a:xfrm flipV="1">
            <a:off x="5715000" y="3960000"/>
            <a:ext cx="1125000" cy="992880"/>
          </a:xfrm>
          <a:prstGeom prst="line">
            <a:avLst/>
          </a:prstGeom>
          <a:ln w="57240">
            <a:solidFill>
              <a:srgbClr val="FF5050"/>
            </a:solidFill>
            <a:round/>
            <a:tailEnd type="triangle" w="med" len="med"/>
          </a:ln>
        </p:spPr>
        <p:style>
          <a:lnRef idx="0">
            <a:scrgbClr r="0" g="0" b="0"/>
          </a:lnRef>
          <a:fillRef idx="0">
            <a:scrgbClr r="0" g="0" b="0"/>
          </a:fillRef>
          <a:effectRef idx="0">
            <a:scrgbClr r="0" g="0" b="0"/>
          </a:effectRef>
          <a:fontRef idx="minor"/>
        </p:style>
      </p:sp>
      <p:sp>
        <p:nvSpPr>
          <p:cNvPr id="1181" name="CustomShape 5"/>
          <p:cNvSpPr/>
          <p:nvPr/>
        </p:nvSpPr>
        <p:spPr>
          <a:xfrm>
            <a:off x="6858000" y="3737160"/>
            <a:ext cx="304740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Reference for A’s a</a:t>
            </a:r>
            <a:endParaRPr lang="en-IN" sz="1800" b="0" strike="noStrike" spc="-1">
              <a:solidFill>
                <a:srgbClr val="000000"/>
              </a:solidFill>
              <a:uFill>
                <a:solidFill>
                  <a:srgbClr val="FFFFFF"/>
                </a:solidFill>
              </a:uFill>
              <a:latin typeface="Arial"/>
            </a:endParaRPr>
          </a:p>
        </p:txBody>
      </p:sp>
      <p:sp>
        <p:nvSpPr>
          <p:cNvPr id="1182" name="Line 6"/>
          <p:cNvSpPr/>
          <p:nvPr/>
        </p:nvSpPr>
        <p:spPr>
          <a:xfrm flipV="1">
            <a:off x="5790960" y="4320000"/>
            <a:ext cx="1049040" cy="937800"/>
          </a:xfrm>
          <a:prstGeom prst="line">
            <a:avLst/>
          </a:prstGeom>
          <a:ln w="57240">
            <a:solidFill>
              <a:srgbClr val="FF5050"/>
            </a:solidFill>
            <a:round/>
            <a:tailEnd type="triangle" w="med" len="med"/>
          </a:ln>
        </p:spPr>
        <p:style>
          <a:lnRef idx="0">
            <a:scrgbClr r="0" g="0" b="0"/>
          </a:lnRef>
          <a:fillRef idx="0">
            <a:scrgbClr r="0" g="0" b="0"/>
          </a:fillRef>
          <a:effectRef idx="0">
            <a:scrgbClr r="0" g="0" b="0"/>
          </a:effectRef>
          <a:fontRef idx="minor"/>
        </p:style>
      </p:sp>
      <p:sp>
        <p:nvSpPr>
          <p:cNvPr id="1183" name="CustomShape 7"/>
          <p:cNvSpPr/>
          <p:nvPr/>
        </p:nvSpPr>
        <p:spPr>
          <a:xfrm>
            <a:off x="6858000" y="4140000"/>
            <a:ext cx="3047400" cy="36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Reference for B’s b</a:t>
            </a:r>
            <a:endParaRPr lang="en-IN" sz="1800" b="0" strike="noStrike" spc="-1">
              <a:solidFill>
                <a:srgbClr val="000000"/>
              </a:solidFill>
              <a:uFill>
                <a:solidFill>
                  <a:srgbClr val="FFFFFF"/>
                </a:solidFill>
              </a:uFill>
              <a:latin typeface="Arial"/>
            </a:endParaRPr>
          </a:p>
        </p:txBody>
      </p:sp>
      <p:sp>
        <p:nvSpPr>
          <p:cNvPr id="1184" name="Line 8"/>
          <p:cNvSpPr/>
          <p:nvPr/>
        </p:nvSpPr>
        <p:spPr>
          <a:xfrm flipV="1">
            <a:off x="5790960" y="5181480"/>
            <a:ext cx="990720" cy="380880"/>
          </a:xfrm>
          <a:prstGeom prst="line">
            <a:avLst/>
          </a:prstGeom>
          <a:ln w="57240">
            <a:solidFill>
              <a:srgbClr val="FF5050"/>
            </a:solidFill>
            <a:round/>
            <a:tailEnd type="triangle" w="med" len="med"/>
          </a:ln>
        </p:spPr>
        <p:style>
          <a:lnRef idx="0">
            <a:scrgbClr r="0" g="0" b="0"/>
          </a:lnRef>
          <a:fillRef idx="0">
            <a:scrgbClr r="0" g="0" b="0"/>
          </a:fillRef>
          <a:effectRef idx="0">
            <a:scrgbClr r="0" g="0" b="0"/>
          </a:effectRef>
          <a:fontRef idx="minor"/>
        </p:style>
      </p:sp>
      <p:sp>
        <p:nvSpPr>
          <p:cNvPr id="1185" name="CustomShape 9"/>
          <p:cNvSpPr/>
          <p:nvPr/>
        </p:nvSpPr>
        <p:spPr>
          <a:xfrm>
            <a:off x="6858000" y="4566960"/>
            <a:ext cx="3809160" cy="2009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uFill>
                  <a:solidFill>
                    <a:srgbClr val="FFFFFF"/>
                  </a:solidFill>
                </a:uFill>
                <a:latin typeface="Century Gothic"/>
              </a:rPr>
              <a:t>Reference is wrong / errorneous</a:t>
            </a: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000000"/>
                </a:solidFill>
                <a:uFill>
                  <a:solidFill>
                    <a:srgbClr val="FFFFFF"/>
                  </a:solidFill>
                </a:uFill>
                <a:latin typeface="Century Gothic"/>
              </a:rPr>
              <a:t>‘x’ is local variable inside the local method. Local classes can use only final fields from enclosing method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77">
                                            <p:txEl>
                                              <p:pRg st="0" end="8"/>
                                            </p:txEl>
                                          </p:spTgt>
                                        </p:tgtEl>
                                        <p:attrNameLst>
                                          <p:attrName>style.visibility</p:attrName>
                                        </p:attrNameLst>
                                      </p:cBhvr>
                                      <p:to>
                                        <p:strVal val="visible"/>
                                      </p:to>
                                    </p:set>
                                    <p:animEffect transition="out" filter="box(in)">
                                      <p:cBhvr additive="repl">
                                        <p:cTn id="7" dur="500"/>
                                        <p:tgtEl>
                                          <p:spTgt spid="1177">
                                            <p:txEl>
                                              <p:pRg st="0"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77">
                                            <p:txEl>
                                              <p:pRg st="75" end="87"/>
                                            </p:txEl>
                                          </p:spTgt>
                                        </p:tgtEl>
                                        <p:attrNameLst>
                                          <p:attrName>style.visibility</p:attrName>
                                        </p:attrNameLst>
                                      </p:cBhvr>
                                      <p:to>
                                        <p:strVal val="visible"/>
                                      </p:to>
                                    </p:set>
                                    <p:animEffect transition="out" filter="box(in)">
                                      <p:cBhvr additive="repl">
                                        <p:cTn id="10" dur="500"/>
                                        <p:tgtEl>
                                          <p:spTgt spid="1177">
                                            <p:txEl>
                                              <p:pRg st="75" end="8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77">
                                            <p:txEl>
                                              <p:pRg st="89" end="99"/>
                                            </p:txEl>
                                          </p:spTgt>
                                        </p:tgtEl>
                                        <p:attrNameLst>
                                          <p:attrName>style.visibility</p:attrName>
                                        </p:attrNameLst>
                                      </p:cBhvr>
                                      <p:to>
                                        <p:strVal val="visible"/>
                                      </p:to>
                                    </p:set>
                                    <p:animEffect transition="out" filter="box(in)">
                                      <p:cBhvr additive="repl">
                                        <p:cTn id="13" dur="500"/>
                                        <p:tgtEl>
                                          <p:spTgt spid="1177">
                                            <p:txEl>
                                              <p:pRg st="89" end="9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177">
                                            <p:txEl>
                                              <p:pRg st="113" end="139"/>
                                            </p:txEl>
                                          </p:spTgt>
                                        </p:tgtEl>
                                        <p:attrNameLst>
                                          <p:attrName>style.visibility</p:attrName>
                                        </p:attrNameLst>
                                      </p:cBhvr>
                                      <p:to>
                                        <p:strVal val="visible"/>
                                      </p:to>
                                    </p:set>
                                    <p:animEffect transition="out" filter="box(in)">
                                      <p:cBhvr additive="repl">
                                        <p:cTn id="16" dur="500"/>
                                        <p:tgtEl>
                                          <p:spTgt spid="1177">
                                            <p:txEl>
                                              <p:pRg st="113" end="13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19" dur="500"/>
                                        <p:tgtEl>
                                          <p:spTgt spid="1177">
                                            <p:txEl>
                                              <p:pRg st="159" end="15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22" dur="500"/>
                                        <p:tgtEl>
                                          <p:spTgt spid="1177">
                                            <p:txEl>
                                              <p:pRg st="159" end="159"/>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25" dur="500"/>
                                        <p:tgtEl>
                                          <p:spTgt spid="1177">
                                            <p:txEl>
                                              <p:pRg st="159" end="15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28" dur="500"/>
                                        <p:tgtEl>
                                          <p:spTgt spid="1177">
                                            <p:txEl>
                                              <p:pRg st="159" end="15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33" dur="500"/>
                                        <p:tgtEl>
                                          <p:spTgt spid="1177">
                                            <p:txEl>
                                              <p:pRg st="159" end="15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36" dur="500"/>
                                        <p:tgtEl>
                                          <p:spTgt spid="1177">
                                            <p:txEl>
                                              <p:pRg st="159" end="15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1177">
                                            <p:txEl>
                                              <p:pRg st="159" end="159"/>
                                            </p:txEl>
                                          </p:spTgt>
                                        </p:tgtEl>
                                        <p:attrNameLst>
                                          <p:attrName>style.visibility</p:attrName>
                                        </p:attrNameLst>
                                      </p:cBhvr>
                                      <p:to>
                                        <p:strVal val="visible"/>
                                      </p:to>
                                    </p:set>
                                    <p:animEffect transition="out" filter="box(in)">
                                      <p:cBhvr additive="repl">
                                        <p:cTn id="39" dur="500"/>
                                        <p:tgtEl>
                                          <p:spTgt spid="1177">
                                            <p:txEl>
                                              <p:pRg st="159" end="15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179"/>
                                        </p:tgtEl>
                                        <p:attrNameLst>
                                          <p:attrName>style.visibility</p:attrName>
                                        </p:attrNameLst>
                                      </p:cBhvr>
                                      <p:to>
                                        <p:strVal val="visible"/>
                                      </p:to>
                                    </p:set>
                                    <p:animEffect transition="out" filter="box(in)">
                                      <p:cBhvr additive="repl">
                                        <p:cTn id="44" dur="500"/>
                                        <p:tgtEl>
                                          <p:spTgt spid="117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77">
                                            <p:txEl>
                                              <p:pRg st="159" end="159"/>
                                            </p:txEl>
                                          </p:spTgt>
                                        </p:tgtEl>
                                        <p:attrNameLst>
                                          <p:attrName>style.visibility</p:attrName>
                                        </p:attrNameLst>
                                      </p:cBhvr>
                                      <p:to>
                                        <p:strVal val="visible"/>
                                      </p:to>
                                    </p:set>
                                    <p:anim calcmode="lin" valueType="num">
                                      <p:cBhvr additive="repl">
                                        <p:cTn id="49" dur="500" fill="hold"/>
                                        <p:tgtEl>
                                          <p:spTgt spid="1177">
                                            <p:txEl>
                                              <p:pRg st="159" end="159"/>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177">
                                            <p:txEl>
                                              <p:pRg st="159" end="15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77">
                                            <p:txEl>
                                              <p:pRg st="159" end="159"/>
                                            </p:txEl>
                                          </p:spTgt>
                                        </p:tgtEl>
                                        <p:attrNameLst>
                                          <p:attrName>style.visibility</p:attrName>
                                        </p:attrNameLst>
                                      </p:cBhvr>
                                      <p:to>
                                        <p:strVal val="visible"/>
                                      </p:to>
                                    </p:set>
                                    <p:anim calcmode="lin" valueType="num">
                                      <p:cBhvr additive="repl">
                                        <p:cTn id="53" dur="500" fill="hold"/>
                                        <p:tgtEl>
                                          <p:spTgt spid="1177">
                                            <p:txEl>
                                              <p:pRg st="159" end="159"/>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1177">
                                            <p:txEl>
                                              <p:pRg st="159" end="15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180"/>
                                        </p:tgtEl>
                                        <p:attrNameLst>
                                          <p:attrName>style.visibility</p:attrName>
                                        </p:attrNameLst>
                                      </p:cBhvr>
                                      <p:to>
                                        <p:strVal val="visible"/>
                                      </p:to>
                                    </p:set>
                                    <p:animEffect transition="out" filter="box(in)">
                                      <p:cBhvr additive="repl">
                                        <p:cTn id="59" dur="500"/>
                                        <p:tgtEl>
                                          <p:spTgt spid="1180"/>
                                        </p:tgtEl>
                                      </p:cBhvr>
                                    </p:animEffect>
                                  </p:childTnLst>
                                </p:cTn>
                              </p:par>
                              <p:par>
                                <p:cTn id="60" presetID="4" presetClass="entr" presetSubtype="16" fill="hold" nodeType="withEffect">
                                  <p:stCondLst>
                                    <p:cond delay="0"/>
                                  </p:stCondLst>
                                  <p:childTnLst>
                                    <p:set>
                                      <p:cBhvr>
                                        <p:cTn id="61" dur="1" fill="hold">
                                          <p:stCondLst>
                                            <p:cond delay="0"/>
                                          </p:stCondLst>
                                        </p:cTn>
                                        <p:tgtEl>
                                          <p:spTgt spid="1181"/>
                                        </p:tgtEl>
                                        <p:attrNameLst>
                                          <p:attrName>style.visibility</p:attrName>
                                        </p:attrNameLst>
                                      </p:cBhvr>
                                      <p:to>
                                        <p:strVal val="visible"/>
                                      </p:to>
                                    </p:set>
                                    <p:animEffect transition="out" filter="box(in)">
                                      <p:cBhvr additive="repl">
                                        <p:cTn id="62" dur="500"/>
                                        <p:tgtEl>
                                          <p:spTgt spid="118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82"/>
                                        </p:tgtEl>
                                        <p:attrNameLst>
                                          <p:attrName>style.visibility</p:attrName>
                                        </p:attrNameLst>
                                      </p:cBhvr>
                                      <p:to>
                                        <p:strVal val="visible"/>
                                      </p:to>
                                    </p:set>
                                    <p:animEffect transition="out" filter="box(in)">
                                      <p:cBhvr additive="repl">
                                        <p:cTn id="67" dur="500"/>
                                        <p:tgtEl>
                                          <p:spTgt spid="1182"/>
                                        </p:tgtEl>
                                      </p:cBhvr>
                                    </p:animEffect>
                                  </p:childTnLst>
                                </p:cTn>
                              </p:par>
                              <p:par>
                                <p:cTn id="68" presetID="4" presetClass="entr" presetSubtype="16" fill="hold" nodeType="withEffect">
                                  <p:stCondLst>
                                    <p:cond delay="0"/>
                                  </p:stCondLst>
                                  <p:childTnLst>
                                    <p:set>
                                      <p:cBhvr>
                                        <p:cTn id="69" dur="1" fill="hold">
                                          <p:stCondLst>
                                            <p:cond delay="0"/>
                                          </p:stCondLst>
                                        </p:cTn>
                                        <p:tgtEl>
                                          <p:spTgt spid="1183"/>
                                        </p:tgtEl>
                                        <p:attrNameLst>
                                          <p:attrName>style.visibility</p:attrName>
                                        </p:attrNameLst>
                                      </p:cBhvr>
                                      <p:to>
                                        <p:strVal val="visible"/>
                                      </p:to>
                                    </p:set>
                                    <p:animEffect transition="out" filter="box(in)">
                                      <p:cBhvr additive="repl">
                                        <p:cTn id="70" dur="500"/>
                                        <p:tgtEl>
                                          <p:spTgt spid="118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184"/>
                                        </p:tgtEl>
                                        <p:attrNameLst>
                                          <p:attrName>style.visibility</p:attrName>
                                        </p:attrNameLst>
                                      </p:cBhvr>
                                      <p:to>
                                        <p:strVal val="visible"/>
                                      </p:to>
                                    </p:set>
                                    <p:anim calcmode="lin" valueType="num">
                                      <p:cBhvr additive="repl">
                                        <p:cTn id="75" dur="500" fill="hold"/>
                                        <p:tgtEl>
                                          <p:spTgt spid="1184"/>
                                        </p:tgtEl>
                                        <p:attrNameLst>
                                          <p:attrName>ppt_x</p:attrName>
                                        </p:attrNameLst>
                                      </p:cBhvr>
                                      <p:tavLst>
                                        <p:tav tm="0">
                                          <p:val>
                                            <p:strVal val="#ppt_x"/>
                                          </p:val>
                                        </p:tav>
                                        <p:tav tm="100000">
                                          <p:val>
                                            <p:strVal val="#ppt_x"/>
                                          </p:val>
                                        </p:tav>
                                      </p:tavLst>
                                    </p:anim>
                                    <p:anim calcmode="lin" valueType="num">
                                      <p:cBhvr additive="repl">
                                        <p:cTn id="76" dur="500" fill="hold"/>
                                        <p:tgtEl>
                                          <p:spTgt spid="118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185"/>
                                        </p:tgtEl>
                                        <p:attrNameLst>
                                          <p:attrName>style.visibility</p:attrName>
                                        </p:attrNameLst>
                                      </p:cBhvr>
                                      <p:to>
                                        <p:strVal val="visible"/>
                                      </p:to>
                                    </p:set>
                                    <p:anim calcmode="lin" valueType="num">
                                      <p:cBhvr additive="repl">
                                        <p:cTn id="79" dur="500" fill="hold"/>
                                        <p:tgtEl>
                                          <p:spTgt spid="1185"/>
                                        </p:tgtEl>
                                        <p:attrNameLst>
                                          <p:attrName>ppt_x</p:attrName>
                                        </p:attrNameLst>
                                      </p:cBhvr>
                                      <p:tavLst>
                                        <p:tav tm="0">
                                          <p:val>
                                            <p:strVal val="#ppt_x"/>
                                          </p:val>
                                        </p:tav>
                                        <p:tav tm="100000">
                                          <p:val>
                                            <p:strVal val="#ppt_x"/>
                                          </p:val>
                                        </p:tav>
                                      </p:tavLst>
                                    </p:anim>
                                    <p:anim calcmode="lin" valueType="num">
                                      <p:cBhvr additive="repl">
                                        <p:cTn id="80" dur="500" fill="hold"/>
                                        <p:tgtEl>
                                          <p:spTgt spid="118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78"/>
                                        </p:tgtEl>
                                        <p:attrNameLst>
                                          <p:attrName>style.visibility</p:attrName>
                                        </p:attrNameLst>
                                      </p:cBhvr>
                                      <p:to>
                                        <p:strVal val="visible"/>
                                      </p:to>
                                    </p:set>
                                    <p:anim calcmode="lin" valueType="num">
                                      <p:cBhvr additive="repl">
                                        <p:cTn id="85" dur="500" fill="hold"/>
                                        <p:tgtEl>
                                          <p:spTgt spid="1178"/>
                                        </p:tgtEl>
                                        <p:attrNameLst>
                                          <p:attrName>ppt_x</p:attrName>
                                        </p:attrNameLst>
                                      </p:cBhvr>
                                      <p:tavLst>
                                        <p:tav tm="0">
                                          <p:val>
                                            <p:strVal val="#ppt_x"/>
                                          </p:val>
                                        </p:tav>
                                        <p:tav tm="100000">
                                          <p:val>
                                            <p:strVal val="#ppt_x"/>
                                          </p:val>
                                        </p:tav>
                                      </p:tavLst>
                                    </p:anim>
                                    <p:anim calcmode="lin" valueType="num">
                                      <p:cBhvr additive="repl">
                                        <p:cTn id="86" dur="500" fill="hold"/>
                                        <p:tgtEl>
                                          <p:spTgt spid="1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Objects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18" name="CustomShape 2"/>
          <p:cNvSpPr/>
          <p:nvPr/>
        </p:nvSpPr>
        <p:spPr>
          <a:xfrm>
            <a:off x="762120" y="1219320"/>
            <a:ext cx="1051488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Let us now look deep into what are objects. If we consider the real-world we can find many objects around us, Cars, Dogs, Humans etc. All these objects have a state and behavior.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An object is an instance of a </a:t>
            </a:r>
            <a:r>
              <a:rPr lang="en-IN" sz="2400" b="0" u="sng" strike="noStrike" spc="-1">
                <a:solidFill>
                  <a:srgbClr val="FC7752"/>
                </a:solidFill>
                <a:uFill>
                  <a:solidFill>
                    <a:srgbClr val="FFFFFF"/>
                  </a:solidFill>
                </a:uFill>
                <a:latin typeface="Century Gothic"/>
              </a:rPr>
              <a:t>class</a:t>
            </a:r>
            <a:r>
              <a:rPr lang="en-IN" sz="2400" b="0" strike="noStrike" spc="-1">
                <a:solidFill>
                  <a:srgbClr val="404040"/>
                </a:solidFill>
                <a:uFill>
                  <a:solidFill>
                    <a:srgbClr val="FFFFFF"/>
                  </a:solidFill>
                </a:uFill>
                <a:latin typeface="Century Gothic"/>
              </a:rPr>
              <a:t>. The relationship is such that many objects can be created using one class. Each object has its own data but its underlying structure (i.e., the type of data it stores, its behaviors) are defined by the class.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CustomShape 1"/>
          <p:cNvSpPr/>
          <p:nvPr/>
        </p:nvSpPr>
        <p:spPr>
          <a:xfrm>
            <a:off x="1523880" y="76320"/>
            <a:ext cx="4342680" cy="2284560"/>
          </a:xfrm>
          <a:prstGeom prst="rect">
            <a:avLst/>
          </a:prstGeom>
          <a:noFill/>
          <a:ln w="19080">
            <a:solidFill>
              <a:srgbClr val="3366FF"/>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strike="noStrike" spc="-1">
                <a:solidFill>
                  <a:srgbClr val="000000"/>
                </a:solidFill>
                <a:uFill>
                  <a:solidFill>
                    <a:srgbClr val="FFFFFF"/>
                  </a:solidFill>
                </a:uFill>
                <a:latin typeface="Courier New"/>
              </a:rPr>
              <a:t>class innertest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000000"/>
                </a:solidFill>
                <a:uFill>
                  <a:solidFill>
                    <a:srgbClr val="FFFFFF"/>
                  </a:solidFill>
                </a:uFill>
                <a:latin typeface="Courier New"/>
              </a:rPr>
              <a:t>final int a1=10;</a:t>
            </a:r>
            <a:endParaRPr lang="en-IN" sz="1800" b="0" strike="noStrike" spc="-1">
              <a:solidFill>
                <a:srgbClr val="000000"/>
              </a:solidFill>
              <a:uFill>
                <a:solidFill>
                  <a:srgbClr val="FFFFFF"/>
                </a:solidFill>
              </a:uFill>
              <a:latin typeface="Arial"/>
            </a:endParaRPr>
          </a:p>
        </p:txBody>
      </p:sp>
      <p:sp>
        <p:nvSpPr>
          <p:cNvPr id="1187" name="CustomShape 2"/>
          <p:cNvSpPr/>
          <p:nvPr/>
        </p:nvSpPr>
        <p:spPr>
          <a:xfrm>
            <a:off x="5867280" y="152280"/>
            <a:ext cx="4723560" cy="5883480"/>
          </a:xfrm>
          <a:prstGeom prst="rect">
            <a:avLst/>
          </a:prstGeom>
          <a:noFill/>
          <a:ln w="12600" cap="rnd">
            <a:solidFill>
              <a:srgbClr val="FF5050"/>
            </a:solidFill>
            <a:custDash>
              <a:ds d="100000" sp="100000"/>
            </a:custDash>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private int 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int c;</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this.a =a;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b = a+20;</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c = a+40;</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System.out.println("a1="+a1);</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System.out.println("a="+a);</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System.out.println("b="+b);</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System.out.println("c="+c);</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//End of A</a:t>
            </a:r>
            <a:endParaRPr lang="en-IN" sz="1800" b="0" strike="noStrike" spc="-1">
              <a:solidFill>
                <a:srgbClr val="000000"/>
              </a:solidFill>
              <a:uFill>
                <a:solidFill>
                  <a:srgbClr val="FFFFFF"/>
                </a:solidFill>
              </a:uFill>
              <a:latin typeface="Arial"/>
            </a:endParaRPr>
          </a:p>
        </p:txBody>
      </p:sp>
      <p:sp>
        <p:nvSpPr>
          <p:cNvPr id="1188" name="CustomShape 3"/>
          <p:cNvSpPr/>
          <p:nvPr/>
        </p:nvSpPr>
        <p:spPr>
          <a:xfrm>
            <a:off x="1523880" y="2438280"/>
            <a:ext cx="4252320" cy="4053960"/>
          </a:xfrm>
          <a:prstGeom prst="rect">
            <a:avLst/>
          </a:prstGeom>
          <a:noFill/>
          <a:ln w="9360">
            <a:solidFill>
              <a:srgbClr val="3366FF"/>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a:solidFill>
                  <a:srgbClr val="000000"/>
                </a:solidFill>
                <a:uFill>
                  <a:solidFill>
                    <a:srgbClr val="FFFFFF"/>
                  </a:solidFill>
                </a:uFill>
                <a:latin typeface="Courier New"/>
              </a:rPr>
              <a:t>new A(20).show();</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print();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 End of main</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static void print()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Arial Black"/>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Arial Black"/>
              </a:rPr>
              <a:t>A a1 = new A(30);</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Arial Black"/>
              </a:rPr>
              <a:t>a1.show();</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663300"/>
                </a:solidFill>
                <a:uFill>
                  <a:solidFill>
                    <a:srgbClr val="FFFFFF"/>
                  </a:solidFill>
                </a:uFill>
                <a:latin typeface="Arial Black"/>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System.out.println("Hello");</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86"/>
                                        </p:tgtEl>
                                        <p:attrNameLst>
                                          <p:attrName>style.visibility</p:attrName>
                                        </p:attrNameLst>
                                      </p:cBhvr>
                                      <p:to>
                                        <p:strVal val="visible"/>
                                      </p:to>
                                    </p:set>
                                    <p:animEffect transition="out" filter="box(in)">
                                      <p:cBhvr additive="repl">
                                        <p:cTn id="7" dur="500"/>
                                        <p:tgtEl>
                                          <p:spTgt spid="1186"/>
                                        </p:tgtEl>
                                      </p:cBhvr>
                                    </p:animEffect>
                                  </p:childTnLst>
                                </p:cTn>
                              </p:par>
                              <p:par>
                                <p:cTn id="8" presetID="4" presetClass="entr" presetSubtype="16" fill="hold" nodeType="withEffect">
                                  <p:stCondLst>
                                    <p:cond delay="0"/>
                                  </p:stCondLst>
                                  <p:childTnLst>
                                    <p:set>
                                      <p:cBhvr>
                                        <p:cTn id="9" dur="1" fill="hold">
                                          <p:stCondLst>
                                            <p:cond delay="0"/>
                                          </p:stCondLst>
                                        </p:cTn>
                                        <p:tgtEl>
                                          <p:spTgt spid="1187"/>
                                        </p:tgtEl>
                                        <p:attrNameLst>
                                          <p:attrName>style.visibility</p:attrName>
                                        </p:attrNameLst>
                                      </p:cBhvr>
                                      <p:to>
                                        <p:strVal val="visible"/>
                                      </p:to>
                                    </p:set>
                                    <p:animEffect transition="out" filter="box(in)">
                                      <p:cBhvr additive="repl">
                                        <p:cTn id="10" dur="500"/>
                                        <p:tgtEl>
                                          <p:spTgt spid="118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88"/>
                                        </p:tgtEl>
                                        <p:attrNameLst>
                                          <p:attrName>style.visibility</p:attrName>
                                        </p:attrNameLst>
                                      </p:cBhvr>
                                      <p:to>
                                        <p:strVal val="visible"/>
                                      </p:to>
                                    </p:set>
                                    <p:animEffect transition="out" filter="box(in)">
                                      <p:cBhvr additive="repl">
                                        <p:cTn id="15" dur="500"/>
                                        <p:tgtEl>
                                          <p:spTgt spid="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OUTPUT</a:t>
            </a:r>
            <a:endParaRPr lang="en-IN" sz="1800" b="0" strike="noStrike" spc="-1">
              <a:solidFill>
                <a:srgbClr val="000000"/>
              </a:solidFill>
              <a:uFill>
                <a:solidFill>
                  <a:srgbClr val="FFFFFF"/>
                </a:solidFill>
              </a:uFill>
              <a:latin typeface="Arial"/>
            </a:endParaRPr>
          </a:p>
        </p:txBody>
      </p:sp>
      <p:sp>
        <p:nvSpPr>
          <p:cNvPr id="1190" name="CustomShape 2"/>
          <p:cNvSpPr/>
          <p:nvPr/>
        </p:nvSpPr>
        <p:spPr>
          <a:xfrm>
            <a:off x="3809880" y="2558880"/>
            <a:ext cx="4571280" cy="3501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i="1" strike="noStrike" spc="-1">
                <a:solidFill>
                  <a:srgbClr val="000000"/>
                </a:solidFill>
                <a:uFill>
                  <a:solidFill>
                    <a:srgbClr val="FFFFFF"/>
                  </a:solidFill>
                </a:uFill>
                <a:latin typeface="Century Gothic"/>
              </a:rPr>
              <a:t>E:\oop&gt;java innertest</a:t>
            </a:r>
            <a:endParaRPr lang="en-IN" sz="1800" b="0" strike="noStrike" spc="-1">
              <a:solidFill>
                <a:srgbClr val="000000"/>
              </a:solidFill>
              <a:uFill>
                <a:solidFill>
                  <a:srgbClr val="FFFFFF"/>
                </a:solidFill>
              </a:uFill>
              <a:latin typeface="Arial"/>
            </a:endParaRPr>
          </a:p>
          <a:p>
            <a:pPr>
              <a:lnSpc>
                <a:spcPct val="100000"/>
              </a:lnSpc>
            </a:pPr>
            <a:r>
              <a:rPr lang="en-IN" sz="3200" b="1" i="1" strike="noStrike" spc="-1">
                <a:solidFill>
                  <a:srgbClr val="000000"/>
                </a:solidFill>
                <a:uFill>
                  <a:solidFill>
                    <a:srgbClr val="FFFFFF"/>
                  </a:solidFill>
                </a:uFill>
                <a:latin typeface="Century Gothic"/>
              </a:rPr>
              <a:t>a1=10</a:t>
            </a:r>
            <a:endParaRPr lang="en-IN" sz="1800" b="0" strike="noStrike" spc="-1">
              <a:solidFill>
                <a:srgbClr val="000000"/>
              </a:solidFill>
              <a:uFill>
                <a:solidFill>
                  <a:srgbClr val="FFFFFF"/>
                </a:solidFill>
              </a:uFill>
              <a:latin typeface="Arial"/>
            </a:endParaRPr>
          </a:p>
          <a:p>
            <a:pPr>
              <a:lnSpc>
                <a:spcPct val="100000"/>
              </a:lnSpc>
            </a:pPr>
            <a:r>
              <a:rPr lang="en-IN" sz="3200" b="1" i="1" strike="noStrike" spc="-1">
                <a:solidFill>
                  <a:srgbClr val="000000"/>
                </a:solidFill>
                <a:uFill>
                  <a:solidFill>
                    <a:srgbClr val="FFFFFF"/>
                  </a:solidFill>
                </a:uFill>
                <a:latin typeface="Century Gothic"/>
              </a:rPr>
              <a:t>a=20</a:t>
            </a:r>
            <a:endParaRPr lang="en-IN" sz="1800" b="0" strike="noStrike" spc="-1">
              <a:solidFill>
                <a:srgbClr val="000000"/>
              </a:solidFill>
              <a:uFill>
                <a:solidFill>
                  <a:srgbClr val="FFFFFF"/>
                </a:solidFill>
              </a:uFill>
              <a:latin typeface="Arial"/>
            </a:endParaRPr>
          </a:p>
          <a:p>
            <a:pPr>
              <a:lnSpc>
                <a:spcPct val="100000"/>
              </a:lnSpc>
            </a:pPr>
            <a:r>
              <a:rPr lang="en-IN" sz="3200" b="1" i="1" strike="noStrike" spc="-1">
                <a:solidFill>
                  <a:srgbClr val="000000"/>
                </a:solidFill>
                <a:uFill>
                  <a:solidFill>
                    <a:srgbClr val="FFFFFF"/>
                  </a:solidFill>
                </a:uFill>
                <a:latin typeface="Century Gothic"/>
              </a:rPr>
              <a:t>b=40</a:t>
            </a:r>
            <a:endParaRPr lang="en-IN" sz="1800" b="0" strike="noStrike" spc="-1">
              <a:solidFill>
                <a:srgbClr val="000000"/>
              </a:solidFill>
              <a:uFill>
                <a:solidFill>
                  <a:srgbClr val="FFFFFF"/>
                </a:solidFill>
              </a:uFill>
              <a:latin typeface="Arial"/>
            </a:endParaRPr>
          </a:p>
          <a:p>
            <a:pPr>
              <a:lnSpc>
                <a:spcPct val="100000"/>
              </a:lnSpc>
            </a:pPr>
            <a:r>
              <a:rPr lang="en-IN" sz="3200" b="1" i="1" strike="noStrike" spc="-1">
                <a:solidFill>
                  <a:srgbClr val="000000"/>
                </a:solidFill>
                <a:uFill>
                  <a:solidFill>
                    <a:srgbClr val="FFFFFF"/>
                  </a:solidFill>
                </a:uFill>
                <a:latin typeface="Century Gothic"/>
              </a:rPr>
              <a:t>c=60</a:t>
            </a:r>
            <a:endParaRPr lang="en-IN" sz="1800" b="0" strike="noStrike" spc="-1">
              <a:solidFill>
                <a:srgbClr val="000000"/>
              </a:solidFill>
              <a:uFill>
                <a:solidFill>
                  <a:srgbClr val="FFFFFF"/>
                </a:solidFill>
              </a:uFill>
              <a:latin typeface="Arial"/>
            </a:endParaRPr>
          </a:p>
          <a:p>
            <a:pPr>
              <a:lnSpc>
                <a:spcPct val="100000"/>
              </a:lnSpc>
            </a:pPr>
            <a:r>
              <a:rPr lang="en-IN" sz="3200" b="1" i="1" strike="noStrike" spc="-1">
                <a:solidFill>
                  <a:srgbClr val="000000"/>
                </a:solidFill>
                <a:uFill>
                  <a:solidFill>
                    <a:srgbClr val="FFFFFF"/>
                  </a:solidFill>
                </a:uFill>
                <a:latin typeface="Century Gothic"/>
              </a:rPr>
              <a:t>Hello</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CustomShape 1"/>
          <p:cNvSpPr/>
          <p:nvPr/>
        </p:nvSpPr>
        <p:spPr>
          <a:xfrm>
            <a:off x="1981080" y="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Anonymous Inner classes</a:t>
            </a:r>
            <a:endParaRPr lang="en-IN" sz="1800" b="0" strike="noStrike" spc="-1">
              <a:solidFill>
                <a:srgbClr val="000000"/>
              </a:solidFill>
              <a:uFill>
                <a:solidFill>
                  <a:srgbClr val="FFFFFF"/>
                </a:solidFill>
              </a:uFill>
              <a:latin typeface="Arial"/>
            </a:endParaRPr>
          </a:p>
        </p:txBody>
      </p:sp>
      <p:sp>
        <p:nvSpPr>
          <p:cNvPr id="1192" name="CustomShape 2"/>
          <p:cNvSpPr/>
          <p:nvPr/>
        </p:nvSpPr>
        <p:spPr>
          <a:xfrm>
            <a:off x="1066680" y="1295280"/>
            <a:ext cx="10437120" cy="461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90000"/>
              </a:lnSpc>
              <a:buClr>
                <a:srgbClr val="404040"/>
              </a:buClr>
              <a:buFont typeface="Wingdings 3" charset="2"/>
              <a:buChar char=""/>
            </a:pPr>
            <a:r>
              <a:rPr lang="en-IN" sz="2400" b="0" i="1" strike="noStrike" spc="-1">
                <a:solidFill>
                  <a:srgbClr val="404040"/>
                </a:solidFill>
                <a:uFill>
                  <a:solidFill>
                    <a:srgbClr val="FFFFFF"/>
                  </a:solidFill>
                </a:uFill>
                <a:latin typeface="Century Gothic"/>
              </a:rPr>
              <a:t>Another category of local inner classes</a:t>
            </a:r>
            <a:endParaRPr lang="en-IN" sz="1800" b="0" strike="noStrike" spc="-1">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i="1" strike="noStrike" spc="-1">
                <a:solidFill>
                  <a:srgbClr val="404040"/>
                </a:solidFill>
                <a:uFill>
                  <a:solidFill>
                    <a:srgbClr val="FFFFFF"/>
                  </a:solidFill>
                </a:uFill>
                <a:latin typeface="Century Gothic"/>
              </a:rPr>
              <a:t>Classes without any name i.e classes having no name </a:t>
            </a:r>
            <a:endParaRPr lang="en-IN" sz="1800" b="0" strike="noStrike" spc="-1">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i="1" strike="noStrike" spc="-1">
                <a:solidFill>
                  <a:srgbClr val="404040"/>
                </a:solidFill>
                <a:uFill>
                  <a:solidFill>
                    <a:srgbClr val="FFFFFF"/>
                  </a:solidFill>
                </a:uFill>
                <a:latin typeface="Century Gothic"/>
              </a:rPr>
              <a:t>Can either implements an interface or extends a class.</a:t>
            </a:r>
            <a:endParaRPr lang="en-IN" sz="1800" b="0" strike="noStrike" spc="-1">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i="1" strike="noStrike" spc="-1">
                <a:solidFill>
                  <a:srgbClr val="404040"/>
                </a:solidFill>
                <a:uFill>
                  <a:solidFill>
                    <a:srgbClr val="FFFFFF"/>
                  </a:solidFill>
                </a:uFill>
                <a:latin typeface="Century Gothic"/>
              </a:rPr>
              <a:t>Can not have more than one instance active at a time.</a:t>
            </a:r>
            <a:endParaRPr lang="en-IN" sz="1800" b="0" strike="noStrike" spc="-1">
              <a:solidFill>
                <a:srgbClr val="000000"/>
              </a:solidFill>
              <a:uFill>
                <a:solidFill>
                  <a:srgbClr val="FFFFFF"/>
                </a:solidFill>
              </a:uFill>
              <a:latin typeface="Arial"/>
            </a:endParaRPr>
          </a:p>
          <a:p>
            <a:pPr marL="215900" indent="-215900">
              <a:lnSpc>
                <a:spcPct val="90000"/>
              </a:lnSpc>
              <a:buClr>
                <a:srgbClr val="404040"/>
              </a:buClr>
              <a:buFont typeface="Wingdings 3" charset="2"/>
              <a:buChar char=""/>
            </a:pPr>
            <a:r>
              <a:rPr lang="en-IN" sz="2400" b="0" i="1" strike="noStrike" spc="-1">
                <a:solidFill>
                  <a:srgbClr val="404040"/>
                </a:solidFill>
                <a:uFill>
                  <a:solidFill>
                    <a:srgbClr val="FFFFFF"/>
                  </a:solidFill>
                </a:uFill>
                <a:latin typeface="Century Gothic"/>
              </a:rPr>
              <a:t>Whole body of the class is declared in a single statement ending with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91"/>
                                        </p:tgtEl>
                                        <p:attrNameLst>
                                          <p:attrName>style.visibility</p:attrName>
                                        </p:attrNameLst>
                                      </p:cBhvr>
                                      <p:to>
                                        <p:strVal val="visible"/>
                                      </p:to>
                                    </p:set>
                                    <p:animEffect transition="out" filter="box(in)">
                                      <p:cBhvr additive="repl">
                                        <p:cTn id="7" dur="500"/>
                                        <p:tgtEl>
                                          <p:spTgt spid="11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92">
                                            <p:txEl>
                                              <p:pRg st="0" end="40"/>
                                            </p:txEl>
                                          </p:spTgt>
                                        </p:tgtEl>
                                        <p:attrNameLst>
                                          <p:attrName>style.visibility</p:attrName>
                                        </p:attrNameLst>
                                      </p:cBhvr>
                                      <p:to>
                                        <p:strVal val="visible"/>
                                      </p:to>
                                    </p:set>
                                    <p:anim calcmode="lin" valueType="num">
                                      <p:cBhvr additive="repl">
                                        <p:cTn id="12" dur="500" fill="hold"/>
                                        <p:tgtEl>
                                          <p:spTgt spid="1192">
                                            <p:txEl>
                                              <p:pRg st="0" end="4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1192">
                                            <p:txEl>
                                              <p:pRg st="0" end="4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92">
                                            <p:txEl>
                                              <p:pRg st="274" end="274"/>
                                            </p:txEl>
                                          </p:spTgt>
                                        </p:tgtEl>
                                        <p:attrNameLst>
                                          <p:attrName>style.visibility</p:attrName>
                                        </p:attrNameLst>
                                      </p:cBhvr>
                                      <p:to>
                                        <p:strVal val="visible"/>
                                      </p:to>
                                    </p:set>
                                    <p:anim calcmode="lin" valueType="num">
                                      <p:cBhvr additive="repl">
                                        <p:cTn id="18" dur="500" fill="hold"/>
                                        <p:tgtEl>
                                          <p:spTgt spid="1192">
                                            <p:txEl>
                                              <p:pRg st="274" end="274"/>
                                            </p:txEl>
                                          </p:spTgt>
                                        </p:tgtEl>
                                        <p:attrNameLst>
                                          <p:attrName>ppt_x</p:attrName>
                                        </p:attrNameLst>
                                      </p:cBhvr>
                                      <p:tavLst>
                                        <p:tav tm="0">
                                          <p:val>
                                            <p:strVal val="#ppt_x"/>
                                          </p:val>
                                        </p:tav>
                                        <p:tav tm="100000">
                                          <p:val>
                                            <p:strVal val="#ppt_x"/>
                                          </p:val>
                                        </p:tav>
                                      </p:tavLst>
                                    </p:anim>
                                    <p:anim calcmode="lin" valueType="num">
                                      <p:cBhvr additive="repl">
                                        <p:cTn id="19" dur="500" fill="hold"/>
                                        <p:tgtEl>
                                          <p:spTgt spid="1192">
                                            <p:txEl>
                                              <p:pRg st="274" end="27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92">
                                            <p:txEl>
                                              <p:pRg st="274" end="274"/>
                                            </p:txEl>
                                          </p:spTgt>
                                        </p:tgtEl>
                                        <p:attrNameLst>
                                          <p:attrName>style.visibility</p:attrName>
                                        </p:attrNameLst>
                                      </p:cBhvr>
                                      <p:to>
                                        <p:strVal val="visible"/>
                                      </p:to>
                                    </p:set>
                                    <p:anim calcmode="lin" valueType="num">
                                      <p:cBhvr additive="repl">
                                        <p:cTn id="24" dur="500" fill="hold"/>
                                        <p:tgtEl>
                                          <p:spTgt spid="1192">
                                            <p:txEl>
                                              <p:pRg st="274" end="274"/>
                                            </p:txEl>
                                          </p:spTgt>
                                        </p:tgtEl>
                                        <p:attrNameLst>
                                          <p:attrName>ppt_x</p:attrName>
                                        </p:attrNameLst>
                                      </p:cBhvr>
                                      <p:tavLst>
                                        <p:tav tm="0">
                                          <p:val>
                                            <p:strVal val="#ppt_x"/>
                                          </p:val>
                                        </p:tav>
                                        <p:tav tm="100000">
                                          <p:val>
                                            <p:strVal val="#ppt_x"/>
                                          </p:val>
                                        </p:tav>
                                      </p:tavLst>
                                    </p:anim>
                                    <p:anim calcmode="lin" valueType="num">
                                      <p:cBhvr additive="repl">
                                        <p:cTn id="25" dur="500" fill="hold"/>
                                        <p:tgtEl>
                                          <p:spTgt spid="1192">
                                            <p:txEl>
                                              <p:pRg st="274" end="27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92">
                                            <p:txEl>
                                              <p:pRg st="274" end="274"/>
                                            </p:txEl>
                                          </p:spTgt>
                                        </p:tgtEl>
                                        <p:attrNameLst>
                                          <p:attrName>style.visibility</p:attrName>
                                        </p:attrNameLst>
                                      </p:cBhvr>
                                      <p:to>
                                        <p:strVal val="visible"/>
                                      </p:to>
                                    </p:set>
                                    <p:anim calcmode="lin" valueType="num">
                                      <p:cBhvr additive="repl">
                                        <p:cTn id="30" dur="500" fill="hold"/>
                                        <p:tgtEl>
                                          <p:spTgt spid="1192">
                                            <p:txEl>
                                              <p:pRg st="274" end="274"/>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1192">
                                            <p:txEl>
                                              <p:pRg st="274" end="27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92">
                                            <p:txEl>
                                              <p:pRg st="274" end="274"/>
                                            </p:txEl>
                                          </p:spTgt>
                                        </p:tgtEl>
                                        <p:attrNameLst>
                                          <p:attrName>style.visibility</p:attrName>
                                        </p:attrNameLst>
                                      </p:cBhvr>
                                      <p:to>
                                        <p:strVal val="visible"/>
                                      </p:to>
                                    </p:set>
                                    <p:anim calcmode="lin" valueType="num">
                                      <p:cBhvr additive="repl">
                                        <p:cTn id="36" dur="500" fill="hold"/>
                                        <p:tgtEl>
                                          <p:spTgt spid="1192">
                                            <p:txEl>
                                              <p:pRg st="274" end="274"/>
                                            </p:txEl>
                                          </p:spTgt>
                                        </p:tgtEl>
                                        <p:attrNameLst>
                                          <p:attrName>ppt_x</p:attrName>
                                        </p:attrNameLst>
                                      </p:cBhvr>
                                      <p:tavLst>
                                        <p:tav tm="0">
                                          <p:val>
                                            <p:strVal val="#ppt_x"/>
                                          </p:val>
                                        </p:tav>
                                        <p:tav tm="100000">
                                          <p:val>
                                            <p:strVal val="#ppt_x"/>
                                          </p:val>
                                        </p:tav>
                                      </p:tavLst>
                                    </p:anim>
                                    <p:anim calcmode="lin" valueType="num">
                                      <p:cBhvr additive="repl">
                                        <p:cTn id="37" dur="500" fill="hold"/>
                                        <p:tgtEl>
                                          <p:spTgt spid="1192">
                                            <p:txEl>
                                              <p:pRg st="274" end="2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4000" b="0" strike="noStrike" spc="-1">
                <a:solidFill>
                  <a:srgbClr val="262626"/>
                </a:solidFill>
                <a:uFill>
                  <a:solidFill>
                    <a:srgbClr val="FFFFFF"/>
                  </a:solidFill>
                </a:uFill>
                <a:latin typeface="Century Gothic"/>
              </a:rPr>
              <a:t>Cont…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194" name="CustomShape 2"/>
          <p:cNvSpPr/>
          <p:nvPr/>
        </p:nvSpPr>
        <p:spPr>
          <a:xfrm>
            <a:off x="1523880" y="1143000"/>
            <a:ext cx="9143280" cy="498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Syntax [ If extending a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i="1" strike="noStrike" spc="-1">
                <a:solidFill>
                  <a:srgbClr val="663300"/>
                </a:solidFill>
                <a:uFill>
                  <a:solidFill>
                    <a:srgbClr val="FFFFFF"/>
                  </a:solidFill>
                </a:uFill>
                <a:latin typeface="Century Gothic"/>
              </a:rPr>
              <a:t>[variable_type_superclass =]  new superclass_name()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i="1" strike="noStrike" spc="-1">
                <a:solidFill>
                  <a:srgbClr val="663300"/>
                </a:solidFill>
                <a:uFill>
                  <a:solidFill>
                    <a:srgbClr val="FFFFFF"/>
                  </a:solidFill>
                </a:uFill>
                <a:latin typeface="Century Gothic"/>
              </a:rPr>
              <a:t>                                                                // properties and methods</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663300"/>
                </a:solidFill>
                <a:uFill>
                  <a:solidFill>
                    <a:srgbClr val="FFFFFF"/>
                  </a:solidFill>
                </a:uFill>
                <a:latin typeface="Century Gothic"/>
              </a:rPr>
              <a:t>                                                  }  [;]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Syntax [ If implementing an interface]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i="1" strike="noStrike" spc="-1">
                <a:solidFill>
                  <a:srgbClr val="663300"/>
                </a:solidFill>
                <a:uFill>
                  <a:solidFill>
                    <a:srgbClr val="FFFFFF"/>
                  </a:solidFill>
                </a:uFill>
                <a:latin typeface="Century Gothic"/>
              </a:rPr>
              <a:t>[variable_type_reference =]  new reference_name()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i="1" strike="noStrike" spc="-1">
                <a:solidFill>
                  <a:srgbClr val="663300"/>
                </a:solidFill>
                <a:uFill>
                  <a:solidFill>
                    <a:srgbClr val="FFFFFF"/>
                  </a:solidFill>
                </a:uFill>
                <a:latin typeface="Century Gothic"/>
              </a:rPr>
              <a:t>                                                                // properties and methods</a:t>
            </a:r>
            <a:endParaRPr lang="en-IN" sz="1800" b="0" strike="noStrike" spc="-1">
              <a:solidFill>
                <a:srgbClr val="000000"/>
              </a:solidFill>
              <a:uFill>
                <a:solidFill>
                  <a:srgbClr val="FFFFFF"/>
                </a:solidFill>
              </a:uFill>
              <a:latin typeface="Arial"/>
            </a:endParaRPr>
          </a:p>
          <a:p>
            <a:pPr>
              <a:lnSpc>
                <a:spcPct val="100000"/>
              </a:lnSpc>
            </a:pPr>
            <a:r>
              <a:rPr lang="en-IN" sz="2400" b="1" i="1" strike="noStrike" spc="-1">
                <a:solidFill>
                  <a:srgbClr val="663300"/>
                </a:solidFill>
                <a:uFill>
                  <a:solidFill>
                    <a:srgbClr val="FFFFFF"/>
                  </a:solidFill>
                </a:uFill>
                <a:latin typeface="Century Gothic"/>
              </a:rPr>
              <a:t>                                                  }  [;]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CustomShape 1"/>
          <p:cNvSpPr/>
          <p:nvPr/>
        </p:nvSpPr>
        <p:spPr>
          <a:xfrm>
            <a:off x="1523880" y="990720"/>
            <a:ext cx="6857280" cy="520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i="1" strike="noStrike" spc="-1">
                <a:solidFill>
                  <a:srgbClr val="000000"/>
                </a:solidFill>
                <a:uFill>
                  <a:solidFill>
                    <a:srgbClr val="FFFFFF"/>
                  </a:solidFill>
                </a:uFill>
                <a:latin typeface="Courier New"/>
              </a:rPr>
              <a:t>class A</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private int a;</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A(int a)</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this.a =a;</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void show()</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System.out.println("a="+a);</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 // End of show()</a:t>
            </a:r>
            <a:endParaRPr lang="en-IN" sz="1800" b="0" strike="noStrike" spc="-1">
              <a:solidFill>
                <a:srgbClr val="000000"/>
              </a:solidFill>
              <a:uFill>
                <a:solidFill>
                  <a:srgbClr val="FFFFFF"/>
                </a:solidFill>
              </a:uFill>
              <a:latin typeface="Arial"/>
            </a:endParaRPr>
          </a:p>
          <a:p>
            <a:pPr>
              <a:lnSpc>
                <a:spcPct val="100000"/>
              </a:lnSpc>
            </a:pPr>
            <a:r>
              <a:rPr lang="en-IN" sz="2800" b="1" i="1" strike="noStrike" spc="-1">
                <a:solidFill>
                  <a:srgbClr val="000000"/>
                </a:solidFill>
                <a:uFill>
                  <a:solidFill>
                    <a:srgbClr val="FFFFFF"/>
                  </a:solidFill>
                </a:uFill>
                <a:latin typeface="Courier New"/>
              </a:rPr>
              <a:t>}// End of class A</a:t>
            </a:r>
            <a:endParaRPr lang="en-IN" sz="1800" b="0" strike="noStrike" spc="-1">
              <a:solidFill>
                <a:srgbClr val="000000"/>
              </a:solidFill>
              <a:uFill>
                <a:solidFill>
                  <a:srgbClr val="FFFFFF"/>
                </a:solidFill>
              </a:uFill>
              <a:latin typeface="Arial"/>
            </a:endParaRPr>
          </a:p>
        </p:txBody>
      </p:sp>
      <p:sp>
        <p:nvSpPr>
          <p:cNvPr id="1196" name="CustomShape 2"/>
          <p:cNvSpPr/>
          <p:nvPr/>
        </p:nvSpPr>
        <p:spPr>
          <a:xfrm>
            <a:off x="1752480" y="228600"/>
            <a:ext cx="8228880" cy="1308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1" i="1" strike="noStrike" spc="-1">
                <a:solidFill>
                  <a:srgbClr val="000000"/>
                </a:solidFill>
                <a:uFill>
                  <a:solidFill>
                    <a:srgbClr val="FFFFFF"/>
                  </a:solidFill>
                </a:uFill>
                <a:latin typeface="Century Gothic"/>
              </a:rPr>
              <a:t>Anonymous Inner Class Example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CustomShape 1"/>
          <p:cNvSpPr/>
          <p:nvPr/>
        </p:nvSpPr>
        <p:spPr>
          <a:xfrm>
            <a:off x="1585800" y="1447920"/>
            <a:ext cx="8852760" cy="3471120"/>
          </a:xfrm>
          <a:prstGeom prst="rect">
            <a:avLst/>
          </a:prstGeom>
          <a:solidFill>
            <a:srgbClr val="A53010"/>
          </a:solidFill>
          <a:ln w="57240">
            <a:solidFill>
              <a:srgbClr val="FF5050"/>
            </a:solidFill>
            <a:miter/>
          </a:ln>
        </p:spPr>
        <p:style>
          <a:lnRef idx="0">
            <a:scrgbClr r="0" g="0" b="0"/>
          </a:lnRef>
          <a:fillRef idx="0">
            <a:scrgbClr r="0" g="0" b="0"/>
          </a:fillRef>
          <a:effectRef idx="0">
            <a:scrgbClr r="0" g="0" b="0"/>
          </a:effectRef>
          <a:fontRef idx="minor"/>
        </p:style>
      </p:sp>
      <p:sp>
        <p:nvSpPr>
          <p:cNvPr id="1198" name="CustomShape 2"/>
          <p:cNvSpPr/>
          <p:nvPr/>
        </p:nvSpPr>
        <p:spPr>
          <a:xfrm>
            <a:off x="1523880" y="0"/>
            <a:ext cx="8000280" cy="618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Courier New"/>
              </a:rPr>
              <a:t>class innertest1</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public static void main(String args[])</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 a1 = new A(20){</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public void 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super.show();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System.out.println("Hello");</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public void display()</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System.out.println("Hi");</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a1.show();</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 a1.display();</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a:p>
            <a:pPr>
              <a:lnSpc>
                <a:spcPct val="100000"/>
              </a:lnSpc>
            </a:pPr>
            <a:r>
              <a:rPr lang="en-IN" sz="2000" b="1" strike="noStrike" spc="-1">
                <a:solidFill>
                  <a:srgbClr val="000000"/>
                </a:solidFill>
                <a:uFill>
                  <a:solidFill>
                    <a:srgbClr val="FFFFFF"/>
                  </a:solidFill>
                </a:uFill>
                <a:latin typeface="Courier New"/>
              </a:rPr>
              <a:t>}</a:t>
            </a:r>
            <a:endParaRPr lang="en-IN" sz="1800" b="0" strike="noStrike" spc="-1">
              <a:solidFill>
                <a:srgbClr val="000000"/>
              </a:solidFill>
              <a:uFill>
                <a:solidFill>
                  <a:srgbClr val="FFFFFF"/>
                </a:solidFill>
              </a:uFill>
              <a:latin typeface="Arial"/>
            </a:endParaRPr>
          </a:p>
        </p:txBody>
      </p:sp>
      <p:sp>
        <p:nvSpPr>
          <p:cNvPr id="1199" name="Line 3"/>
          <p:cNvSpPr/>
          <p:nvPr/>
        </p:nvSpPr>
        <p:spPr>
          <a:xfrm>
            <a:off x="3352680" y="5105160"/>
            <a:ext cx="3276720" cy="381240"/>
          </a:xfrm>
          <a:prstGeom prst="line">
            <a:avLst/>
          </a:prstGeom>
          <a:ln w="57240">
            <a:solidFill>
              <a:srgbClr val="3366FF"/>
            </a:solidFill>
            <a:round/>
            <a:tailEnd type="triangle" w="med" len="med"/>
          </a:ln>
        </p:spPr>
        <p:style>
          <a:lnRef idx="0">
            <a:scrgbClr r="0" g="0" b="0"/>
          </a:lnRef>
          <a:fillRef idx="0">
            <a:scrgbClr r="0" g="0" b="0"/>
          </a:fillRef>
          <a:effectRef idx="0">
            <a:scrgbClr r="0" g="0" b="0"/>
          </a:effectRef>
          <a:fontRef idx="minor"/>
        </p:style>
      </p:sp>
      <p:sp>
        <p:nvSpPr>
          <p:cNvPr id="1200" name="CustomShape 4"/>
          <p:cNvSpPr/>
          <p:nvPr/>
        </p:nvSpPr>
        <p:spPr>
          <a:xfrm>
            <a:off x="6613560" y="5402160"/>
            <a:ext cx="3063240" cy="638640"/>
          </a:xfrm>
          <a:prstGeom prst="rect">
            <a:avLst/>
          </a:prstGeom>
          <a:noFill/>
          <a:ln w="57240">
            <a:solidFill>
              <a:srgbClr val="3366FF"/>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3366FF"/>
                </a:solidFill>
                <a:uFill>
                  <a:solidFill>
                    <a:srgbClr val="FFFFFF"/>
                  </a:solidFill>
                </a:uFill>
                <a:latin typeface="Century Gothic"/>
              </a:rPr>
              <a:t>Calling show from inner class</a:t>
            </a:r>
            <a:endParaRPr lang="en-IN" sz="1800" b="0" strike="noStrike" spc="-1">
              <a:solidFill>
                <a:srgbClr val="000000"/>
              </a:solidFill>
              <a:uFill>
                <a:solidFill>
                  <a:srgbClr val="FFFFFF"/>
                </a:solidFill>
              </a:uFill>
              <a:latin typeface="Arial"/>
            </a:endParaRPr>
          </a:p>
        </p:txBody>
      </p:sp>
      <p:sp>
        <p:nvSpPr>
          <p:cNvPr id="1201" name="CustomShape 5"/>
          <p:cNvSpPr/>
          <p:nvPr/>
        </p:nvSpPr>
        <p:spPr>
          <a:xfrm>
            <a:off x="2057400" y="1066680"/>
            <a:ext cx="853380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i="1" u="sng" strike="noStrike" spc="-1">
                <a:solidFill>
                  <a:srgbClr val="663300"/>
                </a:solidFill>
                <a:uFill>
                  <a:solidFill>
                    <a:srgbClr val="FFFFFF"/>
                  </a:solidFill>
                </a:uFill>
                <a:latin typeface="Arial Black"/>
              </a:rPr>
              <a:t>Anonymous inner class extending super class 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98"/>
                                        </p:tgtEl>
                                        <p:attrNameLst>
                                          <p:attrName>style.visibility</p:attrName>
                                        </p:attrNameLst>
                                      </p:cBhvr>
                                      <p:to>
                                        <p:strVal val="visible"/>
                                      </p:to>
                                    </p:set>
                                    <p:animEffect transition="out" filter="box(in)">
                                      <p:cBhvr additive="repl">
                                        <p:cTn id="7" dur="500"/>
                                        <p:tgtEl>
                                          <p:spTgt spid="11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97"/>
                                        </p:tgtEl>
                                        <p:attrNameLst>
                                          <p:attrName>style.visibility</p:attrName>
                                        </p:attrNameLst>
                                      </p:cBhvr>
                                      <p:to>
                                        <p:strVal val="visible"/>
                                      </p:to>
                                    </p:set>
                                    <p:animEffect transition="out" filter="box(in)">
                                      <p:cBhvr additive="repl">
                                        <p:cTn id="12" dur="500"/>
                                        <p:tgtEl>
                                          <p:spTgt spid="119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01"/>
                                        </p:tgtEl>
                                        <p:attrNameLst>
                                          <p:attrName>style.visibility</p:attrName>
                                        </p:attrNameLst>
                                      </p:cBhvr>
                                      <p:to>
                                        <p:strVal val="visible"/>
                                      </p:to>
                                    </p:set>
                                    <p:anim calcmode="lin" valueType="num">
                                      <p:cBhvr additive="repl">
                                        <p:cTn id="17" dur="500" fill="hold"/>
                                        <p:tgtEl>
                                          <p:spTgt spid="1201"/>
                                        </p:tgtEl>
                                        <p:attrNameLst>
                                          <p:attrName>ppt_x</p:attrName>
                                        </p:attrNameLst>
                                      </p:cBhvr>
                                      <p:tavLst>
                                        <p:tav tm="0">
                                          <p:val>
                                            <p:strVal val="#ppt_x"/>
                                          </p:val>
                                        </p:tav>
                                        <p:tav tm="100000">
                                          <p:val>
                                            <p:strVal val="#ppt_x"/>
                                          </p:val>
                                        </p:tav>
                                      </p:tavLst>
                                    </p:anim>
                                    <p:anim calcmode="lin" valueType="num">
                                      <p:cBhvr additive="repl">
                                        <p:cTn id="18" dur="500" fill="hold"/>
                                        <p:tgtEl>
                                          <p:spTgt spid="120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repl">
                                        <p:cTn id="23" dur="500" fill="hold"/>
                                        <p:tgtEl>
                                          <p:spTgt spid="1199"/>
                                        </p:tgtEl>
                                        <p:attrNameLst>
                                          <p:attrName>ppt_x</p:attrName>
                                        </p:attrNameLst>
                                      </p:cBhvr>
                                      <p:tavLst>
                                        <p:tav tm="0">
                                          <p:val>
                                            <p:strVal val="#ppt_x"/>
                                          </p:val>
                                        </p:tav>
                                        <p:tav tm="100000">
                                          <p:val>
                                            <p:strVal val="#ppt_x"/>
                                          </p:val>
                                        </p:tav>
                                      </p:tavLst>
                                    </p:anim>
                                    <p:anim calcmode="lin" valueType="num">
                                      <p:cBhvr additive="repl">
                                        <p:cTn id="24" dur="500" fill="hold"/>
                                        <p:tgtEl>
                                          <p:spTgt spid="119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repl">
                                        <p:cTn id="27" dur="500" fill="hold"/>
                                        <p:tgtEl>
                                          <p:spTgt spid="1200"/>
                                        </p:tgtEl>
                                        <p:attrNameLst>
                                          <p:attrName>ppt_x</p:attrName>
                                        </p:attrNameLst>
                                      </p:cBhvr>
                                      <p:tavLst>
                                        <p:tav tm="0">
                                          <p:val>
                                            <p:strVal val="#ppt_x"/>
                                          </p:val>
                                        </p:tav>
                                        <p:tav tm="100000">
                                          <p:val>
                                            <p:strVal val="#ppt_x"/>
                                          </p:val>
                                        </p:tav>
                                      </p:tavLst>
                                    </p:anim>
                                    <p:anim calcmode="lin" valueType="num">
                                      <p:cBhvr additive="repl">
                                        <p:cTn id="28" dur="500" fill="hold"/>
                                        <p:tgtEl>
                                          <p:spTgt spid="1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CustomShape 1"/>
          <p:cNvSpPr/>
          <p:nvPr/>
        </p:nvSpPr>
        <p:spPr>
          <a:xfrm>
            <a:off x="1523880" y="1874160"/>
            <a:ext cx="8852760" cy="3199680"/>
          </a:xfrm>
          <a:prstGeom prst="rect">
            <a:avLst/>
          </a:prstGeom>
          <a:solidFill>
            <a:srgbClr val="A53010"/>
          </a:solidFill>
          <a:ln w="57240">
            <a:solidFill>
              <a:srgbClr val="FF5050"/>
            </a:solidFill>
            <a:miter/>
          </a:ln>
        </p:spPr>
        <p:style>
          <a:lnRef idx="0">
            <a:scrgbClr r="0" g="0" b="0"/>
          </a:lnRef>
          <a:fillRef idx="0">
            <a:scrgbClr r="0" g="0" b="0"/>
          </a:fillRef>
          <a:effectRef idx="0">
            <a:scrgbClr r="0" g="0" b="0"/>
          </a:effectRef>
          <a:fontRef idx="minor"/>
        </p:style>
      </p:sp>
      <p:sp>
        <p:nvSpPr>
          <p:cNvPr id="1203" name="CustomShape 2"/>
          <p:cNvSpPr/>
          <p:nvPr/>
        </p:nvSpPr>
        <p:spPr>
          <a:xfrm>
            <a:off x="3357720" y="2270160"/>
            <a:ext cx="7162200" cy="69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u="sng" strike="noStrike" spc="-1">
                <a:solidFill>
                  <a:srgbClr val="000000"/>
                </a:solidFill>
                <a:uFill>
                  <a:solidFill>
                    <a:srgbClr val="FFFFFF"/>
                  </a:solidFill>
                </a:uFill>
                <a:latin typeface="Arial Black"/>
              </a:rPr>
              <a:t>Anonymous inner class implementing an interface</a:t>
            </a:r>
            <a:endParaRPr lang="en-IN" sz="1800" b="0" strike="noStrike" spc="-1">
              <a:solidFill>
                <a:srgbClr val="000000"/>
              </a:solidFill>
              <a:uFill>
                <a:solidFill>
                  <a:srgbClr val="FFFFFF"/>
                </a:solidFill>
              </a:uFill>
              <a:latin typeface="Arial"/>
            </a:endParaRPr>
          </a:p>
        </p:txBody>
      </p:sp>
      <p:sp>
        <p:nvSpPr>
          <p:cNvPr id="1204" name="CustomShape 3"/>
          <p:cNvSpPr/>
          <p:nvPr/>
        </p:nvSpPr>
        <p:spPr>
          <a:xfrm>
            <a:off x="1523880" y="0"/>
            <a:ext cx="9143280" cy="6948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dirty="0">
                <a:solidFill>
                  <a:srgbClr val="000000"/>
                </a:solidFill>
                <a:uFill>
                  <a:solidFill>
                    <a:srgbClr val="FFFFFF"/>
                  </a:solidFill>
                </a:uFill>
                <a:latin typeface="Courier New"/>
              </a:rPr>
              <a:t>interface </a:t>
            </a:r>
            <a:r>
              <a:rPr lang="en-IN" sz="1800" b="1" i="1" strike="noStrike" spc="-1" dirty="0" smtClean="0">
                <a:solidFill>
                  <a:srgbClr val="000000"/>
                </a:solidFill>
                <a:uFill>
                  <a:solidFill>
                    <a:srgbClr val="FFFFFF"/>
                  </a:solidFill>
                </a:uFill>
                <a:latin typeface="Courier New"/>
              </a:rPr>
              <a:t>X{</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err="1">
                <a:solidFill>
                  <a:srgbClr val="000000"/>
                </a:solidFill>
                <a:uFill>
                  <a:solidFill>
                    <a:srgbClr val="FFFFFF"/>
                  </a:solidFill>
                </a:uFill>
                <a:latin typeface="Courier New"/>
              </a:rPr>
              <a:t>int</a:t>
            </a:r>
            <a:r>
              <a:rPr lang="en-IN" sz="1800" b="1" i="1" strike="noStrike" spc="-1" dirty="0">
                <a:solidFill>
                  <a:srgbClr val="000000"/>
                </a:solidFill>
                <a:uFill>
                  <a:solidFill>
                    <a:srgbClr val="FFFFFF"/>
                  </a:solidFill>
                </a:uFill>
                <a:latin typeface="Courier New"/>
              </a:rPr>
              <a:t> sum(</a:t>
            </a:r>
            <a:r>
              <a:rPr lang="en-IN" sz="1800" b="1" i="1" strike="noStrike" spc="-1" dirty="0" err="1">
                <a:solidFill>
                  <a:srgbClr val="000000"/>
                </a:solidFill>
                <a:uFill>
                  <a:solidFill>
                    <a:srgbClr val="FFFFFF"/>
                  </a:solidFill>
                </a:uFill>
                <a:latin typeface="Courier New"/>
              </a:rPr>
              <a:t>int</a:t>
            </a:r>
            <a:r>
              <a:rPr lang="en-IN" sz="1800" b="1" i="1" strike="noStrike" spc="-1" dirty="0">
                <a:solidFill>
                  <a:srgbClr val="000000"/>
                </a:solidFill>
                <a:uFill>
                  <a:solidFill>
                    <a:srgbClr val="FFFFFF"/>
                  </a:solidFill>
                </a:uFill>
                <a:latin typeface="Courier New"/>
              </a:rPr>
              <a:t> </a:t>
            </a:r>
            <a:r>
              <a:rPr lang="en-IN" sz="1800" b="1" i="1" strike="noStrike" spc="-1" dirty="0" err="1">
                <a:solidFill>
                  <a:srgbClr val="000000"/>
                </a:solidFill>
                <a:uFill>
                  <a:solidFill>
                    <a:srgbClr val="FFFFFF"/>
                  </a:solidFill>
                </a:uFill>
                <a:latin typeface="Courier New"/>
              </a:rPr>
              <a:t>a,int</a:t>
            </a:r>
            <a:r>
              <a:rPr lang="en-IN" sz="1800" b="1" i="1" strike="noStrike" spc="-1" dirty="0">
                <a:solidFill>
                  <a:srgbClr val="000000"/>
                </a:solidFill>
                <a:uFill>
                  <a:solidFill>
                    <a:srgbClr val="FFFFFF"/>
                  </a:solidFill>
                </a:uFill>
                <a:latin typeface="Courier New"/>
              </a:rPr>
              <a:t> b);</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err="1">
                <a:solidFill>
                  <a:srgbClr val="000000"/>
                </a:solidFill>
                <a:uFill>
                  <a:solidFill>
                    <a:srgbClr val="FFFFFF"/>
                  </a:solidFill>
                </a:uFill>
                <a:latin typeface="Courier New"/>
              </a:rPr>
              <a:t>int</a:t>
            </a:r>
            <a:r>
              <a:rPr lang="en-IN" sz="1800" b="1" i="1" strike="noStrike" spc="-1" dirty="0">
                <a:solidFill>
                  <a:srgbClr val="000000"/>
                </a:solidFill>
                <a:uFill>
                  <a:solidFill>
                    <a:srgbClr val="FFFFFF"/>
                  </a:solidFill>
                </a:uFill>
                <a:latin typeface="Courier New"/>
              </a:rPr>
              <a:t> </a:t>
            </a:r>
            <a:r>
              <a:rPr lang="en-IN" sz="1800" b="1" i="1" strike="noStrike" spc="-1" dirty="0" err="1">
                <a:solidFill>
                  <a:srgbClr val="000000"/>
                </a:solidFill>
                <a:uFill>
                  <a:solidFill>
                    <a:srgbClr val="FFFFFF"/>
                  </a:solidFill>
                </a:uFill>
                <a:latin typeface="Courier New"/>
              </a:rPr>
              <a:t>mul</a:t>
            </a:r>
            <a:r>
              <a:rPr lang="en-IN" sz="1800" b="1" i="1" strike="noStrike" spc="-1" dirty="0">
                <a:solidFill>
                  <a:srgbClr val="000000"/>
                </a:solidFill>
                <a:uFill>
                  <a:solidFill>
                    <a:srgbClr val="FFFFFF"/>
                  </a:solidFill>
                </a:uFill>
                <a:latin typeface="Courier New"/>
              </a:rPr>
              <a:t>(</a:t>
            </a:r>
            <a:r>
              <a:rPr lang="en-IN" sz="1800" b="1" i="1" strike="noStrike" spc="-1" dirty="0" err="1">
                <a:solidFill>
                  <a:srgbClr val="000000"/>
                </a:solidFill>
                <a:uFill>
                  <a:solidFill>
                    <a:srgbClr val="FFFFFF"/>
                  </a:solidFill>
                </a:uFill>
                <a:latin typeface="Courier New"/>
              </a:rPr>
              <a:t>int</a:t>
            </a:r>
            <a:r>
              <a:rPr lang="en-IN" sz="1800" b="1" i="1" strike="noStrike" spc="-1" dirty="0">
                <a:solidFill>
                  <a:srgbClr val="000000"/>
                </a:solidFill>
                <a:uFill>
                  <a:solidFill>
                    <a:srgbClr val="FFFFFF"/>
                  </a:solidFill>
                </a:uFill>
                <a:latin typeface="Courier New"/>
              </a:rPr>
              <a:t> </a:t>
            </a:r>
            <a:r>
              <a:rPr lang="en-IN" sz="1800" b="1" i="1" strike="noStrike" spc="-1" dirty="0" err="1">
                <a:solidFill>
                  <a:srgbClr val="000000"/>
                </a:solidFill>
                <a:uFill>
                  <a:solidFill>
                    <a:srgbClr val="FFFFFF"/>
                  </a:solidFill>
                </a:uFill>
                <a:latin typeface="Courier New"/>
              </a:rPr>
              <a:t>x,int</a:t>
            </a:r>
            <a:r>
              <a:rPr lang="en-IN" sz="1800" b="1" i="1" strike="noStrike" spc="-1" dirty="0">
                <a:solidFill>
                  <a:srgbClr val="000000"/>
                </a:solidFill>
                <a:uFill>
                  <a:solidFill>
                    <a:srgbClr val="FFFFFF"/>
                  </a:solidFill>
                </a:uFill>
                <a:latin typeface="Courier New"/>
              </a:rPr>
              <a:t> y);</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Courier New"/>
              </a:rPr>
              <a:t>}</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Courier New"/>
              </a:rPr>
              <a:t>class </a:t>
            </a:r>
            <a:r>
              <a:rPr lang="en-IN" sz="1800" b="1" i="1" strike="noStrike" spc="-1" dirty="0" smtClean="0">
                <a:solidFill>
                  <a:srgbClr val="000000"/>
                </a:solidFill>
                <a:uFill>
                  <a:solidFill>
                    <a:srgbClr val="FFFFFF"/>
                  </a:solidFill>
                </a:uFill>
                <a:latin typeface="Courier New"/>
              </a:rPr>
              <a:t>innertest2{</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Courier New"/>
              </a:rPr>
              <a:t>public static void main(String </a:t>
            </a:r>
            <a:r>
              <a:rPr lang="en-IN" sz="1800" b="1" i="1" strike="noStrike" spc="-1" dirty="0" err="1">
                <a:solidFill>
                  <a:srgbClr val="000000"/>
                </a:solidFill>
                <a:uFill>
                  <a:solidFill>
                    <a:srgbClr val="FFFFFF"/>
                  </a:solidFill>
                </a:uFill>
                <a:latin typeface="Courier New"/>
              </a:rPr>
              <a:t>args</a:t>
            </a:r>
            <a:r>
              <a:rPr lang="en-IN" sz="1800" b="1" i="1" strike="noStrike" spc="-1" dirty="0" smtClean="0">
                <a:solidFill>
                  <a:srgbClr val="000000"/>
                </a:solidFill>
                <a:uFill>
                  <a:solidFill>
                    <a:srgbClr val="FFFFFF"/>
                  </a:solidFill>
                </a:uFill>
                <a:latin typeface="Courier New"/>
              </a:rPr>
              <a: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X x1 = new X()</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public </a:t>
            </a:r>
            <a:r>
              <a:rPr lang="en-IN" sz="1800" b="1" i="1" strike="noStrike" spc="-1" dirty="0" err="1">
                <a:solidFill>
                  <a:srgbClr val="000000"/>
                </a:solidFill>
                <a:uFill>
                  <a:solidFill>
                    <a:srgbClr val="FFFFFF"/>
                  </a:solidFill>
                </a:uFill>
                <a:latin typeface="Arial Black"/>
              </a:rPr>
              <a:t>int</a:t>
            </a:r>
            <a:r>
              <a:rPr lang="en-IN" sz="1800" b="1" i="1" strike="noStrike" spc="-1" dirty="0">
                <a:solidFill>
                  <a:srgbClr val="000000"/>
                </a:solidFill>
                <a:uFill>
                  <a:solidFill>
                    <a:srgbClr val="FFFFFF"/>
                  </a:solidFill>
                </a:uFill>
                <a:latin typeface="Arial Black"/>
              </a:rPr>
              <a:t> sum(</a:t>
            </a:r>
            <a:r>
              <a:rPr lang="en-IN" sz="1800" b="1" i="1" strike="noStrike" spc="-1" dirty="0" err="1">
                <a:solidFill>
                  <a:srgbClr val="000000"/>
                </a:solidFill>
                <a:uFill>
                  <a:solidFill>
                    <a:srgbClr val="FFFFFF"/>
                  </a:solidFill>
                </a:uFill>
                <a:latin typeface="Arial Black"/>
              </a:rPr>
              <a:t>int</a:t>
            </a:r>
            <a:r>
              <a:rPr lang="en-IN" sz="1800" b="1" i="1" strike="noStrike" spc="-1" dirty="0">
                <a:solidFill>
                  <a:srgbClr val="000000"/>
                </a:solidFill>
                <a:uFill>
                  <a:solidFill>
                    <a:srgbClr val="FFFFFF"/>
                  </a:solidFill>
                </a:uFill>
                <a:latin typeface="Arial Black"/>
              </a:rPr>
              <a:t> </a:t>
            </a:r>
            <a:r>
              <a:rPr lang="en-IN" sz="1800" b="1" i="1" strike="noStrike" spc="-1" dirty="0" err="1">
                <a:solidFill>
                  <a:srgbClr val="000000"/>
                </a:solidFill>
                <a:uFill>
                  <a:solidFill>
                    <a:srgbClr val="FFFFFF"/>
                  </a:solidFill>
                </a:uFill>
                <a:latin typeface="Arial Black"/>
              </a:rPr>
              <a:t>a,int</a:t>
            </a:r>
            <a:r>
              <a:rPr lang="en-IN" sz="1800" b="1" i="1" strike="noStrike" spc="-1" dirty="0">
                <a:solidFill>
                  <a:srgbClr val="000000"/>
                </a:solidFill>
                <a:uFill>
                  <a:solidFill>
                    <a:srgbClr val="FFFFFF"/>
                  </a:solidFill>
                </a:uFill>
                <a:latin typeface="Arial Black"/>
              </a:rPr>
              <a:t> b)</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return </a:t>
            </a:r>
            <a:r>
              <a:rPr lang="en-IN" sz="1800" b="1" i="1" strike="noStrike" spc="-1" dirty="0" err="1">
                <a:solidFill>
                  <a:srgbClr val="000000"/>
                </a:solidFill>
                <a:uFill>
                  <a:solidFill>
                    <a:srgbClr val="FFFFFF"/>
                  </a:solidFill>
                </a:uFill>
                <a:latin typeface="Arial Black"/>
              </a:rPr>
              <a:t>a+b</a:t>
            </a:r>
            <a:r>
              <a:rPr lang="en-IN" sz="1800" b="1" i="1" strike="noStrike" spc="-1" dirty="0">
                <a:solidFill>
                  <a:srgbClr val="000000"/>
                </a:solidFill>
                <a:uFill>
                  <a:solidFill>
                    <a:srgbClr val="FFFFFF"/>
                  </a:solidFill>
                </a:uFill>
                <a:latin typeface="Arial Black"/>
              </a:rPr>
              <a:t>;</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public </a:t>
            </a:r>
            <a:r>
              <a:rPr lang="en-IN" sz="1800" b="1" i="1" strike="noStrike" spc="-1" dirty="0" err="1">
                <a:solidFill>
                  <a:srgbClr val="000000"/>
                </a:solidFill>
                <a:uFill>
                  <a:solidFill>
                    <a:srgbClr val="FFFFFF"/>
                  </a:solidFill>
                </a:uFill>
                <a:latin typeface="Arial Black"/>
              </a:rPr>
              <a:t>int</a:t>
            </a:r>
            <a:r>
              <a:rPr lang="en-IN" sz="1800" b="1" i="1" strike="noStrike" spc="-1" dirty="0">
                <a:solidFill>
                  <a:srgbClr val="000000"/>
                </a:solidFill>
                <a:uFill>
                  <a:solidFill>
                    <a:srgbClr val="FFFFFF"/>
                  </a:solidFill>
                </a:uFill>
                <a:latin typeface="Arial Black"/>
              </a:rPr>
              <a:t> </a:t>
            </a:r>
            <a:r>
              <a:rPr lang="en-IN" sz="1800" b="1" i="1" strike="noStrike" spc="-1" dirty="0" err="1">
                <a:solidFill>
                  <a:srgbClr val="000000"/>
                </a:solidFill>
                <a:uFill>
                  <a:solidFill>
                    <a:srgbClr val="FFFFFF"/>
                  </a:solidFill>
                </a:uFill>
                <a:latin typeface="Arial Black"/>
              </a:rPr>
              <a:t>mul</a:t>
            </a:r>
            <a:r>
              <a:rPr lang="en-IN" sz="1800" b="1" i="1" strike="noStrike" spc="-1" dirty="0">
                <a:solidFill>
                  <a:srgbClr val="000000"/>
                </a:solidFill>
                <a:uFill>
                  <a:solidFill>
                    <a:srgbClr val="FFFFFF"/>
                  </a:solidFill>
                </a:uFill>
                <a:latin typeface="Arial Black"/>
              </a:rPr>
              <a:t>(</a:t>
            </a:r>
            <a:r>
              <a:rPr lang="en-IN" sz="1800" b="1" i="1" strike="noStrike" spc="-1" dirty="0" err="1">
                <a:solidFill>
                  <a:srgbClr val="000000"/>
                </a:solidFill>
                <a:uFill>
                  <a:solidFill>
                    <a:srgbClr val="FFFFFF"/>
                  </a:solidFill>
                </a:uFill>
                <a:latin typeface="Arial Black"/>
              </a:rPr>
              <a:t>int</a:t>
            </a:r>
            <a:r>
              <a:rPr lang="en-IN" sz="1800" b="1" i="1" strike="noStrike" spc="-1" dirty="0">
                <a:solidFill>
                  <a:srgbClr val="000000"/>
                </a:solidFill>
                <a:uFill>
                  <a:solidFill>
                    <a:srgbClr val="FFFFFF"/>
                  </a:solidFill>
                </a:uFill>
                <a:latin typeface="Arial Black"/>
              </a:rPr>
              <a:t> </a:t>
            </a:r>
            <a:r>
              <a:rPr lang="en-IN" sz="1800" b="1" i="1" strike="noStrike" spc="-1" dirty="0" err="1">
                <a:solidFill>
                  <a:srgbClr val="000000"/>
                </a:solidFill>
                <a:uFill>
                  <a:solidFill>
                    <a:srgbClr val="FFFFFF"/>
                  </a:solidFill>
                </a:uFill>
                <a:latin typeface="Arial Black"/>
              </a:rPr>
              <a:t>a,int</a:t>
            </a:r>
            <a:r>
              <a:rPr lang="en-IN" sz="1800" b="1" i="1" strike="noStrike" spc="-1" dirty="0">
                <a:solidFill>
                  <a:srgbClr val="000000"/>
                </a:solidFill>
                <a:uFill>
                  <a:solidFill>
                    <a:srgbClr val="FFFFFF"/>
                  </a:solidFill>
                </a:uFill>
                <a:latin typeface="Arial Black"/>
              </a:rPr>
              <a:t> b)</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return a*b;</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Arial Black"/>
              </a:rPr>
              <a:t>      };</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err="1">
                <a:solidFill>
                  <a:srgbClr val="000000"/>
                </a:solidFill>
                <a:uFill>
                  <a:solidFill>
                    <a:srgbClr val="FFFFFF"/>
                  </a:solidFill>
                </a:uFill>
                <a:latin typeface="Courier New"/>
              </a:rPr>
              <a:t>System.out.println</a:t>
            </a:r>
            <a:r>
              <a:rPr lang="en-IN" sz="1800" b="1" i="1" strike="noStrike" spc="-1" dirty="0">
                <a:solidFill>
                  <a:srgbClr val="000000"/>
                </a:solidFill>
                <a:uFill>
                  <a:solidFill>
                    <a:srgbClr val="FFFFFF"/>
                  </a:solidFill>
                </a:uFill>
                <a:latin typeface="Courier New"/>
              </a:rPr>
              <a:t>(x1.sum(10,20));</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err="1">
                <a:solidFill>
                  <a:srgbClr val="000000"/>
                </a:solidFill>
                <a:uFill>
                  <a:solidFill>
                    <a:srgbClr val="FFFFFF"/>
                  </a:solidFill>
                </a:uFill>
                <a:latin typeface="Courier New"/>
              </a:rPr>
              <a:t>System.out.println</a:t>
            </a:r>
            <a:r>
              <a:rPr lang="en-IN" sz="1800" b="1" i="1" strike="noStrike" spc="-1" dirty="0">
                <a:solidFill>
                  <a:srgbClr val="000000"/>
                </a:solidFill>
                <a:uFill>
                  <a:solidFill>
                    <a:srgbClr val="FFFFFF"/>
                  </a:solidFill>
                </a:uFill>
                <a:latin typeface="Courier New"/>
              </a:rPr>
              <a:t>(x1.mul(10,20));</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Courier New"/>
              </a:rPr>
              <a:t>}// End of main</a:t>
            </a:r>
            <a:endParaRPr lang="en-IN" sz="1800" b="0" strike="noStrike" spc="-1" dirty="0">
              <a:solidFill>
                <a:srgbClr val="000000"/>
              </a:solidFill>
              <a:uFill>
                <a:solidFill>
                  <a:srgbClr val="FFFFFF"/>
                </a:solidFill>
              </a:uFill>
              <a:latin typeface="Arial"/>
            </a:endParaRPr>
          </a:p>
          <a:p>
            <a:pPr>
              <a:lnSpc>
                <a:spcPct val="100000"/>
              </a:lnSpc>
            </a:pPr>
            <a:r>
              <a:rPr lang="en-IN" sz="1800" b="1" i="1" strike="noStrike" spc="-1" dirty="0">
                <a:solidFill>
                  <a:srgbClr val="000000"/>
                </a:solidFill>
                <a:uFill>
                  <a:solidFill>
                    <a:srgbClr val="FFFFFF"/>
                  </a:solidFill>
                </a:uFill>
                <a:latin typeface="Courier New"/>
              </a:rPr>
              <a:t>}// End of innertest2</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04">
                                            <p:txEl>
                                              <p:pRg st="0" end="9"/>
                                            </p:txEl>
                                          </p:spTgt>
                                        </p:tgtEl>
                                        <p:attrNameLst>
                                          <p:attrName>style.visibility</p:attrName>
                                        </p:attrNameLst>
                                      </p:cBhvr>
                                      <p:to>
                                        <p:strVal val="visible"/>
                                      </p:to>
                                    </p:set>
                                    <p:animEffect transition="out" filter="box(in)">
                                      <p:cBhvr additive="repl">
                                        <p:cTn id="7" dur="500"/>
                                        <p:tgtEl>
                                          <p:spTgt spid="1204">
                                            <p:txEl>
                                              <p:pRg st="0"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04">
                                            <p:txEl>
                                              <p:pRg st="136" end="162"/>
                                            </p:txEl>
                                          </p:spTgt>
                                        </p:tgtEl>
                                        <p:attrNameLst>
                                          <p:attrName>style.visibility</p:attrName>
                                        </p:attrNameLst>
                                      </p:cBhvr>
                                      <p:to>
                                        <p:strVal val="visible"/>
                                      </p:to>
                                    </p:set>
                                    <p:animEffect transition="out" filter="box(in)">
                                      <p:cBhvr additive="repl">
                                        <p:cTn id="10" dur="500"/>
                                        <p:tgtEl>
                                          <p:spTgt spid="1204">
                                            <p:txEl>
                                              <p:pRg st="136" end="16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04">
                                            <p:txEl>
                                              <p:pRg st="165" end="175"/>
                                            </p:txEl>
                                          </p:spTgt>
                                        </p:tgtEl>
                                        <p:attrNameLst>
                                          <p:attrName>style.visibility</p:attrName>
                                        </p:attrNameLst>
                                      </p:cBhvr>
                                      <p:to>
                                        <p:strVal val="visible"/>
                                      </p:to>
                                    </p:set>
                                    <p:animEffect transition="out" filter="box(in)">
                                      <p:cBhvr additive="repl">
                                        <p:cTn id="13" dur="500"/>
                                        <p:tgtEl>
                                          <p:spTgt spid="1204">
                                            <p:txEl>
                                              <p:pRg st="165" end="1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02"/>
                                        </p:tgtEl>
                                        <p:attrNameLst>
                                          <p:attrName>style.visibility</p:attrName>
                                        </p:attrNameLst>
                                      </p:cBhvr>
                                      <p:to>
                                        <p:strVal val="visible"/>
                                      </p:to>
                                    </p:set>
                                    <p:animEffect transition="out" filter="box(in)">
                                      <p:cBhvr additive="repl">
                                        <p:cTn id="18" dur="500"/>
                                        <p:tgtEl>
                                          <p:spTgt spid="120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03"/>
                                        </p:tgtEl>
                                        <p:attrNameLst>
                                          <p:attrName>style.visibility</p:attrName>
                                        </p:attrNameLst>
                                      </p:cBhvr>
                                      <p:to>
                                        <p:strVal val="visible"/>
                                      </p:to>
                                    </p:set>
                                    <p:anim calcmode="lin" valueType="num">
                                      <p:cBhvr additive="repl">
                                        <p:cTn id="23" dur="500" fill="hold"/>
                                        <p:tgtEl>
                                          <p:spTgt spid="1203"/>
                                        </p:tgtEl>
                                        <p:attrNameLst>
                                          <p:attrName>ppt_x</p:attrName>
                                        </p:attrNameLst>
                                      </p:cBhvr>
                                      <p:tavLst>
                                        <p:tav tm="0">
                                          <p:val>
                                            <p:strVal val="#ppt_x"/>
                                          </p:val>
                                        </p:tav>
                                        <p:tav tm="100000">
                                          <p:val>
                                            <p:strVal val="#ppt_x"/>
                                          </p:val>
                                        </p:tav>
                                      </p:tavLst>
                                    </p:anim>
                                    <p:anim calcmode="lin" valueType="num">
                                      <p:cBhvr additive="repl">
                                        <p:cTn id="24" dur="500" fill="hold"/>
                                        <p:tgtEl>
                                          <p:spTgt spid="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2133720" y="533520"/>
            <a:ext cx="8911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Classes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20" name="CustomShape 2"/>
          <p:cNvSpPr/>
          <p:nvPr/>
        </p:nvSpPr>
        <p:spPr>
          <a:xfrm>
            <a:off x="838080" y="1676520"/>
            <a:ext cx="10362600" cy="434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A </a:t>
            </a:r>
            <a:r>
              <a:rPr lang="en-IN" sz="2400" b="0" i="1" strike="noStrike" spc="-1">
                <a:solidFill>
                  <a:srgbClr val="404040"/>
                </a:solidFill>
                <a:uFill>
                  <a:solidFill>
                    <a:srgbClr val="FFFFFF"/>
                  </a:solidFill>
                </a:uFill>
                <a:latin typeface="Century Gothic"/>
              </a:rPr>
              <a:t>class</a:t>
            </a:r>
            <a:r>
              <a:rPr lang="en-IN" sz="2400" b="0" strike="noStrike" spc="-1">
                <a:solidFill>
                  <a:srgbClr val="404040"/>
                </a:solidFill>
                <a:uFill>
                  <a:solidFill>
                    <a:srgbClr val="FFFFFF"/>
                  </a:solidFill>
                </a:uFill>
                <a:latin typeface="Century Gothic"/>
              </a:rPr>
              <a:t>--the basic building block of an object-oriented language such as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A class is a blue print from which individual objects are created.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A class specifies the design of an object. It states what data an object can hold and the way it can behave when using the data.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Class is a template that describes the data and behavior associated with </a:t>
            </a:r>
            <a:r>
              <a:rPr lang="en-IN" sz="2400" b="0" i="1" strike="noStrike" spc="-1">
                <a:solidFill>
                  <a:srgbClr val="404040"/>
                </a:solidFill>
                <a:uFill>
                  <a:solidFill>
                    <a:srgbClr val="FFFFFF"/>
                  </a:solidFill>
                </a:uFill>
                <a:latin typeface="Century Gothic"/>
              </a:rPr>
              <a:t>instances</a:t>
            </a:r>
            <a:r>
              <a:rPr lang="en-IN" sz="2400" b="0" strike="noStrike" spc="-1">
                <a:solidFill>
                  <a:srgbClr val="404040"/>
                </a:solidFill>
                <a:uFill>
                  <a:solidFill>
                    <a:srgbClr val="FFFFFF"/>
                  </a:solidFill>
                </a:uFill>
                <a:latin typeface="Century Gothic"/>
              </a:rPr>
              <a:t> of that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The data associated with a class or object is stored in </a:t>
            </a:r>
            <a:r>
              <a:rPr lang="en-IN" sz="2400" b="0" i="1" strike="noStrike" spc="-1">
                <a:solidFill>
                  <a:srgbClr val="404040"/>
                </a:solidFill>
                <a:uFill>
                  <a:solidFill>
                    <a:srgbClr val="FFFFFF"/>
                  </a:solidFill>
                </a:uFill>
                <a:latin typeface="Century Gothic"/>
              </a:rPr>
              <a:t>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panose="05000000000000000000" pitchFamily="2" charset="2"/>
              <a:buChar char=""/>
            </a:pPr>
            <a:r>
              <a:rPr lang="en-IN" sz="2400" b="0" strike="noStrike" spc="-1">
                <a:solidFill>
                  <a:srgbClr val="404040"/>
                </a:solidFill>
                <a:uFill>
                  <a:solidFill>
                    <a:srgbClr val="FFFFFF"/>
                  </a:solidFill>
                </a:uFill>
                <a:latin typeface="Century Gothic"/>
              </a:rPr>
              <a:t> The behavior associated with a class or object is implemented with </a:t>
            </a:r>
            <a:r>
              <a:rPr lang="en-IN" sz="2400" b="0" i="1" strike="noStrike" spc="-1">
                <a:solidFill>
                  <a:srgbClr val="404040"/>
                </a:solidFill>
                <a:uFill>
                  <a:solidFill>
                    <a:srgbClr val="FFFFFF"/>
                  </a:solidFill>
                </a:uFill>
                <a:latin typeface="Century Gothic"/>
              </a:rPr>
              <a:t>methods.</a:t>
            </a:r>
            <a:r>
              <a:rPr lang="en-IN" sz="2400" b="0" strike="noStrike" spc="-1">
                <a:solidFill>
                  <a:srgbClr val="404040"/>
                </a:solidFill>
                <a:uFill>
                  <a:solidFill>
                    <a:srgbClr val="FFFFFF"/>
                  </a:solidFill>
                </a:uFill>
                <a:latin typeface="Century Gothic"/>
              </a:rPr>
              <a:t>(Methods are similar to the functions or procedures in procedural languages such as 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1981080" y="22860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Class Example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22" name="CustomShape 2"/>
          <p:cNvSpPr/>
          <p:nvPr/>
        </p:nvSpPr>
        <p:spPr>
          <a:xfrm>
            <a:off x="1143000" y="1219320"/>
            <a:ext cx="906696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404040"/>
                </a:solidFill>
                <a:uFill>
                  <a:solidFill>
                    <a:srgbClr val="FFFFFF"/>
                  </a:solidFill>
                </a:uFill>
                <a:latin typeface="Century Gothic"/>
              </a:rPr>
              <a:t>public class Book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private String title;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private String author;</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private String publisher;</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public Book(String  bookTitle, String  authorName, String publisherName)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title = bookTitle;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author = authorName;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publisher = publisherName;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//all getter and setter methods</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974160" y="30492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Where It Is Used</a:t>
            </a:r>
            <a:endParaRPr lang="en-IN" sz="1800" b="0" strike="noStrike" spc="-1">
              <a:solidFill>
                <a:srgbClr val="000000"/>
              </a:solidFill>
              <a:uFill>
                <a:solidFill>
                  <a:srgbClr val="FFFFFF"/>
                </a:solidFill>
              </a:uFill>
              <a:latin typeface="Arial"/>
            </a:endParaRPr>
          </a:p>
        </p:txBody>
      </p:sp>
      <p:sp>
        <p:nvSpPr>
          <p:cNvPr id="481" name="CustomShape 2"/>
          <p:cNvSpPr/>
          <p:nvPr/>
        </p:nvSpPr>
        <p:spPr>
          <a:xfrm>
            <a:off x="685800" y="1219320"/>
            <a:ext cx="10438560" cy="49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According to Sun, 3 billion devices run Java. There are many devices where Java is currently used. Some of them are as follows: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1. Desktop Applications such as acrobat reader, media player, antivirus etc.</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2. Web Applications such as irctc.co.in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3. Enterprise Applications such as banking applications.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4. Mobile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5. Embedded System</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6. Smart Card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7. Robotics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8. Games etc.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1981080" y="22860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Object Example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24" name="CustomShape 2"/>
          <p:cNvSpPr/>
          <p:nvPr/>
        </p:nvSpPr>
        <p:spPr>
          <a:xfrm>
            <a:off x="914400" y="990720"/>
            <a:ext cx="10514880" cy="55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404040"/>
                </a:solidFill>
                <a:uFill>
                  <a:solidFill>
                    <a:srgbClr val="FFFFFF"/>
                  </a:solidFill>
                </a:uFill>
                <a:latin typeface="Century Gothic"/>
              </a:rPr>
              <a:t>An instance of this class will be a book object: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Book firstBook = new Book(“Complete Reference",“ABC",“XYZ");</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Objects can be created by using </a:t>
            </a:r>
            <a:r>
              <a:rPr lang="en-IN" sz="2800" b="0" strike="noStrike" spc="-1">
                <a:solidFill>
                  <a:srgbClr val="0070C0"/>
                </a:solidFill>
                <a:uFill>
                  <a:solidFill>
                    <a:srgbClr val="FFFFFF"/>
                  </a:solidFill>
                </a:uFill>
                <a:latin typeface="Century Gothic"/>
              </a:rPr>
              <a:t>new</a:t>
            </a:r>
            <a:r>
              <a:rPr lang="en-IN" sz="2800" b="0" strike="noStrike" spc="-1">
                <a:solidFill>
                  <a:srgbClr val="404040"/>
                </a:solidFill>
                <a:uFill>
                  <a:solidFill>
                    <a:srgbClr val="FFFFFF"/>
                  </a:solidFill>
                </a:uFill>
                <a:latin typeface="Century Gothic"/>
              </a:rPr>
              <a:t> keyword in java.</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As mentioned previously a class provides the blueprints for objects. So basically an object is created from a class. In java the new key word is used to create new objects.</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There are three steps when creating an object from a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600" b="1" strike="noStrike" spc="-1">
                <a:solidFill>
                  <a:srgbClr val="404040"/>
                </a:solidFill>
                <a:uFill>
                  <a:solidFill>
                    <a:srgbClr val="FFFFFF"/>
                  </a:solidFill>
                </a:uFill>
                <a:latin typeface="Century Gothic"/>
              </a:rPr>
              <a:t>Declaration . </a:t>
            </a:r>
            <a:r>
              <a:rPr lang="en-IN" sz="2600" b="0" strike="noStrike" spc="-1">
                <a:solidFill>
                  <a:srgbClr val="404040"/>
                </a:solidFill>
                <a:uFill>
                  <a:solidFill>
                    <a:srgbClr val="FFFFFF"/>
                  </a:solidFill>
                </a:uFill>
                <a:latin typeface="Century Gothic"/>
              </a:rPr>
              <a:t>A variable declaration with a variable name with an object type. Like </a:t>
            </a:r>
            <a:r>
              <a:rPr lang="en-IN" sz="2400" b="0" strike="noStrike" spc="-1">
                <a:solidFill>
                  <a:srgbClr val="404040"/>
                </a:solidFill>
                <a:uFill>
                  <a:solidFill>
                    <a:srgbClr val="FFFFFF"/>
                  </a:solidFill>
                </a:uFill>
                <a:latin typeface="Century Gothic"/>
              </a:rPr>
              <a:t>Book firstBook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600" b="1" strike="noStrike" spc="-1">
                <a:solidFill>
                  <a:srgbClr val="404040"/>
                </a:solidFill>
                <a:uFill>
                  <a:solidFill>
                    <a:srgbClr val="FFFFFF"/>
                  </a:solidFill>
                </a:uFill>
                <a:latin typeface="Century Gothic"/>
              </a:rPr>
              <a:t>Instantiation . </a:t>
            </a:r>
            <a:r>
              <a:rPr lang="en-IN" sz="2600" b="0" strike="noStrike" spc="-1">
                <a:solidFill>
                  <a:srgbClr val="404040"/>
                </a:solidFill>
                <a:uFill>
                  <a:solidFill>
                    <a:srgbClr val="FFFFFF"/>
                  </a:solidFill>
                </a:uFill>
                <a:latin typeface="Century Gothic"/>
              </a:rPr>
              <a:t>The 'new' key word is used to create the object.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600" b="1" strike="noStrike" spc="-1">
                <a:solidFill>
                  <a:srgbClr val="404040"/>
                </a:solidFill>
                <a:uFill>
                  <a:solidFill>
                    <a:srgbClr val="FFFFFF"/>
                  </a:solidFill>
                </a:uFill>
                <a:latin typeface="Century Gothic"/>
              </a:rPr>
              <a:t>Initialization . </a:t>
            </a:r>
            <a:r>
              <a:rPr lang="en-IN" sz="2600" b="0" strike="noStrike" spc="-1">
                <a:solidFill>
                  <a:srgbClr val="404040"/>
                </a:solidFill>
                <a:uFill>
                  <a:solidFill>
                    <a:srgbClr val="FFFFFF"/>
                  </a:solidFill>
                </a:uFill>
                <a:latin typeface="Century Gothic"/>
              </a:rPr>
              <a:t>The 'new' keyword is followed by a call to a constructor. This call initializes the new object.</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404040"/>
                </a:solidFill>
                <a:uFill>
                  <a:solidFill>
                    <a:srgbClr val="FFFFFF"/>
                  </a:solidFill>
                </a:uFill>
                <a:latin typeface="Century Gothic"/>
              </a:rPr>
              <a:t>	eg. new Book();</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1981080" y="0"/>
            <a:ext cx="822888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More Details Of Class</a:t>
            </a:r>
            <a:endParaRPr lang="en-IN" sz="1800" b="0" strike="noStrike" spc="-1">
              <a:solidFill>
                <a:srgbClr val="000000"/>
              </a:solidFill>
              <a:uFill>
                <a:solidFill>
                  <a:srgbClr val="FFFFFF"/>
                </a:solidFill>
              </a:uFill>
              <a:latin typeface="Arial"/>
            </a:endParaRPr>
          </a:p>
        </p:txBody>
      </p:sp>
      <p:sp>
        <p:nvSpPr>
          <p:cNvPr id="527" name="CustomShape 2"/>
          <p:cNvSpPr/>
          <p:nvPr/>
        </p:nvSpPr>
        <p:spPr>
          <a:xfrm>
            <a:off x="1981080" y="838080"/>
            <a:ext cx="8228880" cy="563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class can contain any of the following variable types.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arenR"/>
            </a:pPr>
            <a:r>
              <a:rPr lang="en-IN" sz="2400" b="1" strike="noStrike" spc="-1">
                <a:solidFill>
                  <a:srgbClr val="404040"/>
                </a:solidFill>
                <a:uFill>
                  <a:solidFill>
                    <a:srgbClr val="FFFFFF"/>
                  </a:solidFill>
                </a:uFill>
                <a:latin typeface="Century Gothic"/>
              </a:rPr>
              <a:t>Local 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arenR"/>
            </a:pPr>
            <a:r>
              <a:rPr lang="en-IN" sz="2400" b="1" strike="noStrike" spc="-1">
                <a:solidFill>
                  <a:srgbClr val="404040"/>
                </a:solidFill>
                <a:uFill>
                  <a:solidFill>
                    <a:srgbClr val="FFFFFF"/>
                  </a:solidFill>
                </a:uFill>
                <a:latin typeface="Century Gothic"/>
              </a:rPr>
              <a:t>Instance 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AutoNum type="arabicParenR"/>
            </a:pPr>
            <a:r>
              <a:rPr lang="en-IN" sz="2400" b="1" strike="noStrike" spc="-1">
                <a:solidFill>
                  <a:srgbClr val="404040"/>
                </a:solidFill>
                <a:uFill>
                  <a:solidFill>
                    <a:srgbClr val="FFFFFF"/>
                  </a:solidFill>
                </a:uFill>
                <a:latin typeface="Century Gothic"/>
              </a:rPr>
              <a:t>Class </a:t>
            </a:r>
            <a:r>
              <a:rPr lang="en-IN" sz="2800" b="1" strike="noStrike" spc="-1">
                <a:solidFill>
                  <a:srgbClr val="404040"/>
                </a:solidFill>
                <a:uFill>
                  <a:solidFill>
                    <a:srgbClr val="FFFFFF"/>
                  </a:solidFill>
                </a:uFill>
                <a:latin typeface="Century Gothic"/>
              </a:rPr>
              <a:t>variables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Local Variable</a:t>
            </a:r>
            <a:endParaRPr lang="en-IN" sz="1800" b="0" strike="noStrike" spc="-1">
              <a:solidFill>
                <a:srgbClr val="000000"/>
              </a:solidFill>
              <a:uFill>
                <a:solidFill>
                  <a:srgbClr val="FFFFFF"/>
                </a:solidFill>
              </a:uFill>
              <a:latin typeface="Arial"/>
            </a:endParaRPr>
          </a:p>
        </p:txBody>
      </p:sp>
      <p:sp>
        <p:nvSpPr>
          <p:cNvPr id="529" name="CustomShape 2"/>
          <p:cNvSpPr/>
          <p:nvPr/>
        </p:nvSpPr>
        <p:spPr>
          <a:xfrm>
            <a:off x="685800" y="1600200"/>
            <a:ext cx="10818000" cy="43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	Local variable are </a:t>
            </a:r>
            <a:r>
              <a:rPr lang="en-IN" sz="2400" b="1" strike="noStrike" spc="-1" dirty="0">
                <a:solidFill>
                  <a:srgbClr val="404040"/>
                </a:solidFill>
                <a:uFill>
                  <a:solidFill>
                    <a:srgbClr val="FFFFFF"/>
                  </a:solidFill>
                </a:uFill>
                <a:latin typeface="Century Gothic"/>
              </a:rPr>
              <a:t> </a:t>
            </a:r>
            <a:r>
              <a:rPr lang="en-IN" sz="2400" b="0" strike="noStrike" spc="-1" dirty="0">
                <a:solidFill>
                  <a:srgbClr val="404040"/>
                </a:solidFill>
                <a:uFill>
                  <a:solidFill>
                    <a:srgbClr val="FFFFFF"/>
                  </a:solidFill>
                </a:uFill>
                <a:latin typeface="Century Gothic"/>
              </a:rPr>
              <a:t>variables defined inside methods, constructors or blocks.</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The variable will be declared and initialized within the method and the variable will be destroyed when the method has completed.</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err="1">
                <a:solidFill>
                  <a:srgbClr val="404040"/>
                </a:solidFill>
                <a:uFill>
                  <a:solidFill>
                    <a:srgbClr val="FFFFFF"/>
                  </a:solidFill>
                </a:uFill>
                <a:latin typeface="Century Gothic"/>
              </a:rPr>
              <a:t>Eg</a:t>
            </a:r>
            <a:r>
              <a:rPr lang="en-IN" sz="2400" b="0" strike="noStrike" spc="-1" dirty="0" smtClean="0">
                <a:solidFill>
                  <a:srgbClr val="404040"/>
                </a:solidFill>
                <a:uFill>
                  <a:solidFill>
                    <a:srgbClr val="FFFFFF"/>
                  </a:solidFill>
                </a:uFill>
                <a:latin typeface="Century Gothic"/>
              </a:rPr>
              <a:t>.</a:t>
            </a: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Public void </a:t>
            </a:r>
            <a:r>
              <a:rPr lang="en-IN" sz="2400" b="0" strike="noStrike" spc="-1" dirty="0" err="1">
                <a:solidFill>
                  <a:srgbClr val="404040"/>
                </a:solidFill>
                <a:uFill>
                  <a:solidFill>
                    <a:srgbClr val="FFFFFF"/>
                  </a:solidFill>
                </a:uFill>
                <a:latin typeface="Century Gothic"/>
              </a:rPr>
              <a:t>setTitle</a:t>
            </a:r>
            <a:r>
              <a:rPr lang="en-IN" sz="2400" b="0" strike="noStrike" spc="-1" dirty="0">
                <a:solidFill>
                  <a:srgbClr val="404040"/>
                </a:solidFill>
                <a:uFill>
                  <a:solidFill>
                    <a:srgbClr val="FFFFFF"/>
                  </a:solidFill>
                </a:uFill>
                <a:latin typeface="Century Gothic"/>
              </a:rPr>
              <a:t>(String title){</a:t>
            </a:r>
            <a:endParaRPr lang="en-IN" sz="1800" b="0" strike="noStrike" spc="-1" dirty="0">
              <a:solidFill>
                <a:srgbClr val="000000"/>
              </a:solidFill>
              <a:uFill>
                <a:solidFill>
                  <a:srgbClr val="FFFFFF"/>
                </a:solidFill>
              </a:uFill>
              <a:latin typeface="Arial"/>
            </a:endParaRPr>
          </a:p>
          <a:p>
            <a:pPr lvl="2"/>
            <a:r>
              <a:rPr lang="en-IN" sz="2000" b="0" strike="noStrike" spc="-1" dirty="0" smtClean="0">
                <a:solidFill>
                  <a:srgbClr val="404040"/>
                </a:solidFill>
                <a:uFill>
                  <a:solidFill>
                    <a:srgbClr val="FFFFFF"/>
                  </a:solidFill>
                </a:uFill>
                <a:latin typeface="Century Gothic"/>
              </a:rPr>
              <a:t>	</a:t>
            </a:r>
            <a:r>
              <a:rPr lang="en-IN" sz="2000" b="0" strike="noStrike" spc="-1" dirty="0" err="1" smtClean="0">
                <a:solidFill>
                  <a:srgbClr val="404040"/>
                </a:solidFill>
                <a:uFill>
                  <a:solidFill>
                    <a:srgbClr val="FFFFFF"/>
                  </a:solidFill>
                </a:uFill>
                <a:latin typeface="Century Gothic"/>
              </a:rPr>
              <a:t>this.title</a:t>
            </a:r>
            <a:r>
              <a:rPr lang="en-IN" sz="2000" b="0" strike="noStrike" spc="-1" dirty="0" smtClean="0">
                <a:solidFill>
                  <a:srgbClr val="404040"/>
                </a:solidFill>
                <a:uFill>
                  <a:solidFill>
                    <a:srgbClr val="FFFFFF"/>
                  </a:solidFill>
                </a:uFill>
                <a:latin typeface="Century Gothic"/>
              </a:rPr>
              <a:t>=title</a:t>
            </a:r>
            <a:r>
              <a:rPr lang="en-IN" sz="2000" b="0" strike="noStrike" spc="-1" dirty="0">
                <a:solidFill>
                  <a:srgbClr val="404040"/>
                </a:solidFill>
                <a:uFill>
                  <a:solidFill>
                    <a:srgbClr val="FFFFFF"/>
                  </a:solidFill>
                </a:uFill>
                <a:latin typeface="Century Gothic"/>
              </a:rPr>
              <a:t>;</a:t>
            </a:r>
            <a:endParaRPr lang="en-IN" b="0" strike="noStrike" spc="-1" dirty="0">
              <a:solidFill>
                <a:srgbClr val="000000"/>
              </a:solidFill>
              <a:uFill>
                <a:solidFill>
                  <a:srgbClr val="FFFFFF"/>
                </a:solidFill>
              </a:uFill>
              <a:latin typeface="Arial"/>
            </a:endParaRPr>
          </a:p>
          <a:p>
            <a:pPr lvl="2"/>
            <a:r>
              <a:rPr lang="en-IN" sz="2000" b="0" strike="noStrike" spc="-1" dirty="0">
                <a:solidFill>
                  <a:srgbClr val="404040"/>
                </a:solidFill>
                <a:uFill>
                  <a:solidFill>
                    <a:srgbClr val="FFFFFF"/>
                  </a:solidFill>
                </a:uFill>
                <a:latin typeface="Century Gothic"/>
              </a:rPr>
              <a:t>}</a:t>
            </a:r>
            <a:endParaRPr lang="en-IN"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Rules For Local Variable</a:t>
            </a:r>
            <a:endParaRPr lang="en-IN" sz="1800" b="0" strike="noStrike" spc="-1">
              <a:solidFill>
                <a:srgbClr val="000000"/>
              </a:solidFill>
              <a:uFill>
                <a:solidFill>
                  <a:srgbClr val="FFFFFF"/>
                </a:solidFill>
              </a:uFill>
              <a:latin typeface="Arial"/>
            </a:endParaRPr>
          </a:p>
        </p:txBody>
      </p:sp>
      <p:sp>
        <p:nvSpPr>
          <p:cNvPr id="531" name="CustomShape 2"/>
          <p:cNvSpPr/>
          <p:nvPr/>
        </p:nvSpPr>
        <p:spPr>
          <a:xfrm>
            <a:off x="838080" y="1206620"/>
            <a:ext cx="10514880" cy="47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Local variables are declared in methods, constructors, or blocks.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Local variables are created when the method, constructor or block is entered and the variable will be destroyed once it exits the method, constructor or block.</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Access modifiers cannot be used for local variables.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Local variables are visible only within the declared method, constructor or block.</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Local variables are implemented at stack level internally.</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There is no default value for local variables so local variables should be declared and an initial value should be assigned before the first use.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2057400" y="-2286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Example Of Local Variable</a:t>
            </a:r>
            <a:endParaRPr lang="en-IN" sz="1800" b="0" strike="noStrike" spc="-1">
              <a:solidFill>
                <a:srgbClr val="000000"/>
              </a:solidFill>
              <a:uFill>
                <a:solidFill>
                  <a:srgbClr val="FFFFFF"/>
                </a:solidFill>
              </a:uFill>
              <a:latin typeface="Arial"/>
            </a:endParaRPr>
          </a:p>
        </p:txBody>
      </p:sp>
      <p:sp>
        <p:nvSpPr>
          <p:cNvPr id="533"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534" name="Picture 2"/>
          <p:cNvPicPr/>
          <p:nvPr/>
        </p:nvPicPr>
        <p:blipFill>
          <a:blip r:embed="rId2"/>
          <a:stretch>
            <a:fillRect/>
          </a:stretch>
        </p:blipFill>
        <p:spPr>
          <a:xfrm>
            <a:off x="1066680" y="1371600"/>
            <a:ext cx="9829080" cy="4494960"/>
          </a:xfrm>
          <a:prstGeom prst="rect">
            <a:avLst/>
          </a:prstGeom>
          <a:ln w="9360">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1525680" y="2686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4000" b="0" strike="noStrike" spc="-1" dirty="0">
                <a:solidFill>
                  <a:srgbClr val="262626"/>
                </a:solidFill>
                <a:uFill>
                  <a:solidFill>
                    <a:srgbClr val="FFFFFF"/>
                  </a:solidFill>
                </a:uFill>
                <a:latin typeface="Century Gothic"/>
              </a:rPr>
              <a:t>Problem With Local Variable</a:t>
            </a:r>
            <a:endParaRPr lang="en-IN" sz="1800" b="0" strike="noStrike" spc="-1" dirty="0">
              <a:solidFill>
                <a:srgbClr val="000000"/>
              </a:solidFill>
              <a:uFill>
                <a:solidFill>
                  <a:srgbClr val="FFFFFF"/>
                </a:solidFill>
              </a:uFill>
              <a:latin typeface="Arial"/>
            </a:endParaRPr>
          </a:p>
          <a:p>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262626"/>
                </a:solidFill>
                <a:uFill>
                  <a:solidFill>
                    <a:srgbClr val="FFFFFF"/>
                  </a:solidFill>
                </a:uFill>
                <a:latin typeface="Century Gothic"/>
              </a:rPr>
              <a:t>Following example uses </a:t>
            </a:r>
            <a:r>
              <a:rPr lang="en-IN" sz="1600" b="0" i="1" strike="noStrike" spc="-1" dirty="0">
                <a:solidFill>
                  <a:srgbClr val="262626"/>
                </a:solidFill>
                <a:uFill>
                  <a:solidFill>
                    <a:srgbClr val="FFFFFF"/>
                  </a:solidFill>
                </a:uFill>
                <a:latin typeface="Century Gothic"/>
              </a:rPr>
              <a:t>age</a:t>
            </a:r>
            <a:r>
              <a:rPr lang="en-IN" sz="1600" b="0" strike="noStrike" spc="-1" dirty="0">
                <a:solidFill>
                  <a:srgbClr val="262626"/>
                </a:solidFill>
                <a:uFill>
                  <a:solidFill>
                    <a:srgbClr val="FFFFFF"/>
                  </a:solidFill>
                </a:uFill>
                <a:latin typeface="Century Gothic"/>
              </a:rPr>
              <a:t> without initializing it, so it would give an error at the time of compilation.</a:t>
            </a:r>
            <a:endParaRPr lang="en-IN" sz="1800" b="0" strike="noStrike" spc="-1" dirty="0">
              <a:solidFill>
                <a:srgbClr val="000000"/>
              </a:solidFill>
              <a:uFill>
                <a:solidFill>
                  <a:srgbClr val="FFFFFF"/>
                </a:solidFill>
              </a:uFill>
              <a:latin typeface="Arial"/>
            </a:endParaRPr>
          </a:p>
        </p:txBody>
      </p:sp>
      <p:pic>
        <p:nvPicPr>
          <p:cNvPr id="536" name="Picture 2"/>
          <p:cNvPicPr/>
          <p:nvPr/>
        </p:nvPicPr>
        <p:blipFill>
          <a:blip r:embed="rId2"/>
          <a:stretch>
            <a:fillRect/>
          </a:stretch>
        </p:blipFill>
        <p:spPr>
          <a:xfrm>
            <a:off x="838080" y="1904400"/>
            <a:ext cx="10286280" cy="4495680"/>
          </a:xfrm>
          <a:prstGeom prst="rect">
            <a:avLst/>
          </a:prstGeom>
          <a:ln w="9360">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Instance variables</a:t>
            </a:r>
            <a:endParaRPr lang="en-IN" sz="1800" b="0" strike="noStrike" spc="-1">
              <a:solidFill>
                <a:srgbClr val="000000"/>
              </a:solidFill>
              <a:uFill>
                <a:solidFill>
                  <a:srgbClr val="FFFFFF"/>
                </a:solidFill>
              </a:uFill>
              <a:latin typeface="Arial"/>
            </a:endParaRPr>
          </a:p>
        </p:txBody>
      </p:sp>
      <p:sp>
        <p:nvSpPr>
          <p:cNvPr id="538" name="CustomShape 2"/>
          <p:cNvSpPr/>
          <p:nvPr/>
        </p:nvSpPr>
        <p:spPr>
          <a:xfrm>
            <a:off x="685800" y="1600200"/>
            <a:ext cx="103626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	Instance variables are variables within a class but outside any method. These variables are instantiated when the class is loaded. Instance variables can be accessed from inside any method, constructor or blocks of that particular class</a:t>
            </a:r>
            <a:r>
              <a:rPr lang="en-IN" sz="2400" b="0" strike="noStrike" spc="-1" dirty="0" smtClean="0">
                <a:solidFill>
                  <a:srgbClr val="404040"/>
                </a:solidFill>
                <a:uFill>
                  <a:solidFill>
                    <a:srgbClr val="FFFFFF"/>
                  </a:solidFill>
                </a:uFill>
                <a:latin typeface="Century Gothic"/>
              </a:rPr>
              <a:t>.</a:t>
            </a: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err="1">
                <a:solidFill>
                  <a:srgbClr val="404040"/>
                </a:solidFill>
                <a:uFill>
                  <a:solidFill>
                    <a:srgbClr val="FFFFFF"/>
                  </a:solidFill>
                </a:uFill>
                <a:latin typeface="Century Gothic"/>
              </a:rPr>
              <a:t>Eg</a:t>
            </a: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a:solidFill>
                  <a:srgbClr val="0070C0"/>
                </a:solidFill>
                <a:uFill>
                  <a:solidFill>
                    <a:srgbClr val="FFFFFF"/>
                  </a:solidFill>
                </a:uFill>
                <a:latin typeface="Century Gothic"/>
              </a:rPr>
              <a:t>private</a:t>
            </a:r>
            <a:r>
              <a:rPr lang="en-IN" sz="2400" b="0" strike="noStrike" spc="-1" dirty="0">
                <a:solidFill>
                  <a:srgbClr val="404040"/>
                </a:solidFill>
                <a:uFill>
                  <a:solidFill>
                    <a:srgbClr val="FFFFFF"/>
                  </a:solidFill>
                </a:uFill>
                <a:latin typeface="Century Gothic"/>
              </a:rPr>
              <a:t> </a:t>
            </a:r>
            <a:r>
              <a:rPr lang="en-IN" sz="2400" b="0" strike="noStrike" spc="-1" dirty="0">
                <a:solidFill>
                  <a:srgbClr val="FF0000"/>
                </a:solidFill>
                <a:uFill>
                  <a:solidFill>
                    <a:srgbClr val="FFFFFF"/>
                  </a:solidFill>
                </a:uFill>
                <a:latin typeface="Century Gothic"/>
              </a:rPr>
              <a:t>String</a:t>
            </a:r>
            <a:r>
              <a:rPr lang="en-IN" sz="2400" b="0" strike="noStrike" spc="-1" dirty="0">
                <a:solidFill>
                  <a:srgbClr val="404040"/>
                </a:solidFill>
                <a:uFill>
                  <a:solidFill>
                    <a:srgbClr val="FFFFFF"/>
                  </a:solidFill>
                </a:uFill>
                <a:latin typeface="Century Gothic"/>
              </a:rPr>
              <a:t> title;</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a:solidFill>
                  <a:srgbClr val="0070C0"/>
                </a:solidFill>
                <a:uFill>
                  <a:solidFill>
                    <a:srgbClr val="FFFFFF"/>
                  </a:solidFill>
                </a:uFill>
                <a:latin typeface="Century Gothic"/>
              </a:rPr>
              <a:t>private</a:t>
            </a:r>
            <a:r>
              <a:rPr lang="en-IN" sz="2400" b="0" strike="noStrike" spc="-1" dirty="0">
                <a:solidFill>
                  <a:srgbClr val="404040"/>
                </a:solidFill>
                <a:uFill>
                  <a:solidFill>
                    <a:srgbClr val="FFFFFF"/>
                  </a:solidFill>
                </a:uFill>
                <a:latin typeface="Century Gothic"/>
              </a:rPr>
              <a:t> </a:t>
            </a:r>
            <a:r>
              <a:rPr lang="en-IN" sz="2400" b="0" strike="noStrike" spc="-1" dirty="0">
                <a:solidFill>
                  <a:srgbClr val="FF0000"/>
                </a:solidFill>
                <a:uFill>
                  <a:solidFill>
                    <a:srgbClr val="FFFFFF"/>
                  </a:solidFill>
                </a:uFill>
                <a:latin typeface="Century Gothic"/>
              </a:rPr>
              <a:t>String</a:t>
            </a:r>
            <a:r>
              <a:rPr lang="en-IN" sz="2400" b="0" strike="noStrike" spc="-1" dirty="0">
                <a:solidFill>
                  <a:srgbClr val="404040"/>
                </a:solidFill>
                <a:uFill>
                  <a:solidFill>
                    <a:srgbClr val="FFFFFF"/>
                  </a:solidFill>
                </a:uFill>
                <a:latin typeface="Century Gothic"/>
              </a:rPr>
              <a:t> author;</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a:solidFill>
                  <a:srgbClr val="0070C0"/>
                </a:solidFill>
                <a:uFill>
                  <a:solidFill>
                    <a:srgbClr val="FFFFFF"/>
                  </a:solidFill>
                </a:uFill>
                <a:latin typeface="Century Gothic"/>
              </a:rPr>
              <a:t>private</a:t>
            </a:r>
            <a:r>
              <a:rPr lang="en-IN" sz="2400" b="0" strike="noStrike" spc="-1" dirty="0">
                <a:solidFill>
                  <a:srgbClr val="404040"/>
                </a:solidFill>
                <a:uFill>
                  <a:solidFill>
                    <a:srgbClr val="FFFFFF"/>
                  </a:solidFill>
                </a:uFill>
                <a:latin typeface="Century Gothic"/>
              </a:rPr>
              <a:t> </a:t>
            </a:r>
            <a:r>
              <a:rPr lang="en-IN" sz="2400" b="0" strike="noStrike" spc="-1" dirty="0">
                <a:solidFill>
                  <a:srgbClr val="FF0000"/>
                </a:solidFill>
                <a:uFill>
                  <a:solidFill>
                    <a:srgbClr val="FFFFFF"/>
                  </a:solidFill>
                </a:uFill>
                <a:latin typeface="Century Gothic"/>
              </a:rPr>
              <a:t>String</a:t>
            </a:r>
            <a:r>
              <a:rPr lang="en-IN" sz="2400" b="0" strike="noStrike" spc="-1" dirty="0">
                <a:solidFill>
                  <a:srgbClr val="404040"/>
                </a:solidFill>
                <a:uFill>
                  <a:solidFill>
                    <a:srgbClr val="FFFFFF"/>
                  </a:solidFill>
                </a:uFill>
                <a:latin typeface="Century Gothic"/>
              </a:rPr>
              <a:t> publisher;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Rules For Instance Variable</a:t>
            </a:r>
            <a:endParaRPr lang="en-IN" sz="1800" b="0" strike="noStrike" spc="-1">
              <a:solidFill>
                <a:srgbClr val="000000"/>
              </a:solidFill>
              <a:uFill>
                <a:solidFill>
                  <a:srgbClr val="FFFFFF"/>
                </a:solidFill>
              </a:uFill>
              <a:latin typeface="Arial"/>
            </a:endParaRPr>
          </a:p>
        </p:txBody>
      </p:sp>
      <p:sp>
        <p:nvSpPr>
          <p:cNvPr id="540" name="CustomShape 2"/>
          <p:cNvSpPr/>
          <p:nvPr/>
        </p:nvSpPr>
        <p:spPr>
          <a:xfrm>
            <a:off x="952380" y="1244720"/>
            <a:ext cx="102862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are declared in a class, but outside a method, constructor or any block.</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When a space is allocated for an object in the heap a slot for each instance variable value is created.</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are created when an object is created with the use of the key word 'new' and destroyed when the object is destroyed.</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hold values that must be referenced by more than one method, constructor or block, or essential parts of an object</a:t>
            </a:r>
            <a:r>
              <a:rPr lang="en-IN" sz="2400" b="0" strike="noStrike" spc="-1" dirty="0" smtClean="0">
                <a:solidFill>
                  <a:srgbClr val="404040"/>
                </a:solidFill>
                <a:uFill>
                  <a:solidFill>
                    <a:srgbClr val="FFFFFF"/>
                  </a:solidFill>
                </a:uFill>
                <a:latin typeface="Century Gothic"/>
              </a:rPr>
              <a:t>. state </a:t>
            </a:r>
            <a:r>
              <a:rPr lang="en-IN" sz="2400" b="0" strike="noStrike" spc="-1" dirty="0">
                <a:solidFill>
                  <a:srgbClr val="404040"/>
                </a:solidFill>
                <a:uFill>
                  <a:solidFill>
                    <a:srgbClr val="FFFFFF"/>
                  </a:solidFill>
                </a:uFill>
                <a:latin typeface="Century Gothic"/>
              </a:rPr>
              <a:t>that must be present through out the class.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can be declared in class level before or after use.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Rules For Instance Variable</a:t>
            </a:r>
            <a:endParaRPr lang="en-IN" sz="1800" b="0" strike="noStrike" spc="-1">
              <a:solidFill>
                <a:srgbClr val="000000"/>
              </a:solidFill>
              <a:uFill>
                <a:solidFill>
                  <a:srgbClr val="FFFFFF"/>
                </a:solidFill>
              </a:uFill>
              <a:latin typeface="Arial"/>
            </a:endParaRPr>
          </a:p>
        </p:txBody>
      </p:sp>
      <p:sp>
        <p:nvSpPr>
          <p:cNvPr id="542" name="CustomShape 2"/>
          <p:cNvSpPr/>
          <p:nvPr/>
        </p:nvSpPr>
        <p:spPr>
          <a:xfrm>
            <a:off x="723780" y="1257420"/>
            <a:ext cx="10743480" cy="49909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Access modifiers can be given for instance variables.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instance variables are visible for all methods, constructors and block in the class. Normally it is recommended to make these variables private (access level).However visibility for subclasses can be given for these variables with the use of access modifiers.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have default values. For numbers the default value is 0, for Booleans it is false and for object references it is null. Values can be assigned during the declaration or within the constructor.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Instance variables can be accessed directly by calling the variable name inside the class. However within static methods and different class ( when instance variables are given accessibility) the should be called using the fully qualified name .</a:t>
            </a:r>
            <a:r>
              <a:rPr lang="en-IN" sz="2400" b="0" i="1" strike="noStrike" spc="-1" dirty="0" err="1">
                <a:solidFill>
                  <a:srgbClr val="404040"/>
                </a:solidFill>
                <a:uFill>
                  <a:solidFill>
                    <a:srgbClr val="FFFFFF"/>
                  </a:solidFill>
                </a:uFill>
                <a:latin typeface="Century Gothic"/>
              </a:rPr>
              <a:t>ObjectReference.VariableName</a:t>
            </a: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2057400" y="15228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Example Of Instance Variable</a:t>
            </a:r>
            <a:endParaRPr lang="en-IN" sz="1800" b="0" strike="noStrike" spc="-1">
              <a:solidFill>
                <a:srgbClr val="000000"/>
              </a:solidFill>
              <a:uFill>
                <a:solidFill>
                  <a:srgbClr val="FFFFFF"/>
                </a:solidFill>
              </a:uFill>
              <a:latin typeface="Arial"/>
            </a:endParaRPr>
          </a:p>
        </p:txBody>
      </p:sp>
      <p:sp>
        <p:nvSpPr>
          <p:cNvPr id="544"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545" name="Picture 2"/>
          <p:cNvPicPr/>
          <p:nvPr/>
        </p:nvPicPr>
        <p:blipFill>
          <a:blip r:embed="rId2"/>
          <a:stretch>
            <a:fillRect/>
          </a:stretch>
        </p:blipFill>
        <p:spPr>
          <a:xfrm>
            <a:off x="1231780" y="913680"/>
            <a:ext cx="10665720" cy="5790600"/>
          </a:xfrm>
          <a:prstGeom prst="rect">
            <a:avLst/>
          </a:prstGeom>
          <a:ln w="936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Types Of Java Applications</a:t>
            </a:r>
            <a:endParaRPr lang="en-IN" sz="1800" b="0" strike="noStrike" spc="-1">
              <a:solidFill>
                <a:srgbClr val="000000"/>
              </a:solidFill>
              <a:uFill>
                <a:solidFill>
                  <a:srgbClr val="FFFFFF"/>
                </a:solidFill>
              </a:uFill>
              <a:latin typeface="Arial"/>
            </a:endParaRPr>
          </a:p>
        </p:txBody>
      </p:sp>
      <p:sp>
        <p:nvSpPr>
          <p:cNvPr id="483" name="CustomShape 2"/>
          <p:cNvSpPr/>
          <p:nvPr/>
        </p:nvSpPr>
        <p:spPr>
          <a:xfrm>
            <a:off x="685800" y="1295280"/>
            <a:ext cx="1112436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There are mainly 4 type of applications that can be created using Java:</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1) Standalone Application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It is also known as desktop application or window-based application. An application that we need to install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on every machine such as media player, antivirus etc. AWT and Swing are used in Java for creating</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standalone applications.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2) Web Application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An application that runs on the server side and creates dynamic page, is called web application. Currently,</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servlet, jsp, struts, jsf etc. technologies are used for creating web applications in Java.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1689100" y="43168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Class variables</a:t>
            </a:r>
            <a:endParaRPr lang="en-IN" sz="1800" b="0" strike="noStrike" spc="-1" dirty="0">
              <a:solidFill>
                <a:srgbClr val="000000"/>
              </a:solidFill>
              <a:uFill>
                <a:solidFill>
                  <a:srgbClr val="FFFFFF"/>
                </a:solidFill>
              </a:uFill>
              <a:latin typeface="Arial"/>
            </a:endParaRPr>
          </a:p>
        </p:txBody>
      </p:sp>
      <p:sp>
        <p:nvSpPr>
          <p:cNvPr id="547" name="CustomShape 2"/>
          <p:cNvSpPr/>
          <p:nvPr/>
        </p:nvSpPr>
        <p:spPr>
          <a:xfrm>
            <a:off x="876180" y="1711840"/>
            <a:ext cx="102862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	Class variables are variables declared with in a class, outside any method, with the static keyword.</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a:t>
            </a:r>
            <a:r>
              <a:rPr lang="en-IN" sz="2400" b="0" strike="noStrike" spc="-1" dirty="0" err="1">
                <a:solidFill>
                  <a:srgbClr val="404040"/>
                </a:solidFill>
                <a:uFill>
                  <a:solidFill>
                    <a:srgbClr val="FFFFFF"/>
                  </a:solidFill>
                </a:uFill>
                <a:latin typeface="Century Gothic"/>
              </a:rPr>
              <a:t>Eg</a:t>
            </a:r>
            <a:r>
              <a:rPr lang="en-IN" sz="2400" b="0" strike="noStrike" spc="-1" dirty="0" smtClean="0">
                <a:solidFill>
                  <a:srgbClr val="404040"/>
                </a:solidFill>
                <a:uFill>
                  <a:solidFill>
                    <a:srgbClr val="FFFFFF"/>
                  </a:solidFill>
                </a:uFill>
                <a:latin typeface="Century Gothic"/>
              </a:rPr>
              <a:t>.</a:t>
            </a: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70C0"/>
                </a:solidFill>
                <a:uFill>
                  <a:solidFill>
                    <a:srgbClr val="FFFFFF"/>
                  </a:solidFill>
                </a:uFill>
                <a:latin typeface="Century Gothic"/>
              </a:rPr>
              <a:t>	private static </a:t>
            </a:r>
            <a:r>
              <a:rPr lang="en-IN" sz="2400" b="0" strike="noStrike" spc="-1" dirty="0" err="1">
                <a:solidFill>
                  <a:srgbClr val="0070C0"/>
                </a:solidFill>
                <a:uFill>
                  <a:solidFill>
                    <a:srgbClr val="FFFFFF"/>
                  </a:solidFill>
                </a:uFill>
                <a:latin typeface="Century Gothic"/>
              </a:rPr>
              <a:t>int</a:t>
            </a:r>
            <a:r>
              <a:rPr lang="en-IN" sz="2400" b="0" strike="noStrike" spc="-1" dirty="0">
                <a:solidFill>
                  <a:srgbClr val="0070C0"/>
                </a:solidFill>
                <a:uFill>
                  <a:solidFill>
                    <a:srgbClr val="FFFFFF"/>
                  </a:solidFill>
                </a:uFill>
                <a:latin typeface="Century Gothic"/>
              </a:rPr>
              <a:t> </a:t>
            </a:r>
            <a:r>
              <a:rPr lang="en-IN" sz="2400" b="0" strike="noStrike" spc="-1" dirty="0">
                <a:solidFill>
                  <a:srgbClr val="404040"/>
                </a:solidFill>
                <a:uFill>
                  <a:solidFill>
                    <a:srgbClr val="FFFFFF"/>
                  </a:solidFill>
                </a:uFill>
                <a:latin typeface="Century Gothic"/>
              </a:rPr>
              <a:t>count=0;</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Rules For Class/Static  Variable</a:t>
            </a:r>
            <a:endParaRPr lang="en-IN" sz="1800" b="0" strike="noStrike" spc="-1">
              <a:solidFill>
                <a:srgbClr val="000000"/>
              </a:solidFill>
              <a:uFill>
                <a:solidFill>
                  <a:srgbClr val="FFFFFF"/>
                </a:solidFill>
              </a:uFill>
              <a:latin typeface="Arial"/>
            </a:endParaRPr>
          </a:p>
        </p:txBody>
      </p:sp>
      <p:sp>
        <p:nvSpPr>
          <p:cNvPr id="549" name="CustomShape 2"/>
          <p:cNvSpPr/>
          <p:nvPr/>
        </p:nvSpPr>
        <p:spPr>
          <a:xfrm>
            <a:off x="876240" y="1130300"/>
            <a:ext cx="1043856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Class variables also known as static variables are declared with the </a:t>
            </a:r>
            <a:r>
              <a:rPr lang="en-IN" sz="2400" b="0" i="1" strike="noStrike" spc="-1" dirty="0">
                <a:solidFill>
                  <a:srgbClr val="404040"/>
                </a:solidFill>
                <a:uFill>
                  <a:solidFill>
                    <a:srgbClr val="FFFFFF"/>
                  </a:solidFill>
                </a:uFill>
                <a:latin typeface="Century Gothic"/>
              </a:rPr>
              <a:t>static</a:t>
            </a:r>
            <a:r>
              <a:rPr lang="en-IN" sz="2400" b="0" strike="noStrike" spc="-1" dirty="0">
                <a:solidFill>
                  <a:srgbClr val="404040"/>
                </a:solidFill>
                <a:uFill>
                  <a:solidFill>
                    <a:srgbClr val="FFFFFF"/>
                  </a:solidFill>
                </a:uFill>
                <a:latin typeface="Century Gothic"/>
              </a:rPr>
              <a:t> keyword in a class, but outside a method, constructor or a block.</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There would only be one copy of each class variable per class, regardless of how many objects are created from it.</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variables are rarely used other than being declared as constants. Constants are variables that are declared as public/private, final and static. Constant variables never change from their initial value.</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variables are stored in static memory. It is rare to use static variables other than declared final and used as either public or private constants.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variables are created when the program starts and destroyed when the program stops.</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Rules For Class/Static  Variable</a:t>
            </a:r>
            <a:endParaRPr lang="en-IN" sz="1800" b="0" strike="noStrike" spc="-1">
              <a:solidFill>
                <a:srgbClr val="000000"/>
              </a:solidFill>
              <a:uFill>
                <a:solidFill>
                  <a:srgbClr val="FFFFFF"/>
                </a:solidFill>
              </a:uFill>
              <a:latin typeface="Arial"/>
            </a:endParaRPr>
          </a:p>
        </p:txBody>
      </p:sp>
      <p:sp>
        <p:nvSpPr>
          <p:cNvPr id="551" name="CustomShape 2"/>
          <p:cNvSpPr/>
          <p:nvPr/>
        </p:nvSpPr>
        <p:spPr>
          <a:xfrm>
            <a:off x="774580" y="1117720"/>
            <a:ext cx="10743480" cy="563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Visibility is similar to instance variables. However, most static variables are declared public since they must be available for users of the class.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variables can be accessed by calling with the class name . </a:t>
            </a:r>
            <a:r>
              <a:rPr lang="en-IN" sz="2400" b="0" i="1" strike="noStrike" spc="-1" dirty="0" err="1">
                <a:solidFill>
                  <a:srgbClr val="404040"/>
                </a:solidFill>
                <a:uFill>
                  <a:solidFill>
                    <a:srgbClr val="FFFFFF"/>
                  </a:solidFill>
                </a:uFill>
                <a:latin typeface="Century Gothic"/>
              </a:rPr>
              <a:t>ClassName.VariableName</a:t>
            </a: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When declaring class variables as public static final, then variables names (constants) are all in upper case. If the static variables are not public and final the naming syntax is the same as instance and local variables.</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1638180" y="55251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Example Of Class/Static Variable</a:t>
            </a:r>
            <a:endParaRPr lang="en-IN" sz="1800" b="0" strike="noStrike" spc="-1" dirty="0">
              <a:solidFill>
                <a:srgbClr val="000000"/>
              </a:solidFill>
              <a:uFill>
                <a:solidFill>
                  <a:srgbClr val="FFFFFF"/>
                </a:solidFill>
              </a:uFill>
              <a:latin typeface="Arial"/>
            </a:endParaRPr>
          </a:p>
        </p:txBody>
      </p:sp>
      <p:sp>
        <p:nvSpPr>
          <p:cNvPr id="553"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554" name="Picture 2"/>
          <p:cNvPicPr/>
          <p:nvPr/>
        </p:nvPicPr>
        <p:blipFill>
          <a:blip r:embed="rId2"/>
          <a:stretch>
            <a:fillRect/>
          </a:stretch>
        </p:blipFill>
        <p:spPr>
          <a:xfrm>
            <a:off x="1155580" y="1333380"/>
            <a:ext cx="10665720" cy="4723560"/>
          </a:xfrm>
          <a:prstGeom prst="rect">
            <a:avLst/>
          </a:prstGeom>
          <a:ln w="936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sp>
        <p:nvSpPr>
          <p:cNvPr id="556" name="CustomShape 2"/>
          <p:cNvSpPr/>
          <p:nvPr/>
        </p:nvSpPr>
        <p:spPr>
          <a:xfrm>
            <a:off x="1066680" y="1905120"/>
            <a:ext cx="1043712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 class can have any number of methods to access the value of various kind of methods.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Like Book Class can have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bookIssue()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addBook()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deleteBook()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updateBook()</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1447920" y="126000"/>
            <a:ext cx="82288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Source file declaration rules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58" name="CustomShape 2"/>
          <p:cNvSpPr/>
          <p:nvPr/>
        </p:nvSpPr>
        <p:spPr>
          <a:xfrm>
            <a:off x="1079620" y="1053980"/>
            <a:ext cx="10591200" cy="609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There can be only one public class per source file.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source file can have multiple non public classes.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public class name should be the name of the source file as well which should be appended by </a:t>
            </a:r>
            <a:r>
              <a:rPr lang="en-IN" sz="2400" b="1" strike="noStrike" spc="-1" dirty="0">
                <a:solidFill>
                  <a:srgbClr val="404040"/>
                </a:solidFill>
                <a:uFill>
                  <a:solidFill>
                    <a:srgbClr val="FFFFFF"/>
                  </a:solidFill>
                </a:uFill>
                <a:latin typeface="Century Gothic"/>
              </a:rPr>
              <a:t>.java</a:t>
            </a:r>
            <a:r>
              <a:rPr lang="en-IN" sz="2400" b="0" strike="noStrike" spc="-1" dirty="0">
                <a:solidFill>
                  <a:srgbClr val="404040"/>
                </a:solidFill>
                <a:uFill>
                  <a:solidFill>
                    <a:srgbClr val="FFFFFF"/>
                  </a:solidFill>
                </a:uFill>
                <a:latin typeface="Century Gothic"/>
              </a:rPr>
              <a:t> at the end. For example : The class name is . </a:t>
            </a:r>
            <a:r>
              <a:rPr lang="en-IN" sz="2400" b="0" i="1" strike="noStrike" spc="-1" dirty="0">
                <a:solidFill>
                  <a:srgbClr val="404040"/>
                </a:solidFill>
                <a:uFill>
                  <a:solidFill>
                    <a:srgbClr val="FFFFFF"/>
                  </a:solidFill>
                </a:uFill>
                <a:latin typeface="Century Gothic"/>
              </a:rPr>
              <a:t>public class Employee{}</a:t>
            </a:r>
            <a:r>
              <a:rPr lang="en-IN" sz="2400" b="0" strike="noStrike" spc="-1" dirty="0">
                <a:solidFill>
                  <a:srgbClr val="404040"/>
                </a:solidFill>
                <a:uFill>
                  <a:solidFill>
                    <a:srgbClr val="FFFFFF"/>
                  </a:solidFill>
                </a:uFill>
                <a:latin typeface="Century Gothic"/>
              </a:rPr>
              <a:t> Then the source file should be as Employee.java.</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If the class is defined inside a package, then the package statement should be the first statement in the source file.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If import statements are present then they must be written between the package statement and the class declaration. If there are no package statements then the import statement should be the first line in the source file.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Import and package statements will imply to all the classes present in the source file. It is not possible to declare different import and/or package statements to different classes in the source file.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198108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A Simple Case Study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60" name="CustomShape 2"/>
          <p:cNvSpPr/>
          <p:nvPr/>
        </p:nvSpPr>
        <p:spPr>
          <a:xfrm>
            <a:off x="685620" y="1168400"/>
            <a:ext cx="1081980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For our case study we will be creating two classes. They are Employee and </a:t>
            </a:r>
            <a:r>
              <a:rPr lang="en-IN" sz="2400" b="0" strike="noStrike" spc="-1" dirty="0" err="1">
                <a:solidFill>
                  <a:srgbClr val="404040"/>
                </a:solidFill>
                <a:uFill>
                  <a:solidFill>
                    <a:srgbClr val="FFFFFF"/>
                  </a:solidFill>
                </a:uFill>
                <a:latin typeface="Century Gothic"/>
              </a:rPr>
              <a:t>EmployeeTest</a:t>
            </a: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First open notepad and add the following code. Remember this is the Employee class and the class is a public class. Now save this source file with the name Employee.java.</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Employee class has four instance variables name, age, designation and salary. The class has one explicitly defined constructor which takes a parameter.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198108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A Simple Case Study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562" name="Picture 3"/>
          <p:cNvPicPr/>
          <p:nvPr/>
        </p:nvPicPr>
        <p:blipFill>
          <a:blip r:embed="rId2"/>
          <a:stretch>
            <a:fillRect/>
          </a:stretch>
        </p:blipFill>
        <p:spPr>
          <a:xfrm>
            <a:off x="1028520" y="913200"/>
            <a:ext cx="10134000" cy="5791680"/>
          </a:xfrm>
          <a:prstGeom prst="rect">
            <a:avLst/>
          </a:prstGeom>
          <a:ln w="936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198108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A Simple Case Study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64"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565" name="Picture 2"/>
          <p:cNvPicPr/>
          <p:nvPr/>
        </p:nvPicPr>
        <p:blipFill>
          <a:blip r:embed="rId2"/>
          <a:stretch>
            <a:fillRect/>
          </a:stretch>
        </p:blipFill>
        <p:spPr>
          <a:xfrm>
            <a:off x="914400" y="990720"/>
            <a:ext cx="10589400" cy="5485680"/>
          </a:xfrm>
          <a:prstGeom prst="rect">
            <a:avLst/>
          </a:prstGeom>
          <a:ln w="936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1981080" y="0"/>
            <a:ext cx="822888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How To Run</a:t>
            </a:r>
            <a:endParaRPr lang="en-IN" sz="1800" b="0" strike="noStrike" spc="-1">
              <a:solidFill>
                <a:srgbClr val="000000"/>
              </a:solidFill>
              <a:uFill>
                <a:solidFill>
                  <a:srgbClr val="FFFFFF"/>
                </a:solidFill>
              </a:uFill>
              <a:latin typeface="Arial"/>
            </a:endParaRPr>
          </a:p>
        </p:txBody>
      </p:sp>
      <p:pic>
        <p:nvPicPr>
          <p:cNvPr id="567" name="Picture 2"/>
          <p:cNvPicPr/>
          <p:nvPr/>
        </p:nvPicPr>
        <p:blipFill>
          <a:blip r:embed="rId2"/>
          <a:stretch>
            <a:fillRect/>
          </a:stretch>
        </p:blipFill>
        <p:spPr>
          <a:xfrm>
            <a:off x="2379960" y="1752480"/>
            <a:ext cx="6458400" cy="4342680"/>
          </a:xfrm>
          <a:prstGeom prst="rect">
            <a:avLst/>
          </a:prstGeom>
          <a:ln w="936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Cont..</a:t>
            </a:r>
            <a:endParaRPr lang="en-IN" sz="1800" b="0" strike="noStrike" spc="-1">
              <a:solidFill>
                <a:srgbClr val="000000"/>
              </a:solidFill>
              <a:uFill>
                <a:solidFill>
                  <a:srgbClr val="FFFFFF"/>
                </a:solidFill>
              </a:uFill>
              <a:latin typeface="Arial"/>
            </a:endParaRPr>
          </a:p>
        </p:txBody>
      </p:sp>
      <p:sp>
        <p:nvSpPr>
          <p:cNvPr id="485" name="CustomShape 2"/>
          <p:cNvSpPr/>
          <p:nvPr/>
        </p:nvSpPr>
        <p:spPr>
          <a:xfrm>
            <a:off x="685800" y="1371600"/>
            <a:ext cx="108180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3) Enterprise Application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An application that is distributed in nature, such as banking applications etc. It has the advantage of high</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level security, load balancing and clustering. In Java, EJB is used for creating enterprise applications.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4) Mobile Application</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An application that is created for mobile devices. Currently Android and Java ME are used for creating mobile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applications.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 name="Picture 2"/>
          <p:cNvPicPr/>
          <p:nvPr/>
        </p:nvPicPr>
        <p:blipFill>
          <a:blip r:embed="rId2"/>
          <a:stretch>
            <a:fillRect/>
          </a:stretch>
        </p:blipFill>
        <p:spPr>
          <a:xfrm>
            <a:off x="736200" y="1481040"/>
            <a:ext cx="10397880" cy="4763520"/>
          </a:xfrm>
          <a:prstGeom prst="rect">
            <a:avLst/>
          </a:prstGeom>
          <a:ln w="9360">
            <a:noFill/>
          </a:ln>
        </p:spPr>
      </p:pic>
      <p:sp>
        <p:nvSpPr>
          <p:cNvPr id="569" name="CustomShape 1"/>
          <p:cNvSpPr/>
          <p:nvPr/>
        </p:nvSpPr>
        <p:spPr>
          <a:xfrm>
            <a:off x="8737560" y="6245280"/>
            <a:ext cx="2844000" cy="475560"/>
          </a:xfrm>
          <a:prstGeom prst="rect">
            <a:avLst/>
          </a:prstGeom>
          <a:noFill/>
          <a:ln>
            <a:noFill/>
          </a:ln>
        </p:spPr>
        <p:style>
          <a:lnRef idx="0">
            <a:scrgbClr r="0" g="0" b="0"/>
          </a:lnRef>
          <a:fillRef idx="0">
            <a:scrgbClr r="0" g="0" b="0"/>
          </a:fillRef>
          <a:effectRef idx="0">
            <a:scrgbClr r="0" g="0" b="0"/>
          </a:effectRef>
          <a:fontRef idx="minor"/>
        </p:style>
      </p:sp>
      <p:sp>
        <p:nvSpPr>
          <p:cNvPr id="570" name="CustomShape 2"/>
          <p:cNvSpPr/>
          <p:nvPr/>
        </p:nvSpPr>
        <p:spPr>
          <a:xfrm>
            <a:off x="1981080" y="228600"/>
            <a:ext cx="853380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4000" b="0" strike="noStrike" spc="-1">
                <a:solidFill>
                  <a:srgbClr val="000000"/>
                </a:solidFill>
                <a:uFill>
                  <a:solidFill>
                    <a:srgbClr val="FFFFFF"/>
                  </a:solidFill>
                </a:uFill>
                <a:latin typeface="Century Gothic"/>
              </a:rPr>
              <a:t>Java Keywords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1420720" y="3297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Java Basic Datatypes</a:t>
            </a:r>
            <a:endParaRPr lang="en-IN" sz="1800" b="0" strike="noStrike" spc="-1" dirty="0">
              <a:solidFill>
                <a:srgbClr val="000000"/>
              </a:solidFill>
              <a:uFill>
                <a:solidFill>
                  <a:srgbClr val="FFFFFF"/>
                </a:solidFill>
              </a:uFill>
              <a:latin typeface="Arial"/>
            </a:endParaRPr>
          </a:p>
        </p:txBody>
      </p:sp>
      <p:sp>
        <p:nvSpPr>
          <p:cNvPr id="572" name="CustomShape 2"/>
          <p:cNvSpPr/>
          <p:nvPr/>
        </p:nvSpPr>
        <p:spPr>
          <a:xfrm>
            <a:off x="1527080" y="160992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There are two data types available in Java:</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Primitive Data Types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Reference/Object Data Types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573"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1803400" y="3297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Primitive Datatypes</a:t>
            </a:r>
            <a:endParaRPr lang="en-IN" sz="1800" b="0" strike="noStrike" spc="-1" dirty="0">
              <a:solidFill>
                <a:srgbClr val="000000"/>
              </a:solidFill>
              <a:uFill>
                <a:solidFill>
                  <a:srgbClr val="FFFFFF"/>
                </a:solidFill>
              </a:uFill>
              <a:latin typeface="Arial"/>
            </a:endParaRPr>
          </a:p>
        </p:txBody>
      </p:sp>
      <p:graphicFrame>
        <p:nvGraphicFramePr>
          <p:cNvPr id="575" name="Table 2"/>
          <p:cNvGraphicFramePr/>
          <p:nvPr>
            <p:extLst>
              <p:ext uri="{D42A27DB-BD31-4B8C-83A1-F6EECF244321}">
                <p14:modId xmlns:p14="http://schemas.microsoft.com/office/powerpoint/2010/main" val="782049988"/>
              </p:ext>
            </p:extLst>
          </p:nvPr>
        </p:nvGraphicFramePr>
        <p:xfrm>
          <a:off x="1310760" y="1351920"/>
          <a:ext cx="9448560" cy="4743720"/>
        </p:xfrm>
        <a:graphic>
          <a:graphicData uri="http://schemas.openxmlformats.org/drawingml/2006/table">
            <a:tbl>
              <a:tblPr/>
              <a:tblGrid>
                <a:gridCol w="1611360">
                  <a:extLst>
                    <a:ext uri="{9D8B030D-6E8A-4147-A177-3AD203B41FA5}">
                      <a16:colId xmlns:a16="http://schemas.microsoft.com/office/drawing/2014/main" val="20000"/>
                    </a:ext>
                  </a:extLst>
                </a:gridCol>
                <a:gridCol w="114454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2171120">
                  <a:extLst>
                    <a:ext uri="{9D8B030D-6E8A-4147-A177-3AD203B41FA5}">
                      <a16:colId xmlns:a16="http://schemas.microsoft.com/office/drawing/2014/main" val="20003"/>
                    </a:ext>
                  </a:extLst>
                </a:gridCol>
                <a:gridCol w="2883240">
                  <a:extLst>
                    <a:ext uri="{9D8B030D-6E8A-4147-A177-3AD203B41FA5}">
                      <a16:colId xmlns:a16="http://schemas.microsoft.com/office/drawing/2014/main" val="20004"/>
                    </a:ext>
                  </a:extLst>
                </a:gridCol>
              </a:tblGrid>
              <a:tr h="894960">
                <a:tc>
                  <a:txBody>
                    <a:bodyPr/>
                    <a:lstStyle/>
                    <a:p>
                      <a:pPr algn="ctr">
                        <a:lnSpc>
                          <a:spcPct val="100000"/>
                        </a:lnSpc>
                      </a:pPr>
                      <a:r>
                        <a:rPr lang="en-IN" sz="1800" b="1" strike="noStrike" spc="-1">
                          <a:solidFill>
                            <a:srgbClr val="FB4A18"/>
                          </a:solidFill>
                          <a:uFill>
                            <a:solidFill>
                              <a:srgbClr val="FFFFFF"/>
                            </a:solidFill>
                          </a:uFill>
                          <a:latin typeface="Trebuchet MS"/>
                        </a:rPr>
                        <a:t>Data type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1" strike="noStrike" spc="-1">
                          <a:solidFill>
                            <a:srgbClr val="FB4A18"/>
                          </a:solidFill>
                          <a:uFill>
                            <a:solidFill>
                              <a:srgbClr val="FFFFFF"/>
                            </a:solidFill>
                          </a:uFill>
                          <a:latin typeface="Trebuchet MS"/>
                        </a:rPr>
                        <a:t>Bytes</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1" strike="noStrike" spc="-1">
                          <a:solidFill>
                            <a:srgbClr val="FB4A18"/>
                          </a:solidFill>
                          <a:uFill>
                            <a:solidFill>
                              <a:srgbClr val="FFFFFF"/>
                            </a:solidFill>
                          </a:uFill>
                          <a:latin typeface="Trebuchet MS"/>
                        </a:rPr>
                        <a:t>Min Value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1" strike="noStrike" spc="-1">
                          <a:solidFill>
                            <a:srgbClr val="FB4A18"/>
                          </a:solidFill>
                          <a:uFill>
                            <a:solidFill>
                              <a:srgbClr val="FFFFFF"/>
                            </a:solidFill>
                          </a:uFill>
                          <a:latin typeface="Trebuchet MS"/>
                        </a:rPr>
                        <a:t>Max Value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1" strike="noStrike" spc="-1">
                          <a:solidFill>
                            <a:srgbClr val="FB4A18"/>
                          </a:solidFill>
                          <a:uFill>
                            <a:solidFill>
                              <a:srgbClr val="FFFFFF"/>
                            </a:solidFill>
                          </a:uFill>
                          <a:latin typeface="Trebuchet MS"/>
                        </a:rPr>
                        <a:t>Literal Values</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459720">
                <a:tc>
                  <a:txBody>
                    <a:bodyPr/>
                    <a:lstStyle/>
                    <a:p>
                      <a:pPr algn="ctr">
                        <a:lnSpc>
                          <a:spcPct val="100000"/>
                        </a:lnSpc>
                      </a:pPr>
                      <a:r>
                        <a:rPr lang="en-IN" sz="1800" b="0" strike="noStrike" spc="-1">
                          <a:solidFill>
                            <a:srgbClr val="DE7E18"/>
                          </a:solidFill>
                          <a:uFill>
                            <a:solidFill>
                              <a:srgbClr val="FFFFFF"/>
                            </a:solidFill>
                          </a:uFill>
                          <a:latin typeface="Trebuchet MS"/>
                        </a:rPr>
                        <a:t>byte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7</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7</a:t>
                      </a:r>
                      <a:r>
                        <a:rPr lang="en-IN" sz="1800" b="0" strike="noStrike" spc="-1">
                          <a:solidFill>
                            <a:srgbClr val="000000"/>
                          </a:solidFill>
                          <a:uFill>
                            <a:solidFill>
                              <a:srgbClr val="FFFFFF"/>
                            </a:solidFill>
                          </a:uFill>
                          <a:latin typeface="Trebuchet MS"/>
                        </a:rPr>
                        <a:t> – 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123</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456480">
                <a:tc>
                  <a:txBody>
                    <a:bodyPr/>
                    <a:lstStyle/>
                    <a:p>
                      <a:pPr algn="ctr">
                        <a:lnSpc>
                          <a:spcPct val="100000"/>
                        </a:lnSpc>
                      </a:pPr>
                      <a:r>
                        <a:rPr lang="en-IN" sz="1800" b="0" strike="noStrike" spc="-1">
                          <a:solidFill>
                            <a:srgbClr val="DE7E18"/>
                          </a:solidFill>
                          <a:uFill>
                            <a:solidFill>
                              <a:srgbClr val="FFFFFF"/>
                            </a:solidFill>
                          </a:uFill>
                          <a:latin typeface="Trebuchet MS"/>
                        </a:rPr>
                        <a:t>short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15</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15</a:t>
                      </a:r>
                      <a:r>
                        <a:rPr lang="en-IN" sz="1800" b="0" strike="noStrike" spc="-1">
                          <a:solidFill>
                            <a:srgbClr val="000000"/>
                          </a:solidFill>
                          <a:uFill>
                            <a:solidFill>
                              <a:srgbClr val="FFFFFF"/>
                            </a:solidFill>
                          </a:uFill>
                          <a:latin typeface="Trebuchet MS"/>
                        </a:rPr>
                        <a:t> – 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1234</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626400">
                <a:tc>
                  <a:txBody>
                    <a:bodyPr/>
                    <a:lstStyle/>
                    <a:p>
                      <a:pPr algn="ctr">
                        <a:lnSpc>
                          <a:spcPct val="100000"/>
                        </a:lnSpc>
                      </a:pPr>
                      <a:r>
                        <a:rPr lang="en-IN" sz="1800" b="0" strike="noStrike" spc="-1">
                          <a:solidFill>
                            <a:srgbClr val="DE7E18"/>
                          </a:solidFill>
                          <a:uFill>
                            <a:solidFill>
                              <a:srgbClr val="FFFFFF"/>
                            </a:solidFill>
                          </a:uFill>
                          <a:latin typeface="Trebuchet MS"/>
                        </a:rPr>
                        <a:t>int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4</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31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31</a:t>
                      </a:r>
                      <a:r>
                        <a:rPr lang="en-IN" sz="1800" b="0" strike="noStrike" spc="-1">
                          <a:solidFill>
                            <a:srgbClr val="000000"/>
                          </a:solidFill>
                          <a:uFill>
                            <a:solidFill>
                              <a:srgbClr val="FFFFFF"/>
                            </a:solidFill>
                          </a:uFill>
                          <a:latin typeface="Trebuchet MS"/>
                        </a:rPr>
                        <a:t> – 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12345, 086, 0x675</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455040">
                <a:tc>
                  <a:txBody>
                    <a:bodyPr/>
                    <a:lstStyle/>
                    <a:p>
                      <a:pPr algn="ctr">
                        <a:lnSpc>
                          <a:spcPct val="100000"/>
                        </a:lnSpc>
                      </a:pPr>
                      <a:r>
                        <a:rPr lang="en-IN" sz="1800" b="0" strike="noStrike" spc="-1">
                          <a:solidFill>
                            <a:srgbClr val="DE7E18"/>
                          </a:solidFill>
                          <a:uFill>
                            <a:solidFill>
                              <a:srgbClr val="FFFFFF"/>
                            </a:solidFill>
                          </a:uFill>
                          <a:latin typeface="Trebuchet MS"/>
                        </a:rPr>
                        <a:t>long</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8</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63</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63</a:t>
                      </a:r>
                      <a:r>
                        <a:rPr lang="en-IN" sz="1800" b="0" strike="noStrike" spc="-1">
                          <a:solidFill>
                            <a:srgbClr val="000000"/>
                          </a:solidFill>
                          <a:uFill>
                            <a:solidFill>
                              <a:srgbClr val="FFFFFF"/>
                            </a:solidFill>
                          </a:uFill>
                          <a:latin typeface="Trebuchet MS"/>
                        </a:rPr>
                        <a:t> – 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123456</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r h="479880">
                <a:tc>
                  <a:txBody>
                    <a:bodyPr/>
                    <a:lstStyle/>
                    <a:p>
                      <a:pPr algn="ctr">
                        <a:lnSpc>
                          <a:spcPct val="100000"/>
                        </a:lnSpc>
                      </a:pPr>
                      <a:r>
                        <a:rPr lang="en-IN" sz="1800" b="0" strike="noStrike" spc="-1">
                          <a:solidFill>
                            <a:srgbClr val="DE7E18"/>
                          </a:solidFill>
                          <a:uFill>
                            <a:solidFill>
                              <a:srgbClr val="FFFFFF"/>
                            </a:solidFill>
                          </a:uFill>
                          <a:latin typeface="Trebuchet MS"/>
                        </a:rPr>
                        <a:t>float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4</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1.0</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5"/>
                  </a:ext>
                </a:extLst>
              </a:tr>
              <a:tr h="456480">
                <a:tc>
                  <a:txBody>
                    <a:bodyPr/>
                    <a:lstStyle/>
                    <a:p>
                      <a:pPr algn="ctr">
                        <a:lnSpc>
                          <a:spcPct val="100000"/>
                        </a:lnSpc>
                      </a:pPr>
                      <a:r>
                        <a:rPr lang="en-IN" sz="1800" b="0" strike="noStrike" spc="-1">
                          <a:solidFill>
                            <a:srgbClr val="DE7E18"/>
                          </a:solidFill>
                          <a:uFill>
                            <a:solidFill>
                              <a:srgbClr val="FFFFFF"/>
                            </a:solidFill>
                          </a:uFill>
                          <a:latin typeface="Trebuchet MS"/>
                        </a:rPr>
                        <a:t>double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8</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123.86</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6"/>
                  </a:ext>
                </a:extLst>
              </a:tr>
              <a:tr h="456480">
                <a:tc>
                  <a:txBody>
                    <a:bodyPr/>
                    <a:lstStyle/>
                    <a:p>
                      <a:pPr algn="ctr">
                        <a:lnSpc>
                          <a:spcPct val="100000"/>
                        </a:lnSpc>
                      </a:pPr>
                      <a:r>
                        <a:rPr lang="en-IN" sz="1800" b="0" strike="noStrike" spc="-1">
                          <a:solidFill>
                            <a:srgbClr val="DE7E18"/>
                          </a:solidFill>
                          <a:uFill>
                            <a:solidFill>
                              <a:srgbClr val="FFFFFF"/>
                            </a:solidFill>
                          </a:uFill>
                          <a:latin typeface="Trebuchet MS"/>
                        </a:rPr>
                        <a:t>char</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0</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2</a:t>
                      </a:r>
                      <a:r>
                        <a:rPr lang="en-IN" sz="1800" b="0" strike="noStrike" spc="-1" baseline="30000">
                          <a:solidFill>
                            <a:srgbClr val="000000"/>
                          </a:solidFill>
                          <a:uFill>
                            <a:solidFill>
                              <a:srgbClr val="FFFFFF"/>
                            </a:solidFill>
                          </a:uFill>
                          <a:latin typeface="Trebuchet MS"/>
                        </a:rPr>
                        <a:t>16</a:t>
                      </a:r>
                      <a:r>
                        <a:rPr lang="en-IN" sz="1800" b="0" strike="noStrike" spc="-1">
                          <a:solidFill>
                            <a:srgbClr val="000000"/>
                          </a:solidFill>
                          <a:uFill>
                            <a:solidFill>
                              <a:srgbClr val="FFFFFF"/>
                            </a:solidFill>
                          </a:uFill>
                          <a:latin typeface="Trebuchet MS"/>
                        </a:rPr>
                        <a:t> – 1</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 ‘\n’</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7"/>
                  </a:ext>
                </a:extLst>
              </a:tr>
              <a:tr h="458280">
                <a:tc>
                  <a:txBody>
                    <a:bodyPr/>
                    <a:lstStyle/>
                    <a:p>
                      <a:pPr algn="ctr">
                        <a:lnSpc>
                          <a:spcPct val="100000"/>
                        </a:lnSpc>
                      </a:pPr>
                      <a:r>
                        <a:rPr lang="en-IN" sz="1800" b="0" strike="noStrike" spc="-1">
                          <a:solidFill>
                            <a:srgbClr val="DE7E18"/>
                          </a:solidFill>
                          <a:uFill>
                            <a:solidFill>
                              <a:srgbClr val="FFFFFF"/>
                            </a:solidFill>
                          </a:uFill>
                          <a:latin typeface="Trebuchet MS"/>
                        </a:rPr>
                        <a:t>boolean</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a:solidFill>
                            <a:srgbClr val="000000"/>
                          </a:solidFill>
                          <a:uFill>
                            <a:solidFill>
                              <a:srgbClr val="FFFFFF"/>
                            </a:solidFill>
                          </a:uFill>
                          <a:latin typeface="Trebuchet MS"/>
                        </a:rPr>
                        <a: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1800" b="0" strike="noStrike" spc="-1" dirty="0">
                          <a:solidFill>
                            <a:srgbClr val="000000"/>
                          </a:solidFill>
                          <a:uFill>
                            <a:solidFill>
                              <a:srgbClr val="FFFFFF"/>
                            </a:solidFill>
                          </a:uFill>
                          <a:latin typeface="Trebuchet MS"/>
                        </a:rPr>
                        <a:t>true, false</a:t>
                      </a:r>
                      <a:endParaRPr lang="en-IN" sz="1800" b="0" strike="noStrike" spc="-1" dirty="0">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8"/>
                  </a:ext>
                </a:extLst>
              </a:tr>
            </a:tbl>
          </a:graphicData>
        </a:graphic>
      </p:graphicFrame>
      <p:sp>
        <p:nvSpPr>
          <p:cNvPr id="576"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1511300" y="2921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dirty="0">
                <a:solidFill>
                  <a:srgbClr val="262626"/>
                </a:solidFill>
                <a:uFill>
                  <a:solidFill>
                    <a:srgbClr val="FFFFFF"/>
                  </a:solidFill>
                </a:uFill>
                <a:latin typeface="Century Gothic"/>
              </a:rPr>
              <a:t>Reference Data Types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578" name="CustomShape 2"/>
          <p:cNvSpPr/>
          <p:nvPr/>
        </p:nvSpPr>
        <p:spPr>
          <a:xfrm>
            <a:off x="889000" y="1295280"/>
            <a:ext cx="10818000" cy="41530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Reference variables are created using defined constructors of the classes. They are used to access objects. These variables are declared to be of a specific type that cannot be changed. For example, Employee, Puppy etc.</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Class objects, and various type of array variables come under reference data type.</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Default value of any reference variable is null.</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reference variable can be used to refer to any object of the declared type or any compatible type.</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Example : Animal </a:t>
            </a:r>
            <a:r>
              <a:rPr lang="en-IN" sz="2400" b="0" strike="noStrike" spc="-1" dirty="0" err="1">
                <a:solidFill>
                  <a:srgbClr val="404040"/>
                </a:solidFill>
                <a:uFill>
                  <a:solidFill>
                    <a:srgbClr val="FFFFFF"/>
                  </a:solidFill>
                </a:uFill>
                <a:latin typeface="Century Gothic"/>
              </a:rPr>
              <a:t>animal</a:t>
            </a:r>
            <a:r>
              <a:rPr lang="en-IN" sz="2400" b="0" strike="noStrike" spc="-1" dirty="0">
                <a:solidFill>
                  <a:srgbClr val="404040"/>
                </a:solidFill>
                <a:uFill>
                  <a:solidFill>
                    <a:srgbClr val="FFFFFF"/>
                  </a:solidFill>
                </a:uFill>
                <a:latin typeface="Century Gothic"/>
              </a:rPr>
              <a:t> = new Animal("giraffe");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447680" y="275400"/>
            <a:ext cx="104385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dirty="0">
                <a:solidFill>
                  <a:srgbClr val="262626"/>
                </a:solidFill>
                <a:uFill>
                  <a:solidFill>
                    <a:srgbClr val="FFFFFF"/>
                  </a:solidFill>
                </a:uFill>
                <a:latin typeface="Century Gothic"/>
              </a:rPr>
              <a:t>Java Modifier Types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580" name="CustomShape 2"/>
          <p:cNvSpPr/>
          <p:nvPr/>
        </p:nvSpPr>
        <p:spPr>
          <a:xfrm>
            <a:off x="965080" y="1372320"/>
            <a:ext cx="10438560" cy="421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Modifiers are keywords that you add to those definitions to change their meanings. The Java language has a wide variety of modifiers, including the following:</a:t>
            </a:r>
            <a:endParaRPr lang="en-IN" sz="1800" b="0" strike="noStrike" spc="-1" dirty="0">
              <a:solidFill>
                <a:srgbClr val="000000"/>
              </a:solidFill>
              <a:uFill>
                <a:solidFill>
                  <a:srgbClr val="FFFFFF"/>
                </a:solidFill>
              </a:uFill>
              <a:latin typeface="Arial"/>
            </a:endParaRPr>
          </a:p>
          <a:p>
            <a:pPr marL="215900" indent="-215900">
              <a:lnSpc>
                <a:spcPct val="100000"/>
              </a:lnSpc>
              <a:buClr>
                <a:srgbClr val="FC7752"/>
              </a:buClr>
              <a:buFont typeface="Wingdings 3" charset="2"/>
              <a:buChar char=""/>
            </a:pPr>
            <a:r>
              <a:rPr lang="en-IN" sz="2400" b="0" u="sng" strike="noStrike" spc="-1" dirty="0">
                <a:solidFill>
                  <a:srgbClr val="FC7752"/>
                </a:solidFill>
                <a:uFill>
                  <a:solidFill>
                    <a:srgbClr val="FFFFFF"/>
                  </a:solidFill>
                </a:uFill>
                <a:latin typeface="Century Gothic"/>
              </a:rPr>
              <a:t>Java Access Modifiers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FC7752"/>
              </a:buClr>
              <a:buFont typeface="Wingdings 3" charset="2"/>
              <a:buChar char=""/>
            </a:pPr>
            <a:r>
              <a:rPr lang="en-IN" sz="2400" b="0" u="sng" strike="noStrike" spc="-1" dirty="0">
                <a:solidFill>
                  <a:srgbClr val="FC7752"/>
                </a:solidFill>
                <a:uFill>
                  <a:solidFill>
                    <a:srgbClr val="FFFFFF"/>
                  </a:solidFill>
                </a:uFill>
                <a:latin typeface="Century Gothic"/>
              </a:rPr>
              <a:t>Non Access Modifiers</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To use a modifier, you include its keyword in the definition of a class, method, or variable. The modifier precedes the rest of the statement, as in the following examples (Italic ones)</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1905120" y="957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Java Modifiers</a:t>
            </a:r>
            <a:endParaRPr lang="en-IN" sz="1800" b="0" strike="noStrike" spc="-1">
              <a:solidFill>
                <a:srgbClr val="000000"/>
              </a:solidFill>
              <a:uFill>
                <a:solidFill>
                  <a:srgbClr val="FFFFFF"/>
                </a:solidFill>
              </a:uFill>
              <a:latin typeface="Arial"/>
            </a:endParaRPr>
          </a:p>
        </p:txBody>
      </p:sp>
      <p:graphicFrame>
        <p:nvGraphicFramePr>
          <p:cNvPr id="582" name="Table 2"/>
          <p:cNvGraphicFramePr/>
          <p:nvPr/>
        </p:nvGraphicFramePr>
        <p:xfrm>
          <a:off x="1219320" y="899280"/>
          <a:ext cx="9829440" cy="5967240"/>
        </p:xfrm>
        <a:graphic>
          <a:graphicData uri="http://schemas.openxmlformats.org/drawingml/2006/table">
            <a:tbl>
              <a:tblPr/>
              <a:tblGrid>
                <a:gridCol w="1964880">
                  <a:extLst>
                    <a:ext uri="{9D8B030D-6E8A-4147-A177-3AD203B41FA5}">
                      <a16:colId xmlns:a16="http://schemas.microsoft.com/office/drawing/2014/main" val="20000"/>
                    </a:ext>
                  </a:extLst>
                </a:gridCol>
                <a:gridCol w="1967040">
                  <a:extLst>
                    <a:ext uri="{9D8B030D-6E8A-4147-A177-3AD203B41FA5}">
                      <a16:colId xmlns:a16="http://schemas.microsoft.com/office/drawing/2014/main" val="20001"/>
                    </a:ext>
                  </a:extLst>
                </a:gridCol>
                <a:gridCol w="1964880">
                  <a:extLst>
                    <a:ext uri="{9D8B030D-6E8A-4147-A177-3AD203B41FA5}">
                      <a16:colId xmlns:a16="http://schemas.microsoft.com/office/drawing/2014/main" val="20002"/>
                    </a:ext>
                  </a:extLst>
                </a:gridCol>
                <a:gridCol w="1967040">
                  <a:extLst>
                    <a:ext uri="{9D8B030D-6E8A-4147-A177-3AD203B41FA5}">
                      <a16:colId xmlns:a16="http://schemas.microsoft.com/office/drawing/2014/main" val="20003"/>
                    </a:ext>
                  </a:extLst>
                </a:gridCol>
                <a:gridCol w="1965600">
                  <a:extLst>
                    <a:ext uri="{9D8B030D-6E8A-4147-A177-3AD203B41FA5}">
                      <a16:colId xmlns:a16="http://schemas.microsoft.com/office/drawing/2014/main" val="20004"/>
                    </a:ext>
                  </a:extLst>
                </a:gridCol>
              </a:tblGrid>
              <a:tr h="805320">
                <a:tc>
                  <a:txBody>
                    <a:bodyPr/>
                    <a:lstStyle/>
                    <a:p>
                      <a:pPr algn="ctr">
                        <a:lnSpc>
                          <a:spcPct val="100000"/>
                        </a:lnSpc>
                      </a:pPr>
                      <a:r>
                        <a:rPr lang="en-IN" sz="2400" b="0" strike="noStrike" spc="-1">
                          <a:solidFill>
                            <a:srgbClr val="FB4A18"/>
                          </a:solidFill>
                          <a:uFill>
                            <a:solidFill>
                              <a:srgbClr val="FFFFFF"/>
                            </a:solidFill>
                          </a:uFill>
                          <a:latin typeface="Trebuchet MS"/>
                        </a:rPr>
                        <a:t>Modifier</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2400" b="0" strike="noStrike" spc="-1">
                          <a:solidFill>
                            <a:srgbClr val="FB4A18"/>
                          </a:solidFill>
                          <a:uFill>
                            <a:solidFill>
                              <a:srgbClr val="FFFFFF"/>
                            </a:solidFill>
                          </a:uFill>
                          <a:latin typeface="Trebuchet MS"/>
                        </a:rPr>
                        <a:t>Class</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2400" b="0" strike="noStrike" spc="-1">
                          <a:solidFill>
                            <a:srgbClr val="FB4A18"/>
                          </a:solidFill>
                          <a:uFill>
                            <a:solidFill>
                              <a:srgbClr val="FFFFFF"/>
                            </a:solidFill>
                          </a:uFill>
                          <a:latin typeface="Trebuchet MS"/>
                        </a:rPr>
                        <a:t>Class Variables</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2400" b="0" strike="noStrike" spc="-1">
                          <a:solidFill>
                            <a:srgbClr val="FB4A18"/>
                          </a:solidFill>
                          <a:uFill>
                            <a:solidFill>
                              <a:srgbClr val="FFFFFF"/>
                            </a:solidFill>
                          </a:uFill>
                          <a:latin typeface="Trebuchet MS"/>
                        </a:rPr>
                        <a:t>Methods</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gn="ctr">
                        <a:lnSpc>
                          <a:spcPct val="100000"/>
                        </a:lnSpc>
                      </a:pPr>
                      <a:r>
                        <a:rPr lang="en-IN" sz="2400" b="0" strike="noStrike" spc="-1">
                          <a:solidFill>
                            <a:srgbClr val="FB4A18"/>
                          </a:solidFill>
                          <a:uFill>
                            <a:solidFill>
                              <a:srgbClr val="FFFFFF"/>
                            </a:solidFill>
                          </a:uFill>
                          <a:latin typeface="Trebuchet MS"/>
                        </a:rPr>
                        <a:t>Method Variables</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431640">
                <a:tc>
                  <a:txBody>
                    <a:bodyPr/>
                    <a:lstStyle/>
                    <a:p>
                      <a:pPr algn="ctr">
                        <a:lnSpc>
                          <a:spcPct val="100000"/>
                        </a:lnSpc>
                      </a:pPr>
                      <a:r>
                        <a:rPr lang="en-IN" sz="2000" b="0" strike="noStrike" spc="-1">
                          <a:solidFill>
                            <a:srgbClr val="990000"/>
                          </a:solidFill>
                          <a:uFill>
                            <a:solidFill>
                              <a:srgbClr val="FFFFFF"/>
                            </a:solidFill>
                          </a:uFill>
                          <a:latin typeface="Trebuchet MS"/>
                        </a:rPr>
                        <a:t>public</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1"/>
                  </a:ext>
                </a:extLst>
              </a:tr>
              <a:tr h="431640">
                <a:tc>
                  <a:txBody>
                    <a:bodyPr/>
                    <a:lstStyle/>
                    <a:p>
                      <a:pPr algn="ctr">
                        <a:lnSpc>
                          <a:spcPct val="100000"/>
                        </a:lnSpc>
                      </a:pPr>
                      <a:r>
                        <a:rPr lang="en-IN" sz="2000" b="0" strike="noStrike" spc="-1">
                          <a:solidFill>
                            <a:srgbClr val="990000"/>
                          </a:solidFill>
                          <a:uFill>
                            <a:solidFill>
                              <a:srgbClr val="FFFFFF"/>
                            </a:solidFill>
                          </a:uFill>
                          <a:latin typeface="Trebuchet MS"/>
                        </a:rPr>
                        <a:t>private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2"/>
                  </a:ext>
                </a:extLst>
              </a:tr>
              <a:tr h="431640">
                <a:tc>
                  <a:txBody>
                    <a:bodyPr/>
                    <a:lstStyle/>
                    <a:p>
                      <a:pPr algn="ctr">
                        <a:lnSpc>
                          <a:spcPct val="100000"/>
                        </a:lnSpc>
                      </a:pPr>
                      <a:r>
                        <a:rPr lang="en-IN" sz="2000" b="0" strike="noStrike" spc="-1">
                          <a:solidFill>
                            <a:srgbClr val="990000"/>
                          </a:solidFill>
                          <a:uFill>
                            <a:solidFill>
                              <a:srgbClr val="FFFFFF"/>
                            </a:solidFill>
                          </a:uFill>
                          <a:latin typeface="Trebuchet MS"/>
                        </a:rPr>
                        <a:t>protected</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3"/>
                  </a:ext>
                </a:extLst>
              </a:tr>
              <a:tr h="431640">
                <a:tc>
                  <a:txBody>
                    <a:bodyPr/>
                    <a:lstStyle/>
                    <a:p>
                      <a:pPr algn="ctr">
                        <a:lnSpc>
                          <a:spcPct val="100000"/>
                        </a:lnSpc>
                      </a:pPr>
                      <a:r>
                        <a:rPr lang="en-IN" sz="2000" b="0" i="1" strike="noStrike" spc="-1">
                          <a:solidFill>
                            <a:srgbClr val="990000"/>
                          </a:solidFill>
                          <a:uFill>
                            <a:solidFill>
                              <a:srgbClr val="FFFFFF"/>
                            </a:solidFill>
                          </a:uFill>
                          <a:latin typeface="Trebuchet MS"/>
                        </a:rPr>
                        <a:t>default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4"/>
                  </a:ext>
                </a:extLst>
              </a:tr>
              <a:tr h="390600">
                <a:tc>
                  <a:txBody>
                    <a:bodyPr/>
                    <a:lstStyle/>
                    <a:p>
                      <a:pPr algn="ctr">
                        <a:lnSpc>
                          <a:spcPct val="100000"/>
                        </a:lnSpc>
                      </a:pPr>
                      <a:r>
                        <a:rPr lang="en-IN" sz="2000" b="0" strike="noStrike" spc="-1">
                          <a:solidFill>
                            <a:srgbClr val="000000"/>
                          </a:solidFill>
                          <a:uFill>
                            <a:solidFill>
                              <a:srgbClr val="FFFFFF"/>
                            </a:solidFill>
                          </a:uFill>
                          <a:latin typeface="Trebuchet MS"/>
                        </a:rPr>
                        <a:t>final</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5"/>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abstract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6"/>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strictfp</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7"/>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transient</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8"/>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synchronized</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9"/>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native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10"/>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volatile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11"/>
                  </a:ext>
                </a:extLst>
              </a:tr>
              <a:tr h="431640">
                <a:tc>
                  <a:txBody>
                    <a:bodyPr/>
                    <a:lstStyle/>
                    <a:p>
                      <a:pPr algn="ctr">
                        <a:lnSpc>
                          <a:spcPct val="100000"/>
                        </a:lnSpc>
                      </a:pPr>
                      <a:r>
                        <a:rPr lang="en-IN" sz="2000" b="0" strike="noStrike" spc="-1">
                          <a:solidFill>
                            <a:srgbClr val="000000"/>
                          </a:solidFill>
                          <a:uFill>
                            <a:solidFill>
                              <a:srgbClr val="FFFFFF"/>
                            </a:solidFill>
                          </a:uFill>
                          <a:latin typeface="Trebuchet MS"/>
                        </a:rPr>
                        <a:t>static</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i="1"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marL="215900" indent="-215900" algn="ctr">
                        <a:lnSpc>
                          <a:spcPct val="100000"/>
                        </a:lnSpc>
                        <a:buClr>
                          <a:srgbClr val="000000"/>
                        </a:buClr>
                        <a:buSzPct val="150000"/>
                        <a:buFont typeface="Wingdings" panose="05000000000000000000" pitchFamily="2" charset="2"/>
                        <a:buChar char=""/>
                      </a:pPr>
                      <a:r>
                        <a:rPr lang="en-IN" sz="2000" b="0" strike="noStrike" spc="-1">
                          <a:solidFill>
                            <a:srgbClr val="00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12"/>
                  </a:ext>
                </a:extLst>
              </a:tr>
            </a:tbl>
          </a:graphicData>
        </a:graphic>
      </p:graphicFrame>
      <p:sp>
        <p:nvSpPr>
          <p:cNvPr id="583" name="CustomShape 3"/>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sp>
      <p:sp>
        <p:nvSpPr>
          <p:cNvPr id="584" name="CustomShape 4"/>
          <p:cNvSpPr/>
          <p:nvPr/>
        </p:nvSpPr>
        <p:spPr>
          <a:xfrm>
            <a:off x="0" y="1600200"/>
            <a:ext cx="4037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Modifier Example</a:t>
            </a:r>
            <a:endParaRPr lang="en-IN" sz="1800" b="0" strike="noStrike" spc="-1">
              <a:solidFill>
                <a:srgbClr val="000000"/>
              </a:solidFill>
              <a:uFill>
                <a:solidFill>
                  <a:srgbClr val="FFFFFF"/>
                </a:solidFill>
              </a:uFill>
              <a:latin typeface="Arial"/>
            </a:endParaRPr>
          </a:p>
        </p:txBody>
      </p:sp>
      <p:pic>
        <p:nvPicPr>
          <p:cNvPr id="586" name="Picture 2"/>
          <p:cNvPicPr/>
          <p:nvPr/>
        </p:nvPicPr>
        <p:blipFill>
          <a:blip r:embed="rId2"/>
          <a:stretch>
            <a:fillRect/>
          </a:stretch>
        </p:blipFill>
        <p:spPr>
          <a:xfrm>
            <a:off x="990720" y="1981080"/>
            <a:ext cx="9905400" cy="3885480"/>
          </a:xfrm>
          <a:prstGeom prst="rect">
            <a:avLst/>
          </a:prstGeom>
          <a:ln w="936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1981080" y="274680"/>
            <a:ext cx="822888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Access Control Modifiers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88" name="CustomShape 2"/>
          <p:cNvSpPr/>
          <p:nvPr/>
        </p:nvSpPr>
        <p:spPr>
          <a:xfrm>
            <a:off x="762120" y="1219320"/>
            <a:ext cx="10743480" cy="49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Java provides a number of access modifiers to set access levels for classes, variables, methods and constructors. The four access levels are: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Default:-Visible to the package. No modifiers are needed.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Private:-Visible to the class only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Public:-Visible to the world.</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Protected:-Visible to the package and all subclasses.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198108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Non Access Modifiers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90" name="CustomShape 2"/>
          <p:cNvSpPr/>
          <p:nvPr/>
        </p:nvSpPr>
        <p:spPr>
          <a:xfrm>
            <a:off x="838080" y="1219320"/>
            <a:ext cx="10286280" cy="49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Java provides a number of non-access modifiers to achieve many other functionality.</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t>
            </a:r>
            <a:r>
              <a:rPr lang="en-IN" sz="2400" b="0" i="1" strike="noStrike" spc="-1">
                <a:solidFill>
                  <a:srgbClr val="404040"/>
                </a:solidFill>
                <a:uFill>
                  <a:solidFill>
                    <a:srgbClr val="FFFFFF"/>
                  </a:solidFill>
                </a:uFill>
                <a:latin typeface="Century Gothic"/>
              </a:rPr>
              <a:t>static</a:t>
            </a:r>
            <a:r>
              <a:rPr lang="en-IN" sz="2400" b="0" strike="noStrike" spc="-1">
                <a:solidFill>
                  <a:srgbClr val="404040"/>
                </a:solidFill>
                <a:uFill>
                  <a:solidFill>
                    <a:srgbClr val="FFFFFF"/>
                  </a:solidFill>
                </a:uFill>
                <a:latin typeface="Century Gothic"/>
              </a:rPr>
              <a:t> modifier for creating class methods and 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t>
            </a:r>
            <a:r>
              <a:rPr lang="en-IN" sz="2400" b="0" i="1" strike="noStrike" spc="-1">
                <a:solidFill>
                  <a:srgbClr val="FF0000"/>
                </a:solidFill>
                <a:uFill>
                  <a:solidFill>
                    <a:srgbClr val="FFFFFF"/>
                  </a:solidFill>
                </a:uFill>
                <a:latin typeface="Century Gothic"/>
              </a:rPr>
              <a:t>final</a:t>
            </a:r>
            <a:r>
              <a:rPr lang="en-IN" sz="2400" b="0" strike="noStrike" spc="-1">
                <a:solidFill>
                  <a:srgbClr val="404040"/>
                </a:solidFill>
                <a:uFill>
                  <a:solidFill>
                    <a:srgbClr val="FFFFFF"/>
                  </a:solidFill>
                </a:uFill>
                <a:latin typeface="Century Gothic"/>
              </a:rPr>
              <a:t> modifier for finalizing the implementations of classes, methods, and variables.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t>
            </a:r>
            <a:r>
              <a:rPr lang="en-IN" sz="2400" b="0" i="1" strike="noStrike" spc="-1">
                <a:solidFill>
                  <a:srgbClr val="FF0000"/>
                </a:solidFill>
                <a:uFill>
                  <a:solidFill>
                    <a:srgbClr val="FFFFFF"/>
                  </a:solidFill>
                </a:uFill>
                <a:latin typeface="Century Gothic"/>
              </a:rPr>
              <a:t>abstract</a:t>
            </a:r>
            <a:r>
              <a:rPr lang="en-IN" sz="2400" b="0" strike="noStrike" spc="-1">
                <a:solidFill>
                  <a:srgbClr val="404040"/>
                </a:solidFill>
                <a:uFill>
                  <a:solidFill>
                    <a:srgbClr val="FFFFFF"/>
                  </a:solidFill>
                </a:uFill>
                <a:latin typeface="Century Gothic"/>
              </a:rPr>
              <a:t> modifier for creating abstract classes and methods.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a:t>
            </a:r>
            <a:r>
              <a:rPr lang="en-IN" sz="2400" b="0" i="1" strike="noStrike" spc="-1">
                <a:solidFill>
                  <a:srgbClr val="FF0000"/>
                </a:solidFill>
                <a:uFill>
                  <a:solidFill>
                    <a:srgbClr val="FFFFFF"/>
                  </a:solidFill>
                </a:uFill>
                <a:latin typeface="Century Gothic"/>
              </a:rPr>
              <a:t>synchronized</a:t>
            </a:r>
            <a:r>
              <a:rPr lang="en-IN" sz="2400" b="0" strike="noStrike" spc="-1">
                <a:solidFill>
                  <a:srgbClr val="404040"/>
                </a:solidFill>
                <a:uFill>
                  <a:solidFill>
                    <a:srgbClr val="FFFFFF"/>
                  </a:solidFill>
                </a:uFill>
                <a:latin typeface="Century Gothic"/>
              </a:rPr>
              <a:t> and </a:t>
            </a:r>
            <a:r>
              <a:rPr lang="en-IN" sz="2400" b="0" i="1" strike="noStrike" spc="-1">
                <a:solidFill>
                  <a:srgbClr val="FF0000"/>
                </a:solidFill>
                <a:uFill>
                  <a:solidFill>
                    <a:srgbClr val="FFFFFF"/>
                  </a:solidFill>
                </a:uFill>
                <a:latin typeface="Century Gothic"/>
              </a:rPr>
              <a:t>volatile</a:t>
            </a:r>
            <a:r>
              <a:rPr lang="en-IN" sz="2400" b="0" strike="noStrike" spc="-1">
                <a:solidFill>
                  <a:srgbClr val="404040"/>
                </a:solidFill>
                <a:uFill>
                  <a:solidFill>
                    <a:srgbClr val="FFFFFF"/>
                  </a:solidFill>
                </a:uFill>
                <a:latin typeface="Century Gothic"/>
              </a:rPr>
              <a:t> modifiers, which are used for threads.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198108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Naming convention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592" name="CustomShape 2"/>
          <p:cNvSpPr/>
          <p:nvPr/>
        </p:nvSpPr>
        <p:spPr>
          <a:xfrm>
            <a:off x="1143000" y="1295280"/>
            <a:ext cx="1059120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A naming convention is a rule to follow as you decide what to name your identifiers (e.g. class, package,variable, method, etc.), but it is not mandatory to follow that is why it is known as convention not rule.</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404040"/>
                </a:solidFill>
                <a:uFill>
                  <a:solidFill>
                    <a:srgbClr val="FFFFFF"/>
                  </a:solidFill>
                </a:uFill>
                <a:latin typeface="Century Gothic"/>
              </a:rPr>
              <a:t>Advantage: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By using standard Java naming conventions they make their code easier to read for themselves and for other programmers. Readability of Java code is important because it means less time is spent trying to figure out what the code does.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Java Overview</a:t>
            </a:r>
            <a:endParaRPr lang="en-IN" sz="1800" b="0" strike="noStrike" spc="-1">
              <a:solidFill>
                <a:srgbClr val="000000"/>
              </a:solidFill>
              <a:uFill>
                <a:solidFill>
                  <a:srgbClr val="FFFFFF"/>
                </a:solidFill>
              </a:uFill>
              <a:latin typeface="Arial"/>
            </a:endParaRPr>
          </a:p>
        </p:txBody>
      </p:sp>
      <p:sp>
        <p:nvSpPr>
          <p:cNvPr id="487" name="CustomShape 2"/>
          <p:cNvSpPr/>
          <p:nvPr/>
        </p:nvSpPr>
        <p:spPr>
          <a:xfrm>
            <a:off x="685800" y="1143000"/>
            <a:ext cx="10818000" cy="55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Java programming language was originally developed by Sun Microsystems, which was initiated by James Gosling and released in 1995 as core component of Sun Microsystems Java platform (Java 1.0 [J2SE]).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As of December 08 the latest release of the Java Standard Edition is 6 (J2SE).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With the advancement of Java and its wide spread popularity, multiple configurations were built to suite various types of platforms.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Ex: J2EE for Enterprise Applications, J2ME for Mobile Applications.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 name="Table 1"/>
          <p:cNvGraphicFramePr/>
          <p:nvPr/>
        </p:nvGraphicFramePr>
        <p:xfrm>
          <a:off x="838080" y="152280"/>
          <a:ext cx="10439280" cy="6126120"/>
        </p:xfrm>
        <a:graphic>
          <a:graphicData uri="http://schemas.openxmlformats.org/drawingml/2006/table">
            <a:tbl>
              <a:tblPr/>
              <a:tblGrid>
                <a:gridCol w="3021840">
                  <a:extLst>
                    <a:ext uri="{9D8B030D-6E8A-4147-A177-3AD203B41FA5}">
                      <a16:colId xmlns:a16="http://schemas.microsoft.com/office/drawing/2014/main" val="20000"/>
                    </a:ext>
                  </a:extLst>
                </a:gridCol>
                <a:gridCol w="7417440">
                  <a:extLst>
                    <a:ext uri="{9D8B030D-6E8A-4147-A177-3AD203B41FA5}">
                      <a16:colId xmlns:a16="http://schemas.microsoft.com/office/drawing/2014/main" val="20001"/>
                    </a:ext>
                  </a:extLst>
                </a:gridCol>
              </a:tblGrid>
              <a:tr h="442080">
                <a:tc>
                  <a:txBody>
                    <a:bodyPr/>
                    <a:lstStyle/>
                    <a:p>
                      <a:endParaRPr lang="en-US"/>
                    </a:p>
                  </a:txBody>
                  <a:tcPr>
                    <a:solidFill>
                      <a:srgbClr val="729FCF"/>
                    </a:solidFill>
                  </a:tcPr>
                </a:tc>
                <a:tc>
                  <a:txBody>
                    <a:bodyPr/>
                    <a:lstStyle/>
                    <a:p>
                      <a:endParaRPr lang="en-US"/>
                    </a:p>
                  </a:txBody>
                  <a:tcPr>
                    <a:solidFill>
                      <a:srgbClr val="729FCF"/>
                    </a:solidFill>
                  </a:tcPr>
                </a:tc>
                <a:extLst>
                  <a:ext uri="{0D108BD9-81ED-4DB2-BD59-A6C34878D82A}">
                    <a16:rowId xmlns:a16="http://schemas.microsoft.com/office/drawing/2014/main" val="10000"/>
                  </a:ext>
                </a:extLst>
              </a:tr>
              <a:tr h="825120">
                <a:tc>
                  <a:txBody>
                    <a:bodyPr/>
                    <a:lstStyle/>
                    <a:p>
                      <a:pPr>
                        <a:lnSpc>
                          <a:spcPct val="100000"/>
                        </a:lnSpc>
                      </a:pPr>
                      <a:r>
                        <a:rPr lang="en-IN" sz="2400" b="1" strike="noStrike" spc="-1">
                          <a:solidFill>
                            <a:srgbClr val="000000"/>
                          </a:solidFill>
                          <a:uFill>
                            <a:solidFill>
                              <a:srgbClr val="FFFFFF"/>
                            </a:solidFill>
                          </a:uFill>
                          <a:latin typeface="Century Gothic"/>
                        </a:rPr>
                        <a:t>Class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begin with uppercase letter and be a noun e.g.String,System,Thread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190880">
                <a:tc>
                  <a:txBody>
                    <a:bodyPr/>
                    <a:lstStyle/>
                    <a:p>
                      <a:pPr>
                        <a:lnSpc>
                          <a:spcPct val="100000"/>
                        </a:lnSpc>
                      </a:pPr>
                      <a:r>
                        <a:rPr lang="en-IN" sz="2400" b="1" strike="noStrike" spc="-1">
                          <a:solidFill>
                            <a:srgbClr val="000000"/>
                          </a:solidFill>
                          <a:uFill>
                            <a:solidFill>
                              <a:srgbClr val="FFFFFF"/>
                            </a:solidFill>
                          </a:uFill>
                          <a:latin typeface="Century Gothic"/>
                        </a:rPr>
                        <a:t>Interface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begin with uppercase letter and be an adjective (whereever possible), e.g.Runnable,ActionListener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190880">
                <a:tc>
                  <a:txBody>
                    <a:bodyPr/>
                    <a:lstStyle/>
                    <a:p>
                      <a:pPr>
                        <a:lnSpc>
                          <a:spcPct val="100000"/>
                        </a:lnSpc>
                      </a:pPr>
                      <a:r>
                        <a:rPr lang="en-IN" sz="2400" b="1" strike="noStrike" spc="-1">
                          <a:solidFill>
                            <a:srgbClr val="000000"/>
                          </a:solidFill>
                          <a:uFill>
                            <a:solidFill>
                              <a:srgbClr val="FFFFFF"/>
                            </a:solidFill>
                          </a:uFill>
                          <a:latin typeface="Century Gothic"/>
                        </a:rPr>
                        <a:t>Method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begin with lowercase letter and be a verb. e.g.main(),print{),println(),</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actionPerformed()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825120">
                <a:tc>
                  <a:txBody>
                    <a:bodyPr/>
                    <a:lstStyle/>
                    <a:p>
                      <a:pPr>
                        <a:lnSpc>
                          <a:spcPct val="100000"/>
                        </a:lnSpc>
                      </a:pPr>
                      <a:r>
                        <a:rPr lang="en-IN" sz="2400" b="1" strike="noStrike" spc="-1">
                          <a:solidFill>
                            <a:srgbClr val="000000"/>
                          </a:solidFill>
                          <a:uFill>
                            <a:solidFill>
                              <a:srgbClr val="FFFFFF"/>
                            </a:solidFill>
                          </a:uFill>
                          <a:latin typeface="Century Gothic"/>
                        </a:rPr>
                        <a:t>Variable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begin with lowercase letter e.g. firstName,orderNumber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r h="825120">
                <a:tc>
                  <a:txBody>
                    <a:bodyPr/>
                    <a:lstStyle/>
                    <a:p>
                      <a:pPr>
                        <a:lnSpc>
                          <a:spcPct val="100000"/>
                        </a:lnSpc>
                      </a:pPr>
                      <a:r>
                        <a:rPr lang="en-IN" sz="2400" b="1" strike="noStrike" spc="-1">
                          <a:solidFill>
                            <a:srgbClr val="000000"/>
                          </a:solidFill>
                          <a:uFill>
                            <a:solidFill>
                              <a:srgbClr val="FFFFFF"/>
                            </a:solidFill>
                          </a:uFill>
                          <a:latin typeface="Century Gothic"/>
                        </a:rPr>
                        <a:t>Package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 in lowercase letter, e.g. java.lang.sql.util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5"/>
                  </a:ext>
                </a:extLst>
              </a:tr>
              <a:tr h="826920">
                <a:tc>
                  <a:txBody>
                    <a:bodyPr/>
                    <a:lstStyle/>
                    <a:p>
                      <a:pPr>
                        <a:lnSpc>
                          <a:spcPct val="100000"/>
                        </a:lnSpc>
                      </a:pPr>
                      <a:r>
                        <a:rPr lang="en-IN" sz="2400" b="1" strike="noStrike" spc="-1">
                          <a:solidFill>
                            <a:srgbClr val="000000"/>
                          </a:solidFill>
                          <a:uFill>
                            <a:solidFill>
                              <a:srgbClr val="FFFFFF"/>
                            </a:solidFill>
                          </a:uFill>
                          <a:latin typeface="Century Gothic"/>
                        </a:rPr>
                        <a:t>Constant Name</a:t>
                      </a:r>
                      <a:endParaRPr lang="en-IN" sz="1800" b="0" strike="noStrike" spc="-1">
                        <a:solidFill>
                          <a:srgbClr val="000000"/>
                        </a:solidFill>
                        <a:uFill>
                          <a:solidFill>
                            <a:srgbClr val="FFFFFF"/>
                          </a:solidFill>
                        </a:uFill>
                        <a:latin typeface="Arial"/>
                      </a:endParaRPr>
                    </a:p>
                  </a:txBody>
                  <a:tcPr>
                    <a:solidFill>
                      <a:srgbClr val="729FCF"/>
                    </a:solidFill>
                  </a:tcPr>
                </a:tc>
                <a:tc>
                  <a:txBody>
                    <a:bodyPr/>
                    <a:lstStyle/>
                    <a:p>
                      <a:pPr>
                        <a:lnSpc>
                          <a:spcPct val="100000"/>
                        </a:lnSpc>
                      </a:pPr>
                      <a:r>
                        <a:rPr lang="en-IN" sz="2400" b="1" strike="noStrike" spc="-1">
                          <a:solidFill>
                            <a:srgbClr val="000000"/>
                          </a:solidFill>
                          <a:uFill>
                            <a:solidFill>
                              <a:srgbClr val="FFFFFF"/>
                            </a:solidFill>
                          </a:uFill>
                          <a:latin typeface="Century Gothic"/>
                        </a:rPr>
                        <a:t>should be in uppercase letter, e.g. RED,YELLOW,MAX_PRIORITY etc.</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CustomShape 1"/>
          <p:cNvSpPr/>
          <p:nvPr/>
        </p:nvSpPr>
        <p:spPr>
          <a:xfrm>
            <a:off x="1981080" y="0"/>
            <a:ext cx="822888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Method Overloading</a:t>
            </a:r>
            <a:endParaRPr lang="en-IN" sz="1800" b="0" strike="noStrike" spc="-1">
              <a:solidFill>
                <a:srgbClr val="000000"/>
              </a:solidFill>
              <a:uFill>
                <a:solidFill>
                  <a:srgbClr val="FFFFFF"/>
                </a:solidFill>
              </a:uFill>
              <a:latin typeface="Arial"/>
            </a:endParaRPr>
          </a:p>
        </p:txBody>
      </p:sp>
      <p:sp>
        <p:nvSpPr>
          <p:cNvPr id="595" name="CustomShape 2"/>
          <p:cNvSpPr/>
          <p:nvPr/>
        </p:nvSpPr>
        <p:spPr>
          <a:xfrm>
            <a:off x="1219320" y="914400"/>
            <a:ext cx="9448200" cy="571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Method overloading means when two or more methods have the same name but a different signature.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t>
            </a:r>
            <a:r>
              <a:rPr lang="en-IN" sz="2400" b="1" strike="noStrike" spc="-1">
                <a:solidFill>
                  <a:srgbClr val="404040"/>
                </a:solidFill>
                <a:uFill>
                  <a:solidFill>
                    <a:srgbClr val="FFFFFF"/>
                  </a:solidFill>
                </a:uFill>
                <a:latin typeface="Century Gothic"/>
              </a:rPr>
              <a:t>Signature</a:t>
            </a:r>
            <a:r>
              <a:rPr lang="en-IN" sz="2400" b="0" strike="noStrike" spc="-1">
                <a:solidFill>
                  <a:srgbClr val="404040"/>
                </a:solidFill>
                <a:uFill>
                  <a:solidFill>
                    <a:srgbClr val="FFFFFF"/>
                  </a:solidFill>
                </a:uFill>
                <a:latin typeface="Century Gothic"/>
              </a:rPr>
              <a:t> of a method is nothing but a combination of its name and the sequence of its parameter types.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404040"/>
                </a:solidFill>
                <a:uFill>
                  <a:solidFill>
                    <a:srgbClr val="FFFFFF"/>
                  </a:solidFill>
                </a:uFill>
                <a:latin typeface="Century Gothic"/>
              </a:rPr>
              <a:t>Advantages of method overloading</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It allows you to use the same name for a group of methods that basically have the same purpose.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Method overloading increases the readability of the program.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CustomShape 1"/>
          <p:cNvSpPr/>
          <p:nvPr/>
        </p:nvSpPr>
        <p:spPr>
          <a:xfrm>
            <a:off x="1981080" y="0"/>
            <a:ext cx="822888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Method Overloading</a:t>
            </a:r>
            <a:endParaRPr lang="en-IN" sz="1800" b="0" strike="noStrike" spc="-1">
              <a:solidFill>
                <a:srgbClr val="000000"/>
              </a:solidFill>
              <a:uFill>
                <a:solidFill>
                  <a:srgbClr val="FFFFFF"/>
                </a:solidFill>
              </a:uFill>
              <a:latin typeface="Arial"/>
            </a:endParaRPr>
          </a:p>
        </p:txBody>
      </p:sp>
      <p:sp>
        <p:nvSpPr>
          <p:cNvPr id="597" name="CustomShape 2"/>
          <p:cNvSpPr/>
          <p:nvPr/>
        </p:nvSpPr>
        <p:spPr>
          <a:xfrm>
            <a:off x="1523880" y="914400"/>
            <a:ext cx="9143280" cy="571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Different ways to overload the method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There are two ways to overload the method in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1. By changing number of arguments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2. By changing the data type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Note: In Java, Methood Overloading is not possible by changing return type of the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pic>
        <p:nvPicPr>
          <p:cNvPr id="599" name="Picture 2"/>
          <p:cNvPicPr/>
          <p:nvPr/>
        </p:nvPicPr>
        <p:blipFill>
          <a:blip r:embed="rId2"/>
          <a:stretch>
            <a:fillRect/>
          </a:stretch>
        </p:blipFill>
        <p:spPr>
          <a:xfrm>
            <a:off x="1523880" y="1264680"/>
            <a:ext cx="9371880" cy="5409360"/>
          </a:xfrm>
          <a:prstGeom prst="rect">
            <a:avLst/>
          </a:prstGeom>
          <a:ln w="9360">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sp>
      <p:sp>
        <p:nvSpPr>
          <p:cNvPr id="601"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602" name="Picture 3"/>
          <p:cNvPicPr/>
          <p:nvPr/>
        </p:nvPicPr>
        <p:blipFill>
          <a:blip r:embed="rId2"/>
          <a:stretch>
            <a:fillRect/>
          </a:stretch>
        </p:blipFill>
        <p:spPr>
          <a:xfrm>
            <a:off x="1562040" y="1600200"/>
            <a:ext cx="9105120" cy="4037760"/>
          </a:xfrm>
          <a:prstGeom prst="rect">
            <a:avLst/>
          </a:prstGeom>
          <a:ln w="9360">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Questions</a:t>
            </a:r>
            <a:endParaRPr lang="en-IN" sz="1800" b="0" strike="noStrike" spc="-1">
              <a:solidFill>
                <a:srgbClr val="000000"/>
              </a:solidFill>
              <a:uFill>
                <a:solidFill>
                  <a:srgbClr val="FFFFFF"/>
                </a:solidFill>
              </a:uFill>
              <a:latin typeface="Arial"/>
            </a:endParaRPr>
          </a:p>
        </p:txBody>
      </p:sp>
      <p:sp>
        <p:nvSpPr>
          <p:cNvPr id="604" name="CustomShape 2"/>
          <p:cNvSpPr/>
          <p:nvPr/>
        </p:nvSpPr>
        <p:spPr>
          <a:xfrm>
            <a:off x="1523880" y="1219320"/>
            <a:ext cx="9143280" cy="49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Que) Why Method Overloaing is not possible by changing the return type of method?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Que) Can we overload main()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749300" y="274680"/>
            <a:ext cx="9917860" cy="79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dirty="0">
                <a:solidFill>
                  <a:srgbClr val="262626"/>
                </a:solidFill>
                <a:uFill>
                  <a:solidFill>
                    <a:srgbClr val="FFFFFF"/>
                  </a:solidFill>
                </a:uFill>
                <a:latin typeface="Century Gothic"/>
              </a:rPr>
              <a:t>Method Overloading and </a:t>
            </a:r>
            <a:r>
              <a:rPr lang="en-IN" sz="3600" b="0" strike="noStrike" spc="-1" dirty="0" smtClean="0">
                <a:solidFill>
                  <a:srgbClr val="262626"/>
                </a:solidFill>
                <a:uFill>
                  <a:solidFill>
                    <a:srgbClr val="FFFFFF"/>
                  </a:solidFill>
                </a:uFill>
                <a:latin typeface="Century Gothic"/>
              </a:rPr>
              <a:t>Type Promotion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606" name="Picture 2"/>
          <p:cNvPicPr/>
          <p:nvPr/>
        </p:nvPicPr>
        <p:blipFill>
          <a:blip r:embed="rId2"/>
          <a:stretch>
            <a:fillRect/>
          </a:stretch>
        </p:blipFill>
        <p:spPr>
          <a:xfrm>
            <a:off x="1981080" y="1168400"/>
            <a:ext cx="8076600" cy="5308000"/>
          </a:xfrm>
          <a:prstGeom prst="rect">
            <a:avLst/>
          </a:prstGeom>
          <a:ln w="9360">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1981080" y="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p:txBody>
      </p:sp>
      <p:sp>
        <p:nvSpPr>
          <p:cNvPr id="608" name="CustomShape 2"/>
          <p:cNvSpPr/>
          <p:nvPr/>
        </p:nvSpPr>
        <p:spPr>
          <a:xfrm>
            <a:off x="1523880" y="1143000"/>
            <a:ext cx="9143280" cy="5485680"/>
          </a:xfrm>
          <a:prstGeom prst="rect">
            <a:avLst/>
          </a:prstGeom>
          <a:noFill/>
          <a:ln>
            <a:noFill/>
          </a:ln>
        </p:spPr>
        <p:style>
          <a:lnRef idx="0">
            <a:scrgbClr r="0" g="0" b="0"/>
          </a:lnRef>
          <a:fillRef idx="0">
            <a:scrgbClr r="0" g="0" b="0"/>
          </a:fillRef>
          <a:effectRef idx="0">
            <a:scrgbClr r="0" g="0" b="0"/>
          </a:effectRef>
          <a:fontRef idx="minor"/>
        </p:style>
      </p:sp>
      <p:pic>
        <p:nvPicPr>
          <p:cNvPr id="609" name="Picture 3"/>
          <p:cNvPicPr/>
          <p:nvPr/>
        </p:nvPicPr>
        <p:blipFill>
          <a:blip r:embed="rId2"/>
          <a:stretch>
            <a:fillRect/>
          </a:stretch>
        </p:blipFill>
        <p:spPr>
          <a:xfrm>
            <a:off x="1523880" y="914400"/>
            <a:ext cx="9143280" cy="5942880"/>
          </a:xfrm>
          <a:prstGeom prst="rect">
            <a:avLst/>
          </a:prstGeom>
          <a:ln w="9360">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1981080" y="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p:txBody>
      </p:sp>
      <p:sp>
        <p:nvSpPr>
          <p:cNvPr id="611" name="CustomShape 2"/>
          <p:cNvSpPr/>
          <p:nvPr/>
        </p:nvSpPr>
        <p:spPr>
          <a:xfrm>
            <a:off x="1523880" y="1143000"/>
            <a:ext cx="9143280" cy="5485680"/>
          </a:xfrm>
          <a:prstGeom prst="rect">
            <a:avLst/>
          </a:prstGeom>
          <a:noFill/>
          <a:ln>
            <a:noFill/>
          </a:ln>
        </p:spPr>
        <p:style>
          <a:lnRef idx="0">
            <a:scrgbClr r="0" g="0" b="0"/>
          </a:lnRef>
          <a:fillRef idx="0">
            <a:scrgbClr r="0" g="0" b="0"/>
          </a:fillRef>
          <a:effectRef idx="0">
            <a:scrgbClr r="0" g="0" b="0"/>
          </a:effectRef>
          <a:fontRef idx="minor"/>
        </p:style>
      </p:sp>
      <p:pic>
        <p:nvPicPr>
          <p:cNvPr id="612" name="Picture 2"/>
          <p:cNvPicPr/>
          <p:nvPr/>
        </p:nvPicPr>
        <p:blipFill>
          <a:blip r:embed="rId2"/>
          <a:stretch>
            <a:fillRect/>
          </a:stretch>
        </p:blipFill>
        <p:spPr>
          <a:xfrm>
            <a:off x="1523880" y="914400"/>
            <a:ext cx="9143280" cy="5790600"/>
          </a:xfrm>
          <a:prstGeom prst="rect">
            <a:avLst/>
          </a:prstGeom>
          <a:ln w="936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1981080" y="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p:txBody>
      </p:sp>
      <p:sp>
        <p:nvSpPr>
          <p:cNvPr id="614" name="CustomShape 2"/>
          <p:cNvSpPr/>
          <p:nvPr/>
        </p:nvSpPr>
        <p:spPr>
          <a:xfrm>
            <a:off x="1523880" y="1143000"/>
            <a:ext cx="9143280" cy="5485680"/>
          </a:xfrm>
          <a:prstGeom prst="rect">
            <a:avLst/>
          </a:prstGeom>
          <a:noFill/>
          <a:ln>
            <a:noFill/>
          </a:ln>
        </p:spPr>
        <p:style>
          <a:lnRef idx="0">
            <a:scrgbClr r="0" g="0" b="0"/>
          </a:lnRef>
          <a:fillRef idx="0">
            <a:scrgbClr r="0" g="0" b="0"/>
          </a:fillRef>
          <a:effectRef idx="0">
            <a:scrgbClr r="0" g="0" b="0"/>
          </a:effectRef>
          <a:fontRef idx="minor"/>
        </p:style>
      </p:sp>
      <p:pic>
        <p:nvPicPr>
          <p:cNvPr id="615" name="Picture 2"/>
          <p:cNvPicPr/>
          <p:nvPr/>
        </p:nvPicPr>
        <p:blipFill>
          <a:blip r:embed="rId2"/>
          <a:stretch>
            <a:fillRect/>
          </a:stretch>
        </p:blipFill>
        <p:spPr>
          <a:xfrm>
            <a:off x="1523880" y="914400"/>
            <a:ext cx="9143280" cy="5714280"/>
          </a:xfrm>
          <a:prstGeom prst="rect">
            <a:avLst/>
          </a:prstGeom>
          <a:ln w="936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Features of Java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89" name="CustomShape 2"/>
          <p:cNvSpPr/>
          <p:nvPr/>
        </p:nvSpPr>
        <p:spPr>
          <a:xfrm>
            <a:off x="609480" y="1371600"/>
            <a:ext cx="541116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0" strike="noStrike" spc="-1">
                <a:solidFill>
                  <a:srgbClr val="8B8B8B"/>
                </a:solidFill>
                <a:uFill>
                  <a:solidFill>
                    <a:srgbClr val="FFFFFF"/>
                  </a:solidFill>
                </a:uFill>
                <a:latin typeface="Century Gothic"/>
              </a:rPr>
              <a:t>I. Simple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2. Object-oriented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3. Platform independent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4.Secured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5. Robust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6. Architecture neutral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7. Portable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8B8B8B"/>
                </a:solidFill>
                <a:uFill>
                  <a:solidFill>
                    <a:srgbClr val="FFFFFF"/>
                  </a:solidFill>
                </a:uFill>
                <a:latin typeface="Century Gothic"/>
              </a:rPr>
              <a:t>8. Dynamic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90" name="CustomShape 3"/>
          <p:cNvSpPr/>
          <p:nvPr/>
        </p:nvSpPr>
        <p:spPr>
          <a:xfrm>
            <a:off x="6168960" y="1523880"/>
            <a:ext cx="4041000" cy="460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0" strike="noStrike" spc="-1">
                <a:solidFill>
                  <a:srgbClr val="FEFFFF"/>
                </a:solidFill>
                <a:uFill>
                  <a:solidFill>
                    <a:srgbClr val="FFFFFF"/>
                  </a:solidFill>
                </a:uFill>
                <a:latin typeface="Century Gothic"/>
              </a:rPr>
              <a:t>9.Interpreted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FEFFFF"/>
                </a:solidFill>
                <a:uFill>
                  <a:solidFill>
                    <a:srgbClr val="FFFFFF"/>
                  </a:solidFill>
                </a:uFill>
                <a:latin typeface="Century Gothic"/>
              </a:rPr>
              <a:t>10.High Performance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FEFFFF"/>
                </a:solidFill>
                <a:uFill>
                  <a:solidFill>
                    <a:srgbClr val="FFFFFF"/>
                  </a:solidFill>
                </a:uFill>
                <a:latin typeface="Century Gothic"/>
              </a:rPr>
              <a:t>11. Multithreaded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FEFFFF"/>
                </a:solidFill>
                <a:uFill>
                  <a:solidFill>
                    <a:srgbClr val="FFFFFF"/>
                  </a:solidFill>
                </a:uFill>
                <a:latin typeface="Century Gothic"/>
              </a:rPr>
              <a:t>12.Distributed</a:t>
            </a:r>
            <a:endParaRPr lang="en-IN" sz="1800" b="0" strike="noStrike" spc="-1">
              <a:solidFill>
                <a:srgbClr val="000000"/>
              </a:solidFill>
              <a:uFill>
                <a:solidFill>
                  <a:srgbClr val="FFFFFF"/>
                </a:solidFill>
              </a:uFill>
              <a:latin typeface="Arial"/>
            </a:endParaRPr>
          </a:p>
          <a:p>
            <a:pPr algn="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1981080" y="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Constructor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617" name="CustomShape 2"/>
          <p:cNvSpPr/>
          <p:nvPr/>
        </p:nvSpPr>
        <p:spPr>
          <a:xfrm>
            <a:off x="1523880" y="762120"/>
            <a:ext cx="9143280" cy="609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Constructor is a special type of method that is used to initialize the state of an object/initialize a value to instance variable.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Constructor is invoked at the time of object creation. It constructs the values i.e. data for the object that is why it is known as constructor.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Constructor is just like the instance method but it does not have any explicit return type.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1487520" y="152280"/>
            <a:ext cx="985104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dirty="0">
                <a:solidFill>
                  <a:srgbClr val="262626"/>
                </a:solidFill>
                <a:uFill>
                  <a:solidFill>
                    <a:srgbClr val="FFFFFF"/>
                  </a:solidFill>
                </a:uFill>
                <a:latin typeface="Century Gothic"/>
              </a:rPr>
              <a:t>Characteristics or Rules for Constructor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619" name="CustomShape 2"/>
          <p:cNvSpPr/>
          <p:nvPr/>
        </p:nvSpPr>
        <p:spPr>
          <a:xfrm>
            <a:off x="1487520" y="1240422"/>
            <a:ext cx="9143280" cy="37958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1. Constructor name must be same as its class name</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2. Constructor must have no explicit return type.</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3.Constructor can have </a:t>
            </a:r>
            <a:r>
              <a:rPr lang="en-IN" sz="2400" b="1" strike="noStrike" spc="-1" dirty="0">
                <a:solidFill>
                  <a:srgbClr val="404040"/>
                </a:solidFill>
                <a:uFill>
                  <a:solidFill>
                    <a:srgbClr val="FFFFFF"/>
                  </a:solidFill>
                </a:uFill>
                <a:latin typeface="Century Gothic"/>
              </a:rPr>
              <a:t>arguments</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4.Constructor Can be </a:t>
            </a:r>
            <a:r>
              <a:rPr lang="en-IN" sz="2400" b="1" strike="noStrike" spc="-1" dirty="0">
                <a:solidFill>
                  <a:srgbClr val="404040"/>
                </a:solidFill>
                <a:uFill>
                  <a:solidFill>
                    <a:srgbClr val="FFFFFF"/>
                  </a:solidFill>
                </a:uFill>
                <a:latin typeface="Century Gothic"/>
              </a:rPr>
              <a:t>overloaded</a:t>
            </a:r>
            <a:r>
              <a:rPr lang="en-IN" sz="2400" b="0" strike="noStrike" spc="-1" dirty="0">
                <a:solidFill>
                  <a:srgbClr val="40404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5.Constructor should be public but it can have other </a:t>
            </a:r>
            <a:r>
              <a:rPr lang="en-IN" sz="2400" b="1" strike="noStrike" spc="-1" dirty="0">
                <a:solidFill>
                  <a:srgbClr val="404040"/>
                </a:solidFill>
                <a:uFill>
                  <a:solidFill>
                    <a:srgbClr val="FFFFFF"/>
                  </a:solidFill>
                </a:uFill>
                <a:latin typeface="Century Gothic"/>
              </a:rPr>
              <a:t>access specifier </a:t>
            </a:r>
            <a:r>
              <a:rPr lang="en-IN" sz="2400" b="0" strike="noStrike" spc="-1" dirty="0">
                <a:solidFill>
                  <a:srgbClr val="404040"/>
                </a:solidFill>
                <a:uFill>
                  <a:solidFill>
                    <a:srgbClr val="FFFFFF"/>
                  </a:solidFill>
                </a:uFill>
                <a:latin typeface="Century Gothic"/>
              </a:rPr>
              <a:t>too.</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5.Constructor will </a:t>
            </a:r>
            <a:r>
              <a:rPr lang="en-IN" sz="2400" b="1" strike="noStrike" spc="-1" dirty="0">
                <a:solidFill>
                  <a:srgbClr val="404040"/>
                </a:solidFill>
                <a:uFill>
                  <a:solidFill>
                    <a:srgbClr val="FFFFFF"/>
                  </a:solidFill>
                </a:uFill>
                <a:latin typeface="Century Gothic"/>
              </a:rPr>
              <a:t>automatically</a:t>
            </a:r>
            <a:r>
              <a:rPr lang="en-IN" sz="2400" b="0" strike="noStrike" spc="-1" dirty="0">
                <a:solidFill>
                  <a:srgbClr val="404040"/>
                </a:solidFill>
                <a:uFill>
                  <a:solidFill>
                    <a:srgbClr val="FFFFFF"/>
                  </a:solidFill>
                </a:uFill>
                <a:latin typeface="Century Gothic"/>
              </a:rPr>
              <a:t> invoke when you create object of class using </a:t>
            </a:r>
            <a:r>
              <a:rPr lang="en-IN" sz="2400" b="0" strike="noStrike" spc="-1" dirty="0">
                <a:solidFill>
                  <a:srgbClr val="59533F"/>
                </a:solidFill>
                <a:uFill>
                  <a:solidFill>
                    <a:srgbClr val="FFFFFF"/>
                  </a:solidFill>
                </a:uFill>
                <a:latin typeface="Century Gothic"/>
              </a:rPr>
              <a:t>new</a:t>
            </a:r>
            <a:r>
              <a:rPr lang="en-IN" sz="2400" b="0" strike="noStrike" spc="-1" dirty="0">
                <a:solidFill>
                  <a:srgbClr val="404040"/>
                </a:solidFill>
                <a:uFill>
                  <a:solidFill>
                    <a:srgbClr val="FFFFFF"/>
                  </a:solidFill>
                </a:uFill>
                <a:latin typeface="Century Gothic"/>
              </a:rPr>
              <a:t> keyword.</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6.Constructor cannot be call explicitly.</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7.Constructor cannot be inherited.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ustomShape 1"/>
          <p:cNvSpPr/>
          <p:nvPr/>
        </p:nvSpPr>
        <p:spPr>
          <a:xfrm>
            <a:off x="1828800" y="0"/>
            <a:ext cx="86860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Types Of Constructor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621" name="CustomShape 2"/>
          <p:cNvSpPr/>
          <p:nvPr/>
        </p:nvSpPr>
        <p:spPr>
          <a:xfrm>
            <a:off x="858129" y="762120"/>
            <a:ext cx="10723431" cy="52869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There are two types of constructors:</a:t>
            </a:r>
            <a:endParaRPr lang="en-IN" sz="1800" b="0" strike="noStrike" spc="-1" dirty="0">
              <a:solidFill>
                <a:srgbClr val="000000"/>
              </a:solidFill>
              <a:uFill>
                <a:solidFill>
                  <a:srgbClr val="FFFFFF"/>
                </a:solidFill>
              </a:uFill>
              <a:latin typeface="Arial"/>
            </a:endParaRPr>
          </a:p>
          <a:p>
            <a:pPr marL="215900" indent="-215900" algn="just">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	1) default constructor (no-</a:t>
            </a:r>
            <a:r>
              <a:rPr lang="en-IN" sz="2400" b="0" strike="noStrike" spc="-1" dirty="0" err="1">
                <a:solidFill>
                  <a:srgbClr val="404040"/>
                </a:solidFill>
                <a:uFill>
                  <a:solidFill>
                    <a:srgbClr val="FFFFFF"/>
                  </a:solidFill>
                </a:uFill>
                <a:latin typeface="Century Gothic"/>
              </a:rPr>
              <a:t>arg</a:t>
            </a:r>
            <a:r>
              <a:rPr lang="en-IN" sz="2400" b="0" strike="noStrike" spc="-1" dirty="0">
                <a:solidFill>
                  <a:srgbClr val="404040"/>
                </a:solidFill>
                <a:uFill>
                  <a:solidFill>
                    <a:srgbClr val="FFFFFF"/>
                  </a:solidFill>
                </a:uFill>
                <a:latin typeface="Century Gothic"/>
              </a:rPr>
              <a:t> constructor)</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smtClean="0">
                <a:solidFill>
                  <a:srgbClr val="404040"/>
                </a:solidFill>
                <a:uFill>
                  <a:solidFill>
                    <a:srgbClr val="FFFFFF"/>
                  </a:solidFill>
                </a:uFill>
                <a:latin typeface="Century Gothic"/>
              </a:rPr>
              <a:t>	2) parameterized </a:t>
            </a:r>
            <a:r>
              <a:rPr lang="en-IN" sz="2400" b="0" strike="noStrike" spc="-1" dirty="0">
                <a:solidFill>
                  <a:srgbClr val="404040"/>
                </a:solidFill>
                <a:uFill>
                  <a:solidFill>
                    <a:srgbClr val="FFFFFF"/>
                  </a:solidFill>
                </a:uFill>
                <a:latin typeface="Century Gothic"/>
              </a:rPr>
              <a:t>constructor</a:t>
            </a:r>
            <a:endParaRPr lang="en-IN" sz="1800" b="0" strike="noStrike" spc="-1" dirty="0">
              <a:solidFill>
                <a:srgbClr val="000000"/>
              </a:solidFill>
              <a:uFill>
                <a:solidFill>
                  <a:srgbClr val="FFFFFF"/>
                </a:solidFill>
              </a:uFill>
              <a:latin typeface="Arial"/>
            </a:endParaRPr>
          </a:p>
          <a:p>
            <a:pPr algn="just">
              <a:lnSpc>
                <a:spcPct val="100000"/>
              </a:lnSpc>
            </a:pPr>
            <a:r>
              <a:rPr lang="en-IN" sz="2400" b="1" strike="noStrike" spc="-1" dirty="0">
                <a:solidFill>
                  <a:srgbClr val="404040"/>
                </a:solidFill>
                <a:uFill>
                  <a:solidFill>
                    <a:srgbClr val="FFFFFF"/>
                  </a:solidFill>
                </a:uFill>
                <a:latin typeface="Century Gothic"/>
              </a:rPr>
              <a:t>Remember Point:-</a:t>
            </a:r>
            <a:endParaRPr lang="en-IN" sz="1800" b="0" strike="noStrike" spc="-1" dirty="0">
              <a:solidFill>
                <a:srgbClr val="000000"/>
              </a:solidFill>
              <a:uFill>
                <a:solidFill>
                  <a:srgbClr val="FFFFFF"/>
                </a:solidFill>
              </a:uFill>
              <a:latin typeface="Arial"/>
            </a:endParaRPr>
          </a:p>
          <a:p>
            <a:pPr algn="just">
              <a:lnSpc>
                <a:spcPct val="100000"/>
              </a:lnSpc>
            </a:pPr>
            <a:r>
              <a:rPr lang="en-IN" sz="2400" b="1" strike="noStrike" spc="-1" dirty="0">
                <a:solidFill>
                  <a:srgbClr val="404040"/>
                </a:solidFill>
                <a:uFill>
                  <a:solidFill>
                    <a:srgbClr val="FFFFFF"/>
                  </a:solidFill>
                </a:uFill>
                <a:latin typeface="Century Gothic"/>
              </a:rPr>
              <a:t>	</a:t>
            </a:r>
            <a:r>
              <a:rPr lang="en-IN" sz="2400" b="0" strike="noStrike" spc="-1" dirty="0">
                <a:solidFill>
                  <a:srgbClr val="404040"/>
                </a:solidFill>
                <a:uFill>
                  <a:solidFill>
                    <a:srgbClr val="FFFFFF"/>
                  </a:solidFill>
                </a:uFill>
                <a:latin typeface="Century Gothic"/>
              </a:rPr>
              <a:t>1)If you don’t provide any constructor in your class compiler will provide default constructor.</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404040"/>
                </a:solidFill>
                <a:uFill>
                  <a:solidFill>
                    <a:srgbClr val="FFFFFF"/>
                  </a:solidFill>
                </a:uFill>
                <a:latin typeface="Century Gothic"/>
              </a:rPr>
              <a:t>	2)moment add any constructor in class u will loose to get default constructor from compiler.</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404040"/>
                </a:solidFill>
                <a:uFill>
                  <a:solidFill>
                    <a:srgbClr val="FFFFFF"/>
                  </a:solidFill>
                </a:uFill>
                <a:latin typeface="Century Gothic"/>
              </a:rPr>
              <a:t>	3)Your class should have default constructor in case of </a:t>
            </a:r>
            <a:r>
              <a:rPr lang="en-IN" sz="2400" b="1" strike="noStrike" spc="-1" dirty="0">
                <a:solidFill>
                  <a:srgbClr val="404040"/>
                </a:solidFill>
                <a:uFill>
                  <a:solidFill>
                    <a:srgbClr val="FFFFFF"/>
                  </a:solidFill>
                </a:uFill>
                <a:latin typeface="Century Gothic"/>
              </a:rPr>
              <a:t>Inheritance</a:t>
            </a:r>
            <a:endParaRPr lang="en-IN" sz="1800" b="0" strike="noStrike" spc="-1" dirty="0">
              <a:solidFill>
                <a:srgbClr val="000000"/>
              </a:solidFill>
              <a:uFill>
                <a:solidFill>
                  <a:srgbClr val="FFFFFF"/>
                </a:solidFill>
              </a:uFill>
              <a:latin typeface="Arial"/>
            </a:endParaRPr>
          </a:p>
          <a:p>
            <a:pPr algn="just">
              <a:lnSpc>
                <a:spcPct val="100000"/>
              </a:lnSpc>
            </a:pPr>
            <a:r>
              <a:rPr lang="en-IN" sz="2400" b="1" strike="noStrike" spc="-1" dirty="0">
                <a:solidFill>
                  <a:srgbClr val="404040"/>
                </a:solidFill>
                <a:uFill>
                  <a:solidFill>
                    <a:srgbClr val="FFFFFF"/>
                  </a:solidFill>
                </a:uFill>
                <a:latin typeface="Century Gothic"/>
              </a:rPr>
              <a:t>	</a:t>
            </a:r>
            <a:r>
              <a:rPr lang="en-IN" sz="2400" b="0" strike="noStrike" spc="-1" dirty="0">
                <a:solidFill>
                  <a:srgbClr val="404040"/>
                </a:solidFill>
                <a:uFill>
                  <a:solidFill>
                    <a:srgbClr val="FFFFFF"/>
                  </a:solidFill>
                </a:uFill>
                <a:latin typeface="Century Gothic"/>
              </a:rPr>
              <a:t>4)Same constructor can be call to other constructor using </a:t>
            </a:r>
            <a:r>
              <a:rPr lang="en-IN" sz="2400" b="0" strike="noStrike" spc="-1" dirty="0">
                <a:solidFill>
                  <a:srgbClr val="59533F"/>
                </a:solidFill>
                <a:uFill>
                  <a:solidFill>
                    <a:srgbClr val="FFFFFF"/>
                  </a:solidFill>
                </a:uFill>
                <a:latin typeface="Century Gothic"/>
              </a:rPr>
              <a:t>this </a:t>
            </a:r>
            <a:r>
              <a:rPr lang="en-IN" sz="2400" b="0" strike="noStrike" spc="-1" dirty="0">
                <a:solidFill>
                  <a:srgbClr val="404040"/>
                </a:solidFill>
                <a:uFill>
                  <a:solidFill>
                    <a:srgbClr val="FFFFFF"/>
                  </a:solidFill>
                </a:uFill>
                <a:latin typeface="Century Gothic"/>
              </a:rPr>
              <a:t>and derived class constructor using </a:t>
            </a:r>
            <a:r>
              <a:rPr lang="en-IN" sz="2400" b="0" strike="noStrike" spc="-1" dirty="0">
                <a:solidFill>
                  <a:srgbClr val="59533F"/>
                </a:solidFill>
                <a:uFill>
                  <a:solidFill>
                    <a:srgbClr val="FFFFFF"/>
                  </a:solidFill>
                </a:uFill>
                <a:latin typeface="Century Gothic"/>
              </a:rPr>
              <a:t>super</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404040"/>
                </a:solidFill>
                <a:uFill>
                  <a:solidFill>
                    <a:srgbClr val="FFFFFF"/>
                  </a:solidFill>
                </a:uFill>
                <a:latin typeface="Century Gothic"/>
              </a:rPr>
              <a:t>	keyword</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1981080" y="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Questions</a:t>
            </a:r>
            <a:endParaRPr lang="en-IN" sz="1800" b="0" strike="noStrike" spc="-1">
              <a:solidFill>
                <a:srgbClr val="000000"/>
              </a:solidFill>
              <a:uFill>
                <a:solidFill>
                  <a:srgbClr val="FFFFFF"/>
                </a:solidFill>
              </a:uFill>
              <a:latin typeface="Arial"/>
            </a:endParaRPr>
          </a:p>
        </p:txBody>
      </p:sp>
      <p:sp>
        <p:nvSpPr>
          <p:cNvPr id="623" name="CustomShape 2"/>
          <p:cNvSpPr/>
          <p:nvPr/>
        </p:nvSpPr>
        <p:spPr>
          <a:xfrm>
            <a:off x="1523880" y="838080"/>
            <a:ext cx="9600480" cy="60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If there is no constructor in a class, is compiler automatically creates a default constructor?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default constructor do.</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the use of parametrize constructor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the difference between constructor and methods.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Does constructor can have void return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Does copy constructor is available in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What the alternative of copy constructor in java?</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Can constructor perform other tasks instead of initialization?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1981080" y="30480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a:t>
            </a:r>
            <a:endParaRPr lang="en-IN" sz="1800" b="0" strike="noStrike" spc="-1">
              <a:solidFill>
                <a:srgbClr val="000000"/>
              </a:solidFill>
              <a:uFill>
                <a:solidFill>
                  <a:srgbClr val="FFFFFF"/>
                </a:solidFill>
              </a:uFill>
              <a:latin typeface="Arial"/>
            </a:endParaRPr>
          </a:p>
        </p:txBody>
      </p:sp>
      <p:sp>
        <p:nvSpPr>
          <p:cNvPr id="625" name="CustomShape 2"/>
          <p:cNvSpPr/>
          <p:nvPr/>
        </p:nvSpPr>
        <p:spPr>
          <a:xfrm>
            <a:off x="1523880" y="1142880"/>
            <a:ext cx="9905400" cy="39449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static keyword is used in Java mainly for memory management. We may apply static keyword with variables, methods and blocks. The static keyword belongs to the class rather than instance of the class</a:t>
            </a:r>
            <a:r>
              <a:rPr lang="en-IN" sz="2400" b="0" strike="noStrike" spc="-1" dirty="0" smtClean="0">
                <a:solidFill>
                  <a:srgbClr val="404040"/>
                </a:solidFill>
                <a:uFill>
                  <a:solidFill>
                    <a:srgbClr val="FFFFFF"/>
                  </a:solidFill>
                </a:uFill>
                <a:latin typeface="Century Gothic"/>
              </a:rPr>
              <a:t>.</a:t>
            </a:r>
          </a:p>
          <a:p>
            <a:pPr marL="215900" indent="-215900">
              <a:lnSpc>
                <a:spcPct val="100000"/>
              </a:lnSpc>
              <a:buClr>
                <a:srgbClr val="404040"/>
              </a:buClr>
              <a:buFont typeface="Wingdings 3" charset="2"/>
              <a:buChar char=""/>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smtClean="0">
                <a:solidFill>
                  <a:srgbClr val="404040"/>
                </a:solidFill>
                <a:uFill>
                  <a:solidFill>
                    <a:srgbClr val="FFFFFF"/>
                  </a:solidFill>
                </a:uFill>
                <a:latin typeface="Century Gothic"/>
              </a:rPr>
              <a:t>The </a:t>
            </a:r>
            <a:r>
              <a:rPr lang="en-IN" sz="2400" b="0" strike="noStrike" spc="-1" dirty="0">
                <a:solidFill>
                  <a:srgbClr val="404040"/>
                </a:solidFill>
                <a:uFill>
                  <a:solidFill>
                    <a:srgbClr val="FFFFFF"/>
                  </a:solidFill>
                </a:uFill>
                <a:latin typeface="Century Gothic"/>
              </a:rPr>
              <a:t>static can be:</a:t>
            </a:r>
            <a:endParaRPr lang="en-IN" sz="1800" b="0" strike="noStrike" spc="-1" dirty="0">
              <a:solidFill>
                <a:srgbClr val="000000"/>
              </a:solidFill>
              <a:uFill>
                <a:solidFill>
                  <a:srgbClr val="FFFFFF"/>
                </a:solidFill>
              </a:uFill>
              <a:latin typeface="Arial"/>
            </a:endParaRPr>
          </a:p>
          <a:p>
            <a:pPr>
              <a:lnSpc>
                <a:spcPct val="100000"/>
              </a:lnSpc>
            </a:pPr>
            <a:endParaRPr lang="en-IN" sz="2400" b="0" strike="noStrike" spc="-1" dirty="0" smtClean="0">
              <a:solidFill>
                <a:srgbClr val="404040"/>
              </a:solidFill>
              <a:uFill>
                <a:solidFill>
                  <a:srgbClr val="FFFFFF"/>
                </a:solidFill>
              </a:uFill>
              <a:latin typeface="Century Gothic"/>
            </a:endParaRPr>
          </a:p>
          <a:p>
            <a:pPr>
              <a:lnSpc>
                <a:spcPct val="100000"/>
              </a:lnSpc>
            </a:pPr>
            <a:r>
              <a:rPr lang="en-IN" sz="2400" b="0" strike="noStrike" spc="-1" dirty="0">
                <a:solidFill>
                  <a:srgbClr val="404040"/>
                </a:solidFill>
                <a:uFill>
                  <a:solidFill>
                    <a:srgbClr val="FFFFFF"/>
                  </a:solidFill>
                </a:uFill>
                <a:latin typeface="Century Gothic"/>
              </a:rPr>
              <a:t>	1.variable (also known as class variable)</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smtClean="0">
                <a:solidFill>
                  <a:srgbClr val="404040"/>
                </a:solidFill>
                <a:uFill>
                  <a:solidFill>
                    <a:srgbClr val="FFFFFF"/>
                  </a:solidFill>
                </a:uFill>
                <a:latin typeface="Century Gothic"/>
              </a:rPr>
              <a:t>	2.method </a:t>
            </a:r>
            <a:r>
              <a:rPr lang="en-IN" sz="2400" b="0" strike="noStrike" spc="-1" dirty="0">
                <a:solidFill>
                  <a:srgbClr val="404040"/>
                </a:solidFill>
                <a:uFill>
                  <a:solidFill>
                    <a:srgbClr val="FFFFFF"/>
                  </a:solidFill>
                </a:uFill>
                <a:latin typeface="Century Gothic"/>
              </a:rPr>
              <a:t>(also known as class method)</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smtClean="0">
                <a:solidFill>
                  <a:srgbClr val="404040"/>
                </a:solidFill>
                <a:uFill>
                  <a:solidFill>
                    <a:srgbClr val="FFFFFF"/>
                  </a:solidFill>
                </a:uFill>
                <a:latin typeface="Century Gothic"/>
              </a:rPr>
              <a:t>	3.block</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1981080" y="25400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Century Gothic"/>
              </a:rPr>
              <a:t>Static Variable</a:t>
            </a:r>
            <a:endParaRPr lang="en-IN" sz="1800" b="0" strike="noStrike" spc="-1" dirty="0">
              <a:solidFill>
                <a:srgbClr val="000000"/>
              </a:solidFill>
              <a:uFill>
                <a:solidFill>
                  <a:srgbClr val="FFFFFF"/>
                </a:solidFill>
              </a:uFill>
              <a:latin typeface="Arial"/>
            </a:endParaRPr>
          </a:p>
        </p:txBody>
      </p:sp>
      <p:sp>
        <p:nvSpPr>
          <p:cNvPr id="627" name="CustomShape 2"/>
          <p:cNvSpPr/>
          <p:nvPr/>
        </p:nvSpPr>
        <p:spPr>
          <a:xfrm>
            <a:off x="1552016" y="1344517"/>
            <a:ext cx="9752760" cy="45639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If you declare any variable as static, it is known static variable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It is a variable which belongs to the class and not to object instance.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static variable can be used to refer the common property of all objects (that is not unique for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each object) e.g. company name of </a:t>
            </a:r>
            <a:r>
              <a:rPr lang="en-IN" sz="2400" b="0" strike="noStrike" spc="-1" dirty="0" err="1">
                <a:solidFill>
                  <a:srgbClr val="404040"/>
                </a:solidFill>
                <a:uFill>
                  <a:solidFill>
                    <a:srgbClr val="FFFFFF"/>
                  </a:solidFill>
                </a:uFill>
                <a:latin typeface="Century Gothic"/>
              </a:rPr>
              <a:t>employees,college</a:t>
            </a:r>
            <a:r>
              <a:rPr lang="en-IN" sz="2400" b="0" strike="noStrike" spc="-1" dirty="0">
                <a:solidFill>
                  <a:srgbClr val="404040"/>
                </a:solidFill>
                <a:uFill>
                  <a:solidFill>
                    <a:srgbClr val="FFFFFF"/>
                  </a:solidFill>
                </a:uFill>
                <a:latin typeface="Century Gothic"/>
              </a:rPr>
              <a:t> name of students etc.</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 The static variable gets memory only once in class area at the time of class loading.</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It can be initialize at the time of Object creation.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1905120" y="15228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 Variable</a:t>
            </a:r>
            <a:endParaRPr lang="en-IN" sz="1800" b="0" strike="noStrike" spc="-1">
              <a:solidFill>
                <a:srgbClr val="000000"/>
              </a:solidFill>
              <a:uFill>
                <a:solidFill>
                  <a:srgbClr val="FFFFFF"/>
                </a:solidFill>
              </a:uFill>
              <a:latin typeface="Arial"/>
            </a:endParaRPr>
          </a:p>
        </p:txBody>
      </p:sp>
      <p:sp>
        <p:nvSpPr>
          <p:cNvPr id="629" name="CustomShape 2"/>
          <p:cNvSpPr/>
          <p:nvPr/>
        </p:nvSpPr>
        <p:spPr>
          <a:xfrm>
            <a:off x="1509812" y="1417320"/>
            <a:ext cx="9829080" cy="4026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variables are initialized only once , at the start of the execution . These variables will be initialized first, before the initialization of any instance variables.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a:t>
            </a:r>
            <a:r>
              <a:rPr lang="en-IN" sz="2400" b="1" strike="noStrike" spc="-1" dirty="0">
                <a:solidFill>
                  <a:srgbClr val="404040"/>
                </a:solidFill>
                <a:uFill>
                  <a:solidFill>
                    <a:srgbClr val="FFFFFF"/>
                  </a:solidFill>
                </a:uFill>
                <a:latin typeface="Century Gothic"/>
              </a:rPr>
              <a:t>single copy</a:t>
            </a:r>
            <a:r>
              <a:rPr lang="en-IN" sz="2400" b="0" strike="noStrike" spc="-1" dirty="0">
                <a:solidFill>
                  <a:srgbClr val="404040"/>
                </a:solidFill>
                <a:uFill>
                  <a:solidFill>
                    <a:srgbClr val="FFFFFF"/>
                  </a:solidFill>
                </a:uFill>
                <a:latin typeface="Century Gothic"/>
              </a:rPr>
              <a:t> to be shared by all instances of the class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static variable can be accessed directly by the class name and doesn’t need any object.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Syntax : &lt;</a:t>
            </a:r>
            <a:r>
              <a:rPr lang="en-IN" sz="2400" b="1" i="1" strike="noStrike" spc="-1" dirty="0">
                <a:solidFill>
                  <a:srgbClr val="404040"/>
                </a:solidFill>
                <a:uFill>
                  <a:solidFill>
                    <a:srgbClr val="FFFFFF"/>
                  </a:solidFill>
                </a:uFill>
                <a:latin typeface="Century Gothic"/>
              </a:rPr>
              <a:t>class-name&gt;.&lt;variable-name&gt;.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i="1" strike="noStrike" spc="-1" dirty="0">
                <a:solidFill>
                  <a:srgbClr val="404040"/>
                </a:solidFill>
                <a:uFill>
                  <a:solidFill>
                    <a:srgbClr val="FFFFFF"/>
                  </a:solidFill>
                </a:uFill>
                <a:latin typeface="Century Gothic"/>
              </a:rPr>
              <a:t>Static variable can be final to make constant.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i="1" strike="noStrike" spc="-1" dirty="0">
                <a:solidFill>
                  <a:srgbClr val="404040"/>
                </a:solidFill>
                <a:uFill>
                  <a:solidFill>
                    <a:srgbClr val="FFFFFF"/>
                  </a:solidFill>
                </a:uFill>
                <a:latin typeface="Century Gothic"/>
              </a:rPr>
              <a:t>Syntax: public static final double RATE_OF_INT=15.5;</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1981080" y="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 Variable Memory Diagram</a:t>
            </a:r>
            <a:endParaRPr lang="en-IN" sz="1800" b="0" strike="noStrike" spc="-1">
              <a:solidFill>
                <a:srgbClr val="000000"/>
              </a:solidFill>
              <a:uFill>
                <a:solidFill>
                  <a:srgbClr val="FFFFFF"/>
                </a:solidFill>
              </a:uFill>
              <a:latin typeface="Arial"/>
            </a:endParaRPr>
          </a:p>
        </p:txBody>
      </p:sp>
      <p:pic>
        <p:nvPicPr>
          <p:cNvPr id="631" name="Picture 2"/>
          <p:cNvPicPr/>
          <p:nvPr/>
        </p:nvPicPr>
        <p:blipFill>
          <a:blip r:embed="rId2"/>
          <a:stretch>
            <a:fillRect/>
          </a:stretch>
        </p:blipFill>
        <p:spPr>
          <a:xfrm>
            <a:off x="1447920" y="1066680"/>
            <a:ext cx="9219600" cy="4844160"/>
          </a:xfrm>
          <a:prstGeom prst="rect">
            <a:avLst/>
          </a:prstGeom>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1981080" y="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 Method</a:t>
            </a:r>
            <a:endParaRPr lang="en-IN" sz="1800" b="0" strike="noStrike" spc="-1">
              <a:solidFill>
                <a:srgbClr val="000000"/>
              </a:solidFill>
              <a:uFill>
                <a:solidFill>
                  <a:srgbClr val="FFFFFF"/>
                </a:solidFill>
              </a:uFill>
              <a:latin typeface="Arial"/>
            </a:endParaRPr>
          </a:p>
        </p:txBody>
      </p:sp>
      <p:sp>
        <p:nvSpPr>
          <p:cNvPr id="633" name="CustomShape 2"/>
          <p:cNvSpPr/>
          <p:nvPr/>
        </p:nvSpPr>
        <p:spPr>
          <a:xfrm>
            <a:off x="1244991" y="1318846"/>
            <a:ext cx="10057680" cy="51382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If you apply static keyword with any method, it is known as static method.</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static method belongs to the class rather than object of a class.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static method can be invoked without the need for creating an instance of a class.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static method can access static data member and can change the value of it.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It is a method which </a:t>
            </a:r>
            <a:r>
              <a:rPr lang="en-IN" sz="2400" b="1" strike="noStrike" spc="-1" dirty="0">
                <a:solidFill>
                  <a:srgbClr val="404040"/>
                </a:solidFill>
                <a:uFill>
                  <a:solidFill>
                    <a:srgbClr val="FFFFFF"/>
                  </a:solidFill>
                </a:uFill>
                <a:latin typeface="Century Gothic"/>
              </a:rPr>
              <a:t>belongs to the class </a:t>
            </a:r>
            <a:r>
              <a:rPr lang="en-IN" sz="2400" b="0" strike="noStrike" spc="-1" dirty="0">
                <a:solidFill>
                  <a:srgbClr val="404040"/>
                </a:solidFill>
                <a:uFill>
                  <a:solidFill>
                    <a:srgbClr val="FFFFFF"/>
                  </a:solidFill>
                </a:uFill>
                <a:latin typeface="Century Gothic"/>
              </a:rPr>
              <a:t>and </a:t>
            </a:r>
            <a:r>
              <a:rPr lang="en-IN" sz="2400" b="1" strike="noStrike" spc="-1" dirty="0">
                <a:solidFill>
                  <a:srgbClr val="404040"/>
                </a:solidFill>
                <a:uFill>
                  <a:solidFill>
                    <a:srgbClr val="FFFFFF"/>
                  </a:solidFill>
                </a:uFill>
                <a:latin typeface="Century Gothic"/>
              </a:rPr>
              <a:t>not </a:t>
            </a:r>
            <a:r>
              <a:rPr lang="en-IN" sz="2400" b="0" strike="noStrike" spc="-1" dirty="0">
                <a:solidFill>
                  <a:srgbClr val="404040"/>
                </a:solidFill>
                <a:uFill>
                  <a:solidFill>
                    <a:srgbClr val="FFFFFF"/>
                  </a:solidFill>
                </a:uFill>
                <a:latin typeface="Century Gothic"/>
              </a:rPr>
              <a:t>to the </a:t>
            </a:r>
            <a:r>
              <a:rPr lang="en-IN" sz="2400" b="1" strike="noStrike" spc="-1" dirty="0">
                <a:solidFill>
                  <a:srgbClr val="404040"/>
                </a:solidFill>
                <a:uFill>
                  <a:solidFill>
                    <a:srgbClr val="FFFFFF"/>
                  </a:solidFill>
                </a:uFill>
                <a:latin typeface="Century Gothic"/>
              </a:rPr>
              <a:t>object</a:t>
            </a:r>
            <a:r>
              <a:rPr lang="en-IN" sz="2400" b="0" strike="noStrike" spc="-1" dirty="0">
                <a:solidFill>
                  <a:srgbClr val="404040"/>
                </a:solidFill>
                <a:uFill>
                  <a:solidFill>
                    <a:srgbClr val="FFFFFF"/>
                  </a:solidFill>
                </a:uFill>
                <a:latin typeface="Century Gothic"/>
              </a:rPr>
              <a:t>(instance)</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 static method </a:t>
            </a:r>
            <a:r>
              <a:rPr lang="en-IN" sz="2400" b="1" strike="noStrike" spc="-1" dirty="0">
                <a:solidFill>
                  <a:srgbClr val="404040"/>
                </a:solidFill>
                <a:uFill>
                  <a:solidFill>
                    <a:srgbClr val="FFFFFF"/>
                  </a:solidFill>
                </a:uFill>
                <a:latin typeface="Century Gothic"/>
              </a:rPr>
              <a:t>can access only static data</a:t>
            </a:r>
            <a:r>
              <a:rPr lang="en-IN" sz="2400" b="0" strike="noStrike" spc="-1" dirty="0">
                <a:solidFill>
                  <a:srgbClr val="404040"/>
                </a:solidFill>
                <a:uFill>
                  <a:solidFill>
                    <a:srgbClr val="FFFFFF"/>
                  </a:solidFill>
                </a:uFill>
                <a:latin typeface="Century Gothic"/>
              </a:rPr>
              <a:t>. It can not access non-static data (instance variables)</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CustomShape 1"/>
          <p:cNvSpPr/>
          <p:nvPr/>
        </p:nvSpPr>
        <p:spPr>
          <a:xfrm>
            <a:off x="1981080" y="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 Method</a:t>
            </a:r>
            <a:endParaRPr lang="en-IN" sz="1800" b="0" strike="noStrike" spc="-1">
              <a:solidFill>
                <a:srgbClr val="000000"/>
              </a:solidFill>
              <a:uFill>
                <a:solidFill>
                  <a:srgbClr val="FFFFFF"/>
                </a:solidFill>
              </a:uFill>
              <a:latin typeface="Arial"/>
            </a:endParaRPr>
          </a:p>
        </p:txBody>
      </p:sp>
      <p:sp>
        <p:nvSpPr>
          <p:cNvPr id="635" name="CustomShape 2"/>
          <p:cNvSpPr/>
          <p:nvPr/>
        </p:nvSpPr>
        <p:spPr>
          <a:xfrm>
            <a:off x="1537947" y="1164102"/>
            <a:ext cx="982908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uFill>
                  <a:solidFill>
                    <a:srgbClr val="FFFFFF"/>
                  </a:solidFill>
                </a:uFill>
                <a:latin typeface="Century Gothic"/>
              </a:rPr>
              <a:t>A static method </a:t>
            </a:r>
            <a:r>
              <a:rPr lang="en-IN" sz="2400" b="1" strike="noStrike" spc="-1" dirty="0">
                <a:uFill>
                  <a:solidFill>
                    <a:srgbClr val="FFFFFF"/>
                  </a:solidFill>
                </a:uFill>
                <a:latin typeface="Century Gothic"/>
              </a:rPr>
              <a:t>can call</a:t>
            </a:r>
            <a:r>
              <a:rPr lang="en-IN" sz="2400" b="0" strike="noStrike" spc="-1" dirty="0">
                <a:uFill>
                  <a:solidFill>
                    <a:srgbClr val="FFFFFF"/>
                  </a:solidFill>
                </a:uFill>
                <a:latin typeface="Century Gothic"/>
              </a:rPr>
              <a:t> </a:t>
            </a:r>
            <a:r>
              <a:rPr lang="en-IN" sz="2400" b="1" strike="noStrike" spc="-1" dirty="0">
                <a:uFill>
                  <a:solidFill>
                    <a:srgbClr val="FFFFFF"/>
                  </a:solidFill>
                </a:uFill>
                <a:latin typeface="Century Gothic"/>
              </a:rPr>
              <a:t>only</a:t>
            </a:r>
            <a:r>
              <a:rPr lang="en-IN" sz="2400" b="0" strike="noStrike" spc="-1" dirty="0">
                <a:uFill>
                  <a:solidFill>
                    <a:srgbClr val="FFFFFF"/>
                  </a:solidFill>
                </a:uFill>
                <a:latin typeface="Century Gothic"/>
              </a:rPr>
              <a:t> other </a:t>
            </a:r>
            <a:r>
              <a:rPr lang="en-IN" sz="2400" b="1" strike="noStrike" spc="-1" dirty="0">
                <a:uFill>
                  <a:solidFill>
                    <a:srgbClr val="FFFFFF"/>
                  </a:solidFill>
                </a:uFill>
                <a:latin typeface="Century Gothic"/>
              </a:rPr>
              <a:t>static methods </a:t>
            </a:r>
            <a:r>
              <a:rPr lang="en-IN" sz="2400" b="0" strike="noStrike" spc="-1" dirty="0">
                <a:uFill>
                  <a:solidFill>
                    <a:srgbClr val="FFFFFF"/>
                  </a:solidFill>
                </a:uFill>
                <a:latin typeface="Century Gothic"/>
              </a:rPr>
              <a:t>and can’t call a non-static method from it.</a:t>
            </a:r>
            <a:endParaRPr lang="en-IN" sz="1800" b="0" strike="noStrike" spc="-1" dirty="0">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uFill>
                  <a:solidFill>
                    <a:srgbClr val="FFFFFF"/>
                  </a:solidFill>
                </a:uFill>
                <a:latin typeface="Century Gothic"/>
              </a:rPr>
              <a:t>A static method can be </a:t>
            </a:r>
            <a:r>
              <a:rPr lang="en-IN" sz="2400" b="1" strike="noStrike" spc="-1" dirty="0">
                <a:uFill>
                  <a:solidFill>
                    <a:srgbClr val="FFFFFF"/>
                  </a:solidFill>
                </a:uFill>
                <a:latin typeface="Century Gothic"/>
              </a:rPr>
              <a:t>accessed directly </a:t>
            </a:r>
            <a:r>
              <a:rPr lang="en-IN" sz="2400" b="0" strike="noStrike" spc="-1" dirty="0">
                <a:uFill>
                  <a:solidFill>
                    <a:srgbClr val="FFFFFF"/>
                  </a:solidFill>
                </a:uFill>
                <a:latin typeface="Century Gothic"/>
              </a:rPr>
              <a:t>by the </a:t>
            </a:r>
            <a:r>
              <a:rPr lang="en-IN" sz="2400" b="1" strike="noStrike" spc="-1" dirty="0">
                <a:uFill>
                  <a:solidFill>
                    <a:srgbClr val="FFFFFF"/>
                  </a:solidFill>
                </a:uFill>
                <a:latin typeface="Century Gothic"/>
              </a:rPr>
              <a:t>class name</a:t>
            </a:r>
            <a:r>
              <a:rPr lang="en-IN" sz="2400" b="0" strike="noStrike" spc="-1" dirty="0">
                <a:uFill>
                  <a:solidFill>
                    <a:srgbClr val="FFFFFF"/>
                  </a:solidFill>
                </a:uFill>
                <a:latin typeface="Century Gothic"/>
              </a:rPr>
              <a:t> and doesn’t need any object but can be call by object.</a:t>
            </a:r>
            <a:endParaRPr lang="en-IN" sz="1800" b="0" strike="noStrike" spc="-1" dirty="0">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uFill>
                  <a:solidFill>
                    <a:srgbClr val="FFFFFF"/>
                  </a:solidFill>
                </a:uFill>
                <a:latin typeface="Century Gothic"/>
              </a:rPr>
              <a:t>Syntax : &lt;</a:t>
            </a:r>
            <a:r>
              <a:rPr lang="en-IN" sz="2400" b="1" i="1" strike="noStrike" spc="-1" dirty="0">
                <a:uFill>
                  <a:solidFill>
                    <a:srgbClr val="FFFFFF"/>
                  </a:solidFill>
                </a:uFill>
                <a:latin typeface="Century Gothic"/>
              </a:rPr>
              <a:t>class-name&gt;.&lt;method-name&gt;</a:t>
            </a:r>
            <a:endParaRPr lang="en-IN" sz="1800" b="0" strike="noStrike" spc="-1" dirty="0">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uFill>
                  <a:solidFill>
                    <a:srgbClr val="FFFFFF"/>
                  </a:solidFill>
                </a:uFill>
                <a:latin typeface="Century Gothic"/>
              </a:rPr>
              <a:t>A static method cannot refer to “this” or “super” keywords in anyway.</a:t>
            </a:r>
            <a:endParaRPr lang="en-IN" sz="1800" b="0" strike="noStrike" spc="-1" dirty="0">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uFill>
                  <a:solidFill>
                    <a:srgbClr val="FFFFFF"/>
                  </a:solidFill>
                </a:uFill>
                <a:latin typeface="Century Gothic"/>
              </a:rPr>
              <a:t>main method is static , since it must be accessible for an application to run , before any instantiation takes place.</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Features Of Java</a:t>
            </a:r>
            <a:endParaRPr lang="en-IN" sz="1800" b="0" strike="noStrike" spc="-1">
              <a:solidFill>
                <a:srgbClr val="000000"/>
              </a:solidFill>
              <a:uFill>
                <a:solidFill>
                  <a:srgbClr val="FFFFFF"/>
                </a:solidFill>
              </a:uFill>
              <a:latin typeface="Arial"/>
            </a:endParaRPr>
          </a:p>
        </p:txBody>
      </p:sp>
      <p:sp>
        <p:nvSpPr>
          <p:cNvPr id="492" name="CustomShape 2"/>
          <p:cNvSpPr/>
          <p:nvPr/>
        </p:nvSpPr>
        <p:spPr>
          <a:xfrm>
            <a:off x="609480" y="1371600"/>
            <a:ext cx="1089432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Object Oriented :</a:t>
            </a:r>
            <a:r>
              <a:rPr lang="en-IN" sz="2400" b="0" strike="noStrike" spc="-1">
                <a:solidFill>
                  <a:srgbClr val="404040"/>
                </a:solidFill>
                <a:uFill>
                  <a:solidFill>
                    <a:srgbClr val="FFFFFF"/>
                  </a:solidFill>
                </a:uFill>
                <a:latin typeface="Century Gothic"/>
              </a:rPr>
              <a:t> In java everything is an Object. Java can be easily extended since it is based on the Object model.</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Platform independent:</a:t>
            </a:r>
            <a:r>
              <a:rPr lang="en-IN" sz="2400" b="0" strike="noStrike" spc="-1">
                <a:solidFill>
                  <a:srgbClr val="404040"/>
                </a:solidFill>
                <a:uFill>
                  <a:solidFill>
                    <a:srgbClr val="FFFFFF"/>
                  </a:solidFill>
                </a:uFill>
                <a:latin typeface="Century Gothic"/>
              </a:rPr>
              <a:t> Unlike many other programming languages including C and C++ when Java is compiled, it is not compiled into platform specific machine, rather into platform independent byte code. This byte code is distributed over the web and interpreted by virtual Machine (JVM) on whichever platform it is being run.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CustomShape 1"/>
          <p:cNvSpPr/>
          <p:nvPr/>
        </p:nvSpPr>
        <p:spPr>
          <a:xfrm>
            <a:off x="1981080" y="0"/>
            <a:ext cx="8228880" cy="68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Static Block</a:t>
            </a:r>
            <a:endParaRPr lang="en-IN" sz="1800" b="0" strike="noStrike" spc="-1">
              <a:solidFill>
                <a:srgbClr val="000000"/>
              </a:solidFill>
              <a:uFill>
                <a:solidFill>
                  <a:srgbClr val="FFFFFF"/>
                </a:solidFill>
              </a:uFill>
              <a:latin typeface="Arial"/>
            </a:endParaRPr>
          </a:p>
        </p:txBody>
      </p:sp>
      <p:sp>
        <p:nvSpPr>
          <p:cNvPr id="637" name="CustomShape 2"/>
          <p:cNvSpPr/>
          <p:nvPr/>
        </p:nvSpPr>
        <p:spPr>
          <a:xfrm>
            <a:off x="1523880" y="685800"/>
            <a:ext cx="914328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The static block, is a block of statement inside a Java class that will be executed when a class is first loaded in to the JVM</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class Test{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static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//Code goes here</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 </a:t>
            </a:r>
            <a:r>
              <a:rPr lang="en-IN" sz="2400" b="1" strike="noStrike" spc="-1">
                <a:solidFill>
                  <a:srgbClr val="404040"/>
                </a:solidFill>
                <a:uFill>
                  <a:solidFill>
                    <a:srgbClr val="FFFFFF"/>
                  </a:solidFill>
                </a:uFill>
                <a:latin typeface="Century Gothic"/>
              </a:rPr>
              <a:t>static block helps to initialize the static data members</a:t>
            </a:r>
            <a:r>
              <a:rPr lang="en-IN" sz="2400" b="0" strike="noStrike" spc="-1">
                <a:solidFill>
                  <a:srgbClr val="404040"/>
                </a:solidFill>
                <a:uFill>
                  <a:solidFill>
                    <a:srgbClr val="FFFFFF"/>
                  </a:solidFill>
                </a:uFill>
                <a:latin typeface="Century Gothic"/>
              </a:rPr>
              <a:t>, just like constructors help to initialize instance members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Questions</a:t>
            </a:r>
            <a:endParaRPr lang="en-IN" sz="1800" b="0" strike="noStrike" spc="-1">
              <a:solidFill>
                <a:srgbClr val="000000"/>
              </a:solidFill>
              <a:uFill>
                <a:solidFill>
                  <a:srgbClr val="FFFFFF"/>
                </a:solidFill>
              </a:uFill>
              <a:latin typeface="Arial"/>
            </a:endParaRPr>
          </a:p>
        </p:txBody>
      </p:sp>
      <p:sp>
        <p:nvSpPr>
          <p:cNvPr id="639"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404040"/>
                </a:solidFill>
                <a:uFill>
                  <a:solidFill>
                    <a:srgbClr val="FFFFFF"/>
                  </a:solidFill>
                </a:uFill>
                <a:latin typeface="Century Gothic"/>
              </a:rPr>
              <a:t>Que)Can we execute a program without main() method?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1981080" y="152280"/>
            <a:ext cx="822888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This reference in java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641" name="CustomShape 2"/>
          <p:cNvSpPr/>
          <p:nvPr/>
        </p:nvSpPr>
        <p:spPr>
          <a:xfrm>
            <a:off x="1498480" y="1143120"/>
            <a:ext cx="9676800" cy="40257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1" strike="noStrike" spc="-1" dirty="0">
                <a:solidFill>
                  <a:srgbClr val="404040"/>
                </a:solidFill>
                <a:uFill>
                  <a:solidFill>
                    <a:srgbClr val="FFFFFF"/>
                  </a:solidFill>
                </a:uFill>
                <a:latin typeface="Century Gothic"/>
              </a:rPr>
              <a:t>this keyword in Java</a:t>
            </a:r>
            <a:r>
              <a:rPr lang="en-IN" sz="2400" b="0" strike="noStrike" spc="-1" dirty="0">
                <a:solidFill>
                  <a:srgbClr val="404040"/>
                </a:solidFill>
                <a:uFill>
                  <a:solidFill>
                    <a:srgbClr val="FFFFFF"/>
                  </a:solidFill>
                </a:uFill>
                <a:latin typeface="Century Gothic"/>
              </a:rPr>
              <a:t> is a special keyword which can be used to represent current object or instance of any </a:t>
            </a:r>
            <a:r>
              <a:rPr lang="en-IN" sz="2400" b="0" u="sng" strike="noStrike" spc="-1" dirty="0">
                <a:solidFill>
                  <a:srgbClr val="FC7752"/>
                </a:solidFill>
                <a:uFill>
                  <a:solidFill>
                    <a:srgbClr val="FFFFFF"/>
                  </a:solidFill>
                </a:uFill>
                <a:latin typeface="Century Gothic"/>
              </a:rPr>
              <a:t>class in Java</a:t>
            </a:r>
            <a:r>
              <a:rPr lang="en-IN" sz="2400" b="0" strike="noStrike" spc="-1" dirty="0">
                <a:solidFill>
                  <a:srgbClr val="404040"/>
                </a:solidFill>
                <a:uFill>
                  <a:solidFill>
                    <a:srgbClr val="FFFFFF"/>
                  </a:solidFill>
                </a:uFill>
                <a:latin typeface="Century Gothic"/>
              </a:rPr>
              <a:t>. </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“this”  can also call constructor of same class in Java and used to call overloaded constructor.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if used than it must be first statement in constructor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this() will call no argument constructor.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and this(parameter) will call one argument constructor with appropriate parameter. </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	Example continue in next slide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example</a:t>
            </a:r>
            <a:endParaRPr lang="en-IN" sz="1800" b="0" strike="noStrike" spc="-1">
              <a:solidFill>
                <a:srgbClr val="000000"/>
              </a:solidFill>
              <a:uFill>
                <a:solidFill>
                  <a:srgbClr val="FFFFFF"/>
                </a:solidFill>
              </a:uFill>
              <a:latin typeface="Arial"/>
            </a:endParaRPr>
          </a:p>
        </p:txBody>
      </p:sp>
      <p:pic>
        <p:nvPicPr>
          <p:cNvPr id="643" name="Picture 2"/>
          <p:cNvPicPr/>
          <p:nvPr/>
        </p:nvPicPr>
        <p:blipFill>
          <a:blip r:embed="rId2"/>
          <a:stretch>
            <a:fillRect/>
          </a:stretch>
        </p:blipFill>
        <p:spPr>
          <a:xfrm>
            <a:off x="1600200" y="2303640"/>
            <a:ext cx="7923960" cy="3437640"/>
          </a:xfrm>
          <a:prstGeom prst="rect">
            <a:avLst/>
          </a:prstGeom>
          <a:ln w="9360">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ustomShape 1"/>
          <p:cNvSpPr/>
          <p:nvPr/>
        </p:nvSpPr>
        <p:spPr>
          <a:xfrm>
            <a:off x="1981080" y="609480"/>
            <a:ext cx="9371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800" b="0" strike="noStrike" spc="-1">
                <a:solidFill>
                  <a:srgbClr val="262626"/>
                </a:solidFill>
                <a:uFill>
                  <a:solidFill>
                    <a:srgbClr val="FFFFFF"/>
                  </a:solidFill>
                </a:uFill>
                <a:latin typeface="Century Gothic"/>
              </a:rPr>
              <a:t>If member variable and local variable name conflict than </a:t>
            </a:r>
            <a:r>
              <a:rPr lang="en-IN" sz="2800" b="1" strike="noStrike" spc="-1">
                <a:solidFill>
                  <a:srgbClr val="262626"/>
                </a:solidFill>
                <a:uFill>
                  <a:solidFill>
                    <a:srgbClr val="FFFFFF"/>
                  </a:solidFill>
                </a:uFill>
                <a:latin typeface="Century Gothic"/>
              </a:rPr>
              <a:t>this</a:t>
            </a:r>
            <a:r>
              <a:rPr lang="en-IN" sz="2800" b="0" strike="noStrike" spc="-1">
                <a:solidFill>
                  <a:srgbClr val="262626"/>
                </a:solidFill>
                <a:uFill>
                  <a:solidFill>
                    <a:srgbClr val="FFFFFF"/>
                  </a:solidFill>
                </a:uFill>
                <a:latin typeface="Century Gothic"/>
              </a:rPr>
              <a:t> can be used to refer member variable.</a:t>
            </a:r>
            <a:endParaRPr lang="en-IN" sz="1800" b="0" strike="noStrike" spc="-1">
              <a:solidFill>
                <a:srgbClr val="000000"/>
              </a:solidFill>
              <a:uFill>
                <a:solidFill>
                  <a:srgbClr val="FFFFFF"/>
                </a:solidFill>
              </a:uFill>
              <a:latin typeface="Arial"/>
            </a:endParaRPr>
          </a:p>
          <a:p>
            <a:r>
              <a:rPr lang="en-IN" sz="2800" b="0" strike="noStrike" spc="-1">
                <a:solidFill>
                  <a:srgbClr val="262626"/>
                </a:solidFill>
                <a:uFill>
                  <a:solidFill>
                    <a:srgbClr val="FFFFFF"/>
                  </a:solidFill>
                </a:uFill>
                <a:latin typeface="Century Gothic"/>
              </a:rPr>
              <a:t>here is an example of this with member variable: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645" name="Picture 2"/>
          <p:cNvPicPr/>
          <p:nvPr/>
        </p:nvPicPr>
        <p:blipFill>
          <a:blip r:embed="rId2"/>
          <a:stretch>
            <a:fillRect/>
          </a:stretch>
        </p:blipFill>
        <p:spPr>
          <a:xfrm>
            <a:off x="2286000" y="2209680"/>
            <a:ext cx="6957360" cy="1985400"/>
          </a:xfrm>
          <a:prstGeom prst="rect">
            <a:avLst/>
          </a:prstGeom>
          <a:ln w="9360">
            <a:noFill/>
          </a:ln>
        </p:spPr>
      </p:pic>
      <p:sp>
        <p:nvSpPr>
          <p:cNvPr id="646" name="CustomShape 2"/>
          <p:cNvSpPr/>
          <p:nvPr/>
        </p:nvSpPr>
        <p:spPr>
          <a:xfrm>
            <a:off x="1981080" y="4419720"/>
            <a:ext cx="95241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2800" b="0" strike="noStrike" spc="-1">
                <a:solidFill>
                  <a:srgbClr val="000000"/>
                </a:solidFill>
                <a:uFill>
                  <a:solidFill>
                    <a:srgbClr val="FFFFFF"/>
                  </a:solidFill>
                </a:uFill>
                <a:latin typeface="Century Gothic"/>
              </a:rPr>
              <a:t>Here local variable interest and member variable interest conflict which is easily resolve by referring member variable as </a:t>
            </a:r>
            <a:r>
              <a:rPr lang="en-IN" sz="2800" b="1" strike="noStrike" spc="-1">
                <a:solidFill>
                  <a:srgbClr val="000000"/>
                </a:solidFill>
                <a:uFill>
                  <a:solidFill>
                    <a:srgbClr val="FFFFFF"/>
                  </a:solidFill>
                </a:uFill>
                <a:latin typeface="Century Gothic"/>
              </a:rPr>
              <a:t>this.interest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CustomShape 1"/>
          <p:cNvSpPr/>
          <p:nvPr/>
        </p:nvSpPr>
        <p:spPr>
          <a:xfrm>
            <a:off x="1676520" y="609480"/>
            <a:ext cx="90669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800" b="1" strike="noStrike" spc="-1">
                <a:solidFill>
                  <a:srgbClr val="262626"/>
                </a:solidFill>
                <a:uFill>
                  <a:solidFill>
                    <a:srgbClr val="FFFFFF"/>
                  </a:solidFill>
                </a:uFill>
                <a:latin typeface="Century Gothic"/>
              </a:rPr>
              <a:t>this</a:t>
            </a:r>
            <a:r>
              <a:rPr lang="en-IN" sz="2800" b="0" strike="noStrike" spc="-1">
                <a:solidFill>
                  <a:srgbClr val="262626"/>
                </a:solidFill>
                <a:uFill>
                  <a:solidFill>
                    <a:srgbClr val="FFFFFF"/>
                  </a:solidFill>
                </a:uFill>
                <a:latin typeface="Century Gothic"/>
              </a:rPr>
              <a:t> is a </a:t>
            </a:r>
            <a:r>
              <a:rPr lang="en-IN" sz="2800" b="0" u="sng" strike="noStrike" spc="-1">
                <a:solidFill>
                  <a:srgbClr val="FC653B"/>
                </a:solidFill>
                <a:uFill>
                  <a:solidFill>
                    <a:srgbClr val="FFFFFF"/>
                  </a:solidFill>
                </a:uFill>
                <a:latin typeface="Century Gothic"/>
              </a:rPr>
              <a:t>final variable in Java</a:t>
            </a:r>
            <a:r>
              <a:rPr lang="en-IN" sz="2800" b="0" strike="noStrike" spc="-1">
                <a:solidFill>
                  <a:srgbClr val="262626"/>
                </a:solidFill>
                <a:uFill>
                  <a:solidFill>
                    <a:srgbClr val="FFFFFF"/>
                  </a:solidFill>
                </a:uFill>
                <a:latin typeface="Century Gothic"/>
              </a:rPr>
              <a:t> and you can not assign value to this. this will result in compilation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648" name="Picture 3"/>
          <p:cNvPicPr/>
          <p:nvPr/>
        </p:nvPicPr>
        <p:blipFill>
          <a:blip r:embed="rId2"/>
          <a:stretch>
            <a:fillRect/>
          </a:stretch>
        </p:blipFill>
        <p:spPr>
          <a:xfrm>
            <a:off x="1981080" y="3627360"/>
            <a:ext cx="8533800" cy="789840"/>
          </a:xfrm>
          <a:prstGeom prst="rect">
            <a:avLst/>
          </a:prstGeom>
          <a:ln w="9360">
            <a:noFill/>
          </a:ln>
        </p:spPr>
      </p:pic>
      <p:sp>
        <p:nvSpPr>
          <p:cNvPr id="649" name="CustomShape 2"/>
          <p:cNvSpPr/>
          <p:nvPr/>
        </p:nvSpPr>
        <p:spPr>
          <a:xfrm>
            <a:off x="1676520" y="5181480"/>
            <a:ext cx="9371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Century Gothic"/>
              </a:rPr>
              <a:t>you can call methods of class by using </a:t>
            </a:r>
            <a:r>
              <a:rPr lang="en-IN" sz="2800" b="1" strike="noStrike" spc="-1">
                <a:solidFill>
                  <a:srgbClr val="000000"/>
                </a:solidFill>
                <a:uFill>
                  <a:solidFill>
                    <a:srgbClr val="FFFFFF"/>
                  </a:solidFill>
                </a:uFill>
                <a:latin typeface="Century Gothic"/>
              </a:rPr>
              <a:t>this keyword</a:t>
            </a:r>
            <a:r>
              <a:rPr lang="en-IN" sz="2800" b="0" strike="noStrike" spc="-1">
                <a:solidFill>
                  <a:srgbClr val="000000"/>
                </a:solidFill>
                <a:uFill>
                  <a:solidFill>
                    <a:srgbClr val="FFFFFF"/>
                  </a:solidFill>
                </a:uFill>
                <a:latin typeface="Century Gothic"/>
              </a:rPr>
              <a:t> as shown in below example.</a:t>
            </a:r>
            <a:endParaRPr lang="en-IN" sz="1800" b="0" strike="noStrike" spc="-1">
              <a:solidFill>
                <a:srgbClr val="000000"/>
              </a:solidFill>
              <a:uFill>
                <a:solidFill>
                  <a:srgbClr val="FFFFFF"/>
                </a:solidFill>
              </a:uFill>
              <a:latin typeface="Arial"/>
            </a:endParaRPr>
          </a:p>
        </p:txBody>
      </p:sp>
      <p:pic>
        <p:nvPicPr>
          <p:cNvPr id="650" name="Picture 2"/>
          <p:cNvPicPr/>
          <p:nvPr/>
        </p:nvPicPr>
        <p:blipFill>
          <a:blip r:embed="rId3"/>
          <a:stretch>
            <a:fillRect/>
          </a:stretch>
        </p:blipFill>
        <p:spPr>
          <a:xfrm>
            <a:off x="1981080" y="1953000"/>
            <a:ext cx="8533800" cy="1142280"/>
          </a:xfrm>
          <a:prstGeom prst="rect">
            <a:avLst/>
          </a:prstGeom>
          <a:ln w="9360">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1523880" y="304920"/>
            <a:ext cx="96768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262626"/>
              </a:buClr>
              <a:buFont typeface="Arial"/>
              <a:buChar char="•"/>
            </a:pPr>
            <a:r>
              <a:rPr lang="en-IN" sz="2400" b="0" strike="noStrike" spc="-1">
                <a:solidFill>
                  <a:srgbClr val="262626"/>
                </a:solidFill>
                <a:uFill>
                  <a:solidFill>
                    <a:srgbClr val="FFFFFF"/>
                  </a:solidFill>
                </a:uFill>
                <a:latin typeface="Century Gothic"/>
              </a:rPr>
              <a:t> this can be used to return object. this is a valid return value.here is an example of using as return value.</a:t>
            </a:r>
            <a:endParaRPr lang="en-IN" sz="1800" b="0" strike="noStrike" spc="-1">
              <a:solidFill>
                <a:srgbClr val="000000"/>
              </a:solidFill>
              <a:uFill>
                <a:solidFill>
                  <a:srgbClr val="FFFFFF"/>
                </a:solidFill>
              </a:uFill>
              <a:latin typeface="Arial"/>
            </a:endParaRPr>
          </a:p>
        </p:txBody>
      </p:sp>
      <p:sp>
        <p:nvSpPr>
          <p:cNvPr id="652" name="CustomShape 2"/>
          <p:cNvSpPr/>
          <p:nvPr/>
        </p:nvSpPr>
        <p:spPr>
          <a:xfrm>
            <a:off x="1523880" y="3200400"/>
            <a:ext cx="89146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15900" indent="-215900">
              <a:lnSpc>
                <a:spcPct val="100000"/>
              </a:lnSpc>
              <a:buClr>
                <a:srgbClr val="000000"/>
              </a:buClr>
              <a:buFont typeface="Arial"/>
              <a:buChar char="•"/>
            </a:pPr>
            <a:r>
              <a:rPr lang="en-IN" sz="2400" b="0" strike="noStrike" spc="-1">
                <a:solidFill>
                  <a:srgbClr val="000000"/>
                </a:solidFill>
                <a:uFill>
                  <a:solidFill>
                    <a:srgbClr val="FFFFFF"/>
                  </a:solidFill>
                </a:uFill>
                <a:latin typeface="Century Gothic"/>
              </a:rPr>
              <a:t> "this" keyword can not be used in static context i.e.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inside static methods or static initializer block.</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if use this inside static context you will get compilation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entury Gothic"/>
              </a:rPr>
              <a:t>error as shown in below example:</a:t>
            </a:r>
            <a:endParaRPr lang="en-IN" sz="1800" b="0" strike="noStrike" spc="-1">
              <a:solidFill>
                <a:srgbClr val="000000"/>
              </a:solidFill>
              <a:uFill>
                <a:solidFill>
                  <a:srgbClr val="FFFFFF"/>
                </a:solidFill>
              </a:uFill>
              <a:latin typeface="Arial"/>
            </a:endParaRPr>
          </a:p>
        </p:txBody>
      </p:sp>
      <p:pic>
        <p:nvPicPr>
          <p:cNvPr id="653" name="Picture 2"/>
          <p:cNvPicPr/>
          <p:nvPr/>
        </p:nvPicPr>
        <p:blipFill>
          <a:blip r:embed="rId2"/>
          <a:stretch>
            <a:fillRect/>
          </a:stretch>
        </p:blipFill>
        <p:spPr>
          <a:xfrm>
            <a:off x="2209680" y="1371600"/>
            <a:ext cx="7238160" cy="1370880"/>
          </a:xfrm>
          <a:prstGeom prst="rect">
            <a:avLst/>
          </a:prstGeom>
          <a:ln w="9360">
            <a:noFill/>
          </a:ln>
        </p:spPr>
      </p:pic>
      <p:pic>
        <p:nvPicPr>
          <p:cNvPr id="654" name="Picture 3"/>
          <p:cNvPicPr/>
          <p:nvPr/>
        </p:nvPicPr>
        <p:blipFill>
          <a:blip r:embed="rId3"/>
          <a:stretch>
            <a:fillRect/>
          </a:stretch>
        </p:blipFill>
        <p:spPr>
          <a:xfrm>
            <a:off x="1676520" y="4800600"/>
            <a:ext cx="8762400" cy="1751760"/>
          </a:xfrm>
          <a:prstGeom prst="rect">
            <a:avLst/>
          </a:prstGeom>
          <a:ln w="936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CustomShape 1"/>
          <p:cNvSpPr/>
          <p:nvPr/>
        </p:nvSpPr>
        <p:spPr>
          <a:xfrm>
            <a:off x="1752480" y="457200"/>
            <a:ext cx="9448200" cy="624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this</a:t>
            </a:r>
            <a:r>
              <a:rPr lang="en-IN" sz="2400" b="0" strike="noStrike" spc="-1">
                <a:solidFill>
                  <a:srgbClr val="404040"/>
                </a:solidFill>
                <a:uFill>
                  <a:solidFill>
                    <a:srgbClr val="FFFFFF"/>
                  </a:solidFill>
                </a:uFill>
                <a:latin typeface="Century Gothic"/>
              </a:rPr>
              <a:t> can also be passed as method parameters since it represent current object of class.</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Java This can be used to get the handle of the current class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Class className = this.getClass();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Though this can also be done by, Class className = ABC.class; // here ABC refers to the class name and you need to know that!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198108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Java - String Class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657" name="CustomShape 2"/>
          <p:cNvSpPr/>
          <p:nvPr/>
        </p:nvSpPr>
        <p:spPr>
          <a:xfrm>
            <a:off x="939800" y="1422520"/>
            <a:ext cx="10413520" cy="436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404040"/>
                </a:solidFill>
                <a:uFill>
                  <a:solidFill>
                    <a:srgbClr val="FFFFFF"/>
                  </a:solidFill>
                </a:uFill>
                <a:latin typeface="Century Gothic"/>
              </a:rPr>
              <a:t>	Strings, which are widely used in Java programming, are a sequence of characters. In the Java programming language, strings are objects.</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The Java platform provides the String class to create and manipulate strings.</a:t>
            </a:r>
            <a:endParaRPr lang="en-IN" sz="1800" b="0" strike="noStrike" spc="-1" dirty="0">
              <a:solidFill>
                <a:srgbClr val="000000"/>
              </a:solidFill>
              <a:uFill>
                <a:solidFill>
                  <a:srgbClr val="FFFFFF"/>
                </a:solidFill>
              </a:uFill>
              <a:latin typeface="Arial"/>
            </a:endParaRPr>
          </a:p>
          <a:p>
            <a:pPr>
              <a:lnSpc>
                <a:spcPct val="100000"/>
              </a:lnSpc>
            </a:pPr>
            <a:r>
              <a:rPr lang="en-IN" sz="2800" b="1" strike="noStrike" spc="-1" dirty="0">
                <a:solidFill>
                  <a:srgbClr val="404040"/>
                </a:solidFill>
                <a:uFill>
                  <a:solidFill>
                    <a:srgbClr val="FFFFFF"/>
                  </a:solidFill>
                </a:uFill>
                <a:latin typeface="Century Gothic"/>
              </a:rPr>
              <a:t>Creating Strings:</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The most direct way to create a string is to write:</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404040"/>
                </a:solidFill>
                <a:uFill>
                  <a:solidFill>
                    <a:srgbClr val="FFFFFF"/>
                  </a:solidFill>
                </a:uFill>
                <a:latin typeface="Century Gothic"/>
              </a:rPr>
              <a:t>	String greeting = "Hello world!";</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CustomShape 1"/>
          <p:cNvSpPr/>
          <p:nvPr/>
        </p:nvSpPr>
        <p:spPr>
          <a:xfrm>
            <a:off x="1143000" y="1523880"/>
            <a:ext cx="10286280" cy="460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404040"/>
                </a:solidFill>
                <a:uFill>
                  <a:solidFill>
                    <a:srgbClr val="FFFFFF"/>
                  </a:solidFill>
                </a:uFill>
                <a:latin typeface="Century Gothic"/>
              </a:rPr>
              <a:t>	String greeting = "Hello world!";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Whenever it encounters a string literal in your code, the compiler creates a String object with its value in this case, "Hello world!'.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As like any other object, you can create String objects by using the new keyword and a constructor.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The String class has eleven constructors that allow you to provide the initial value of the string using different sources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2743200" y="38088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Features Of Java Cont..</a:t>
            </a:r>
            <a:endParaRPr lang="en-IN" sz="1800" b="0" strike="noStrike" spc="-1">
              <a:solidFill>
                <a:srgbClr val="000000"/>
              </a:solidFill>
              <a:uFill>
                <a:solidFill>
                  <a:srgbClr val="FFFFFF"/>
                </a:solidFill>
              </a:uFill>
              <a:latin typeface="Arial"/>
            </a:endParaRPr>
          </a:p>
        </p:txBody>
      </p:sp>
      <p:sp>
        <p:nvSpPr>
          <p:cNvPr id="494" name="CustomShape 2"/>
          <p:cNvSpPr/>
          <p:nvPr/>
        </p:nvSpPr>
        <p:spPr>
          <a:xfrm>
            <a:off x="838080" y="1143000"/>
            <a:ext cx="1066572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Simple :</a:t>
            </a:r>
            <a:r>
              <a:rPr lang="en-IN" sz="2400" b="0" strike="noStrike" spc="-1">
                <a:solidFill>
                  <a:srgbClr val="404040"/>
                </a:solidFill>
                <a:uFill>
                  <a:solidFill>
                    <a:srgbClr val="FFFFFF"/>
                  </a:solidFill>
                </a:uFill>
                <a:latin typeface="Century Gothic"/>
              </a:rPr>
              <a:t>Java is designed to be easy to learn. If you understand the basic concept of OOP java would be easy to master.</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Secure :</a:t>
            </a:r>
            <a:r>
              <a:rPr lang="en-IN" sz="2400" b="0" strike="noStrike" spc="-1">
                <a:solidFill>
                  <a:srgbClr val="404040"/>
                </a:solidFill>
                <a:uFill>
                  <a:solidFill>
                    <a:srgbClr val="FFFFFF"/>
                  </a:solidFill>
                </a:uFill>
                <a:latin typeface="Century Gothic"/>
              </a:rPr>
              <a:t> With Java's secure feature it enables to develop virus-free, tamper-free systems. Authentication techniques are based on public-key encryption.</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1" strike="noStrike" spc="-1">
                <a:solidFill>
                  <a:srgbClr val="404040"/>
                </a:solidFill>
                <a:uFill>
                  <a:solidFill>
                    <a:srgbClr val="FFFFFF"/>
                  </a:solidFill>
                </a:uFill>
                <a:latin typeface="Century Gothic"/>
              </a:rPr>
              <a:t>Architectural- neutral :</a:t>
            </a:r>
            <a:r>
              <a:rPr lang="en-IN" sz="2400" b="0" strike="noStrike" spc="-1">
                <a:solidFill>
                  <a:srgbClr val="404040"/>
                </a:solidFill>
                <a:uFill>
                  <a:solidFill>
                    <a:srgbClr val="FFFFFF"/>
                  </a:solidFill>
                </a:uFill>
                <a:latin typeface="Century Gothic"/>
              </a:rPr>
              <a:t>Java compiler generates an architecture-neutral object file format which makes the compiled code to be executable on many processors, with the presence Java runtime system.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828800" y="57150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strike="noStrike" spc="-1">
                <a:solidFill>
                  <a:srgbClr val="262626"/>
                </a:solidFill>
                <a:uFill>
                  <a:solidFill>
                    <a:srgbClr val="FFFFFF"/>
                  </a:solidFill>
                </a:uFill>
                <a:latin typeface="Century Gothic"/>
              </a:rPr>
              <a:t>Note: The String class is immutable, so that once it is created a String object cannot be changed. If there is a necessity to make a lot of modifications to Strings of characters then you should use </a:t>
            </a:r>
            <a:r>
              <a:rPr lang="en-IN" sz="2400" b="0" u="sng" strike="noStrike" spc="-1">
                <a:solidFill>
                  <a:srgbClr val="FC653B"/>
                </a:solidFill>
                <a:uFill>
                  <a:solidFill>
                    <a:srgbClr val="FFFFFF"/>
                  </a:solidFill>
                </a:uFill>
                <a:latin typeface="Century Gothic"/>
              </a:rPr>
              <a:t>String Buffer &amp; String Builder</a:t>
            </a:r>
            <a:r>
              <a:rPr lang="en-IN" sz="2400" b="0" strike="noStrike" spc="-1">
                <a:solidFill>
                  <a:srgbClr val="262626"/>
                </a:solidFill>
                <a:uFill>
                  <a:solidFill>
                    <a:srgbClr val="FFFFFF"/>
                  </a:solidFill>
                </a:uFill>
                <a:latin typeface="Century Gothic"/>
              </a:rPr>
              <a:t> Classes.</a:t>
            </a:r>
            <a:endParaRPr lang="en-IN" sz="1800" b="0" strike="noStrike" spc="-1">
              <a:solidFill>
                <a:srgbClr val="000000"/>
              </a:solidFill>
              <a:uFill>
                <a:solidFill>
                  <a:srgbClr val="FFFFFF"/>
                </a:solidFill>
              </a:uFill>
              <a:latin typeface="Arial"/>
            </a:endParaRPr>
          </a:p>
          <a:p>
            <a:r>
              <a:rPr lang="en-IN" sz="2400" b="0" strike="noStrike" spc="-1">
                <a:solidFill>
                  <a:srgbClr val="262626"/>
                </a:solidFill>
                <a:uFill>
                  <a:solidFill>
                    <a:srgbClr val="FFFFFF"/>
                  </a:solidFill>
                </a:uFill>
                <a:latin typeface="Century Gothic"/>
              </a:rPr>
              <a:t>Cont….</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660" name="Picture 2"/>
          <p:cNvPicPr/>
          <p:nvPr/>
        </p:nvPicPr>
        <p:blipFill>
          <a:blip r:embed="rId2"/>
          <a:stretch>
            <a:fillRect/>
          </a:stretch>
        </p:blipFill>
        <p:spPr>
          <a:xfrm>
            <a:off x="1828800" y="228600"/>
            <a:ext cx="7848000" cy="3276000"/>
          </a:xfrm>
          <a:prstGeom prst="rect">
            <a:avLst/>
          </a:prstGeom>
          <a:ln w="9360">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1523880" y="304920"/>
            <a:ext cx="9676800" cy="58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404040"/>
                </a:solidFill>
                <a:uFill>
                  <a:solidFill>
                    <a:srgbClr val="FFFFFF"/>
                  </a:solidFill>
                </a:uFill>
                <a:latin typeface="Century Gothic"/>
              </a:rPr>
              <a:t>String Length:</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Methods used to obtain information about an object are known as accessor methods. One accessor method that you can use with strings is the length() method, which returns the number of characters contained in the string object.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
        <p:nvSpPr>
          <p:cNvPr id="662" name="CustomShape 2"/>
          <p:cNvSpPr/>
          <p:nvPr/>
        </p:nvSpPr>
        <p:spPr>
          <a:xfrm>
            <a:off x="1219320" y="3505320"/>
            <a:ext cx="9371880" cy="2437560"/>
          </a:xfrm>
          <a:prstGeom prst="roundRect">
            <a:avLst>
              <a:gd name="adj" fmla="val 16667"/>
            </a:avLst>
          </a:prstGeom>
          <a:solidFill>
            <a:srgbClr val="A53010"/>
          </a:solidFill>
          <a:ln w="15840">
            <a:solidFill>
              <a:srgbClr val="7A230B"/>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FFFFFF"/>
                </a:solidFill>
                <a:uFill>
                  <a:solidFill>
                    <a:srgbClr val="FFFFFF"/>
                  </a:solidFill>
                </a:uFill>
                <a:latin typeface="Century Gothic"/>
              </a:rPr>
              <a:t>String palindrome = "Dot saw I was Tod"; </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FFFFFF"/>
                </a:solidFill>
                <a:uFill>
                  <a:solidFill>
                    <a:srgbClr val="FFFFFF"/>
                  </a:solidFill>
                </a:uFill>
                <a:latin typeface="Century Gothic"/>
              </a:rPr>
              <a:t>int len = palindrome.length(); </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FFFFFF"/>
                </a:solidFill>
                <a:uFill>
                  <a:solidFill>
                    <a:srgbClr val="FFFFFF"/>
                  </a:solidFill>
                </a:uFill>
                <a:latin typeface="Century Gothic"/>
              </a:rPr>
              <a:t>System.out.println( "String Length is : " + len );</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FFFFFF"/>
                </a:solidFill>
                <a:uFill>
                  <a:solidFill>
                    <a:srgbClr val="FFFFFF"/>
                  </a:solidFill>
                </a:uFill>
                <a:latin typeface="Century Gothic"/>
              </a:rPr>
              <a:t>o/p:- String Length is : 17</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1600200" y="685800"/>
            <a:ext cx="9676800" cy="543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404040"/>
                </a:solidFill>
                <a:uFill>
                  <a:solidFill>
                    <a:srgbClr val="FFFFFF"/>
                  </a:solidFill>
                </a:uFill>
                <a:latin typeface="Century Gothic"/>
              </a:rPr>
              <a:t>Concatenating Strings: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The String class includes a method for concatenating two strings: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1) method concat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2)  + operator</a:t>
            </a:r>
            <a:endParaRPr lang="en-IN" sz="1800" b="0" strike="noStrike" spc="-1">
              <a:solidFill>
                <a:srgbClr val="000000"/>
              </a:solidFill>
              <a:uFill>
                <a:solidFill>
                  <a:srgbClr val="FFFFFF"/>
                </a:solidFill>
              </a:uFill>
              <a:latin typeface="Arial"/>
            </a:endParaRPr>
          </a:p>
        </p:txBody>
      </p:sp>
      <p:sp>
        <p:nvSpPr>
          <p:cNvPr id="664" name="CustomShape 2"/>
          <p:cNvSpPr/>
          <p:nvPr/>
        </p:nvSpPr>
        <p:spPr>
          <a:xfrm>
            <a:off x="1828800" y="3733920"/>
            <a:ext cx="8533800" cy="2742480"/>
          </a:xfrm>
          <a:prstGeom prst="roundRect">
            <a:avLst>
              <a:gd name="adj" fmla="val 16667"/>
            </a:avLst>
          </a:prstGeom>
          <a:solidFill>
            <a:srgbClr val="A53010"/>
          </a:solidFill>
          <a:ln w="15840">
            <a:solidFill>
              <a:srgbClr val="7A230B"/>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FFFFFF"/>
                </a:solidFill>
                <a:uFill>
                  <a:solidFill>
                    <a:srgbClr val="FFFFFF"/>
                  </a:solidFill>
                </a:uFill>
                <a:latin typeface="Century Gothic"/>
              </a:rPr>
              <a:t>1)	string1.concat(string2);</a:t>
            </a:r>
            <a:endParaRPr lang="en-IN" sz="1800" b="0" strike="noStrike" spc="-1">
              <a:solidFill>
                <a:srgbClr val="000000"/>
              </a:solidFill>
              <a:uFill>
                <a:solidFill>
                  <a:srgbClr val="FFFFFF"/>
                </a:solidFill>
              </a:uFill>
              <a:latin typeface="Arial"/>
            </a:endParaRPr>
          </a:p>
          <a:p>
            <a:pPr marL="215900" indent="-215900">
              <a:lnSpc>
                <a:spcPct val="100000"/>
              </a:lnSpc>
              <a:buClr>
                <a:srgbClr val="FFFFFF"/>
              </a:buClr>
              <a:buFont typeface="StarSymbol"/>
              <a:buAutoNum type="arabicParenR"/>
            </a:pPr>
            <a:r>
              <a:rPr lang="en-IN" sz="3200" b="0" strike="noStrike" spc="-1">
                <a:solidFill>
                  <a:srgbClr val="FFFFFF"/>
                </a:solidFill>
                <a:uFill>
                  <a:solidFill>
                    <a:srgbClr val="FFFFFF"/>
                  </a:solidFill>
                </a:uFill>
                <a:latin typeface="Century Gothic"/>
              </a:rPr>
              <a:t>   "My name is ".concat("Zara");</a:t>
            </a:r>
            <a:endParaRPr lang="en-IN" sz="1800" b="0" strike="noStrike" spc="-1">
              <a:solidFill>
                <a:srgbClr val="000000"/>
              </a:solidFill>
              <a:uFill>
                <a:solidFill>
                  <a:srgbClr val="FFFFFF"/>
                </a:solidFill>
              </a:uFill>
              <a:latin typeface="Arial"/>
            </a:endParaRPr>
          </a:p>
          <a:p>
            <a:pPr marL="215900" indent="-215900">
              <a:lnSpc>
                <a:spcPct val="100000"/>
              </a:lnSpc>
              <a:buClr>
                <a:srgbClr val="FFFFFF"/>
              </a:buClr>
              <a:buFont typeface="StarSymbol"/>
              <a:buAutoNum type="arabicParenR"/>
            </a:pPr>
            <a:r>
              <a:rPr lang="en-IN" sz="3200" b="0" strike="noStrike" spc="-1">
                <a:solidFill>
                  <a:srgbClr val="FFFFFF"/>
                </a:solidFill>
                <a:uFill>
                  <a:solidFill>
                    <a:srgbClr val="FFFFFF"/>
                  </a:solidFill>
                </a:uFill>
                <a:latin typeface="Century Gothic"/>
              </a:rPr>
              <a:t>   "Hello," + " world" +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1"/>
          <p:cNvGraphicFramePr/>
          <p:nvPr>
            <p:extLst>
              <p:ext uri="{D42A27DB-BD31-4B8C-83A1-F6EECF244321}">
                <p14:modId xmlns:p14="http://schemas.microsoft.com/office/powerpoint/2010/main" val="1522086628"/>
              </p:ext>
            </p:extLst>
          </p:nvPr>
        </p:nvGraphicFramePr>
        <p:xfrm>
          <a:off x="886265" y="533520"/>
          <a:ext cx="10733649" cy="5717882"/>
        </p:xfrm>
        <a:graphic>
          <a:graphicData uri="http://schemas.openxmlformats.org/drawingml/2006/table">
            <a:tbl>
              <a:tblPr/>
              <a:tblGrid>
                <a:gridCol w="10733649">
                  <a:extLst>
                    <a:ext uri="{9D8B030D-6E8A-4147-A177-3AD203B41FA5}">
                      <a16:colId xmlns:a16="http://schemas.microsoft.com/office/drawing/2014/main" val="20000"/>
                    </a:ext>
                  </a:extLst>
                </a:gridCol>
              </a:tblGrid>
              <a:tr h="718015">
                <a:tc>
                  <a:txBody>
                    <a:bodyPr/>
                    <a:lstStyle/>
                    <a:p>
                      <a:r>
                        <a:rPr lang="en-IN" sz="2400" b="1" strike="noStrike" spc="-1">
                          <a:solidFill>
                            <a:srgbClr val="FB4A18"/>
                          </a:solidFill>
                          <a:uFill>
                            <a:solidFill>
                              <a:srgbClr val="FFFFFF"/>
                            </a:solidFill>
                          </a:uFill>
                          <a:latin typeface="Century Gothic"/>
                        </a:rPr>
                        <a:t>char charAt(int index)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character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718015">
                <a:tc>
                  <a:txBody>
                    <a:bodyPr/>
                    <a:lstStyle/>
                    <a:p>
                      <a:r>
                        <a:rPr lang="en-IN" sz="2400" b="1" strike="noStrike" spc="-1">
                          <a:solidFill>
                            <a:srgbClr val="FB4A18"/>
                          </a:solidFill>
                          <a:uFill>
                            <a:solidFill>
                              <a:srgbClr val="FFFFFF"/>
                            </a:solidFill>
                          </a:uFill>
                          <a:latin typeface="Century Gothic"/>
                        </a:rPr>
                        <a:t>int compareTo(Object o)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Compares this String to another Object.</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718015">
                <a:tc>
                  <a:txBody>
                    <a:bodyPr/>
                    <a:lstStyle/>
                    <a:p>
                      <a:r>
                        <a:rPr lang="en-IN" sz="2400" b="1" u="sng" strike="noStrike" spc="-1">
                          <a:solidFill>
                            <a:srgbClr val="FB4A18"/>
                          </a:solidFill>
                          <a:uFill>
                            <a:solidFill>
                              <a:srgbClr val="FFFFFF"/>
                            </a:solidFill>
                          </a:uFill>
                          <a:latin typeface="Century Gothic"/>
                        </a:rPr>
                        <a:t>int compareTo(String anotherString)</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Compares two strings lexicographically.</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037133">
                <a:tc>
                  <a:txBody>
                    <a:bodyPr/>
                    <a:lstStyle/>
                    <a:p>
                      <a:r>
                        <a:rPr lang="en-IN" sz="2400" b="1" strike="noStrike" spc="-1">
                          <a:solidFill>
                            <a:srgbClr val="FB4A18"/>
                          </a:solidFill>
                          <a:uFill>
                            <a:solidFill>
                              <a:srgbClr val="FFFFFF"/>
                            </a:solidFill>
                          </a:uFill>
                          <a:latin typeface="Century Gothic"/>
                        </a:rPr>
                        <a:t>int compareToIgnoreCase(String str)</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Compares two strings lexicographically, ignoring case differences.</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958764">
                <a:tc>
                  <a:txBody>
                    <a:bodyPr/>
                    <a:lstStyle/>
                    <a:p>
                      <a:r>
                        <a:rPr lang="en-IN" sz="2400" b="1" u="sng" strike="noStrike" spc="-1">
                          <a:solidFill>
                            <a:srgbClr val="FB4A18"/>
                          </a:solidFill>
                          <a:uFill>
                            <a:solidFill>
                              <a:srgbClr val="FFFFFF"/>
                            </a:solidFill>
                          </a:uFill>
                          <a:latin typeface="Century Gothic"/>
                        </a:rPr>
                        <a:t>String concat(String str)</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Concatenates the specified string to the end of this 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r h="1253105">
                <a:tc>
                  <a:txBody>
                    <a:bodyPr/>
                    <a:lstStyle/>
                    <a:p>
                      <a:r>
                        <a:rPr lang="en-IN" sz="2400" b="1" strike="noStrike" spc="-1" dirty="0" err="1">
                          <a:solidFill>
                            <a:srgbClr val="FB4A18"/>
                          </a:solidFill>
                          <a:uFill>
                            <a:solidFill>
                              <a:srgbClr val="FFFFFF"/>
                            </a:solidFill>
                          </a:uFill>
                          <a:latin typeface="Century Gothic"/>
                        </a:rPr>
                        <a:t>boolean</a:t>
                      </a:r>
                      <a:r>
                        <a:rPr lang="en-IN" sz="2400" b="1" strike="noStrike" spc="-1" dirty="0">
                          <a:solidFill>
                            <a:srgbClr val="FB4A18"/>
                          </a:solidFill>
                          <a:uFill>
                            <a:solidFill>
                              <a:srgbClr val="FFFFFF"/>
                            </a:solidFill>
                          </a:uFill>
                          <a:latin typeface="Century Gothic"/>
                        </a:rPr>
                        <a:t> </a:t>
                      </a:r>
                      <a:r>
                        <a:rPr lang="en-IN" sz="2400" b="1" strike="noStrike" spc="-1" dirty="0" err="1">
                          <a:solidFill>
                            <a:srgbClr val="FB4A18"/>
                          </a:solidFill>
                          <a:uFill>
                            <a:solidFill>
                              <a:srgbClr val="FFFFFF"/>
                            </a:solidFill>
                          </a:uFill>
                          <a:latin typeface="Century Gothic"/>
                        </a:rPr>
                        <a:t>contentEquals</a:t>
                      </a:r>
                      <a:r>
                        <a:rPr lang="en-IN" sz="2400" b="1" strike="noStrike" spc="-1" dirty="0">
                          <a:solidFill>
                            <a:srgbClr val="FB4A18"/>
                          </a:solidFill>
                          <a:uFill>
                            <a:solidFill>
                              <a:srgbClr val="FFFFFF"/>
                            </a:solidFill>
                          </a:uFill>
                          <a:latin typeface="Century Gothic"/>
                        </a:rPr>
                        <a:t>(</a:t>
                      </a:r>
                      <a:r>
                        <a:rPr lang="en-IN" sz="2400" b="1" strike="noStrike" spc="-1" dirty="0" err="1">
                          <a:solidFill>
                            <a:srgbClr val="FB4A18"/>
                          </a:solidFill>
                          <a:uFill>
                            <a:solidFill>
                              <a:srgbClr val="FFFFFF"/>
                            </a:solidFill>
                          </a:uFill>
                          <a:latin typeface="Century Gothic"/>
                        </a:rPr>
                        <a:t>StringBuffer</a:t>
                      </a:r>
                      <a:r>
                        <a:rPr lang="en-IN" sz="2400" b="1" strike="noStrike" spc="-1" dirty="0">
                          <a:solidFill>
                            <a:srgbClr val="FB4A18"/>
                          </a:solidFill>
                          <a:uFill>
                            <a:solidFill>
                              <a:srgbClr val="FFFFFF"/>
                            </a:solidFill>
                          </a:uFill>
                          <a:latin typeface="Century Gothic"/>
                        </a:rPr>
                        <a:t> </a:t>
                      </a:r>
                      <a:r>
                        <a:rPr lang="en-IN" sz="2400" b="1" strike="noStrike" spc="-1" dirty="0" err="1">
                          <a:solidFill>
                            <a:srgbClr val="FB4A18"/>
                          </a:solidFill>
                          <a:uFill>
                            <a:solidFill>
                              <a:srgbClr val="FFFFFF"/>
                            </a:solidFill>
                          </a:uFill>
                          <a:latin typeface="Century Gothic"/>
                        </a:rPr>
                        <a:t>sb</a:t>
                      </a:r>
                      <a:r>
                        <a:rPr lang="en-IN" sz="2400" b="1" strike="noStrike" spc="-1" dirty="0">
                          <a:solidFill>
                            <a:srgbClr val="FB4A18"/>
                          </a:solidFill>
                          <a:uFill>
                            <a:solidFill>
                              <a:srgbClr val="FFFFFF"/>
                            </a:solidFill>
                          </a:uFill>
                          <a:latin typeface="Century Gothic"/>
                        </a:rPr>
                        <a:t>) </a:t>
                      </a:r>
                      <a:endParaRPr lang="en-IN" sz="1800" b="0" strike="noStrike" spc="-1" dirty="0">
                        <a:solidFill>
                          <a:srgbClr val="000000"/>
                        </a:solidFill>
                        <a:uFill>
                          <a:solidFill>
                            <a:srgbClr val="FFFFFF"/>
                          </a:solidFill>
                        </a:uFill>
                        <a:latin typeface="Arial"/>
                      </a:endParaRPr>
                    </a:p>
                    <a:p>
                      <a:pPr>
                        <a:lnSpc>
                          <a:spcPct val="100000"/>
                        </a:lnSpc>
                      </a:pPr>
                      <a:r>
                        <a:rPr lang="en-IN" sz="2400" b="1" strike="noStrike" spc="-1" dirty="0">
                          <a:solidFill>
                            <a:srgbClr val="000000"/>
                          </a:solidFill>
                          <a:uFill>
                            <a:solidFill>
                              <a:srgbClr val="FFFFFF"/>
                            </a:solidFill>
                          </a:uFill>
                          <a:latin typeface="Century Gothic"/>
                        </a:rPr>
                        <a:t>Returns true if and only if this String represents the same sequence of characters as the specified </a:t>
                      </a:r>
                      <a:r>
                        <a:rPr lang="en-IN" sz="2400" b="1" strike="noStrike" spc="-1" dirty="0" err="1">
                          <a:solidFill>
                            <a:srgbClr val="000000"/>
                          </a:solidFill>
                          <a:uFill>
                            <a:solidFill>
                              <a:srgbClr val="FFFFFF"/>
                            </a:solidFill>
                          </a:uFill>
                          <a:latin typeface="Century Gothic"/>
                        </a:rPr>
                        <a:t>StringBuffer</a:t>
                      </a:r>
                      <a:r>
                        <a:rPr lang="en-IN" sz="2400" b="1" strike="noStrike" spc="-1" dirty="0">
                          <a:solidFill>
                            <a:srgbClr val="000000"/>
                          </a:solidFill>
                          <a:uFill>
                            <a:solidFill>
                              <a:srgbClr val="FFFFFF"/>
                            </a:solidFill>
                          </a:uFill>
                          <a:latin typeface="Century Gothic"/>
                        </a:rPr>
                        <a:t>.</a:t>
                      </a:r>
                      <a:endParaRPr lang="en-IN" sz="1800" b="0" strike="noStrike" spc="-1" dirty="0">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6" name="Table 1"/>
          <p:cNvGraphicFramePr/>
          <p:nvPr/>
        </p:nvGraphicFramePr>
        <p:xfrm>
          <a:off x="1600200" y="304920"/>
          <a:ext cx="9677160" cy="5933520"/>
        </p:xfrm>
        <a:graphic>
          <a:graphicData uri="http://schemas.openxmlformats.org/drawingml/2006/table">
            <a:tbl>
              <a:tblPr/>
              <a:tblGrid>
                <a:gridCol w="9677160">
                  <a:extLst>
                    <a:ext uri="{9D8B030D-6E8A-4147-A177-3AD203B41FA5}">
                      <a16:colId xmlns:a16="http://schemas.microsoft.com/office/drawing/2014/main" val="20000"/>
                    </a:ext>
                  </a:extLst>
                </a:gridCol>
              </a:tblGrid>
              <a:tr h="1162080">
                <a:tc>
                  <a:txBody>
                    <a:bodyPr/>
                    <a:lstStyle/>
                    <a:p>
                      <a:r>
                        <a:rPr lang="en-IN" sz="2400" b="1" u="sng" strike="noStrike" spc="-1">
                          <a:solidFill>
                            <a:srgbClr val="FB4A18"/>
                          </a:solidFill>
                          <a:uFill>
                            <a:solidFill>
                              <a:srgbClr val="FFFFFF"/>
                            </a:solidFill>
                          </a:uFill>
                          <a:latin typeface="Century Gothic"/>
                        </a:rPr>
                        <a:t>static String copyValueOf(char[] data)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a String that represents the character sequence in the array specified.</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518840">
                <a:tc>
                  <a:txBody>
                    <a:bodyPr/>
                    <a:lstStyle/>
                    <a:p>
                      <a:r>
                        <a:rPr lang="en-IN" sz="2400" b="1" strike="noStrike" spc="-1">
                          <a:solidFill>
                            <a:srgbClr val="FB4A18"/>
                          </a:solidFill>
                          <a:uFill>
                            <a:solidFill>
                              <a:srgbClr val="FFFFFF"/>
                            </a:solidFill>
                          </a:uFill>
                          <a:latin typeface="Century Gothic"/>
                        </a:rPr>
                        <a:t>static String copyValueOf(char[] data, int offset, int count)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a String that represents the character sequence in the array specified.</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833400">
                <a:tc>
                  <a:txBody>
                    <a:bodyPr/>
                    <a:lstStyle/>
                    <a:p>
                      <a:r>
                        <a:rPr lang="en-IN" sz="2400" b="1" u="sng" strike="noStrike" spc="-1">
                          <a:solidFill>
                            <a:srgbClr val="FB4A18"/>
                          </a:solidFill>
                          <a:uFill>
                            <a:solidFill>
                              <a:srgbClr val="FFFFFF"/>
                            </a:solidFill>
                          </a:uFill>
                          <a:latin typeface="Century Gothic"/>
                        </a:rPr>
                        <a:t>boolean endsWith(String suffix)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Tests if this string ends with the specified suffix.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203840">
                <a:tc>
                  <a:txBody>
                    <a:bodyPr/>
                    <a:lstStyle/>
                    <a:p>
                      <a:r>
                        <a:rPr lang="en-IN" sz="2400" b="1" u="sng" strike="noStrike" spc="-1">
                          <a:solidFill>
                            <a:srgbClr val="FB4A18"/>
                          </a:solidFill>
                          <a:uFill>
                            <a:solidFill>
                              <a:srgbClr val="FFFFFF"/>
                            </a:solidFill>
                          </a:uFill>
                          <a:latin typeface="Century Gothic"/>
                        </a:rPr>
                        <a:t>boolean equals(Object anObject)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Compares this string to the specified object.</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1162080">
                <a:tc>
                  <a:txBody>
                    <a:bodyPr/>
                    <a:lstStyle/>
                    <a:p>
                      <a:r>
                        <a:rPr lang="en-IN" sz="2400" b="1" u="sng" strike="noStrike" spc="-1">
                          <a:solidFill>
                            <a:srgbClr val="FB4A18"/>
                          </a:solidFill>
                          <a:uFill>
                            <a:solidFill>
                              <a:srgbClr val="FFFFFF"/>
                            </a:solidFill>
                          </a:uFill>
                          <a:latin typeface="Century Gothic"/>
                        </a:rPr>
                        <a:t>boolean equalsIgnoreCase(String anotherString)</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Compares this String to another String, ignoring case considerations.</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7" name="Table 1"/>
          <p:cNvGraphicFramePr/>
          <p:nvPr/>
        </p:nvGraphicFramePr>
        <p:xfrm>
          <a:off x="1600200" y="866880"/>
          <a:ext cx="9829800" cy="5304960"/>
        </p:xfrm>
        <a:graphic>
          <a:graphicData uri="http://schemas.openxmlformats.org/drawingml/2006/table">
            <a:tbl>
              <a:tblPr/>
              <a:tblGrid>
                <a:gridCol w="9829800">
                  <a:extLst>
                    <a:ext uri="{9D8B030D-6E8A-4147-A177-3AD203B41FA5}">
                      <a16:colId xmlns:a16="http://schemas.microsoft.com/office/drawing/2014/main" val="20000"/>
                    </a:ext>
                  </a:extLst>
                </a:gridCol>
              </a:tblGrid>
              <a:tr h="1612800">
                <a:tc>
                  <a:txBody>
                    <a:bodyPr/>
                    <a:lstStyle/>
                    <a:p>
                      <a:r>
                        <a:rPr lang="en-IN" sz="2400" b="1" u="sng" strike="noStrike" spc="-1">
                          <a:solidFill>
                            <a:srgbClr val="FB4A18"/>
                          </a:solidFill>
                          <a:uFill>
                            <a:solidFill>
                              <a:srgbClr val="FFFFFF"/>
                            </a:solidFill>
                          </a:uFill>
                          <a:latin typeface="Century Gothic"/>
                        </a:rPr>
                        <a:t>byte getBytes()</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Encodes this String into a sequence of bytes using the platform's default charset, storing the result into a new byte array.</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612800">
                <a:tc>
                  <a:txBody>
                    <a:bodyPr/>
                    <a:lstStyle/>
                    <a:p>
                      <a:r>
                        <a:rPr lang="en-IN" sz="2400" b="1" u="sng" strike="noStrike" spc="-1">
                          <a:solidFill>
                            <a:srgbClr val="FB4A18"/>
                          </a:solidFill>
                          <a:uFill>
                            <a:solidFill>
                              <a:srgbClr val="FFFFFF"/>
                            </a:solidFill>
                          </a:uFill>
                          <a:latin typeface="Century Gothic"/>
                        </a:rPr>
                        <a:t>byte[] getBytes(String charsetName</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Encodes this String into a sequence of bytes using the named charset, storing the result into a new byte array.</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848880">
                <a:tc>
                  <a:txBody>
                    <a:bodyPr/>
                    <a:lstStyle/>
                    <a:p>
                      <a:r>
                        <a:rPr lang="en-IN" sz="2400" b="1" strike="noStrike" spc="-1">
                          <a:solidFill>
                            <a:srgbClr val="FB4A18"/>
                          </a:solidFill>
                          <a:uFill>
                            <a:solidFill>
                              <a:srgbClr val="FFFFFF"/>
                            </a:solidFill>
                          </a:uFill>
                          <a:latin typeface="Century Gothic"/>
                        </a:rPr>
                        <a:t>int hashCode()</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a hash code for this 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230480">
                <a:tc>
                  <a:txBody>
                    <a:bodyPr/>
                    <a:lstStyle/>
                    <a:p>
                      <a:r>
                        <a:rPr lang="en-IN" sz="2400" b="1" strike="noStrike" spc="-1">
                          <a:solidFill>
                            <a:srgbClr val="FB4A18"/>
                          </a:solidFill>
                          <a:uFill>
                            <a:solidFill>
                              <a:srgbClr val="FFFFFF"/>
                            </a:solidFill>
                          </a:uFill>
                          <a:latin typeface="Century Gothic"/>
                        </a:rPr>
                        <a:t>int indexOf(int ch)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first occurrence of the specified character.</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8" name="Table 1"/>
          <p:cNvGraphicFramePr/>
          <p:nvPr/>
        </p:nvGraphicFramePr>
        <p:xfrm>
          <a:off x="1752480" y="899280"/>
          <a:ext cx="9753480" cy="5780880"/>
        </p:xfrm>
        <a:graphic>
          <a:graphicData uri="http://schemas.openxmlformats.org/drawingml/2006/table">
            <a:tbl>
              <a:tblPr/>
              <a:tblGrid>
                <a:gridCol w="9753480">
                  <a:extLst>
                    <a:ext uri="{9D8B030D-6E8A-4147-A177-3AD203B41FA5}">
                      <a16:colId xmlns:a16="http://schemas.microsoft.com/office/drawing/2014/main" val="20000"/>
                    </a:ext>
                  </a:extLst>
                </a:gridCol>
              </a:tblGrid>
              <a:tr h="1518840">
                <a:tc>
                  <a:txBody>
                    <a:bodyPr/>
                    <a:lstStyle/>
                    <a:p>
                      <a:r>
                        <a:rPr lang="en-IN" sz="2400" b="1" strike="noStrike" spc="-1">
                          <a:solidFill>
                            <a:srgbClr val="FB4A18"/>
                          </a:solidFill>
                          <a:uFill>
                            <a:solidFill>
                              <a:srgbClr val="FFFFFF"/>
                            </a:solidFill>
                          </a:uFill>
                          <a:latin typeface="Century Gothic"/>
                        </a:rPr>
                        <a:t>int indexOf(int ch, int fromIndex)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first occurrence of the specified character, starting the search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162080">
                <a:tc>
                  <a:txBody>
                    <a:bodyPr/>
                    <a:lstStyle/>
                    <a:p>
                      <a:r>
                        <a:rPr lang="en-IN" sz="2400" b="1" strike="noStrike" spc="-1">
                          <a:solidFill>
                            <a:srgbClr val="FB4A18"/>
                          </a:solidFill>
                          <a:uFill>
                            <a:solidFill>
                              <a:srgbClr val="FFFFFF"/>
                            </a:solidFill>
                          </a:uFill>
                          <a:latin typeface="Century Gothic"/>
                        </a:rPr>
                        <a:t>int indexOf(String str)</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first occurrence of the specified substring.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518840">
                <a:tc>
                  <a:txBody>
                    <a:bodyPr/>
                    <a:lstStyle/>
                    <a:p>
                      <a:r>
                        <a:rPr lang="en-IN" sz="2400" b="1" strike="noStrike" spc="-1">
                          <a:solidFill>
                            <a:srgbClr val="FB4A18"/>
                          </a:solidFill>
                          <a:uFill>
                            <a:solidFill>
                              <a:srgbClr val="FFFFFF"/>
                            </a:solidFill>
                          </a:uFill>
                          <a:latin typeface="Century Gothic"/>
                        </a:rPr>
                        <a:t>int indexOf(String str, int fromIndex)</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first occurrence of the specified substring, starting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518840">
                <a:tc>
                  <a:txBody>
                    <a:bodyPr/>
                    <a:lstStyle/>
                    <a:p>
                      <a:r>
                        <a:rPr lang="en-IN" sz="2400" b="1" strike="noStrike" spc="-1">
                          <a:solidFill>
                            <a:srgbClr val="FB4A18"/>
                          </a:solidFill>
                          <a:uFill>
                            <a:solidFill>
                              <a:srgbClr val="FFFFFF"/>
                            </a:solidFill>
                          </a:uFill>
                          <a:latin typeface="Century Gothic"/>
                        </a:rPr>
                        <a:t>int lastIndexOf(int ch, int fromIndex)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last occurrence of the specified character, searching backward starting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9" name="Table 1"/>
          <p:cNvGraphicFramePr/>
          <p:nvPr/>
        </p:nvGraphicFramePr>
        <p:xfrm>
          <a:off x="1600200" y="659520"/>
          <a:ext cx="9905760" cy="5689800"/>
        </p:xfrm>
        <a:graphic>
          <a:graphicData uri="http://schemas.openxmlformats.org/drawingml/2006/table">
            <a:tbl>
              <a:tblPr/>
              <a:tblGrid>
                <a:gridCol w="9905760">
                  <a:extLst>
                    <a:ext uri="{9D8B030D-6E8A-4147-A177-3AD203B41FA5}">
                      <a16:colId xmlns:a16="http://schemas.microsoft.com/office/drawing/2014/main" val="20000"/>
                    </a:ext>
                  </a:extLst>
                </a:gridCol>
              </a:tblGrid>
              <a:tr h="1545120">
                <a:tc>
                  <a:txBody>
                    <a:bodyPr/>
                    <a:lstStyle/>
                    <a:p>
                      <a:r>
                        <a:rPr lang="en-IN" sz="2400" b="1" strike="noStrike" spc="-1">
                          <a:solidFill>
                            <a:srgbClr val="FB4A18"/>
                          </a:solidFill>
                          <a:uFill>
                            <a:solidFill>
                              <a:srgbClr val="FFFFFF"/>
                            </a:solidFill>
                          </a:uFill>
                          <a:latin typeface="Century Gothic"/>
                        </a:rPr>
                        <a:t>int lastIndexOf(int ch, int fromIndex)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last occurrence of the specified character, searching backward starting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182240">
                <a:tc>
                  <a:txBody>
                    <a:bodyPr/>
                    <a:lstStyle/>
                    <a:p>
                      <a:r>
                        <a:rPr lang="en-IN" sz="2400" b="1" strike="noStrike" spc="-1">
                          <a:solidFill>
                            <a:srgbClr val="FB4A18"/>
                          </a:solidFill>
                          <a:uFill>
                            <a:solidFill>
                              <a:srgbClr val="FFFFFF"/>
                            </a:solidFill>
                          </a:uFill>
                          <a:latin typeface="Century Gothic"/>
                        </a:rPr>
                        <a:t>int lastIndexOf(String str)</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rightmost occurrence of the specified substring.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545120">
                <a:tc>
                  <a:txBody>
                    <a:bodyPr/>
                    <a:lstStyle/>
                    <a:p>
                      <a:r>
                        <a:rPr lang="en-IN" sz="2400" b="1" u="sng" strike="noStrike" spc="-1">
                          <a:solidFill>
                            <a:srgbClr val="FB4A18"/>
                          </a:solidFill>
                          <a:uFill>
                            <a:solidFill>
                              <a:srgbClr val="FFFFFF"/>
                            </a:solidFill>
                          </a:uFill>
                          <a:latin typeface="Century Gothic"/>
                        </a:rPr>
                        <a:t>int lastIndexOf(String str, int fromIndex)</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index within this string of the last occurrence of the specified substring, searching backward starting at the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392120">
                <a:tc>
                  <a:txBody>
                    <a:bodyPr/>
                    <a:lstStyle/>
                    <a:p>
                      <a:r>
                        <a:rPr lang="en-IN" sz="2400" b="1" u="sng" strike="noStrike" spc="-1">
                          <a:solidFill>
                            <a:srgbClr val="FB4A18"/>
                          </a:solidFill>
                          <a:uFill>
                            <a:solidFill>
                              <a:srgbClr val="FFFFFF"/>
                            </a:solidFill>
                          </a:uFill>
                          <a:latin typeface="Century Gothic"/>
                        </a:rPr>
                        <a:t>int length()</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Returns the length of this 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0" name="Table 1"/>
          <p:cNvGraphicFramePr/>
          <p:nvPr/>
        </p:nvGraphicFramePr>
        <p:xfrm>
          <a:off x="1676520" y="457200"/>
          <a:ext cx="9829800" cy="6143760"/>
        </p:xfrm>
        <a:graphic>
          <a:graphicData uri="http://schemas.openxmlformats.org/drawingml/2006/table">
            <a:tbl>
              <a:tblPr/>
              <a:tblGrid>
                <a:gridCol w="9829800">
                  <a:extLst>
                    <a:ext uri="{9D8B030D-6E8A-4147-A177-3AD203B41FA5}">
                      <a16:colId xmlns:a16="http://schemas.microsoft.com/office/drawing/2014/main" val="20000"/>
                    </a:ext>
                  </a:extLst>
                </a:gridCol>
              </a:tblGrid>
              <a:tr h="937800">
                <a:tc>
                  <a:txBody>
                    <a:bodyPr/>
                    <a:lstStyle/>
                    <a:p>
                      <a:pPr>
                        <a:lnSpc>
                          <a:spcPct val="100000"/>
                        </a:lnSpc>
                      </a:pPr>
                      <a:r>
                        <a:rPr lang="en-IN" sz="2400" b="1" u="sng" strike="noStrike" spc="-1">
                          <a:solidFill>
                            <a:srgbClr val="FB4A18"/>
                          </a:solidFill>
                          <a:uFill>
                            <a:solidFill>
                              <a:srgbClr val="FFFFFF"/>
                            </a:solidFill>
                          </a:uFill>
                          <a:latin typeface="Century Gothic"/>
                        </a:rPr>
                        <a:t>boolean matches(String regex)</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Tells whether or not this string matches the given regular expression.</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162080">
                <a:tc>
                  <a:txBody>
                    <a:bodyPr/>
                    <a:lstStyle/>
                    <a:p>
                      <a:pPr>
                        <a:lnSpc>
                          <a:spcPct val="100000"/>
                        </a:lnSpc>
                      </a:pPr>
                      <a:r>
                        <a:rPr lang="en-IN" sz="2400" b="1" u="sng" strike="noStrike" spc="-1">
                          <a:solidFill>
                            <a:srgbClr val="FB4A18"/>
                          </a:solidFill>
                          <a:uFill>
                            <a:solidFill>
                              <a:srgbClr val="FFFFFF"/>
                            </a:solidFill>
                          </a:uFill>
                          <a:latin typeface="Century Gothic"/>
                        </a:rPr>
                        <a:t>String replace(char oldChar, char newChar)</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Returns a new string resulting from replacing all occurrences of oldChar in this string with newChar.</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162080">
                <a:tc>
                  <a:txBody>
                    <a:bodyPr/>
                    <a:lstStyle/>
                    <a:p>
                      <a:r>
                        <a:rPr lang="en-IN" sz="2400" b="1" u="sng" strike="noStrike" spc="-1">
                          <a:solidFill>
                            <a:srgbClr val="FB4A18"/>
                          </a:solidFill>
                          <a:uFill>
                            <a:solidFill>
                              <a:srgbClr val="FFFFFF"/>
                            </a:solidFill>
                          </a:uFill>
                          <a:latin typeface="Century Gothic"/>
                        </a:rPr>
                        <a:t>String replaceAll(String regex, String replacement</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Replaces each substring of this string that matches the given regular expression with the given replacement.</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518840">
                <a:tc>
                  <a:txBody>
                    <a:bodyPr/>
                    <a:lstStyle/>
                    <a:p>
                      <a:r>
                        <a:rPr lang="en-IN" sz="2400" b="1" strike="noStrike" spc="-1">
                          <a:solidFill>
                            <a:srgbClr val="FB4A18"/>
                          </a:solidFill>
                          <a:uFill>
                            <a:solidFill>
                              <a:srgbClr val="FFFFFF"/>
                            </a:solidFill>
                          </a:uFill>
                          <a:latin typeface="Century Gothic"/>
                        </a:rPr>
                        <a:t>String replaceFirst(String regex, String replacement)</a:t>
                      </a:r>
                      <a:r>
                        <a:rPr lang="en-IN" sz="24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Century Gothic"/>
                        </a:rPr>
                        <a:t>Replaces the first substring of this string that matches the given regular expression with the given replacement.</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1309680">
                <a:tc>
                  <a:txBody>
                    <a:bodyPr/>
                    <a:lstStyle/>
                    <a:p>
                      <a:pPr>
                        <a:lnSpc>
                          <a:spcPct val="100000"/>
                        </a:lnSpc>
                      </a:pPr>
                      <a:r>
                        <a:rPr lang="en-IN" sz="2400" b="1" strike="noStrike" spc="-1">
                          <a:solidFill>
                            <a:srgbClr val="FB4A18"/>
                          </a:solidFill>
                          <a:uFill>
                            <a:solidFill>
                              <a:srgbClr val="FFFFFF"/>
                            </a:solidFill>
                          </a:uFill>
                          <a:latin typeface="Century Gothic"/>
                        </a:rPr>
                        <a:t>String[] split(String regex)</a:t>
                      </a:r>
                      <a:r>
                        <a:rPr lang="en-IN" sz="2400" b="1" strike="noStrike" spc="-1">
                          <a:solidFill>
                            <a:srgbClr val="000000"/>
                          </a:solidFill>
                          <a:uFill>
                            <a:solidFill>
                              <a:srgbClr val="FFFFFF"/>
                            </a:solidFill>
                          </a:uFill>
                          <a:latin typeface="Century Gothic"/>
                        </a:rPr>
                        <a:t> :-Splits this string around matches of the given regular expression.</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 name="Table 1"/>
          <p:cNvGraphicFramePr/>
          <p:nvPr/>
        </p:nvGraphicFramePr>
        <p:xfrm>
          <a:off x="1523880" y="641880"/>
          <a:ext cx="10134360" cy="5606280"/>
        </p:xfrm>
        <a:graphic>
          <a:graphicData uri="http://schemas.openxmlformats.org/drawingml/2006/table">
            <a:tbl>
              <a:tblPr/>
              <a:tblGrid>
                <a:gridCol w="10134360">
                  <a:extLst>
                    <a:ext uri="{9D8B030D-6E8A-4147-A177-3AD203B41FA5}">
                      <a16:colId xmlns:a16="http://schemas.microsoft.com/office/drawing/2014/main" val="20000"/>
                    </a:ext>
                  </a:extLst>
                </a:gridCol>
              </a:tblGrid>
              <a:tr h="933480">
                <a:tc>
                  <a:txBody>
                    <a:bodyPr/>
                    <a:lstStyle/>
                    <a:p>
                      <a:pPr>
                        <a:lnSpc>
                          <a:spcPct val="100000"/>
                        </a:lnSpc>
                      </a:pPr>
                      <a:r>
                        <a:rPr lang="en-IN" sz="2400" b="1" u="sng" strike="noStrike" spc="-1">
                          <a:solidFill>
                            <a:srgbClr val="FB4A18"/>
                          </a:solidFill>
                          <a:uFill>
                            <a:solidFill>
                              <a:srgbClr val="FFFFFF"/>
                            </a:solidFill>
                          </a:uFill>
                          <a:latin typeface="Century Gothic"/>
                        </a:rPr>
                        <a:t>boolean startsWith(String prefix)</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Tests if this string starts with the specified prefix.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1162080">
                <a:tc>
                  <a:txBody>
                    <a:bodyPr/>
                    <a:lstStyle/>
                    <a:p>
                      <a:pPr>
                        <a:lnSpc>
                          <a:spcPct val="100000"/>
                        </a:lnSpc>
                      </a:pPr>
                      <a:r>
                        <a:rPr lang="en-IN" sz="2400" b="1" strike="noStrike" spc="-1">
                          <a:solidFill>
                            <a:srgbClr val="FB4A18"/>
                          </a:solidFill>
                          <a:uFill>
                            <a:solidFill>
                              <a:srgbClr val="FFFFFF"/>
                            </a:solidFill>
                          </a:uFill>
                          <a:latin typeface="Century Gothic"/>
                        </a:rPr>
                        <a:t>boolean startsWith(String prefix, int toffset)</a:t>
                      </a:r>
                      <a:r>
                        <a:rPr lang="en-IN" sz="2400" b="1" strike="noStrike" spc="-1">
                          <a:solidFill>
                            <a:srgbClr val="000000"/>
                          </a:solidFill>
                          <a:uFill>
                            <a:solidFill>
                              <a:srgbClr val="FFFFFF"/>
                            </a:solidFill>
                          </a:uFill>
                          <a:latin typeface="Century Gothic"/>
                        </a:rPr>
                        <a:t> :-Tests if this string starts with the specified prefix beginning a specified index.</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902880">
                <a:tc>
                  <a:txBody>
                    <a:bodyPr/>
                    <a:lstStyle/>
                    <a:p>
                      <a:pPr>
                        <a:lnSpc>
                          <a:spcPct val="100000"/>
                        </a:lnSpc>
                      </a:pPr>
                      <a:r>
                        <a:rPr lang="en-IN" sz="2400" b="1" strike="noStrike" spc="-1">
                          <a:solidFill>
                            <a:srgbClr val="FB4A18"/>
                          </a:solidFill>
                          <a:uFill>
                            <a:solidFill>
                              <a:srgbClr val="FFFFFF"/>
                            </a:solidFill>
                          </a:uFill>
                          <a:latin typeface="Century Gothic"/>
                        </a:rPr>
                        <a:t>String substring(int beginIndex)</a:t>
                      </a:r>
                      <a:r>
                        <a:rPr lang="en-IN" sz="2400" b="1" strike="noStrike" spc="-1">
                          <a:solidFill>
                            <a:srgbClr val="000000"/>
                          </a:solidFill>
                          <a:uFill>
                            <a:solidFill>
                              <a:srgbClr val="FFFFFF"/>
                            </a:solidFill>
                          </a:uFill>
                          <a:latin typeface="Century Gothic"/>
                        </a:rPr>
                        <a:t> :-Returns a new string that is a substring of this 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1304280">
                <a:tc>
                  <a:txBody>
                    <a:bodyPr/>
                    <a:lstStyle/>
                    <a:p>
                      <a:pPr>
                        <a:lnSpc>
                          <a:spcPct val="100000"/>
                        </a:lnSpc>
                      </a:pPr>
                      <a:r>
                        <a:rPr lang="en-IN" sz="2400" b="1" u="sng" strike="noStrike" spc="-1">
                          <a:solidFill>
                            <a:srgbClr val="FB4A18"/>
                          </a:solidFill>
                          <a:uFill>
                            <a:solidFill>
                              <a:srgbClr val="FFFFFF"/>
                            </a:solidFill>
                          </a:uFill>
                          <a:latin typeface="Century Gothic"/>
                        </a:rPr>
                        <a:t>String substring(int beginIndex, int endIndex)</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Returns a new string that is a substring of this string.</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1303560">
                <a:tc>
                  <a:txBody>
                    <a:bodyPr/>
                    <a:lstStyle/>
                    <a:p>
                      <a:pPr>
                        <a:lnSpc>
                          <a:spcPct val="100000"/>
                        </a:lnSpc>
                      </a:pPr>
                      <a:r>
                        <a:rPr lang="en-IN" sz="2400" b="1" u="sng" strike="noStrike" spc="-1">
                          <a:solidFill>
                            <a:srgbClr val="FB4A18"/>
                          </a:solidFill>
                          <a:uFill>
                            <a:solidFill>
                              <a:srgbClr val="FFFFFF"/>
                            </a:solidFill>
                          </a:uFill>
                          <a:latin typeface="Century Gothic"/>
                        </a:rPr>
                        <a:t>char[] toCharArray()</a:t>
                      </a:r>
                      <a:r>
                        <a:rPr lang="en-IN" sz="2400" b="1" strike="noStrike" spc="-1">
                          <a:solidFill>
                            <a:srgbClr val="000000"/>
                          </a:solidFill>
                          <a:uFill>
                            <a:solidFill>
                              <a:srgbClr val="FFFFFF"/>
                            </a:solidFill>
                          </a:uFill>
                          <a:latin typeface="Century Gothic"/>
                        </a:rPr>
                        <a:t>  :-Converts this string to a new character array.</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5" name="Picture 2"/>
          <p:cNvPicPr/>
          <p:nvPr/>
        </p:nvPicPr>
        <p:blipFill>
          <a:blip r:embed="rId2"/>
          <a:stretch>
            <a:fillRect/>
          </a:stretch>
        </p:blipFill>
        <p:spPr>
          <a:xfrm>
            <a:off x="8991720" y="5734080"/>
            <a:ext cx="1523160" cy="1123200"/>
          </a:xfrm>
          <a:prstGeom prst="rect">
            <a:avLst/>
          </a:prstGeom>
          <a:ln>
            <a:noFill/>
          </a:ln>
        </p:spPr>
      </p:pic>
      <p:sp>
        <p:nvSpPr>
          <p:cNvPr id="496"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Features Of Java Cont..</a:t>
            </a:r>
            <a:endParaRPr lang="en-IN" sz="1800" b="0" strike="noStrike" spc="-1">
              <a:solidFill>
                <a:srgbClr val="000000"/>
              </a:solidFill>
              <a:uFill>
                <a:solidFill>
                  <a:srgbClr val="FFFFFF"/>
                </a:solidFill>
              </a:uFill>
              <a:latin typeface="Arial"/>
            </a:endParaRPr>
          </a:p>
        </p:txBody>
      </p:sp>
      <p:sp>
        <p:nvSpPr>
          <p:cNvPr id="497" name="CustomShape 2"/>
          <p:cNvSpPr/>
          <p:nvPr/>
        </p:nvSpPr>
        <p:spPr>
          <a:xfrm>
            <a:off x="1981080" y="1143000"/>
            <a:ext cx="8228880" cy="53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Portable :</a:t>
            </a:r>
            <a:r>
              <a:rPr lang="en-IN" sz="1800" b="0" strike="noStrike" spc="-1">
                <a:solidFill>
                  <a:srgbClr val="404040"/>
                </a:solidFill>
                <a:uFill>
                  <a:solidFill>
                    <a:srgbClr val="FFFFFF"/>
                  </a:solidFill>
                </a:uFill>
                <a:latin typeface="Century Gothic"/>
              </a:rPr>
              <a:t>being architectural neutral and having no implementation dependent aspects of the specification makes Java portable. Compiler and Java is written in ANSI C with a clean portability boundary means We may carry the Java byte code to any platform.</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Robust :</a:t>
            </a:r>
            <a:r>
              <a:rPr lang="en-IN" sz="1800" b="0" strike="noStrike" spc="-1">
                <a:solidFill>
                  <a:srgbClr val="404040"/>
                </a:solidFill>
                <a:uFill>
                  <a:solidFill>
                    <a:srgbClr val="FFFFFF"/>
                  </a:solidFill>
                </a:uFill>
                <a:latin typeface="Century Gothic"/>
              </a:rPr>
              <a:t> Robust simply means strong. Java uses strong memory management. There are lack of pointers that avoids  security problem. There is automatic garbage collection in Java. There is exception handling and type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0" strike="noStrike" spc="-1">
                <a:solidFill>
                  <a:srgbClr val="404040"/>
                </a:solidFill>
                <a:uFill>
                  <a:solidFill>
                    <a:srgbClr val="FFFFFF"/>
                  </a:solidFill>
                </a:uFill>
                <a:latin typeface="Century Gothic"/>
              </a:rPr>
              <a:t>checking mechanism in Java. All these points makes Java robust.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1800" b="1" strike="noStrike" spc="-1">
                <a:solidFill>
                  <a:srgbClr val="404040"/>
                </a:solidFill>
                <a:uFill>
                  <a:solidFill>
                    <a:srgbClr val="FFFFFF"/>
                  </a:solidFill>
                </a:uFill>
                <a:latin typeface="Century Gothic"/>
              </a:rPr>
              <a:t>Multi-threaded :</a:t>
            </a:r>
            <a:r>
              <a:rPr lang="en-IN" sz="1800" b="0" strike="noStrike" spc="-1">
                <a:solidFill>
                  <a:srgbClr val="404040"/>
                </a:solidFill>
                <a:uFill>
                  <a:solidFill>
                    <a:srgbClr val="FFFFFF"/>
                  </a:solidFill>
                </a:uFill>
                <a:latin typeface="Century Gothic"/>
              </a:rPr>
              <a:t> With Java's multi-threaded feature it is possible to write programs that can do many tasks simultaneously. This design feature allows developers to construct smoothly running interactive applications.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2" name="Table 1"/>
          <p:cNvGraphicFramePr/>
          <p:nvPr/>
        </p:nvGraphicFramePr>
        <p:xfrm>
          <a:off x="1752480" y="304920"/>
          <a:ext cx="9753480" cy="5132160"/>
        </p:xfrm>
        <a:graphic>
          <a:graphicData uri="http://schemas.openxmlformats.org/drawingml/2006/table">
            <a:tbl>
              <a:tblPr/>
              <a:tblGrid>
                <a:gridCol w="9753480">
                  <a:extLst>
                    <a:ext uri="{9D8B030D-6E8A-4147-A177-3AD203B41FA5}">
                      <a16:colId xmlns:a16="http://schemas.microsoft.com/office/drawing/2014/main" val="20000"/>
                    </a:ext>
                  </a:extLst>
                </a:gridCol>
              </a:tblGrid>
              <a:tr h="1162080">
                <a:tc>
                  <a:txBody>
                    <a:bodyPr/>
                    <a:lstStyle/>
                    <a:p>
                      <a:pPr>
                        <a:lnSpc>
                          <a:spcPct val="100000"/>
                        </a:lnSpc>
                      </a:pPr>
                      <a:r>
                        <a:rPr lang="en-IN" sz="2400" b="1" u="sng" strike="noStrike" spc="-1">
                          <a:solidFill>
                            <a:srgbClr val="FB4A18"/>
                          </a:solidFill>
                          <a:uFill>
                            <a:solidFill>
                              <a:srgbClr val="FFFFFF"/>
                            </a:solidFill>
                          </a:uFill>
                          <a:latin typeface="Century Gothic"/>
                        </a:rPr>
                        <a:t>String toLowerCase()</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Converts all of the characters in this String to lower case using the rules of the default locale.</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0"/>
                  </a:ext>
                </a:extLst>
              </a:tr>
              <a:tr h="805320">
                <a:tc>
                  <a:txBody>
                    <a:bodyPr/>
                    <a:lstStyle/>
                    <a:p>
                      <a:pPr>
                        <a:lnSpc>
                          <a:spcPct val="100000"/>
                        </a:lnSpc>
                      </a:pPr>
                      <a:r>
                        <a:rPr lang="en-IN" sz="2400" b="1" u="sng" strike="noStrike" spc="-1">
                          <a:solidFill>
                            <a:srgbClr val="FB4A18"/>
                          </a:solidFill>
                          <a:uFill>
                            <a:solidFill>
                              <a:srgbClr val="FFFFFF"/>
                            </a:solidFill>
                          </a:uFill>
                          <a:latin typeface="Century Gothic"/>
                        </a:rPr>
                        <a:t>String toString()</a:t>
                      </a:r>
                      <a:r>
                        <a:rPr lang="en-IN" sz="2400" b="1" u="sng" strike="noStrike" spc="-1">
                          <a:solidFill>
                            <a:srgbClr val="000000"/>
                          </a:solidFill>
                          <a:uFill>
                            <a:solidFill>
                              <a:srgbClr val="FFFFFF"/>
                            </a:solidFill>
                          </a:uFill>
                          <a:latin typeface="Century Gothic"/>
                        </a:rPr>
                        <a:t> :-</a:t>
                      </a:r>
                      <a:r>
                        <a:rPr lang="en-IN" sz="2400" b="1" strike="noStrike" spc="-1">
                          <a:solidFill>
                            <a:srgbClr val="000000"/>
                          </a:solidFill>
                          <a:uFill>
                            <a:solidFill>
                              <a:srgbClr val="FFFFFF"/>
                            </a:solidFill>
                          </a:uFill>
                          <a:latin typeface="Century Gothic"/>
                        </a:rPr>
                        <a:t>This object (which is already a string!) is itself returned.</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1"/>
                  </a:ext>
                </a:extLst>
              </a:tr>
              <a:tr h="1162080">
                <a:tc>
                  <a:txBody>
                    <a:bodyPr/>
                    <a:lstStyle/>
                    <a:p>
                      <a:pPr>
                        <a:lnSpc>
                          <a:spcPct val="100000"/>
                        </a:lnSpc>
                      </a:pPr>
                      <a:r>
                        <a:rPr lang="en-IN" sz="2400" b="1" strike="noStrike" spc="-1">
                          <a:solidFill>
                            <a:srgbClr val="FB4A18"/>
                          </a:solidFill>
                          <a:uFill>
                            <a:solidFill>
                              <a:srgbClr val="FFFFFF"/>
                            </a:solidFill>
                          </a:uFill>
                          <a:latin typeface="Century Gothic"/>
                        </a:rPr>
                        <a:t>String toUpperCase()</a:t>
                      </a:r>
                      <a:r>
                        <a:rPr lang="en-IN" sz="2400" b="1" strike="noStrike" spc="-1">
                          <a:solidFill>
                            <a:srgbClr val="000000"/>
                          </a:solidFill>
                          <a:uFill>
                            <a:solidFill>
                              <a:srgbClr val="FFFFFF"/>
                            </a:solidFill>
                          </a:uFill>
                          <a:latin typeface="Century Gothic"/>
                        </a:rPr>
                        <a:t> :-Converts all of the characters in this String to upper case using the rules of the default locale.</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2"/>
                  </a:ext>
                </a:extLst>
              </a:tr>
              <a:tr h="805320">
                <a:tc>
                  <a:txBody>
                    <a:bodyPr/>
                    <a:lstStyle/>
                    <a:p>
                      <a:pPr>
                        <a:lnSpc>
                          <a:spcPct val="100000"/>
                        </a:lnSpc>
                      </a:pPr>
                      <a:r>
                        <a:rPr lang="en-IN" sz="2400" b="1" strike="noStrike" spc="-1">
                          <a:solidFill>
                            <a:srgbClr val="FB4A18"/>
                          </a:solidFill>
                          <a:uFill>
                            <a:solidFill>
                              <a:srgbClr val="FFFFFF"/>
                            </a:solidFill>
                          </a:uFill>
                          <a:latin typeface="Century Gothic"/>
                        </a:rPr>
                        <a:t>String trim()</a:t>
                      </a:r>
                      <a:r>
                        <a:rPr lang="en-IN" sz="2400" b="1" strike="noStrike" spc="-1">
                          <a:solidFill>
                            <a:srgbClr val="000000"/>
                          </a:solidFill>
                          <a:uFill>
                            <a:solidFill>
                              <a:srgbClr val="FFFFFF"/>
                            </a:solidFill>
                          </a:uFill>
                          <a:latin typeface="Century Gothic"/>
                        </a:rPr>
                        <a:t>  :-Returns a copy of the string, with leading and trailing whitespace omitted.</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3"/>
                  </a:ext>
                </a:extLst>
              </a:tr>
              <a:tr h="1162080">
                <a:tc>
                  <a:txBody>
                    <a:bodyPr/>
                    <a:lstStyle/>
                    <a:p>
                      <a:pPr>
                        <a:lnSpc>
                          <a:spcPct val="100000"/>
                        </a:lnSpc>
                      </a:pPr>
                      <a:r>
                        <a:rPr lang="en-IN" sz="2400" b="1" strike="noStrike" spc="-1">
                          <a:solidFill>
                            <a:srgbClr val="FB4A18"/>
                          </a:solidFill>
                          <a:uFill>
                            <a:solidFill>
                              <a:srgbClr val="FFFFFF"/>
                            </a:solidFill>
                          </a:uFill>
                          <a:latin typeface="Century Gothic"/>
                        </a:rPr>
                        <a:t>static String valueOf([int][float][…….] x)</a:t>
                      </a:r>
                      <a:r>
                        <a:rPr lang="en-IN" sz="2400" b="1" strike="noStrike" spc="-1">
                          <a:solidFill>
                            <a:srgbClr val="000000"/>
                          </a:solidFill>
                          <a:uFill>
                            <a:solidFill>
                              <a:srgbClr val="FFFFFF"/>
                            </a:solidFill>
                          </a:uFill>
                          <a:latin typeface="Century Gothic"/>
                        </a:rPr>
                        <a:t> :-Returns the string representation of the passed data type argument.</a:t>
                      </a:r>
                      <a:endParaRPr lang="en-IN" sz="1800" b="0" strike="noStrike" spc="-1">
                        <a:solidFill>
                          <a:srgbClr val="000000"/>
                        </a:solidFill>
                        <a:uFill>
                          <a:solidFill>
                            <a:srgbClr val="FFFFFF"/>
                          </a:solidFill>
                        </a:uFill>
                        <a:latin typeface="Arial"/>
                      </a:endParaRPr>
                    </a:p>
                  </a:txBody>
                  <a:tcPr>
                    <a:solidFill>
                      <a:srgbClr val="729FCF"/>
                    </a:solidFill>
                  </a:tcPr>
                </a:tc>
                <a:extLst>
                  <a:ext uri="{0D108BD9-81ED-4DB2-BD59-A6C34878D82A}">
                    <a16:rowId xmlns:a16="http://schemas.microsoft.com/office/drawing/2014/main" val="10004"/>
                  </a:ext>
                </a:extLst>
              </a:tr>
            </a:tbl>
          </a:graphicData>
        </a:graphic>
      </p:graphicFrame>
      <p:sp>
        <p:nvSpPr>
          <p:cNvPr id="673" name="CustomShape 2"/>
          <p:cNvSpPr/>
          <p:nvPr/>
        </p:nvSpPr>
        <p:spPr>
          <a:xfrm>
            <a:off x="1905120" y="5791320"/>
            <a:ext cx="9138018" cy="837360"/>
          </a:xfrm>
          <a:prstGeom prst="rect">
            <a:avLst/>
          </a:prstGeom>
          <a:solidFill>
            <a:srgbClr val="A53010"/>
          </a:solidFill>
          <a:ln w="15840">
            <a:solidFill>
              <a:srgbClr val="7A230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dirty="0">
                <a:solidFill>
                  <a:srgbClr val="FFFFFF"/>
                </a:solidFill>
                <a:uFill>
                  <a:solidFill>
                    <a:srgbClr val="FFFFFF"/>
                  </a:solidFill>
                </a:uFill>
                <a:latin typeface="Century Gothic"/>
              </a:rPr>
              <a:t>Continue with more details about String later</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CustomShape 1"/>
          <p:cNvSpPr/>
          <p:nvPr/>
        </p:nvSpPr>
        <p:spPr>
          <a:xfrm>
            <a:off x="1981080" y="27468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0" strike="noStrike" spc="-1">
                <a:solidFill>
                  <a:srgbClr val="262626"/>
                </a:solidFill>
                <a:uFill>
                  <a:solidFill>
                    <a:srgbClr val="FFFFFF"/>
                  </a:solidFill>
                </a:uFill>
                <a:latin typeface="Century Gothic"/>
              </a:rPr>
              <a:t>Inheritance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675" name="CustomShape 2"/>
          <p:cNvSpPr/>
          <p:nvPr/>
        </p:nvSpPr>
        <p:spPr>
          <a:xfrm>
            <a:off x="1495744" y="1614268"/>
            <a:ext cx="9981360" cy="43504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Inheritance can be defined as the process where one object acquires the properties of another.</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Inheritance is a mechanism in which one object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acquires all the properties and behaviours of parent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object.</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The idea behind inheritance is that you can create new classes that are built upon existing classes. </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When you inherit from an existing class, you reuse (or inherit) methods and fields.</a:t>
            </a:r>
            <a:endParaRPr lang="en-IN" sz="1800" b="0" strike="noStrike" spc="-1" dirty="0">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dirty="0">
                <a:solidFill>
                  <a:srgbClr val="404040"/>
                </a:solidFill>
                <a:uFill>
                  <a:solidFill>
                    <a:srgbClr val="FFFFFF"/>
                  </a:solidFill>
                </a:uFill>
                <a:latin typeface="Century Gothic"/>
              </a:rPr>
              <a:t>Inheritance represents the IS-A relationship.</a:t>
            </a:r>
            <a:endParaRPr lang="en-IN" sz="1800" b="0" strike="noStrike" spc="-1" dirty="0">
              <a:solidFill>
                <a:srgbClr val="000000"/>
              </a:solidFill>
              <a:uFill>
                <a:solidFill>
                  <a:srgbClr val="FFFFFF"/>
                </a:solidFill>
              </a:uFill>
              <a:latin typeface="Arial"/>
            </a:endParaRPr>
          </a:p>
          <a:p>
            <a:pPr marL="215900" indent="-215900">
              <a:lnSpc>
                <a:spcPct val="100000"/>
              </a:lnSpc>
              <a:buClr>
                <a:srgbClr val="59533F"/>
              </a:buClr>
              <a:buFont typeface="Wingdings 3" charset="2"/>
              <a:buChar char=""/>
            </a:pPr>
            <a:r>
              <a:rPr lang="en-IN" sz="2400" b="1" strike="noStrike" spc="-1" dirty="0">
                <a:solidFill>
                  <a:srgbClr val="59533F"/>
                </a:solidFill>
                <a:uFill>
                  <a:solidFill>
                    <a:srgbClr val="FFFFFF"/>
                  </a:solidFill>
                </a:uFill>
                <a:latin typeface="Century Gothic"/>
              </a:rPr>
              <a:t>extends</a:t>
            </a:r>
            <a:r>
              <a:rPr lang="en-IN" sz="2400" b="0" strike="noStrike" spc="-1" dirty="0">
                <a:solidFill>
                  <a:srgbClr val="404040"/>
                </a:solidFill>
                <a:uFill>
                  <a:solidFill>
                    <a:srgbClr val="FFFFFF"/>
                  </a:solidFill>
                </a:uFill>
                <a:latin typeface="Century Gothic"/>
              </a:rPr>
              <a:t> keyword is used to achieve inheritance.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CustomShape 1"/>
          <p:cNvSpPr/>
          <p:nvPr/>
        </p:nvSpPr>
        <p:spPr>
          <a:xfrm>
            <a:off x="2057400" y="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Inheritance Example</a:t>
            </a:r>
            <a:endParaRPr lang="en-IN" sz="1800" b="0" strike="noStrike" spc="-1">
              <a:solidFill>
                <a:srgbClr val="000000"/>
              </a:solidFill>
              <a:uFill>
                <a:solidFill>
                  <a:srgbClr val="FFFFFF"/>
                </a:solidFill>
              </a:uFill>
              <a:latin typeface="Arial"/>
            </a:endParaRPr>
          </a:p>
        </p:txBody>
      </p:sp>
      <p:pic>
        <p:nvPicPr>
          <p:cNvPr id="677" name="Picture 2"/>
          <p:cNvPicPr/>
          <p:nvPr/>
        </p:nvPicPr>
        <p:blipFill>
          <a:blip r:embed="rId2"/>
          <a:stretch>
            <a:fillRect/>
          </a:stretch>
        </p:blipFill>
        <p:spPr>
          <a:xfrm>
            <a:off x="1828800" y="762120"/>
            <a:ext cx="8609760" cy="3351960"/>
          </a:xfrm>
          <a:prstGeom prst="rect">
            <a:avLst/>
          </a:prstGeom>
          <a:ln w="9360">
            <a:noFill/>
          </a:ln>
        </p:spPr>
      </p:pic>
      <p:sp>
        <p:nvSpPr>
          <p:cNvPr id="678" name="CustomShape 2"/>
          <p:cNvSpPr/>
          <p:nvPr/>
        </p:nvSpPr>
        <p:spPr>
          <a:xfrm>
            <a:off x="1676520" y="4648320"/>
            <a:ext cx="8762400" cy="2056680"/>
          </a:xfrm>
          <a:prstGeom prst="roundRect">
            <a:avLst>
              <a:gd name="adj" fmla="val 16667"/>
            </a:avLst>
          </a:prstGeom>
          <a:solidFill>
            <a:srgbClr val="A53010"/>
          </a:solidFill>
          <a:ln w="15840">
            <a:solidFill>
              <a:srgbClr val="7A230B"/>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1" strike="noStrike" spc="-1">
                <a:solidFill>
                  <a:srgbClr val="FFFFFF"/>
                </a:solidFill>
                <a:uFill>
                  <a:solidFill>
                    <a:srgbClr val="FFFFFF"/>
                  </a:solidFill>
                </a:uFill>
                <a:latin typeface="Century Gothic"/>
              </a:rPr>
              <a:t>Animal is the superclass of Mammal class.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Animal is the superclass of Reptile class.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Mammal and Reptile are subclasses of Animal class.</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Dog is the subclass of both Mammal and Animal classes.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CustomShape 1"/>
          <p:cNvSpPr/>
          <p:nvPr/>
        </p:nvSpPr>
        <p:spPr>
          <a:xfrm>
            <a:off x="2057400" y="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IS-A Relationship</a:t>
            </a:r>
            <a:endParaRPr lang="en-IN" sz="1800" b="0" strike="noStrike" spc="-1">
              <a:solidFill>
                <a:srgbClr val="000000"/>
              </a:solidFill>
              <a:uFill>
                <a:solidFill>
                  <a:srgbClr val="FFFFFF"/>
                </a:solidFill>
              </a:uFill>
              <a:latin typeface="Arial"/>
            </a:endParaRPr>
          </a:p>
        </p:txBody>
      </p:sp>
      <p:pic>
        <p:nvPicPr>
          <p:cNvPr id="680" name="Picture 2"/>
          <p:cNvPicPr/>
          <p:nvPr/>
        </p:nvPicPr>
        <p:blipFill>
          <a:blip r:embed="rId2"/>
          <a:stretch>
            <a:fillRect/>
          </a:stretch>
        </p:blipFill>
        <p:spPr>
          <a:xfrm>
            <a:off x="1712880" y="792000"/>
            <a:ext cx="8954280" cy="3351960"/>
          </a:xfrm>
          <a:prstGeom prst="rect">
            <a:avLst/>
          </a:prstGeom>
          <a:ln w="9360">
            <a:noFill/>
          </a:ln>
        </p:spPr>
      </p:pic>
      <p:sp>
        <p:nvSpPr>
          <p:cNvPr id="681" name="CustomShape 2"/>
          <p:cNvSpPr/>
          <p:nvPr/>
        </p:nvSpPr>
        <p:spPr>
          <a:xfrm>
            <a:off x="1676520" y="4495680"/>
            <a:ext cx="8762400" cy="2056680"/>
          </a:xfrm>
          <a:prstGeom prst="roundRect">
            <a:avLst>
              <a:gd name="adj" fmla="val 16667"/>
            </a:avLst>
          </a:prstGeom>
          <a:solidFill>
            <a:srgbClr val="A53010"/>
          </a:solidFill>
          <a:ln w="15840">
            <a:solidFill>
              <a:srgbClr val="7A230B"/>
            </a:solidFill>
            <a:round/>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1" strike="noStrike" spc="-1">
                <a:solidFill>
                  <a:srgbClr val="FFFFFF"/>
                </a:solidFill>
                <a:uFill>
                  <a:solidFill>
                    <a:srgbClr val="FFFFFF"/>
                  </a:solidFill>
                </a:uFill>
                <a:latin typeface="Century Gothic"/>
              </a:rPr>
              <a:t>Mammal IS-A Animal</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Reptile IS-A Animal</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Dog IS-A Mammal</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FFFFFF"/>
                </a:solidFill>
                <a:uFill>
                  <a:solidFill>
                    <a:srgbClr val="FFFFFF"/>
                  </a:solidFill>
                </a:uFill>
                <a:latin typeface="Century Gothic"/>
              </a:rPr>
              <a:t>Hence : Dog IS-A Animal as well</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CustomShape 1"/>
          <p:cNvSpPr/>
          <p:nvPr/>
        </p:nvSpPr>
        <p:spPr>
          <a:xfrm>
            <a:off x="1981080" y="0"/>
            <a:ext cx="8228880" cy="7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a:solidFill>
                  <a:srgbClr val="262626"/>
                </a:solidFill>
                <a:uFill>
                  <a:solidFill>
                    <a:srgbClr val="FFFFFF"/>
                  </a:solidFill>
                </a:uFill>
                <a:latin typeface="Century Gothic"/>
              </a:rPr>
              <a:t>Instanceof Operator</a:t>
            </a:r>
            <a:endParaRPr lang="en-IN" sz="1800" b="0" strike="noStrike" spc="-1">
              <a:solidFill>
                <a:srgbClr val="000000"/>
              </a:solidFill>
              <a:uFill>
                <a:solidFill>
                  <a:srgbClr val="FFFFFF"/>
                </a:solidFill>
              </a:uFill>
              <a:latin typeface="Arial"/>
            </a:endParaRPr>
          </a:p>
        </p:txBody>
      </p:sp>
      <p:sp>
        <p:nvSpPr>
          <p:cNvPr id="683" name="CustomShape 2"/>
          <p:cNvSpPr/>
          <p:nvPr/>
        </p:nvSpPr>
        <p:spPr>
          <a:xfrm>
            <a:off x="1523880" y="762120"/>
            <a:ext cx="9676800" cy="548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instanceof operator compares an object to a specified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You can use it to test if an object is an instance of a class, an instance of a subclass, or an instance of a class that implements a particular interface.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 instanceof operator is also known as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comparison operator because it compares the instance with type.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 It returns either true or false. </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If we apply the instanceof operator with any variable that have null value, it returns false.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1981080" y="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Instanceof Operator Example</a:t>
            </a:r>
            <a:endParaRPr lang="en-IN" sz="1800" b="0" strike="noStrike" spc="-1">
              <a:solidFill>
                <a:srgbClr val="000000"/>
              </a:solidFill>
              <a:uFill>
                <a:solidFill>
                  <a:srgbClr val="FFFFFF"/>
                </a:solidFill>
              </a:uFill>
              <a:latin typeface="Arial"/>
            </a:endParaRPr>
          </a:p>
        </p:txBody>
      </p:sp>
      <p:sp>
        <p:nvSpPr>
          <p:cNvPr id="685"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686" name="Picture 2"/>
          <p:cNvPicPr/>
          <p:nvPr/>
        </p:nvPicPr>
        <p:blipFill>
          <a:blip r:embed="rId2"/>
          <a:stretch>
            <a:fillRect/>
          </a:stretch>
        </p:blipFill>
        <p:spPr>
          <a:xfrm>
            <a:off x="1447920" y="1219320"/>
            <a:ext cx="9905400" cy="5433120"/>
          </a:xfrm>
          <a:prstGeom prst="rect">
            <a:avLst/>
          </a:prstGeom>
          <a:ln w="9360">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Types of Inheritance</a:t>
            </a:r>
            <a:endParaRPr lang="en-IN" sz="1800" b="0" strike="noStrike" spc="-1">
              <a:solidFill>
                <a:srgbClr val="000000"/>
              </a:solidFill>
              <a:uFill>
                <a:solidFill>
                  <a:srgbClr val="FFFFFF"/>
                </a:solidFill>
              </a:uFill>
              <a:latin typeface="Arial"/>
            </a:endParaRPr>
          </a:p>
        </p:txBody>
      </p:sp>
      <p:sp>
        <p:nvSpPr>
          <p:cNvPr id="688" name="CustomShape 2"/>
          <p:cNvSpPr/>
          <p:nvPr/>
        </p:nvSpPr>
        <p:spPr>
          <a:xfrm>
            <a:off x="1523880" y="838080"/>
            <a:ext cx="952416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There exists basically three types of </a:t>
            </a:r>
            <a:r>
              <a:rPr lang="en-IN" sz="2400" b="0" u="sng" strike="noStrike" spc="-1">
                <a:solidFill>
                  <a:srgbClr val="FC7752"/>
                </a:solidFill>
                <a:uFill>
                  <a:solidFill>
                    <a:srgbClr val="FFFFFF"/>
                  </a:solidFill>
                </a:uFill>
                <a:latin typeface="Century Gothic"/>
              </a:rPr>
              <a:t>inheritance</a:t>
            </a:r>
            <a:r>
              <a:rPr lang="en-IN" sz="2400" b="0" strike="noStrike" spc="-1">
                <a:solidFill>
                  <a:srgbClr val="404040"/>
                </a:solidFill>
                <a:uFill>
                  <a:solidFill>
                    <a:srgbClr val="FFFFFF"/>
                  </a:solidFill>
                </a:uFill>
                <a:latin typeface="Century Gothic"/>
              </a:rPr>
              <a:t>.</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Single Inheritance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Multilevel inheritance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Multiple inheritance</a:t>
            </a:r>
            <a:endParaRPr lang="en-IN" sz="1800" b="0" strike="noStrike" spc="-1">
              <a:solidFill>
                <a:srgbClr val="000000"/>
              </a:solidFill>
              <a:uFill>
                <a:solidFill>
                  <a:srgbClr val="FFFFFF"/>
                </a:solidFill>
              </a:uFill>
              <a:latin typeface="Arial"/>
            </a:endParaRPr>
          </a:p>
          <a:p>
            <a:pPr marL="215900" indent="-215900">
              <a:lnSpc>
                <a:spcPct val="100000"/>
              </a:lnSpc>
              <a:buClr>
                <a:srgbClr val="404040"/>
              </a:buClr>
              <a:buFont typeface="Wingdings 3" charset="2"/>
              <a:buChar char=""/>
            </a:pPr>
            <a:r>
              <a:rPr lang="en-IN" sz="2400" b="0" strike="noStrike" spc="-1">
                <a:solidFill>
                  <a:srgbClr val="404040"/>
                </a:solidFill>
                <a:uFill>
                  <a:solidFill>
                    <a:srgbClr val="FFFFFF"/>
                  </a:solidFill>
                </a:uFill>
                <a:latin typeface="Century Gothic"/>
              </a:rPr>
              <a:t>Hierarchical inheritance</a:t>
            </a: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404040"/>
                </a:solidFill>
                <a:uFill>
                  <a:solidFill>
                    <a:srgbClr val="FFFFFF"/>
                  </a:solidFill>
                </a:uFill>
                <a:latin typeface="Century Gothic"/>
              </a:rPr>
              <a:t>	</a:t>
            </a:r>
            <a:r>
              <a:rPr lang="en-IN" sz="2400" b="0" strike="noStrike" spc="-1">
                <a:solidFill>
                  <a:srgbClr val="404040"/>
                </a:solidFill>
                <a:uFill>
                  <a:solidFill>
                    <a:srgbClr val="FFFFFF"/>
                  </a:solidFill>
                </a:uFill>
                <a:latin typeface="Century Gothic"/>
              </a:rPr>
              <a:t>In </a:t>
            </a:r>
            <a:r>
              <a:rPr lang="en-IN" sz="2400" b="1" strike="noStrike" spc="-1">
                <a:solidFill>
                  <a:srgbClr val="404040"/>
                </a:solidFill>
                <a:uFill>
                  <a:solidFill>
                    <a:srgbClr val="FFFFFF"/>
                  </a:solidFill>
                </a:uFill>
                <a:latin typeface="Century Gothic"/>
              </a:rPr>
              <a:t>single inheritance</a:t>
            </a:r>
            <a:r>
              <a:rPr lang="en-IN" sz="2400" b="0" strike="noStrike" spc="-1">
                <a:solidFill>
                  <a:srgbClr val="404040"/>
                </a:solidFill>
                <a:uFill>
                  <a:solidFill>
                    <a:srgbClr val="FFFFFF"/>
                  </a:solidFill>
                </a:uFill>
                <a:latin typeface="Century Gothic"/>
              </a:rPr>
              <a:t>, one class extends one class only.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In </a:t>
            </a:r>
            <a:r>
              <a:rPr lang="en-IN" sz="2400" b="1" strike="noStrike" spc="-1">
                <a:solidFill>
                  <a:srgbClr val="404040"/>
                </a:solidFill>
                <a:uFill>
                  <a:solidFill>
                    <a:srgbClr val="FFFFFF"/>
                  </a:solidFill>
                </a:uFill>
                <a:latin typeface="Century Gothic"/>
              </a:rPr>
              <a:t>multilevel inheritance</a:t>
            </a:r>
            <a:r>
              <a:rPr lang="en-IN" sz="2400" b="0" strike="noStrike" spc="-1">
                <a:solidFill>
                  <a:srgbClr val="404040"/>
                </a:solidFill>
                <a:uFill>
                  <a:solidFill>
                    <a:srgbClr val="FFFFFF"/>
                  </a:solidFill>
                </a:uFill>
                <a:latin typeface="Century Gothic"/>
              </a:rPr>
              <a:t>, the ladder of single inheritance increases.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 In </a:t>
            </a:r>
            <a:r>
              <a:rPr lang="en-IN" sz="2400" b="1" strike="noStrike" spc="-1">
                <a:solidFill>
                  <a:srgbClr val="404040"/>
                </a:solidFill>
                <a:uFill>
                  <a:solidFill>
                    <a:srgbClr val="FFFFFF"/>
                  </a:solidFill>
                </a:uFill>
                <a:latin typeface="Century Gothic"/>
              </a:rPr>
              <a:t>multiple inheritance</a:t>
            </a:r>
            <a:r>
              <a:rPr lang="en-IN" sz="2400" b="0" strike="noStrike" spc="-1">
                <a:solidFill>
                  <a:srgbClr val="404040"/>
                </a:solidFill>
                <a:uFill>
                  <a:solidFill>
                    <a:srgbClr val="FFFFFF"/>
                  </a:solidFill>
                </a:uFill>
                <a:latin typeface="Century Gothic"/>
              </a:rPr>
              <a:t>, one class directly extends more than one class.</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404040"/>
                </a:solidFill>
                <a:uFill>
                  <a:solidFill>
                    <a:srgbClr val="FFFFFF"/>
                  </a:solidFill>
                </a:uFill>
                <a:latin typeface="Century Gothic"/>
              </a:rPr>
              <a:t>In </a:t>
            </a:r>
            <a:r>
              <a:rPr lang="en-IN" sz="2400" b="1" strike="noStrike" spc="-1">
                <a:solidFill>
                  <a:srgbClr val="404040"/>
                </a:solidFill>
                <a:uFill>
                  <a:solidFill>
                    <a:srgbClr val="FFFFFF"/>
                  </a:solidFill>
                </a:uFill>
                <a:latin typeface="Century Gothic"/>
              </a:rPr>
              <a:t>hierarchical inheritance</a:t>
            </a:r>
            <a:r>
              <a:rPr lang="en-IN" sz="2400" b="0" strike="noStrike" spc="-1">
                <a:solidFill>
                  <a:srgbClr val="404040"/>
                </a:solidFill>
                <a:uFill>
                  <a:solidFill>
                    <a:srgbClr val="FFFFFF"/>
                  </a:solidFill>
                </a:uFill>
                <a:latin typeface="Century Gothic"/>
              </a:rPr>
              <a:t> one class is extended by more than one class.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Single Inheritance</a:t>
            </a:r>
            <a:endParaRPr lang="en-IN" sz="1800" b="0" strike="noStrike" spc="-1">
              <a:solidFill>
                <a:srgbClr val="000000"/>
              </a:solidFill>
              <a:uFill>
                <a:solidFill>
                  <a:srgbClr val="FFFFFF"/>
                </a:solidFill>
              </a:uFill>
              <a:latin typeface="Arial"/>
            </a:endParaRPr>
          </a:p>
        </p:txBody>
      </p:sp>
      <p:pic>
        <p:nvPicPr>
          <p:cNvPr id="690" name="Picture 2"/>
          <p:cNvPicPr/>
          <p:nvPr/>
        </p:nvPicPr>
        <p:blipFill>
          <a:blip r:embed="rId2"/>
          <a:stretch>
            <a:fillRect/>
          </a:stretch>
        </p:blipFill>
        <p:spPr>
          <a:xfrm>
            <a:off x="1523880" y="1371600"/>
            <a:ext cx="8533800" cy="3962520"/>
          </a:xfrm>
          <a:prstGeom prst="rect">
            <a:avLst/>
          </a:prstGeom>
          <a:ln w="9360">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Multilevel Inheritance</a:t>
            </a:r>
            <a:endParaRPr lang="en-IN" sz="1800" b="0" strike="noStrike" spc="-1">
              <a:solidFill>
                <a:srgbClr val="000000"/>
              </a:solidFill>
              <a:uFill>
                <a:solidFill>
                  <a:srgbClr val="FFFFFF"/>
                </a:solidFill>
              </a:uFill>
              <a:latin typeface="Arial"/>
            </a:endParaRPr>
          </a:p>
        </p:txBody>
      </p:sp>
      <p:pic>
        <p:nvPicPr>
          <p:cNvPr id="692" name="Picture 3"/>
          <p:cNvPicPr/>
          <p:nvPr/>
        </p:nvPicPr>
        <p:blipFill>
          <a:blip r:embed="rId2"/>
          <a:stretch>
            <a:fillRect/>
          </a:stretch>
        </p:blipFill>
        <p:spPr>
          <a:xfrm>
            <a:off x="1523880" y="838080"/>
            <a:ext cx="9143280" cy="5790600"/>
          </a:xfrm>
          <a:prstGeom prst="rect">
            <a:avLst/>
          </a:prstGeom>
          <a:ln w="9360">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CustomShape 1"/>
          <p:cNvSpPr/>
          <p:nvPr/>
        </p:nvSpPr>
        <p:spPr>
          <a:xfrm>
            <a:off x="1981080" y="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262626"/>
                </a:solidFill>
                <a:uFill>
                  <a:solidFill>
                    <a:srgbClr val="FFFFFF"/>
                  </a:solidFill>
                </a:uFill>
                <a:latin typeface="Century Gothic"/>
              </a:rPr>
              <a:t>Multilevel Inheritance</a:t>
            </a:r>
            <a:endParaRPr lang="en-IN" sz="1800" b="0" strike="noStrike" spc="-1">
              <a:solidFill>
                <a:srgbClr val="000000"/>
              </a:solidFill>
              <a:uFill>
                <a:solidFill>
                  <a:srgbClr val="FFFFFF"/>
                </a:solidFill>
              </a:uFill>
              <a:latin typeface="Arial"/>
            </a:endParaRPr>
          </a:p>
        </p:txBody>
      </p:sp>
      <p:pic>
        <p:nvPicPr>
          <p:cNvPr id="694" name="Picture 3"/>
          <p:cNvPicPr/>
          <p:nvPr/>
        </p:nvPicPr>
        <p:blipFill>
          <a:blip r:embed="rId2"/>
          <a:stretch>
            <a:fillRect/>
          </a:stretch>
        </p:blipFill>
        <p:spPr>
          <a:xfrm>
            <a:off x="1523880" y="838080"/>
            <a:ext cx="9143280" cy="5409360"/>
          </a:xfrm>
          <a:prstGeom prst="rect">
            <a:avLst/>
          </a:prstGeom>
          <a:ln w="936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7490</Words>
  <Application>Microsoft Office PowerPoint</Application>
  <PresentationFormat>Widescreen</PresentationFormat>
  <Paragraphs>1574</Paragraphs>
  <Slides>176</Slides>
  <Notes>10</Notes>
  <HiddenSlides>0</HiddenSlides>
  <MMClips>0</MMClips>
  <ScaleCrop>false</ScaleCrop>
  <HeadingPairs>
    <vt:vector size="6" baseType="variant">
      <vt:variant>
        <vt:lpstr>Fonts Used</vt:lpstr>
      </vt:variant>
      <vt:variant>
        <vt:i4>15</vt:i4>
      </vt:variant>
      <vt:variant>
        <vt:lpstr>Theme</vt:lpstr>
      </vt:variant>
      <vt:variant>
        <vt:i4>8</vt:i4>
      </vt:variant>
      <vt:variant>
        <vt:lpstr>Slide Titles</vt:lpstr>
      </vt:variant>
      <vt:variant>
        <vt:i4>176</vt:i4>
      </vt:variant>
    </vt:vector>
  </HeadingPairs>
  <TitlesOfParts>
    <vt:vector size="199" baseType="lpstr">
      <vt:lpstr>Arial</vt:lpstr>
      <vt:lpstr>Arial Black</vt:lpstr>
      <vt:lpstr>Calibri</vt:lpstr>
      <vt:lpstr>Calibri Light</vt:lpstr>
      <vt:lpstr>Century Gothic</vt:lpstr>
      <vt:lpstr>Courier New</vt:lpstr>
      <vt:lpstr>DejaVu Sans</vt:lpstr>
      <vt:lpstr>StarSymbol</vt:lpstr>
      <vt:lpstr>Stencil</vt:lpstr>
      <vt:lpstr>Symbol</vt:lpstr>
      <vt:lpstr>Tahoma</vt:lpstr>
      <vt:lpstr>Times New Roman</vt:lpstr>
      <vt:lpstr>Trebuchet MS</vt:lpstr>
      <vt:lpstr>Wingdings</vt:lpstr>
      <vt:lpstr>Wingdings 3</vt:lpstr>
      <vt:lpstr>Office Theme</vt:lpstr>
      <vt:lpstr>Office Theme</vt:lpstr>
      <vt:lpstr>Office Theme</vt:lpstr>
      <vt:lpstr>Office Theme</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rakesh</cp:lastModifiedBy>
  <cp:revision>9</cp:revision>
  <dcterms:created xsi:type="dcterms:W3CDTF">2019-03-14T11:27:35Z</dcterms:created>
  <dcterms:modified xsi:type="dcterms:W3CDTF">2021-03-15T15:27:04Z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