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285" r:id="rId1"/>
  </p:sldMasterIdLst>
  <p:notesMasterIdLst>
    <p:notesMasterId r:id="rId15"/>
  </p:notesMasterIdLst>
  <p:sldIdLst>
    <p:sldId id="256" r:id="rId2"/>
    <p:sldId id="268" r:id="rId3"/>
    <p:sldId id="257" r:id="rId4"/>
    <p:sldId id="265" r:id="rId5"/>
    <p:sldId id="275" r:id="rId6"/>
    <p:sldId id="276" r:id="rId7"/>
    <p:sldId id="260" r:id="rId8"/>
    <p:sldId id="270" r:id="rId9"/>
    <p:sldId id="272" r:id="rId10"/>
    <p:sldId id="262" r:id="rId11"/>
    <p:sldId id="263" r:id="rId12"/>
    <p:sldId id="273"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BAFB5"/>
    <a:srgbClr val="81A4AF"/>
    <a:srgbClr val="657277"/>
    <a:srgbClr val="4A5356"/>
    <a:srgbClr val="A82F2C"/>
    <a:srgbClr val="495356"/>
    <a:srgbClr val="FF0000"/>
    <a:srgbClr val="DACF00"/>
    <a:srgbClr val="E2DE12"/>
    <a:srgbClr val="C0B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28769B-E1C8-6240-844B-E619BA54BF12}" v="2" dt="2025-04-03T00:56:59.89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9" d="100"/>
          <a:sy n="109" d="100"/>
        </p:scale>
        <p:origin x="100"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0076FD-EE14-7D4C-A74F-BD6456ADDB85}" type="datetimeFigureOut">
              <a:rPr lang="en-US" smtClean="0"/>
              <a:t>7/6/2025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E60CCC-6FE4-2A4A-BBBB-4029E18457DD}" type="slidenum">
              <a:rPr lang="en-US" smtClean="0"/>
              <a:t>‹#›</a:t>
            </a:fld>
            <a:endParaRPr lang="en-US"/>
          </a:p>
        </p:txBody>
      </p:sp>
    </p:spTree>
    <p:extLst>
      <p:ext uri="{BB962C8B-B14F-4D97-AF65-F5344CB8AC3E}">
        <p14:creationId xmlns:p14="http://schemas.microsoft.com/office/powerpoint/2010/main" val="34758599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5E60CCC-6FE4-2A4A-BBBB-4029E18457DD}" type="slidenum">
              <a:rPr lang="en-US" smtClean="0"/>
              <a:t>1</a:t>
            </a:fld>
            <a:endParaRPr lang="en-US"/>
          </a:p>
        </p:txBody>
      </p:sp>
    </p:spTree>
    <p:extLst>
      <p:ext uri="{BB962C8B-B14F-4D97-AF65-F5344CB8AC3E}">
        <p14:creationId xmlns:p14="http://schemas.microsoft.com/office/powerpoint/2010/main" val="21737555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Next up, we have a status update for our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So far, we have:</a:t>
            </a:r>
          </a:p>
          <a:p>
            <a:r>
              <a:rPr lang="en-US" sz="2000"/>
              <a:t>Completed the VHDL for a basic LED control peripheral which has the 3 functionalities discussed earlier:</a:t>
            </a:r>
          </a:p>
          <a:p>
            <a:pPr lvl="1"/>
            <a:r>
              <a:rPr lang="en-US" sz="2000"/>
              <a:t>Setting all LEDs using a bitmask  -  </a:t>
            </a:r>
            <a:r>
              <a:rPr lang="en-US" sz="2000">
                <a:solidFill>
                  <a:srgbClr val="6DD127"/>
                </a:solidFill>
              </a:rPr>
              <a:t>Tested: Works </a:t>
            </a:r>
            <a:r>
              <a:rPr lang="en-US" sz="2000">
                <a:solidFill>
                  <a:schemeClr val="tx1"/>
                </a:solidFill>
              </a:rPr>
              <a:t>✔️</a:t>
            </a:r>
          </a:p>
          <a:p>
            <a:pPr lvl="1"/>
            <a:r>
              <a:rPr lang="en-US" sz="2000"/>
              <a:t>Setting the brightness of a specific LED  -  </a:t>
            </a:r>
            <a:r>
              <a:rPr lang="en-US" sz="2000">
                <a:solidFill>
                  <a:srgbClr val="6DD127"/>
                </a:solidFill>
              </a:rPr>
              <a:t>Tested: Works </a:t>
            </a:r>
            <a:r>
              <a:rPr lang="en-US" sz="2000">
                <a:solidFill>
                  <a:schemeClr val="tx1"/>
                </a:solidFill>
              </a:rPr>
              <a:t>✔️</a:t>
            </a:r>
            <a:r>
              <a:rPr lang="en-US" sz="2000">
                <a:solidFill>
                  <a:srgbClr val="00B050"/>
                </a:solidFill>
              </a:rPr>
              <a:t> </a:t>
            </a:r>
          </a:p>
          <a:p>
            <a:pPr lvl="2"/>
            <a:r>
              <a:rPr lang="en-US" sz="2000">
                <a:solidFill>
                  <a:schemeClr val="tx1"/>
                </a:solidFill>
              </a:rPr>
              <a:t>PWM – </a:t>
            </a:r>
            <a:r>
              <a:rPr lang="en-US" sz="2000">
                <a:solidFill>
                  <a:srgbClr val="6DD127"/>
                </a:solidFill>
              </a:rPr>
              <a:t>Tested: Works </a:t>
            </a:r>
            <a:r>
              <a:rPr lang="en-US" sz="2000">
                <a:solidFill>
                  <a:schemeClr val="tx1"/>
                </a:solidFill>
              </a:rPr>
              <a:t>✔️</a:t>
            </a:r>
            <a:r>
              <a:rPr lang="en-US" sz="2000">
                <a:solidFill>
                  <a:srgbClr val="00B050"/>
                </a:solidFill>
              </a:rPr>
              <a:t>  </a:t>
            </a:r>
            <a:endParaRPr lang="en-US" sz="2000">
              <a:solidFill>
                <a:schemeClr val="tx1"/>
              </a:solidFill>
            </a:endParaRPr>
          </a:p>
          <a:p>
            <a:pPr lvl="1"/>
            <a:r>
              <a:rPr lang="en-US" sz="2000"/>
              <a:t>Turning on a specific LED without affecting others  - </a:t>
            </a:r>
            <a:r>
              <a:rPr lang="en-US" sz="2000">
                <a:solidFill>
                  <a:srgbClr val="DACF00"/>
                </a:solidFill>
              </a:rPr>
              <a:t> </a:t>
            </a:r>
            <a:r>
              <a:rPr lang="en-US" sz="2000">
                <a:solidFill>
                  <a:srgbClr val="6DD127"/>
                </a:solidFill>
              </a:rPr>
              <a:t>Tested: Works </a:t>
            </a:r>
            <a:r>
              <a:rPr lang="en-US" sz="2000">
                <a:solidFill>
                  <a:schemeClr val="tx1"/>
                </a:solidFill>
              </a:rPr>
              <a:t>✔️</a:t>
            </a:r>
            <a:r>
              <a:rPr lang="en-US" sz="2000">
                <a:solidFill>
                  <a:srgbClr val="00B050"/>
                </a:solidFill>
              </a:rPr>
              <a:t> </a:t>
            </a:r>
          </a:p>
          <a:p>
            <a:pPr lvl="1"/>
            <a:endParaRPr lang="en-US" sz="2000">
              <a:solidFill>
                <a:srgbClr val="00B050"/>
              </a:solidFill>
            </a:endParaRPr>
          </a:p>
          <a:p>
            <a:pPr lvl="1"/>
            <a:r>
              <a:rPr lang="en-US" sz="2000">
                <a:solidFill>
                  <a:srgbClr val="00B050"/>
                </a:solidFill>
              </a:rPr>
              <a:t>At this point we have tested using functional simulation but not yet with the actual DE 10 </a:t>
            </a:r>
            <a:r>
              <a:rPr lang="en-US" sz="2000" err="1">
                <a:solidFill>
                  <a:srgbClr val="00B050"/>
                </a:solidFill>
              </a:rPr>
              <a:t>borad</a:t>
            </a:r>
            <a:r>
              <a:rPr lang="en-US" sz="2000">
                <a:solidFill>
                  <a:srgbClr val="00B050"/>
                </a:solidFill>
              </a:rPr>
              <a:t> itself. This tells us that:</a:t>
            </a:r>
          </a:p>
          <a:p>
            <a:pPr lvl="1"/>
            <a:endParaRPr lang="en-US" sz="2000">
              <a:solidFill>
                <a:srgbClr val="00B050"/>
              </a:solidFill>
            </a:endParaRPr>
          </a:p>
          <a:p>
            <a:pPr lvl="1"/>
            <a:r>
              <a:rPr lang="en-US" sz="2000">
                <a:solidFill>
                  <a:srgbClr val="00B050"/>
                </a:solidFill>
              </a:rPr>
              <a:t>	the peripheral can correctly decode simulated SCOMP inputs</a:t>
            </a:r>
          </a:p>
          <a:p>
            <a:pPr lvl="1"/>
            <a:r>
              <a:rPr lang="en-US" sz="2000">
                <a:solidFill>
                  <a:srgbClr val="00B050"/>
                </a:solidFill>
              </a:rPr>
              <a:t>	 and it can correctly output the duty cycle for the LEDs</a:t>
            </a:r>
          </a:p>
          <a:p>
            <a:pPr lvl="1"/>
            <a:r>
              <a:rPr lang="en-US" sz="2000">
                <a:solidFill>
                  <a:srgbClr val="00B050"/>
                </a:solidFill>
              </a:rPr>
              <a:t>However since we haven’t done a physical test yet we still need to confirm:</a:t>
            </a:r>
          </a:p>
          <a:p>
            <a:pPr lvl="1"/>
            <a:r>
              <a:rPr lang="en-US" sz="2000">
                <a:solidFill>
                  <a:schemeClr val="tx1"/>
                </a:solidFill>
              </a:rPr>
              <a:t>At this point we have tested using functional simulation and know our device:</a:t>
            </a:r>
          </a:p>
          <a:p>
            <a:pPr lvl="2"/>
            <a:r>
              <a:rPr lang="en-US" sz="2000">
                <a:solidFill>
                  <a:schemeClr val="tx1"/>
                </a:solidFill>
              </a:rPr>
              <a:t>LED brightness changes as we expect</a:t>
            </a:r>
          </a:p>
          <a:p>
            <a:pPr lvl="2"/>
            <a:r>
              <a:rPr lang="en-US" sz="2000">
                <a:solidFill>
                  <a:schemeClr val="tx1"/>
                </a:solidFill>
              </a:rPr>
              <a:t>Interface with SCOMP works properly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sz="2000">
                <a:solidFill>
                  <a:schemeClr val="tx1"/>
                </a:solidFill>
              </a:rPr>
              <a:t>(still don’t know how brightness translates to actual DE10 boards LEDs. Don’t know how much time the LEDs are on or off, only the percentage)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IGNORE WHILE PRESENTING (used to help make slides):</a:t>
            </a:r>
          </a:p>
          <a:p>
            <a:r>
              <a:rPr lang="en-US"/>
              <a:t>“If you have already done some experiments (which at the time of the proposal you should have), include relevant results to support the feasibility of your design. Anything that you can prove is already working will increase confidence in your proposed plan.”</a:t>
            </a:r>
          </a:p>
          <a:p>
            <a:endParaRPr lang="en-US"/>
          </a:p>
          <a:p>
            <a:r>
              <a:rPr lang="en-US"/>
              <a:t>Talk about what we have done so far and how are expectations/ plan have changed b/c of this</a:t>
            </a:r>
          </a:p>
          <a:p>
            <a:br>
              <a:rPr lang="en-US"/>
            </a:br>
            <a:r>
              <a:rPr lang="en-US"/>
              <a:t>Experiments done : testing the </a:t>
            </a:r>
            <a:r>
              <a:rPr lang="en-US" err="1"/>
              <a:t>ST_Reg</a:t>
            </a:r>
            <a:r>
              <a:rPr lang="en-US"/>
              <a:t> and </a:t>
            </a:r>
            <a:r>
              <a:rPr lang="en-US" err="1"/>
              <a:t>Br_Reg</a:t>
            </a:r>
            <a:r>
              <a:rPr lang="en-US"/>
              <a:t> (both work)</a:t>
            </a:r>
            <a:br>
              <a:rPr lang="en-US"/>
            </a:br>
            <a:r>
              <a:rPr lang="en-US"/>
              <a:t>                                testing PWM generation </a:t>
            </a:r>
          </a:p>
          <a:p>
            <a:endParaRPr lang="en-US"/>
          </a:p>
          <a:p>
            <a:endParaRPr lang="en-US"/>
          </a:p>
          <a:p>
            <a:r>
              <a:rPr lang="en-US"/>
              <a:t>Haven’t tested set bit yet but every other functionality is working</a:t>
            </a:r>
          </a:p>
        </p:txBody>
      </p:sp>
      <p:sp>
        <p:nvSpPr>
          <p:cNvPr id="4" name="Slide Number Placeholder 3"/>
          <p:cNvSpPr>
            <a:spLocks noGrp="1"/>
          </p:cNvSpPr>
          <p:nvPr>
            <p:ph type="sldNum" sz="quarter" idx="5"/>
          </p:nvPr>
        </p:nvSpPr>
        <p:spPr/>
        <p:txBody>
          <a:bodyPr/>
          <a:lstStyle/>
          <a:p>
            <a:fld id="{05E60CCC-6FE4-2A4A-BBBB-4029E18457DD}" type="slidenum">
              <a:rPr lang="en-US" smtClean="0"/>
              <a:t>10</a:t>
            </a:fld>
            <a:endParaRPr lang="en-US"/>
          </a:p>
        </p:txBody>
      </p:sp>
    </p:spTree>
    <p:extLst>
      <p:ext uri="{BB962C8B-B14F-4D97-AF65-F5344CB8AC3E}">
        <p14:creationId xmlns:p14="http://schemas.microsoft.com/office/powerpoint/2010/main" val="1023071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Landon ] Speaker Notes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 - additional notes from me: none </a:t>
            </a:r>
            <a:r>
              <a:rPr lang="en-US" err="1"/>
              <a:t>rn</a:t>
            </a: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p:cNvSpPr>
            <a:spLocks noGrp="1"/>
          </p:cNvSpPr>
          <p:nvPr>
            <p:ph type="sldNum" sz="quarter" idx="5"/>
          </p:nvPr>
        </p:nvSpPr>
        <p:spPr/>
        <p:txBody>
          <a:bodyPr/>
          <a:lstStyle/>
          <a:p>
            <a:fld id="{05E60CCC-6FE4-2A4A-BBBB-4029E18457DD}" type="slidenum">
              <a:rPr lang="en-US" smtClean="0"/>
              <a:t>11</a:t>
            </a:fld>
            <a:endParaRPr lang="en-US"/>
          </a:p>
        </p:txBody>
      </p:sp>
    </p:spTree>
    <p:extLst>
      <p:ext uri="{BB962C8B-B14F-4D97-AF65-F5344CB8AC3E}">
        <p14:creationId xmlns:p14="http://schemas.microsoft.com/office/powerpoint/2010/main" val="1558538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Mitchell ]</a:t>
            </a:r>
          </a:p>
        </p:txBody>
      </p:sp>
      <p:sp>
        <p:nvSpPr>
          <p:cNvPr id="4" name="Slide Number Placeholder 3"/>
          <p:cNvSpPr>
            <a:spLocks noGrp="1"/>
          </p:cNvSpPr>
          <p:nvPr>
            <p:ph type="sldNum" sz="quarter" idx="5"/>
          </p:nvPr>
        </p:nvSpPr>
        <p:spPr/>
        <p:txBody>
          <a:bodyPr/>
          <a:lstStyle/>
          <a:p>
            <a:fld id="{05E60CCC-6FE4-2A4A-BBBB-4029E18457DD}" type="slidenum">
              <a:rPr lang="en-US" smtClean="0"/>
              <a:t>12</a:t>
            </a:fld>
            <a:endParaRPr lang="en-US"/>
          </a:p>
        </p:txBody>
      </p:sp>
    </p:spTree>
    <p:extLst>
      <p:ext uri="{BB962C8B-B14F-4D97-AF65-F5344CB8AC3E}">
        <p14:creationId xmlns:p14="http://schemas.microsoft.com/office/powerpoint/2010/main" val="20584254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solidFill>
                  <a:srgbClr val="FF0000"/>
                </a:solidFill>
                <a:highlight>
                  <a:srgbClr val="FFFF00"/>
                </a:highlight>
              </a:rPr>
              <a:t>[ Chinmay ] </a:t>
            </a:r>
          </a:p>
          <a:p>
            <a:endParaRPr lang="en-US"/>
          </a:p>
        </p:txBody>
      </p:sp>
      <p:sp>
        <p:nvSpPr>
          <p:cNvPr id="4" name="Slide Number Placeholder 3"/>
          <p:cNvSpPr>
            <a:spLocks noGrp="1"/>
          </p:cNvSpPr>
          <p:nvPr>
            <p:ph type="sldNum" sz="quarter" idx="5"/>
          </p:nvPr>
        </p:nvSpPr>
        <p:spPr/>
        <p:txBody>
          <a:bodyPr/>
          <a:lstStyle/>
          <a:p>
            <a:fld id="{05E60CCC-6FE4-2A4A-BBBB-4029E18457DD}" type="slidenum">
              <a:rPr lang="en-US" smtClean="0"/>
              <a:t>13</a:t>
            </a:fld>
            <a:endParaRPr lang="en-US"/>
          </a:p>
        </p:txBody>
      </p:sp>
    </p:spTree>
    <p:extLst>
      <p:ext uri="{BB962C8B-B14F-4D97-AF65-F5344CB8AC3E}">
        <p14:creationId xmlns:p14="http://schemas.microsoft.com/office/powerpoint/2010/main" val="26601934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All ]</a:t>
            </a:r>
          </a:p>
        </p:txBody>
      </p:sp>
      <p:sp>
        <p:nvSpPr>
          <p:cNvPr id="4" name="Slide Number Placeholder 3"/>
          <p:cNvSpPr>
            <a:spLocks noGrp="1"/>
          </p:cNvSpPr>
          <p:nvPr>
            <p:ph type="sldNum" sz="quarter" idx="5"/>
          </p:nvPr>
        </p:nvSpPr>
        <p:spPr/>
        <p:txBody>
          <a:bodyPr/>
          <a:lstStyle/>
          <a:p>
            <a:fld id="{05E60CCC-6FE4-2A4A-BBBB-4029E18457DD}" type="slidenum">
              <a:rPr lang="en-US" smtClean="0"/>
              <a:t>2</a:t>
            </a:fld>
            <a:endParaRPr lang="en-US"/>
          </a:p>
        </p:txBody>
      </p:sp>
    </p:spTree>
    <p:extLst>
      <p:ext uri="{BB962C8B-B14F-4D97-AF65-F5344CB8AC3E}">
        <p14:creationId xmlns:p14="http://schemas.microsoft.com/office/powerpoint/2010/main" val="39747938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Landon ] Speaker Notes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IGNORE WHILE PRESENTING (used to help make slides):</a:t>
            </a:r>
          </a:p>
          <a:p>
            <a:r>
              <a:rPr lang="en-US"/>
              <a:t>"Summarize the design problem and the project requirements to ensure that your viewer is prepared to understand your specific proposal from your perspective of the project.”</a:t>
            </a:r>
          </a:p>
          <a:p>
            <a:endParaRPr lang="en-US"/>
          </a:p>
          <a:p>
            <a:r>
              <a:rPr lang="en-US"/>
              <a:t>Design problem / Project Requitements Summary (why did we make this) – </a:t>
            </a:r>
          </a:p>
          <a:p>
            <a:endParaRPr lang="en-US"/>
          </a:p>
          <a:p>
            <a:endParaRPr lang="en-US"/>
          </a:p>
          <a:p>
            <a:endParaRPr lang="en-US"/>
          </a:p>
        </p:txBody>
      </p:sp>
      <p:sp>
        <p:nvSpPr>
          <p:cNvPr id="4" name="Slide Number Placeholder 3"/>
          <p:cNvSpPr>
            <a:spLocks noGrp="1"/>
          </p:cNvSpPr>
          <p:nvPr>
            <p:ph type="sldNum" sz="quarter" idx="5"/>
          </p:nvPr>
        </p:nvSpPr>
        <p:spPr/>
        <p:txBody>
          <a:bodyPr/>
          <a:lstStyle/>
          <a:p>
            <a:fld id="{05E60CCC-6FE4-2A4A-BBBB-4029E18457DD}" type="slidenum">
              <a:rPr lang="en-US" smtClean="0"/>
              <a:t>3</a:t>
            </a:fld>
            <a:endParaRPr lang="en-US"/>
          </a:p>
        </p:txBody>
      </p:sp>
    </p:spTree>
    <p:extLst>
      <p:ext uri="{BB962C8B-B14F-4D97-AF65-F5344CB8AC3E}">
        <p14:creationId xmlns:p14="http://schemas.microsoft.com/office/powerpoint/2010/main" val="33464905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Patrick ] Speaker Notes Here: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Based on the criteria set forth by our customer we decided to create a peripheral for SCOMP with the following 3 functionalities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 the first feature is setting all the LEDs using a bit mask: this takes in a 10-bit number which serves as a mask to turn on or off the 10 LEDs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 the second feature is turning on a specific LED: this takes in an index from 0 to 9 and turns on the LED at that given index</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 the third feature is setting the brightness of a specific LED: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Reasons for implementation: </a:t>
            </a:r>
          </a:p>
          <a:p>
            <a:pPr>
              <a:defRPr/>
            </a:pPr>
            <a:r>
              <a:rPr lang="en-US"/>
              <a:t>Set All LEDs using bitmask / specific LED:</a:t>
            </a:r>
          </a:p>
          <a:p>
            <a:pPr>
              <a:defRPr/>
            </a:pPr>
            <a:r>
              <a:rPr lang="en-US"/>
              <a:t> 	- There are times when a programmer wants to set  the state of all LEDs at once in one operation, but there are also times when a programmer may only want to set the state of one LED without effecting the others. By having both the bitmask and individual LED functionality we allow the programmer to use whichever way is most convenient for them.</a:t>
            </a:r>
          </a:p>
          <a:p>
            <a:pPr>
              <a:defRPr/>
            </a:pPr>
            <a:endParaRPr lang="en-US"/>
          </a:p>
          <a:p>
            <a:pPr>
              <a:defRPr/>
            </a:pPr>
            <a:r>
              <a:rPr lang="en-US"/>
              <a:t>Set brightness of a specified LED:</a:t>
            </a:r>
          </a:p>
          <a:p>
            <a:pPr>
              <a:defRPr/>
            </a:pPr>
            <a:r>
              <a:rPr lang="en-US"/>
              <a:t>   - Having a finer grain control over the brightness of an LED as well as being able to set brightness individually for each LED is a very powerful and useful feature for a programmer to have while using the SCOMP.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a:defRPr/>
            </a:pPr>
            <a:endParaRPr lang="en-US"/>
          </a:p>
          <a:p>
            <a:pPr>
              <a:defRPr/>
            </a:pPr>
            <a:endParaRPr lang="en-US"/>
          </a:p>
          <a:p>
            <a:pPr>
              <a:defRPr/>
            </a:pPr>
            <a:endParaRPr lang="en-US"/>
          </a:p>
          <a:p>
            <a:pPr>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IGNORE WHILE PRESENTING (used to help make slides):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what our intended design/peripheral device is and what functionality it will provide to the end user</a:t>
            </a:r>
          </a:p>
          <a:p>
            <a:endParaRPr lang="en-US"/>
          </a:p>
          <a:p>
            <a:endParaRPr lang="en-US"/>
          </a:p>
          <a:p>
            <a:r>
              <a:rPr lang="en-US"/>
              <a:t>“Briefly describe your team’s solution to the problem – enough to introduce the rest of the technical content.”</a:t>
            </a:r>
          </a:p>
          <a:p>
            <a:r>
              <a:rPr lang="en-US"/>
              <a:t>Solution (what did we make to solve the problem/ requitements and what is its core functionality) - </a:t>
            </a:r>
          </a:p>
          <a:p>
            <a:endParaRPr lang="en-US"/>
          </a:p>
          <a:p>
            <a:endParaRPr lang="en-US"/>
          </a:p>
        </p:txBody>
      </p:sp>
      <p:sp>
        <p:nvSpPr>
          <p:cNvPr id="4" name="Slide Number Placeholder 3"/>
          <p:cNvSpPr>
            <a:spLocks noGrp="1"/>
          </p:cNvSpPr>
          <p:nvPr>
            <p:ph type="sldNum" sz="quarter" idx="5"/>
          </p:nvPr>
        </p:nvSpPr>
        <p:spPr/>
        <p:txBody>
          <a:bodyPr/>
          <a:lstStyle/>
          <a:p>
            <a:fld id="{05E60CCC-6FE4-2A4A-BBBB-4029E18457DD}" type="slidenum">
              <a:rPr lang="en-US" smtClean="0"/>
              <a:t>4</a:t>
            </a:fld>
            <a:endParaRPr lang="en-US"/>
          </a:p>
        </p:txBody>
      </p:sp>
    </p:spTree>
    <p:extLst>
      <p:ext uri="{BB962C8B-B14F-4D97-AF65-F5344CB8AC3E}">
        <p14:creationId xmlns:p14="http://schemas.microsoft.com/office/powerpoint/2010/main" val="3541858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7D363-55CE-D456-9245-33585DCB71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3FD07E-E1CA-BC1B-E171-623F8EEF69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8F6B38-04DB-62B5-02EF-8ABCF84403F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[Anthony] Speaker Notes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 - additional notes from me: when talking about how we have and are going to test also talk about what happens when the tests tell us something is wrong and how we would generally go about debugging that. Whether that be changing inputs, using signal tap,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IGNORE WHILE PRESENTING (used to help make slides):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err="1"/>
              <a:t>Br_Reg</a:t>
            </a:r>
            <a:r>
              <a:rPr lang="en-US"/>
              <a:t>[0] = 128 where we have a 50% duty cycle, ST_Reg = 0000000001 (bit-mask for LED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haven't fully tested decoding the io data but we have tested: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Bit mask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err="1"/>
              <a:t>Pwm</a:t>
            </a:r>
            <a:r>
              <a:rPr lang="en-US"/>
              <a:t>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sz="1400"/>
              <a:t>How to we plan to test that our peripheral is working like we want to and debug when problems arise</a:t>
            </a:r>
          </a:p>
          <a:p>
            <a:pPr lvl="1"/>
            <a:r>
              <a:rPr lang="en-US" sz="1400"/>
              <a:t>We plan to use functional simulation waveform as it is easy to manipulate values such as </a:t>
            </a:r>
            <a:r>
              <a:rPr lang="en-US" sz="1400" err="1"/>
              <a:t>IO_Data</a:t>
            </a:r>
            <a:endParaRPr lang="en-US" sz="1400"/>
          </a:p>
          <a:p>
            <a:r>
              <a:rPr lang="en-US" sz="1400"/>
              <a:t>Talk to Chinmay/Mitchell to see how they debugged </a:t>
            </a:r>
          </a:p>
          <a:p>
            <a:pPr lvl="1"/>
            <a:r>
              <a:rPr lang="en-US" sz="1400"/>
              <a:t>Waveform simulation files</a:t>
            </a:r>
          </a:p>
          <a:p>
            <a:pPr lvl="1"/>
            <a:r>
              <a:rPr lang="en-US" sz="1400"/>
              <a:t>Manually setting CS rising edges along </a:t>
            </a:r>
            <a:r>
              <a:rPr lang="en-US" sz="1400" err="1"/>
              <a:t>IO_Data</a:t>
            </a:r>
            <a:r>
              <a:rPr lang="en-US" sz="1400"/>
              <a:t> utilizing different opcodes (bit-mask, brightness) </a:t>
            </a:r>
          </a:p>
          <a:p>
            <a:pPr lvl="1"/>
            <a:r>
              <a:rPr lang="en-US" sz="1400"/>
              <a:t>Example of setting brightness to half for LED 0 on the DE-10: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a:extLst>
              <a:ext uri="{FF2B5EF4-FFF2-40B4-BE49-F238E27FC236}">
                <a16:creationId xmlns:a16="http://schemas.microsoft.com/office/drawing/2014/main" id="{F12D849C-5105-31BD-2C88-13A3E74FA1B0}"/>
              </a:ext>
            </a:extLst>
          </p:cNvPr>
          <p:cNvSpPr>
            <a:spLocks noGrp="1"/>
          </p:cNvSpPr>
          <p:nvPr>
            <p:ph type="sldNum" sz="quarter" idx="5"/>
          </p:nvPr>
        </p:nvSpPr>
        <p:spPr/>
        <p:txBody>
          <a:bodyPr/>
          <a:lstStyle/>
          <a:p>
            <a:fld id="{05E60CCC-6FE4-2A4A-BBBB-4029E18457DD}" type="slidenum">
              <a:rPr lang="en-US" smtClean="0"/>
              <a:t>5</a:t>
            </a:fld>
            <a:endParaRPr lang="en-US"/>
          </a:p>
        </p:txBody>
      </p:sp>
    </p:spTree>
    <p:extLst>
      <p:ext uri="{BB962C8B-B14F-4D97-AF65-F5344CB8AC3E}">
        <p14:creationId xmlns:p14="http://schemas.microsoft.com/office/powerpoint/2010/main" val="3039646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B99B1-B30A-1405-493D-387F73067E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7BF8F1-CA58-8917-19E0-84797F9C4E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0F7556-29F3-6DC5-CEF6-AD55C76A02D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[Anthony] Speaker Notes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 - additional notes from me: when talking about how we have and are going to test also talk about what happens when the tests tell us something is wrong and how we would generally go about debugging that. Whether that be changing inputs, using signal tap,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IGNORE WHILE PRESENTING (used to help make slides):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err="1"/>
              <a:t>Br_Reg</a:t>
            </a:r>
            <a:r>
              <a:rPr lang="en-US"/>
              <a:t>[0] = 128 where we have a 50% duty cycle, </a:t>
            </a:r>
            <a:r>
              <a:rPr lang="en-US" err="1"/>
              <a:t>ST_Reg</a:t>
            </a:r>
            <a:r>
              <a:rPr lang="en-US"/>
              <a:t> = 0000000001 (bit-mask for LED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haven't fully tested decoding the io data but we have tested: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Bit mask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err="1"/>
              <a:t>Pwm</a:t>
            </a:r>
            <a:r>
              <a:rPr lang="en-US"/>
              <a:t>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sz="1400"/>
              <a:t>How to we plan to test that our peripheral is working like we want to and debug when problems arise</a:t>
            </a:r>
          </a:p>
          <a:p>
            <a:pPr lvl="1"/>
            <a:r>
              <a:rPr lang="en-US" sz="1400"/>
              <a:t>We plan to use functional simulation waveform as it is easy to manipulate values such as </a:t>
            </a:r>
            <a:r>
              <a:rPr lang="en-US" sz="1400" err="1"/>
              <a:t>IO_Data</a:t>
            </a:r>
            <a:endParaRPr lang="en-US" sz="1400"/>
          </a:p>
          <a:p>
            <a:r>
              <a:rPr lang="en-US" sz="1400"/>
              <a:t>Talk to Chinmay/Mitchell to see how they debugged </a:t>
            </a:r>
          </a:p>
          <a:p>
            <a:pPr lvl="1"/>
            <a:r>
              <a:rPr lang="en-US" sz="1400"/>
              <a:t>Waveform simulation files</a:t>
            </a:r>
          </a:p>
          <a:p>
            <a:pPr lvl="1"/>
            <a:r>
              <a:rPr lang="en-US" sz="1400"/>
              <a:t>Manually setting CS rising edges along </a:t>
            </a:r>
            <a:r>
              <a:rPr lang="en-US" sz="1400" err="1"/>
              <a:t>IO_Data</a:t>
            </a:r>
            <a:r>
              <a:rPr lang="en-US" sz="1400"/>
              <a:t> utilizing different opcodes (bit-mask, brightness) </a:t>
            </a:r>
          </a:p>
          <a:p>
            <a:pPr lvl="1"/>
            <a:r>
              <a:rPr lang="en-US" sz="1400"/>
              <a:t>Example of setting brightness to half for LED 0 on the DE-10: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a:extLst>
              <a:ext uri="{FF2B5EF4-FFF2-40B4-BE49-F238E27FC236}">
                <a16:creationId xmlns:a16="http://schemas.microsoft.com/office/drawing/2014/main" id="{AE319C26-539B-6A1B-C028-7E91DFC6D514}"/>
              </a:ext>
            </a:extLst>
          </p:cNvPr>
          <p:cNvSpPr>
            <a:spLocks noGrp="1"/>
          </p:cNvSpPr>
          <p:nvPr>
            <p:ph type="sldNum" sz="quarter" idx="5"/>
          </p:nvPr>
        </p:nvSpPr>
        <p:spPr/>
        <p:txBody>
          <a:bodyPr/>
          <a:lstStyle/>
          <a:p>
            <a:fld id="{05E60CCC-6FE4-2A4A-BBBB-4029E18457DD}" type="slidenum">
              <a:rPr lang="en-US" smtClean="0"/>
              <a:t>6</a:t>
            </a:fld>
            <a:endParaRPr lang="en-US"/>
          </a:p>
        </p:txBody>
      </p:sp>
    </p:spTree>
    <p:extLst>
      <p:ext uri="{BB962C8B-B14F-4D97-AF65-F5344CB8AC3E}">
        <p14:creationId xmlns:p14="http://schemas.microsoft.com/office/powerpoint/2010/main" val="306488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Chinmay ] Speaker Notes Here:</a:t>
            </a:r>
          </a:p>
          <a:p>
            <a:pPr>
              <a:defRPr/>
            </a:pPr>
            <a:endParaRPr lang="en-US">
              <a:cs typeface="+mn-lt"/>
            </a:endParaRPr>
          </a:p>
          <a:p>
            <a:pPr>
              <a:defRPr/>
            </a:pPr>
            <a:r>
              <a:rPr lang="en-US">
                <a:cs typeface="+mn-lt"/>
              </a:rPr>
              <a:t>Inputs:</a:t>
            </a:r>
          </a:p>
          <a:p>
            <a:pPr>
              <a:defRPr/>
            </a:pPr>
            <a:r>
              <a:rPr lang="en-US">
                <a:cs typeface="+mn-lt"/>
              </a:rPr>
              <a:t> - </a:t>
            </a:r>
            <a:r>
              <a:rPr lang="en-US" err="1">
                <a:cs typeface="+mn-lt"/>
              </a:rPr>
              <a:t>IO_Data</a:t>
            </a:r>
            <a:r>
              <a:rPr lang="en-US">
                <a:cs typeface="+mn-lt"/>
              </a:rPr>
              <a:t>: data coming in from the SCOMP</a:t>
            </a:r>
          </a:p>
          <a:p>
            <a:pPr>
              <a:defRPr/>
            </a:pPr>
            <a:r>
              <a:rPr lang="en-US">
                <a:cs typeface="+mn-lt"/>
              </a:rPr>
              <a:t>  - How it is </a:t>
            </a:r>
            <a:r>
              <a:rPr lang="en-US" err="1">
                <a:cs typeface="+mn-lt"/>
              </a:rPr>
              <a:t>splitup</a:t>
            </a:r>
            <a:r>
              <a:rPr lang="en-US">
                <a:cs typeface="+mn-lt"/>
              </a:rPr>
              <a:t> [don’t go into detail already covered]</a:t>
            </a:r>
          </a:p>
          <a:p>
            <a:pPr>
              <a:defRPr/>
            </a:pPr>
            <a:r>
              <a:rPr lang="en-US">
                <a:cs typeface="+mn-lt"/>
              </a:rPr>
              <a:t> - CLK: Used by the PWM generators</a:t>
            </a:r>
          </a:p>
          <a:p>
            <a:pPr>
              <a:defRPr/>
            </a:pPr>
            <a:r>
              <a:rPr lang="en-US">
                <a:cs typeface="+mn-lt"/>
              </a:rPr>
              <a:t>  - RESETN: when brought low sets Registers to default state 255 for </a:t>
            </a:r>
            <a:r>
              <a:rPr lang="en-US" err="1">
                <a:cs typeface="+mn-lt"/>
              </a:rPr>
              <a:t>BR_Reg</a:t>
            </a:r>
            <a:r>
              <a:rPr lang="en-US">
                <a:cs typeface="+mn-lt"/>
              </a:rPr>
              <a:t> and 0 for </a:t>
            </a:r>
            <a:r>
              <a:rPr lang="en-US" err="1">
                <a:cs typeface="+mn-lt"/>
              </a:rPr>
              <a:t>ST_Reg</a:t>
            </a:r>
            <a:endParaRPr lang="en-US">
              <a:cs typeface="+mn-lt"/>
            </a:endParaRPr>
          </a:p>
          <a:p>
            <a:pPr>
              <a:defRPr/>
            </a:pPr>
            <a:r>
              <a:rPr lang="en-US">
                <a:cs typeface="+mn-lt"/>
              </a:rPr>
              <a:t>     - </a:t>
            </a:r>
            <a:r>
              <a:rPr lang="en-US" err="1">
                <a:cs typeface="+mn-lt"/>
              </a:rPr>
              <a:t>Write_En</a:t>
            </a:r>
            <a:r>
              <a:rPr lang="en-US">
                <a:cs typeface="+mn-lt"/>
              </a:rPr>
              <a:t>: whether SCOMP wants to READ or WRITE to the peripheral</a:t>
            </a:r>
          </a:p>
          <a:p>
            <a:pPr>
              <a:defRPr/>
            </a:pPr>
            <a:r>
              <a:rPr lang="en-US">
                <a:cs typeface="+mn-lt"/>
              </a:rPr>
              <a:t>   - If we are </a:t>
            </a:r>
            <a:r>
              <a:rPr lang="en-US" err="1">
                <a:cs typeface="+mn-lt"/>
              </a:rPr>
              <a:t>wrting</a:t>
            </a:r>
            <a:r>
              <a:rPr lang="en-US">
                <a:cs typeface="+mn-lt"/>
              </a:rPr>
              <a:t> we split funcitionality based on what </a:t>
            </a:r>
            <a:r>
              <a:rPr lang="en-US" err="1">
                <a:cs typeface="+mn-lt"/>
              </a:rPr>
              <a:t>op_code</a:t>
            </a:r>
            <a:r>
              <a:rPr lang="en-US">
                <a:cs typeface="+mn-lt"/>
              </a:rPr>
              <a:t> was sent</a:t>
            </a:r>
          </a:p>
          <a:p>
            <a:pPr>
              <a:defRPr/>
            </a:pPr>
            <a:r>
              <a:rPr lang="en-US">
                <a:cs typeface="+mn-lt"/>
              </a:rPr>
              <a:t>     - CS: Chip Select tells us when to update registers</a:t>
            </a:r>
          </a:p>
          <a:p>
            <a:pPr>
              <a:defRPr/>
            </a:pPr>
            <a:endParaRPr lang="en-US">
              <a:cs typeface="+mn-lt"/>
            </a:endParaRPr>
          </a:p>
          <a:p>
            <a:pPr>
              <a:defRPr/>
            </a:pPr>
            <a:r>
              <a:rPr lang="en-US" err="1">
                <a:cs typeface="+mn-lt"/>
              </a:rPr>
              <a:t>ST_Reg</a:t>
            </a:r>
            <a:r>
              <a:rPr lang="en-US">
                <a:cs typeface="+mn-lt"/>
              </a:rPr>
              <a:t> is </a:t>
            </a:r>
            <a:r>
              <a:rPr lang="en-US" err="1">
                <a:cs typeface="+mn-lt"/>
              </a:rPr>
              <a:t>anded</a:t>
            </a:r>
            <a:r>
              <a:rPr lang="en-US">
                <a:cs typeface="+mn-lt"/>
              </a:rPr>
              <a:t> together with PWM to be able to turn LED on/off without losing what the brightness value stored is.</a:t>
            </a:r>
          </a:p>
          <a:p>
            <a:pPr>
              <a:defRPr/>
            </a:pPr>
            <a:br>
              <a:rPr lang="en-US">
                <a:cs typeface="+mn-lt"/>
              </a:rPr>
            </a:br>
            <a:r>
              <a:rPr lang="en-US">
                <a:solidFill>
                  <a:srgbClr val="FF0000"/>
                </a:solidFill>
                <a:cs typeface="+mn-lt"/>
              </a:rPr>
              <a:t>Inputs:</a:t>
            </a:r>
            <a:br>
              <a:rPr lang="en-US">
                <a:cs typeface="+mn-lt"/>
              </a:rPr>
            </a:br>
            <a:br>
              <a:rPr lang="en-US">
                <a:cs typeface="+mn-lt"/>
              </a:rPr>
            </a:br>
            <a:r>
              <a:rPr lang="en-US">
                <a:solidFill>
                  <a:srgbClr val="FF0000"/>
                </a:solidFill>
              </a:rPr>
              <a:t>Diagram (In Progress - 60% complete)</a:t>
            </a:r>
          </a:p>
          <a:p>
            <a:r>
              <a:rPr lang="en-US">
                <a:solidFill>
                  <a:srgbClr val="FF0000"/>
                </a:solidFill>
                <a:highlight>
                  <a:srgbClr val="FFFF00"/>
                </a:highlight>
              </a:rPr>
              <a:t>Breakdown of how </a:t>
            </a:r>
            <a:r>
              <a:rPr lang="en-US" err="1">
                <a:solidFill>
                  <a:srgbClr val="FF0000"/>
                </a:solidFill>
                <a:highlight>
                  <a:srgbClr val="FFFF00"/>
                </a:highlight>
              </a:rPr>
              <a:t>IO_Data</a:t>
            </a:r>
            <a:r>
              <a:rPr lang="en-US">
                <a:solidFill>
                  <a:srgbClr val="FF0000"/>
                </a:solidFill>
                <a:highlight>
                  <a:srgbClr val="FFFF00"/>
                </a:highlight>
              </a:rPr>
              <a:t> is split up</a:t>
            </a:r>
          </a:p>
          <a:p>
            <a:r>
              <a:rPr lang="en-US"/>
              <a:t>Usage of 11 Registers: 1 to monitor the state; final 10 to display individual brightness of LEDS</a:t>
            </a:r>
          </a:p>
          <a:p>
            <a:r>
              <a:rPr lang="en-US">
                <a:solidFill>
                  <a:srgbClr val="FF0000"/>
                </a:solidFill>
                <a:highlight>
                  <a:srgbClr val="FFFF00"/>
                </a:highlight>
              </a:rPr>
              <a:t>Maybe parts of API</a:t>
            </a:r>
          </a:p>
          <a:p>
            <a:endParaRPr lang="en-US">
              <a:solidFill>
                <a:srgbClr val="FF0000"/>
              </a:solidFill>
              <a:highlight>
                <a:srgbClr val="FFFF00"/>
              </a:highlight>
            </a:endParaRPr>
          </a:p>
          <a:p>
            <a:r>
              <a:rPr lang="en-US">
                <a:solidFill>
                  <a:srgbClr val="FF0000"/>
                </a:solidFill>
                <a:highlight>
                  <a:srgbClr val="FFFF00"/>
                </a:highlight>
              </a:rPr>
              <a:t>[Chinmay / Mitchell / Anthony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IGNORE WHILE PRESENTING (used to help make slides):</a:t>
            </a:r>
          </a:p>
          <a:p>
            <a:r>
              <a:rPr lang="en-US"/>
              <a:t>“Describe the technical approach you are proposing, addressing the requirements from the project description.”</a:t>
            </a:r>
          </a:p>
          <a:p>
            <a:endParaRPr lang="en-US"/>
          </a:p>
          <a:p>
            <a:r>
              <a:rPr lang="en-US"/>
              <a:t>“…how your team will solve the problem (how you will design, implement, and test)”</a:t>
            </a:r>
          </a:p>
          <a:p>
            <a:endParaRPr lang="en-US"/>
          </a:p>
        </p:txBody>
      </p:sp>
      <p:sp>
        <p:nvSpPr>
          <p:cNvPr id="4" name="Slide Number Placeholder 3"/>
          <p:cNvSpPr>
            <a:spLocks noGrp="1"/>
          </p:cNvSpPr>
          <p:nvPr>
            <p:ph type="sldNum" sz="quarter" idx="5"/>
          </p:nvPr>
        </p:nvSpPr>
        <p:spPr/>
        <p:txBody>
          <a:bodyPr/>
          <a:lstStyle/>
          <a:p>
            <a:fld id="{05E60CCC-6FE4-2A4A-BBBB-4029E18457DD}" type="slidenum">
              <a:rPr lang="en-US" smtClean="0"/>
              <a:t>7</a:t>
            </a:fld>
            <a:endParaRPr lang="en-US"/>
          </a:p>
        </p:txBody>
      </p:sp>
    </p:spTree>
    <p:extLst>
      <p:ext uri="{BB962C8B-B14F-4D97-AF65-F5344CB8AC3E}">
        <p14:creationId xmlns:p14="http://schemas.microsoft.com/office/powerpoint/2010/main" val="971724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A56178-09F8-66C0-195C-450DE9D979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EC9AF4-C407-88AE-A16E-B278FB73B0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B50B44-8AC5-BFEB-8516-5BDD0132652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[Mitchell] Speaker Notes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 - additional notes from me: when talking about how we have and are going to test also talk about what happens when the tests tell us something is wrong and how we would generally go about debugging that. Whether that be changing inputs, using signal tap,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IGNORE WHILE PRESENTING (used to help make slides):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err="1"/>
              <a:t>Br_Reg</a:t>
            </a:r>
            <a:r>
              <a:rPr lang="en-US"/>
              <a:t>[0] = 128 where we have a 50% duty cycle, ST_Reg = 0000000001 (bit-mask for LED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haven't fully tested decoding the io data but we have tested: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Bit mask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err="1"/>
              <a:t>Pwm</a:t>
            </a:r>
            <a:r>
              <a:rPr lang="en-US"/>
              <a:t>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sz="1400"/>
              <a:t>How to we plan to test that our peripheral is working like we want to and debug when problems arise</a:t>
            </a:r>
          </a:p>
          <a:p>
            <a:pPr lvl="1"/>
            <a:r>
              <a:rPr lang="en-US" sz="1400"/>
              <a:t>We plan to use functional simulation waveform as it is easy to manipulate values such as </a:t>
            </a:r>
            <a:r>
              <a:rPr lang="en-US" sz="1400" err="1"/>
              <a:t>IO_Data</a:t>
            </a:r>
            <a:endParaRPr lang="en-US" sz="1400"/>
          </a:p>
          <a:p>
            <a:r>
              <a:rPr lang="en-US" sz="1400"/>
              <a:t>Talk to Chinmay/Mitchell to see how they debugged </a:t>
            </a:r>
          </a:p>
          <a:p>
            <a:pPr lvl="1"/>
            <a:r>
              <a:rPr lang="en-US" sz="1400"/>
              <a:t>Waveform simulation files</a:t>
            </a:r>
          </a:p>
          <a:p>
            <a:pPr lvl="1"/>
            <a:r>
              <a:rPr lang="en-US" sz="1400"/>
              <a:t>Manually setting CS rising edges along </a:t>
            </a:r>
            <a:r>
              <a:rPr lang="en-US" sz="1400" err="1"/>
              <a:t>IO_Data</a:t>
            </a:r>
            <a:r>
              <a:rPr lang="en-US" sz="1400"/>
              <a:t> utilizing different opcodes (bit-mask, brightness) </a:t>
            </a:r>
          </a:p>
          <a:p>
            <a:pPr lvl="1"/>
            <a:r>
              <a:rPr lang="en-US" sz="1400"/>
              <a:t>Example of setting brightness to half for LED 0 on the DE-10: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a:extLst>
              <a:ext uri="{FF2B5EF4-FFF2-40B4-BE49-F238E27FC236}">
                <a16:creationId xmlns:a16="http://schemas.microsoft.com/office/drawing/2014/main" id="{F978E203-C3A8-409E-6AAB-29E319F71F35}"/>
              </a:ext>
            </a:extLst>
          </p:cNvPr>
          <p:cNvSpPr>
            <a:spLocks noGrp="1"/>
          </p:cNvSpPr>
          <p:nvPr>
            <p:ph type="sldNum" sz="quarter" idx="5"/>
          </p:nvPr>
        </p:nvSpPr>
        <p:spPr/>
        <p:txBody>
          <a:bodyPr/>
          <a:lstStyle/>
          <a:p>
            <a:fld id="{05E60CCC-6FE4-2A4A-BBBB-4029E18457DD}" type="slidenum">
              <a:rPr lang="en-US" smtClean="0"/>
              <a:t>8</a:t>
            </a:fld>
            <a:endParaRPr lang="en-US"/>
          </a:p>
        </p:txBody>
      </p:sp>
    </p:spTree>
    <p:extLst>
      <p:ext uri="{BB962C8B-B14F-4D97-AF65-F5344CB8AC3E}">
        <p14:creationId xmlns:p14="http://schemas.microsoft.com/office/powerpoint/2010/main" val="9209735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708DC-6C80-6ECC-EF72-E649D8B60D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6A3D65-481E-EE9F-166D-7691CAF96A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126EEA-B085-E4D7-6530-D0D4C11D90A1}"/>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 Mitchell ] Speaker Notes Here: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 - additional notes from me: when talking about how we have and are going to test also talk about what happens when the tests tell us something is wrong and how we would generally go about debugging that. Whether that be changing inputs(simulation), using signal tap(physical),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IGNORE WHILE PRESENTING (used to help make slides):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err="1"/>
              <a:t>Br_Reg</a:t>
            </a:r>
            <a:r>
              <a:rPr lang="en-US"/>
              <a:t>[0] = 128 where we have a 50% duty cycle, ST_Reg = 0000000001 (bit-mask for LED 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We haven't fully tested decoding the io data but we have tested: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Bit mask 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t>   </a:t>
            </a:r>
            <a:r>
              <a:rPr lang="en-US" err="1"/>
              <a:t>Pwm</a:t>
            </a:r>
            <a:r>
              <a:rPr lang="en-US"/>
              <a:t>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r>
              <a:rPr lang="en-US" sz="1400"/>
              <a:t>How to we plan to test that our peripheral is working like we want to and debug when problems arise</a:t>
            </a:r>
          </a:p>
          <a:p>
            <a:pPr lvl="1"/>
            <a:r>
              <a:rPr lang="en-US" sz="1400"/>
              <a:t>We plan to use functional simulation waveform as it is easy to manipulate values such as </a:t>
            </a:r>
            <a:r>
              <a:rPr lang="en-US" sz="1400" err="1"/>
              <a:t>IO_Data</a:t>
            </a:r>
            <a:endParaRPr lang="en-US" sz="1400"/>
          </a:p>
          <a:p>
            <a:r>
              <a:rPr lang="en-US" sz="1400"/>
              <a:t>Talk to Chinmay/Mitchell to see how they debugged </a:t>
            </a:r>
          </a:p>
          <a:p>
            <a:pPr lvl="1"/>
            <a:r>
              <a:rPr lang="en-US" sz="1400"/>
              <a:t>Waveform simulation files</a:t>
            </a:r>
          </a:p>
          <a:p>
            <a:pPr lvl="1"/>
            <a:r>
              <a:rPr lang="en-US" sz="1400"/>
              <a:t>Manually setting CS rising edges along </a:t>
            </a:r>
            <a:r>
              <a:rPr lang="en-US" sz="1400" err="1"/>
              <a:t>IO_Data</a:t>
            </a:r>
            <a:r>
              <a:rPr lang="en-US" sz="1400"/>
              <a:t> utilizing different opcodes (bit-mask, brightness) </a:t>
            </a:r>
          </a:p>
          <a:p>
            <a:pPr lvl="1"/>
            <a:r>
              <a:rPr lang="en-US" sz="1400"/>
              <a:t>Example of setting brightness to half for LED 0 on the DE-10:</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endParaRPr lang="en-US"/>
          </a:p>
        </p:txBody>
      </p:sp>
      <p:sp>
        <p:nvSpPr>
          <p:cNvPr id="4" name="Slide Number Placeholder 3">
            <a:extLst>
              <a:ext uri="{FF2B5EF4-FFF2-40B4-BE49-F238E27FC236}">
                <a16:creationId xmlns:a16="http://schemas.microsoft.com/office/drawing/2014/main" id="{1270DE48-9111-49BD-5FE2-7191F7453FFD}"/>
              </a:ext>
            </a:extLst>
          </p:cNvPr>
          <p:cNvSpPr>
            <a:spLocks noGrp="1"/>
          </p:cNvSpPr>
          <p:nvPr>
            <p:ph type="sldNum" sz="quarter" idx="5"/>
          </p:nvPr>
        </p:nvSpPr>
        <p:spPr/>
        <p:txBody>
          <a:bodyPr/>
          <a:lstStyle/>
          <a:p>
            <a:fld id="{05E60CCC-6FE4-2A4A-BBBB-4029E18457DD}" type="slidenum">
              <a:rPr lang="en-US" smtClean="0"/>
              <a:t>9</a:t>
            </a:fld>
            <a:endParaRPr lang="en-US"/>
          </a:p>
        </p:txBody>
      </p:sp>
    </p:spTree>
    <p:extLst>
      <p:ext uri="{BB962C8B-B14F-4D97-AF65-F5344CB8AC3E}">
        <p14:creationId xmlns:p14="http://schemas.microsoft.com/office/powerpoint/2010/main" val="6238157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Date Placeholder 6"/>
          <p:cNvSpPr>
            <a:spLocks noGrp="1"/>
          </p:cNvSpPr>
          <p:nvPr>
            <p:ph type="dt" sz="half" idx="10"/>
          </p:nvPr>
        </p:nvSpPr>
        <p:spPr/>
        <p:txBody>
          <a:bodyPr/>
          <a:lstStyle/>
          <a:p>
            <a:fld id="{6F699783-1574-4447-AF65-6C297D3D9355}" type="datetime1">
              <a:rPr lang="en-US" smtClean="0"/>
              <a:t>7/6/2025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565604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9FA9441-202F-9745-9F57-8A7C879748D6}" type="datetime1">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09221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5E815FF-AD37-5A43-A3F6-6AECEB8E4614}" type="datetime1">
              <a:rPr lang="en-US" smtClean="0"/>
              <a:t>7/6/2025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673781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8972735-28EF-F34D-8F32-175155CF30BD}" type="datetime1">
              <a:rPr lang="en-US" smtClean="0"/>
              <a:t>7/6/2025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886414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82E69279-2C6F-C44C-950A-F381B3361512}" type="datetime1">
              <a:rPr lang="en-US" smtClean="0"/>
              <a:t>7/6/2025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69492009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9D04DF23-B6E7-BC48-8203-3470882987FA}" type="datetime1">
              <a:rPr lang="en-US" smtClean="0"/>
              <a:t>7/6/2025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487020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95BC59D6-B056-504C-86BB-4759972094AE}" type="datetime1">
              <a:rPr lang="en-US" smtClean="0"/>
              <a:t>7/6/2025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10093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540E9F4-F3D0-A748-8B74-6D6E05A8A676}" type="datetime1">
              <a:rPr lang="en-US" smtClean="0"/>
              <a:t>7/6/2025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3109416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345E60-DD7D-9B4C-9B08-472D8754F4C4}" type="datetime1">
              <a:rPr lang="en-US" smtClean="0"/>
              <a:t>7/6/2025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38593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E77C8AAC-8F63-364D-BA54-26D750816015}" type="datetime1">
              <a:rPr lang="en-US" smtClean="0"/>
              <a:t>7/6/2025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42628121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F7E6E5A-3F8A-8F4E-80A3-0F0737BE295E}" type="datetime1">
              <a:rPr lang="en-US" smtClean="0"/>
              <a:t>7/6/2025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166671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25286296-DAF4-C947-98DD-8BE9DD24B6D9}" type="datetime1">
              <a:rPr lang="en-US" smtClean="0"/>
              <a:t>7/6/2025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1983270992"/>
      </p:ext>
    </p:extLst>
  </p:cSld>
  <p:clrMap bg1="lt1" tx1="dk1" bg2="lt2" tx2="dk2" accent1="accent1" accent2="accent2" accent3="accent3" accent4="accent4" accent5="accent5" accent6="accent6" hlink="hlink" folHlink="folHlink"/>
  <p:sldLayoutIdLst>
    <p:sldLayoutId id="2147484286" r:id="rId1"/>
    <p:sldLayoutId id="2147484287" r:id="rId2"/>
    <p:sldLayoutId id="2147484288" r:id="rId3"/>
    <p:sldLayoutId id="2147484289" r:id="rId4"/>
    <p:sldLayoutId id="2147484290" r:id="rId5"/>
    <p:sldLayoutId id="2147484291" r:id="rId6"/>
    <p:sldLayoutId id="2147484292" r:id="rId7"/>
    <p:sldLayoutId id="2147484293" r:id="rId8"/>
    <p:sldLayoutId id="2147484294" r:id="rId9"/>
    <p:sldLayoutId id="2147484295" r:id="rId10"/>
    <p:sldLayoutId id="2147484296" r:id="rId11"/>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a:t>ECE 2031 Final Project Proposal</a:t>
            </a:r>
          </a:p>
        </p:txBody>
      </p:sp>
      <p:sp>
        <p:nvSpPr>
          <p:cNvPr id="3" name="Subtitle 2"/>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C9B97C8C-5E09-4DE4-5079-36D473E36BA2}"/>
              </a:ext>
            </a:extLst>
          </p:cNvPr>
          <p:cNvSpPr>
            <a:spLocks noGrp="1"/>
          </p:cNvSpPr>
          <p:nvPr>
            <p:ph type="sldNum" sz="quarter" idx="12"/>
          </p:nvPr>
        </p:nvSpPr>
        <p:spPr/>
        <p:txBody>
          <a:bodyPr/>
          <a:lstStyle/>
          <a:p>
            <a:fld id="{330EA680-D336-4FF7-8B7A-9848BB0A1C32}" type="slidenum">
              <a:rPr lang="en-US" smtClean="0"/>
              <a:t>1</a:t>
            </a:fld>
            <a:endParaRPr lang="en-US"/>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FF3D0FD-08C8-DF27-CB32-180F1C3FF904}"/>
              </a:ext>
            </a:extLst>
          </p:cNvPr>
          <p:cNvSpPr>
            <a:spLocks noGrp="1"/>
          </p:cNvSpPr>
          <p:nvPr>
            <p:ph idx="1"/>
          </p:nvPr>
        </p:nvSpPr>
        <p:spPr>
          <a:xfrm>
            <a:off x="1237129" y="2016154"/>
            <a:ext cx="9717742" cy="3627464"/>
          </a:xfrm>
        </p:spPr>
        <p:txBody>
          <a:bodyPr vert="horz" lIns="91440" tIns="45720" rIns="91440" bIns="45720" rtlCol="0" anchor="t">
            <a:noAutofit/>
          </a:bodyPr>
          <a:lstStyle/>
          <a:p>
            <a:r>
              <a:rPr lang="en-US" sz="2000"/>
              <a:t>Completed the VHDL for a basic LED control peripheral that has 3 functionalities:</a:t>
            </a:r>
          </a:p>
          <a:p>
            <a:pPr lvl="1"/>
            <a:r>
              <a:rPr lang="en-US" sz="2000"/>
              <a:t>Setting all LEDs using a bitmask  -  </a:t>
            </a:r>
            <a:r>
              <a:rPr lang="en-US" sz="2000">
                <a:solidFill>
                  <a:srgbClr val="6DD127"/>
                </a:solidFill>
              </a:rPr>
              <a:t>Tested: Works </a:t>
            </a:r>
            <a:r>
              <a:rPr lang="en-US" sz="2000">
                <a:solidFill>
                  <a:schemeClr val="tx1"/>
                </a:solidFill>
              </a:rPr>
              <a:t>✔️</a:t>
            </a:r>
          </a:p>
          <a:p>
            <a:pPr lvl="1"/>
            <a:r>
              <a:rPr lang="en-US" sz="2000"/>
              <a:t>Setting the brightness of a specific LED  -  </a:t>
            </a:r>
            <a:r>
              <a:rPr lang="en-US" sz="2000">
                <a:solidFill>
                  <a:srgbClr val="6DD127"/>
                </a:solidFill>
              </a:rPr>
              <a:t>Tested: Works </a:t>
            </a:r>
            <a:r>
              <a:rPr lang="en-US" sz="2000">
                <a:solidFill>
                  <a:schemeClr val="tx1"/>
                </a:solidFill>
              </a:rPr>
              <a:t>✔️</a:t>
            </a:r>
            <a:r>
              <a:rPr lang="en-US" sz="2000">
                <a:solidFill>
                  <a:srgbClr val="00B050"/>
                </a:solidFill>
              </a:rPr>
              <a:t> </a:t>
            </a:r>
          </a:p>
          <a:p>
            <a:pPr lvl="2"/>
            <a:r>
              <a:rPr lang="en-US" sz="2000">
                <a:solidFill>
                  <a:schemeClr val="tx1"/>
                </a:solidFill>
              </a:rPr>
              <a:t>PWM – </a:t>
            </a:r>
            <a:r>
              <a:rPr lang="en-US" sz="2000">
                <a:solidFill>
                  <a:srgbClr val="6DD127"/>
                </a:solidFill>
              </a:rPr>
              <a:t>Tested: Works </a:t>
            </a:r>
            <a:r>
              <a:rPr lang="en-US" sz="2000">
                <a:solidFill>
                  <a:schemeClr val="tx1"/>
                </a:solidFill>
              </a:rPr>
              <a:t>✔️</a:t>
            </a:r>
            <a:r>
              <a:rPr lang="en-US" sz="2000">
                <a:solidFill>
                  <a:srgbClr val="00B050"/>
                </a:solidFill>
              </a:rPr>
              <a:t> </a:t>
            </a:r>
            <a:endParaRPr lang="en-US" sz="2000">
              <a:solidFill>
                <a:schemeClr val="tx1"/>
              </a:solidFill>
            </a:endParaRPr>
          </a:p>
          <a:p>
            <a:pPr lvl="1"/>
            <a:r>
              <a:rPr lang="en-US" sz="2000"/>
              <a:t>Turning on a specific LED without affecting others  - </a:t>
            </a:r>
            <a:r>
              <a:rPr lang="en-US" sz="2000">
                <a:solidFill>
                  <a:srgbClr val="DACF00"/>
                </a:solidFill>
              </a:rPr>
              <a:t> </a:t>
            </a:r>
            <a:r>
              <a:rPr lang="en-US" sz="2000">
                <a:solidFill>
                  <a:srgbClr val="6DD127"/>
                </a:solidFill>
              </a:rPr>
              <a:t>Tested: Works </a:t>
            </a:r>
            <a:r>
              <a:rPr lang="en-US" sz="2000">
                <a:solidFill>
                  <a:schemeClr val="tx1"/>
                </a:solidFill>
              </a:rPr>
              <a:t>✔️</a:t>
            </a:r>
            <a:r>
              <a:rPr lang="en-US" sz="2000">
                <a:solidFill>
                  <a:srgbClr val="00B050"/>
                </a:solidFill>
              </a:rPr>
              <a:t> </a:t>
            </a:r>
          </a:p>
          <a:p>
            <a:pPr lvl="1"/>
            <a:r>
              <a:rPr lang="en-US" sz="2000">
                <a:solidFill>
                  <a:schemeClr val="tx1"/>
                </a:solidFill>
              </a:rPr>
              <a:t>At this point we have tested using functional simulation and know our device:</a:t>
            </a:r>
          </a:p>
          <a:p>
            <a:pPr lvl="2"/>
            <a:r>
              <a:rPr lang="en-US" sz="2000">
                <a:solidFill>
                  <a:schemeClr val="tx1"/>
                </a:solidFill>
              </a:rPr>
              <a:t>Correctly decodes a simulated SCOMP inputs</a:t>
            </a:r>
          </a:p>
          <a:p>
            <a:pPr lvl="2"/>
            <a:r>
              <a:rPr lang="en-US" sz="2000">
                <a:solidFill>
                  <a:schemeClr val="tx1"/>
                </a:solidFill>
              </a:rPr>
              <a:t>Outputs the correct duty cycle to the LEDs</a:t>
            </a:r>
          </a:p>
          <a:p>
            <a:pPr lvl="1" indent="-285750"/>
            <a:r>
              <a:rPr lang="en-US" sz="2000">
                <a:solidFill>
                  <a:schemeClr val="tx1"/>
                </a:solidFill>
              </a:rPr>
              <a:t>Testing on physical DE-10 Board required to confirm:</a:t>
            </a:r>
          </a:p>
          <a:p>
            <a:pPr lvl="2"/>
            <a:r>
              <a:rPr lang="en-US" sz="2000">
                <a:solidFill>
                  <a:schemeClr val="tx1"/>
                </a:solidFill>
              </a:rPr>
              <a:t>LED brightness changes as we expect</a:t>
            </a:r>
          </a:p>
          <a:p>
            <a:pPr lvl="2"/>
            <a:r>
              <a:rPr lang="en-US" sz="2000">
                <a:solidFill>
                  <a:schemeClr val="tx1"/>
                </a:solidFill>
              </a:rPr>
              <a:t>Interface with SCOMP works properly</a:t>
            </a:r>
          </a:p>
          <a:p>
            <a:pPr lvl="1"/>
            <a:endParaRPr lang="en-US" sz="2000">
              <a:solidFill>
                <a:schemeClr val="tx1"/>
              </a:solidFill>
            </a:endParaRPr>
          </a:p>
        </p:txBody>
      </p:sp>
      <p:sp>
        <p:nvSpPr>
          <p:cNvPr id="2" name="Title 1">
            <a:extLst>
              <a:ext uri="{FF2B5EF4-FFF2-40B4-BE49-F238E27FC236}">
                <a16:creationId xmlns:a16="http://schemas.microsoft.com/office/drawing/2014/main" id="{974AB5AB-4311-10CC-14C8-4C3334DFED6F}"/>
              </a:ext>
            </a:extLst>
          </p:cNvPr>
          <p:cNvSpPr>
            <a:spLocks noGrp="1"/>
          </p:cNvSpPr>
          <p:nvPr>
            <p:ph type="title"/>
          </p:nvPr>
        </p:nvSpPr>
        <p:spPr>
          <a:xfrm>
            <a:off x="2231136" y="684987"/>
            <a:ext cx="7729728" cy="1188720"/>
          </a:xfrm>
        </p:spPr>
        <p:txBody>
          <a:bodyPr/>
          <a:lstStyle/>
          <a:p>
            <a:r>
              <a:rPr lang="en-US"/>
              <a:t>Project status update</a:t>
            </a:r>
          </a:p>
        </p:txBody>
      </p:sp>
      <p:sp>
        <p:nvSpPr>
          <p:cNvPr id="4" name="Slide Number Placeholder 3">
            <a:extLst>
              <a:ext uri="{FF2B5EF4-FFF2-40B4-BE49-F238E27FC236}">
                <a16:creationId xmlns:a16="http://schemas.microsoft.com/office/drawing/2014/main" id="{91C1A443-B4A7-C80E-FA17-D8D1E5018558}"/>
              </a:ext>
            </a:extLst>
          </p:cNvPr>
          <p:cNvSpPr>
            <a:spLocks noGrp="1"/>
          </p:cNvSpPr>
          <p:nvPr>
            <p:ph type="sldNum" sz="quarter" idx="12"/>
          </p:nvPr>
        </p:nvSpPr>
        <p:spPr/>
        <p:txBody>
          <a:bodyPr/>
          <a:lstStyle/>
          <a:p>
            <a:fld id="{330EA680-D336-4FF7-8B7A-9848BB0A1C32}" type="slidenum">
              <a:rPr lang="en-US" smtClean="0"/>
              <a:t>10</a:t>
            </a:fld>
            <a:endParaRPr lang="en-US"/>
          </a:p>
        </p:txBody>
      </p:sp>
      <p:sp>
        <p:nvSpPr>
          <p:cNvPr id="5" name="TextBox 4">
            <a:extLst>
              <a:ext uri="{FF2B5EF4-FFF2-40B4-BE49-F238E27FC236}">
                <a16:creationId xmlns:a16="http://schemas.microsoft.com/office/drawing/2014/main" id="{6758D166-E211-0159-8B11-9E654E1007C6}"/>
              </a:ext>
            </a:extLst>
          </p:cNvPr>
          <p:cNvSpPr txBox="1"/>
          <p:nvPr/>
        </p:nvSpPr>
        <p:spPr>
          <a:xfrm>
            <a:off x="8570386" y="4801491"/>
            <a:ext cx="3494483" cy="12721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742950" lvl="1" indent="-285750">
              <a:spcBef>
                <a:spcPts val="1000"/>
              </a:spcBef>
              <a:buFont typeface="Arial"/>
              <a:buChar char="•"/>
            </a:pPr>
            <a:r>
              <a:rPr lang="en-US" sz="2000"/>
              <a:t>Need to implement:</a:t>
            </a:r>
          </a:p>
          <a:p>
            <a:pPr marL="1200150" lvl="2" indent="-285750">
              <a:spcBef>
                <a:spcPts val="1000"/>
              </a:spcBef>
              <a:buFont typeface="Arial"/>
              <a:buChar char="•"/>
            </a:pPr>
            <a:r>
              <a:rPr lang="en-US" sz="2000"/>
              <a:t>Gamma Correction</a:t>
            </a:r>
          </a:p>
          <a:p>
            <a:pPr marL="1200150" lvl="2" indent="-285750">
              <a:spcBef>
                <a:spcPts val="1000"/>
              </a:spcBef>
              <a:buFont typeface="Arial"/>
              <a:buChar char="•"/>
            </a:pPr>
            <a:r>
              <a:rPr lang="en-US" sz="2000"/>
              <a:t>Read Functionality</a:t>
            </a:r>
            <a:endParaRPr lang="en-US"/>
          </a:p>
        </p:txBody>
      </p:sp>
    </p:spTree>
    <p:extLst>
      <p:ext uri="{BB962C8B-B14F-4D97-AF65-F5344CB8AC3E}">
        <p14:creationId xmlns:p14="http://schemas.microsoft.com/office/powerpoint/2010/main" val="2232445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5CE91-ED1F-829E-F979-DC43B6465D00}"/>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3600">
                <a:solidFill>
                  <a:srgbClr val="FFFFFF"/>
                </a:solidFill>
              </a:rPr>
              <a:t>Demo Plan</a:t>
            </a:r>
          </a:p>
        </p:txBody>
      </p:sp>
      <p:sp>
        <p:nvSpPr>
          <p:cNvPr id="3" name="Content Placeholder 2">
            <a:extLst>
              <a:ext uri="{FF2B5EF4-FFF2-40B4-BE49-F238E27FC236}">
                <a16:creationId xmlns:a16="http://schemas.microsoft.com/office/drawing/2014/main" id="{CCEF96E8-2533-02F9-B9A4-3FBCDBBED4E6}"/>
              </a:ext>
            </a:extLst>
          </p:cNvPr>
          <p:cNvSpPr>
            <a:spLocks noGrp="1"/>
          </p:cNvSpPr>
          <p:nvPr>
            <p:ph idx="1"/>
          </p:nvPr>
        </p:nvSpPr>
        <p:spPr>
          <a:xfrm>
            <a:off x="5591695" y="1402080"/>
            <a:ext cx="5320696" cy="4053840"/>
          </a:xfrm>
        </p:spPr>
        <p:txBody>
          <a:bodyPr vert="horz" lIns="91440" tIns="45720" rIns="91440" bIns="45720" rtlCol="0" anchor="ctr">
            <a:normAutofit/>
          </a:bodyPr>
          <a:lstStyle/>
          <a:p>
            <a:r>
              <a:rPr lang="en-US" sz="2000"/>
              <a:t>Current Demonstration Plan:</a:t>
            </a:r>
          </a:p>
          <a:p>
            <a:pPr lvl="1">
              <a:buFont typeface="Courier New" panose="020B0604020202020204" pitchFamily="34" charset="0"/>
              <a:buChar char="o"/>
            </a:pPr>
            <a:r>
              <a:rPr lang="en-US" sz="2000"/>
              <a:t>Loading Bar Looping Animation (SCOMP)</a:t>
            </a:r>
          </a:p>
          <a:p>
            <a:pPr lvl="1">
              <a:buFont typeface="Courier New" panose="020B0604020202020204" pitchFamily="34" charset="0"/>
              <a:buChar char="o"/>
            </a:pPr>
            <a:r>
              <a:rPr lang="en-US" sz="2000">
                <a:latin typeface="Gill Sans MT"/>
              </a:rPr>
              <a:t>Shows LED select (setting all LEDs at once to reset)</a:t>
            </a:r>
          </a:p>
          <a:p>
            <a:pPr lvl="1">
              <a:buFont typeface="Courier New" panose="020B0604020202020204" pitchFamily="34" charset="0"/>
              <a:buChar char="o"/>
            </a:pPr>
            <a:r>
              <a:rPr lang="en-US" sz="2000">
                <a:latin typeface="Gill Sans MT"/>
                <a:cs typeface="Times New Roman"/>
              </a:rPr>
              <a:t>Shows Specific LED toggles</a:t>
            </a:r>
          </a:p>
          <a:p>
            <a:pPr lvl="1">
              <a:buFont typeface="Courier New" panose="020B0604020202020204" pitchFamily="34" charset="0"/>
              <a:buChar char="o"/>
            </a:pPr>
            <a:r>
              <a:rPr lang="en-US" sz="2000">
                <a:latin typeface="Gill Sans MT"/>
                <a:cs typeface="Times New Roman"/>
              </a:rPr>
              <a:t>Shows brightness selection</a:t>
            </a:r>
            <a:endParaRPr lang="en-US" sz="2000">
              <a:latin typeface="Times New Roman"/>
              <a:cs typeface="Times New Roman"/>
            </a:endParaRPr>
          </a:p>
        </p:txBody>
      </p:sp>
      <p:sp>
        <p:nvSpPr>
          <p:cNvPr id="4" name="Slide Number Placeholder 3">
            <a:extLst>
              <a:ext uri="{FF2B5EF4-FFF2-40B4-BE49-F238E27FC236}">
                <a16:creationId xmlns:a16="http://schemas.microsoft.com/office/drawing/2014/main" id="{CD531C66-9CD9-2E26-8F21-1D42ABA5252A}"/>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330EA680-D336-4FF7-8B7A-9848BB0A1C32}" type="slidenum">
              <a:rPr lang="en-US" smtClean="0"/>
              <a:pPr>
                <a:lnSpc>
                  <a:spcPct val="90000"/>
                </a:lnSpc>
                <a:spcAft>
                  <a:spcPts val="600"/>
                </a:spcAft>
              </a:pPr>
              <a:t>11</a:t>
            </a:fld>
            <a:endParaRPr lang="en-US"/>
          </a:p>
        </p:txBody>
      </p:sp>
    </p:spTree>
    <p:extLst>
      <p:ext uri="{BB962C8B-B14F-4D97-AF65-F5344CB8AC3E}">
        <p14:creationId xmlns:p14="http://schemas.microsoft.com/office/powerpoint/2010/main" val="2071509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5ADB5-C43B-CAE6-FE36-6FFEE1000578}"/>
              </a:ext>
            </a:extLst>
          </p:cNvPr>
          <p:cNvSpPr>
            <a:spLocks noGrp="1"/>
          </p:cNvSpPr>
          <p:nvPr>
            <p:ph type="title"/>
          </p:nvPr>
        </p:nvSpPr>
        <p:spPr>
          <a:xfrm>
            <a:off x="2231136" y="523613"/>
            <a:ext cx="7729728" cy="1188720"/>
          </a:xfrm>
        </p:spPr>
        <p:txBody>
          <a:bodyPr/>
          <a:lstStyle/>
          <a:p>
            <a:r>
              <a:rPr lang="en-US"/>
              <a:t>Management Plan / timeline</a:t>
            </a:r>
          </a:p>
        </p:txBody>
      </p:sp>
      <p:sp>
        <p:nvSpPr>
          <p:cNvPr id="4" name="Slide Number Placeholder 3">
            <a:extLst>
              <a:ext uri="{FF2B5EF4-FFF2-40B4-BE49-F238E27FC236}">
                <a16:creationId xmlns:a16="http://schemas.microsoft.com/office/drawing/2014/main" id="{65A1A4C0-E385-EAC5-C78D-D171938584AD}"/>
              </a:ext>
            </a:extLst>
          </p:cNvPr>
          <p:cNvSpPr>
            <a:spLocks noGrp="1"/>
          </p:cNvSpPr>
          <p:nvPr>
            <p:ph type="sldNum" sz="quarter" idx="12"/>
          </p:nvPr>
        </p:nvSpPr>
        <p:spPr/>
        <p:txBody>
          <a:bodyPr/>
          <a:lstStyle/>
          <a:p>
            <a:fld id="{330EA680-D336-4FF7-8B7A-9848BB0A1C32}" type="slidenum">
              <a:rPr lang="en-US" smtClean="0"/>
              <a:t>12</a:t>
            </a:fld>
            <a:endParaRPr lang="en-US"/>
          </a:p>
        </p:txBody>
      </p:sp>
      <p:pic>
        <p:nvPicPr>
          <p:cNvPr id="15" name="Content Placeholder 14" descr="A graph of a project&#10;&#10;Description automatically generated with medium confidence">
            <a:extLst>
              <a:ext uri="{FF2B5EF4-FFF2-40B4-BE49-F238E27FC236}">
                <a16:creationId xmlns:a16="http://schemas.microsoft.com/office/drawing/2014/main" id="{B4C0AF84-F1F8-D210-209D-DFD091618A74}"/>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l="971" r="3888"/>
          <a:stretch/>
        </p:blipFill>
        <p:spPr>
          <a:xfrm>
            <a:off x="-12359" y="1825407"/>
            <a:ext cx="12204359" cy="4328251"/>
          </a:xfrm>
        </p:spPr>
      </p:pic>
      <p:pic>
        <p:nvPicPr>
          <p:cNvPr id="11" name="Picture 10">
            <a:extLst>
              <a:ext uri="{FF2B5EF4-FFF2-40B4-BE49-F238E27FC236}">
                <a16:creationId xmlns:a16="http://schemas.microsoft.com/office/drawing/2014/main" id="{FDB49E23-2589-6C45-B7E5-1E46A3CE06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92287" y="1825407"/>
            <a:ext cx="7195065" cy="388304"/>
          </a:xfrm>
          <a:prstGeom prst="rect">
            <a:avLst/>
          </a:prstGeom>
        </p:spPr>
      </p:pic>
    </p:spTree>
    <p:extLst>
      <p:ext uri="{BB962C8B-B14F-4D97-AF65-F5344CB8AC3E}">
        <p14:creationId xmlns:p14="http://schemas.microsoft.com/office/powerpoint/2010/main" val="30691460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82B6D-89DE-9C24-0B4D-7F62E5DDFCE4}"/>
              </a:ext>
            </a:extLst>
          </p:cNvPr>
          <p:cNvSpPr>
            <a:spLocks noGrp="1"/>
          </p:cNvSpPr>
          <p:nvPr>
            <p:ph type="title"/>
          </p:nvPr>
        </p:nvSpPr>
        <p:spPr/>
        <p:txBody>
          <a:bodyPr/>
          <a:lstStyle/>
          <a:p>
            <a:r>
              <a:rPr lang="en-US"/>
              <a:t>Final Remarks</a:t>
            </a:r>
          </a:p>
        </p:txBody>
      </p:sp>
      <p:sp>
        <p:nvSpPr>
          <p:cNvPr id="3" name="Content Placeholder 2">
            <a:extLst>
              <a:ext uri="{FF2B5EF4-FFF2-40B4-BE49-F238E27FC236}">
                <a16:creationId xmlns:a16="http://schemas.microsoft.com/office/drawing/2014/main" id="{1C57E10B-F69E-6077-76E8-D2F5E8191CB3}"/>
              </a:ext>
            </a:extLst>
          </p:cNvPr>
          <p:cNvSpPr>
            <a:spLocks noGrp="1"/>
          </p:cNvSpPr>
          <p:nvPr>
            <p:ph idx="1"/>
          </p:nvPr>
        </p:nvSpPr>
        <p:spPr/>
        <p:txBody>
          <a:bodyPr vert="horz" lIns="91440" tIns="45720" rIns="91440" bIns="45720" rtlCol="0" anchor="t">
            <a:normAutofit/>
          </a:bodyPr>
          <a:lstStyle/>
          <a:p>
            <a:r>
              <a:rPr lang="en-US">
                <a:solidFill>
                  <a:schemeClr val="tx1"/>
                </a:solidFill>
              </a:rPr>
              <a:t>For this project, we were tasked with creating an intuitive and useful LED interface peripheral for SCOMP.</a:t>
            </a:r>
          </a:p>
          <a:p>
            <a:r>
              <a:rPr lang="en-US">
                <a:solidFill>
                  <a:schemeClr val="tx1"/>
                </a:solidFill>
              </a:rPr>
              <a:t>We have proposed and are currently working on a prototype that satisfies most of the needs of our customer.</a:t>
            </a:r>
          </a:p>
          <a:p>
            <a:r>
              <a:rPr lang="en-US">
                <a:solidFill>
                  <a:schemeClr val="tx1"/>
                </a:solidFill>
              </a:rPr>
              <a:t>As we stand, we have a peripheral that has working core functionality and still working to implement even more features (read, gamma correction, etc.)</a:t>
            </a:r>
          </a:p>
          <a:p>
            <a:r>
              <a:rPr lang="en-US">
                <a:solidFill>
                  <a:schemeClr val="tx1"/>
                </a:solidFill>
              </a:rPr>
              <a:t>Although we haven’t fulfilled all the deliverables for the project yet, we are confident that we are still on schedule to deliver a fully functional peripheral that fulfills all the requirements given.</a:t>
            </a:r>
          </a:p>
        </p:txBody>
      </p:sp>
      <p:sp>
        <p:nvSpPr>
          <p:cNvPr id="4" name="Slide Number Placeholder 3">
            <a:extLst>
              <a:ext uri="{FF2B5EF4-FFF2-40B4-BE49-F238E27FC236}">
                <a16:creationId xmlns:a16="http://schemas.microsoft.com/office/drawing/2014/main" id="{1EE2B032-D55E-B4C3-B260-B733B08A4638}"/>
              </a:ext>
            </a:extLst>
          </p:cNvPr>
          <p:cNvSpPr>
            <a:spLocks noGrp="1"/>
          </p:cNvSpPr>
          <p:nvPr>
            <p:ph type="sldNum" sz="quarter" idx="12"/>
          </p:nvPr>
        </p:nvSpPr>
        <p:spPr/>
        <p:txBody>
          <a:bodyPr/>
          <a:lstStyle/>
          <a:p>
            <a:fld id="{330EA680-D336-4FF7-8B7A-9848BB0A1C32}" type="slidenum">
              <a:rPr lang="en-US" smtClean="0"/>
              <a:t>13</a:t>
            </a:fld>
            <a:endParaRPr lang="en-US"/>
          </a:p>
        </p:txBody>
      </p:sp>
    </p:spTree>
    <p:extLst>
      <p:ext uri="{BB962C8B-B14F-4D97-AF65-F5344CB8AC3E}">
        <p14:creationId xmlns:p14="http://schemas.microsoft.com/office/powerpoint/2010/main" val="1236128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85D61-288D-ED67-608A-9EA5AA68B19F}"/>
              </a:ext>
            </a:extLst>
          </p:cNvPr>
          <p:cNvSpPr>
            <a:spLocks noGrp="1"/>
          </p:cNvSpPr>
          <p:nvPr>
            <p:ph type="title"/>
          </p:nvPr>
        </p:nvSpPr>
        <p:spPr>
          <a:solidFill>
            <a:schemeClr val="bg1"/>
          </a:solidFill>
          <a:ln w="44450">
            <a:solidFill>
              <a:srgbClr val="657277"/>
            </a:solidFill>
          </a:ln>
        </p:spPr>
        <p:txBody>
          <a:bodyPr>
            <a:normAutofit/>
          </a:bodyPr>
          <a:lstStyle/>
          <a:p>
            <a:r>
              <a:rPr lang="en-US"/>
              <a:t>Introductions</a:t>
            </a:r>
          </a:p>
        </p:txBody>
      </p:sp>
      <p:sp>
        <p:nvSpPr>
          <p:cNvPr id="3" name="Slide Number Placeholder 2">
            <a:extLst>
              <a:ext uri="{FF2B5EF4-FFF2-40B4-BE49-F238E27FC236}">
                <a16:creationId xmlns:a16="http://schemas.microsoft.com/office/drawing/2014/main" id="{576CABB3-3AEC-873D-0DA0-36DD88B5420C}"/>
              </a:ext>
            </a:extLst>
          </p:cNvPr>
          <p:cNvSpPr>
            <a:spLocks noGrp="1"/>
          </p:cNvSpPr>
          <p:nvPr>
            <p:ph type="sldNum" sz="quarter" idx="12"/>
          </p:nvPr>
        </p:nvSpPr>
        <p:spPr/>
        <p:txBody>
          <a:bodyPr/>
          <a:lstStyle/>
          <a:p>
            <a:fld id="{330EA680-D336-4FF7-8B7A-9848BB0A1C32}" type="slidenum">
              <a:rPr lang="en-US" smtClean="0"/>
              <a:t>2</a:t>
            </a:fld>
            <a:endParaRPr lang="en-US"/>
          </a:p>
        </p:txBody>
      </p:sp>
      <p:sp>
        <p:nvSpPr>
          <p:cNvPr id="5" name="Oval 4">
            <a:extLst>
              <a:ext uri="{FF2B5EF4-FFF2-40B4-BE49-F238E27FC236}">
                <a16:creationId xmlns:a16="http://schemas.microsoft.com/office/drawing/2014/main" id="{2ADC0BA5-1B99-8A06-4D4E-ACF96459AFF3}"/>
              </a:ext>
            </a:extLst>
          </p:cNvPr>
          <p:cNvSpPr/>
          <p:nvPr/>
        </p:nvSpPr>
        <p:spPr>
          <a:xfrm>
            <a:off x="824276" y="3054271"/>
            <a:ext cx="1796313" cy="1796312"/>
          </a:xfrm>
          <a:prstGeom prst="ellipse">
            <a:avLst/>
          </a:prstGeom>
          <a:solidFill>
            <a:srgbClr val="657277"/>
          </a:solidFill>
          <a:ln>
            <a:solidFill>
              <a:srgbClr val="9BAFB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6" name="Oval 5">
            <a:extLst>
              <a:ext uri="{FF2B5EF4-FFF2-40B4-BE49-F238E27FC236}">
                <a16:creationId xmlns:a16="http://schemas.microsoft.com/office/drawing/2014/main" id="{536389FE-2A17-7887-C16B-0C1E5B34AE94}"/>
              </a:ext>
            </a:extLst>
          </p:cNvPr>
          <p:cNvSpPr/>
          <p:nvPr/>
        </p:nvSpPr>
        <p:spPr>
          <a:xfrm>
            <a:off x="3006161" y="3051669"/>
            <a:ext cx="1793524" cy="1796312"/>
          </a:xfrm>
          <a:prstGeom prst="ellipse">
            <a:avLst/>
          </a:prstGeom>
          <a:solidFill>
            <a:srgbClr val="657277"/>
          </a:solidFill>
          <a:ln>
            <a:solidFill>
              <a:srgbClr val="9BAFB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7" name="Oval 6">
            <a:extLst>
              <a:ext uri="{FF2B5EF4-FFF2-40B4-BE49-F238E27FC236}">
                <a16:creationId xmlns:a16="http://schemas.microsoft.com/office/drawing/2014/main" id="{DA0DD7E9-333E-1B47-3658-9E34E0E948F4}"/>
              </a:ext>
            </a:extLst>
          </p:cNvPr>
          <p:cNvSpPr/>
          <p:nvPr/>
        </p:nvSpPr>
        <p:spPr>
          <a:xfrm>
            <a:off x="5197844" y="3061533"/>
            <a:ext cx="1796313" cy="1796312"/>
          </a:xfrm>
          <a:prstGeom prst="ellipse">
            <a:avLst/>
          </a:prstGeom>
          <a:solidFill>
            <a:srgbClr val="657277"/>
          </a:solidFill>
          <a:ln>
            <a:solidFill>
              <a:srgbClr val="9BAFB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15" name="Picture 14">
            <a:extLst>
              <a:ext uri="{FF2B5EF4-FFF2-40B4-BE49-F238E27FC236}">
                <a16:creationId xmlns:a16="http://schemas.microsoft.com/office/drawing/2014/main" id="{A0F0B9E0-1575-104E-99A5-513A9F869E4F}"/>
              </a:ext>
            </a:extLst>
          </p:cNvPr>
          <p:cNvPicPr>
            <a:picLocks noChangeAspect="1"/>
          </p:cNvPicPr>
          <p:nvPr/>
        </p:nvPicPr>
        <p:blipFill>
          <a:blip r:embed="rId3" cstate="print">
            <a:extLst>
              <a:ext uri="{28A0092B-C50C-407E-A947-70E740481C1C}">
                <a14:useLocalDpi xmlns:a14="http://schemas.microsoft.com/office/drawing/2010/main" val="0"/>
              </a:ext>
            </a:extLst>
          </a:blip>
          <a:srcRect l="12455" r="12455"/>
          <a:stretch/>
        </p:blipFill>
        <p:spPr>
          <a:xfrm rot="16200000">
            <a:off x="5269627" y="3129276"/>
            <a:ext cx="1652746" cy="1654712"/>
          </a:xfrm>
          <a:prstGeom prst="ellipse">
            <a:avLst/>
          </a:prstGeom>
          <a:ln w="12700">
            <a:solidFill>
              <a:schemeClr val="bg1"/>
            </a:solidFill>
          </a:ln>
        </p:spPr>
      </p:pic>
      <p:pic>
        <p:nvPicPr>
          <p:cNvPr id="16" name="Picture 15">
            <a:extLst>
              <a:ext uri="{FF2B5EF4-FFF2-40B4-BE49-F238E27FC236}">
                <a16:creationId xmlns:a16="http://schemas.microsoft.com/office/drawing/2014/main" id="{D7E24110-0472-CFEC-F4F7-37369DB04665}"/>
              </a:ext>
            </a:extLst>
          </p:cNvPr>
          <p:cNvPicPr>
            <a:picLocks noChangeAspect="1"/>
          </p:cNvPicPr>
          <p:nvPr/>
        </p:nvPicPr>
        <p:blipFill rotWithShape="1">
          <a:blip r:embed="rId4"/>
          <a:srcRect l="3760" t="1200" r="9902" b="-1200"/>
          <a:stretch/>
        </p:blipFill>
        <p:spPr>
          <a:xfrm>
            <a:off x="3075567" y="3126054"/>
            <a:ext cx="1654712" cy="1652746"/>
          </a:xfrm>
          <a:prstGeom prst="ellipse">
            <a:avLst/>
          </a:prstGeom>
          <a:ln w="12700">
            <a:solidFill>
              <a:schemeClr val="bg1"/>
            </a:solidFill>
          </a:ln>
        </p:spPr>
      </p:pic>
      <p:pic>
        <p:nvPicPr>
          <p:cNvPr id="17" name="Picture 16">
            <a:extLst>
              <a:ext uri="{FF2B5EF4-FFF2-40B4-BE49-F238E27FC236}">
                <a16:creationId xmlns:a16="http://schemas.microsoft.com/office/drawing/2014/main" id="{C7F09D4B-E621-CA51-F307-D1AB0F601EB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7895" t="18986" r="-156" b="19580"/>
          <a:stretch/>
        </p:blipFill>
        <p:spPr>
          <a:xfrm>
            <a:off x="895075" y="3134210"/>
            <a:ext cx="1654712" cy="1652746"/>
          </a:xfrm>
          <a:prstGeom prst="ellipse">
            <a:avLst/>
          </a:prstGeom>
          <a:ln w="12700">
            <a:solidFill>
              <a:schemeClr val="bg1"/>
            </a:solidFill>
          </a:ln>
        </p:spPr>
      </p:pic>
      <p:sp>
        <p:nvSpPr>
          <p:cNvPr id="20" name="TextBox 19">
            <a:extLst>
              <a:ext uri="{FF2B5EF4-FFF2-40B4-BE49-F238E27FC236}">
                <a16:creationId xmlns:a16="http://schemas.microsoft.com/office/drawing/2014/main" id="{02F0BFD0-49B5-797B-E9D3-6A0ADC4B7927}"/>
              </a:ext>
            </a:extLst>
          </p:cNvPr>
          <p:cNvSpPr txBox="1"/>
          <p:nvPr/>
        </p:nvSpPr>
        <p:spPr>
          <a:xfrm>
            <a:off x="666924" y="4908602"/>
            <a:ext cx="2111016" cy="707886"/>
          </a:xfrm>
          <a:prstGeom prst="rect">
            <a:avLst/>
          </a:prstGeom>
          <a:noFill/>
        </p:spPr>
        <p:txBody>
          <a:bodyPr wrap="square" rtlCol="0">
            <a:spAutoFit/>
          </a:bodyPr>
          <a:lstStyle/>
          <a:p>
            <a:pPr algn="ctr"/>
            <a:r>
              <a:rPr lang="en-US" sz="2000"/>
              <a:t>Patrick Mock</a:t>
            </a:r>
          </a:p>
          <a:p>
            <a:pPr algn="ctr"/>
            <a:r>
              <a:rPr lang="en-US" sz="2000"/>
              <a:t>2</a:t>
            </a:r>
            <a:r>
              <a:rPr lang="en-US" sz="2000" baseline="30000"/>
              <a:t>nd</a:t>
            </a:r>
            <a:r>
              <a:rPr lang="en-US" sz="2000"/>
              <a:t> Year EE Major</a:t>
            </a:r>
          </a:p>
        </p:txBody>
      </p:sp>
      <p:sp>
        <p:nvSpPr>
          <p:cNvPr id="21" name="TextBox 20">
            <a:extLst>
              <a:ext uri="{FF2B5EF4-FFF2-40B4-BE49-F238E27FC236}">
                <a16:creationId xmlns:a16="http://schemas.microsoft.com/office/drawing/2014/main" id="{D4B2495A-C250-9EB7-5F8F-FB6BD2F15DAC}"/>
              </a:ext>
            </a:extLst>
          </p:cNvPr>
          <p:cNvSpPr txBox="1"/>
          <p:nvPr/>
        </p:nvSpPr>
        <p:spPr>
          <a:xfrm>
            <a:off x="2777941" y="4938634"/>
            <a:ext cx="2414486" cy="646331"/>
          </a:xfrm>
          <a:prstGeom prst="rect">
            <a:avLst/>
          </a:prstGeom>
          <a:noFill/>
        </p:spPr>
        <p:txBody>
          <a:bodyPr wrap="square" lIns="91440" tIns="45720" rIns="91440" bIns="45720" rtlCol="0" anchor="t">
            <a:spAutoFit/>
          </a:bodyPr>
          <a:lstStyle/>
          <a:p>
            <a:pPr algn="ctr"/>
            <a:r>
              <a:rPr lang="en-US"/>
              <a:t>Mitchell Turton</a:t>
            </a:r>
          </a:p>
          <a:p>
            <a:pPr algn="ctr"/>
            <a:r>
              <a:rPr lang="en-US"/>
              <a:t>2nd Year </a:t>
            </a:r>
            <a:r>
              <a:rPr lang="en-US" err="1"/>
              <a:t>CompE</a:t>
            </a:r>
            <a:r>
              <a:rPr lang="en-US"/>
              <a:t> Major</a:t>
            </a:r>
          </a:p>
        </p:txBody>
      </p:sp>
      <p:sp>
        <p:nvSpPr>
          <p:cNvPr id="24" name="TextBox 23">
            <a:extLst>
              <a:ext uri="{FF2B5EF4-FFF2-40B4-BE49-F238E27FC236}">
                <a16:creationId xmlns:a16="http://schemas.microsoft.com/office/drawing/2014/main" id="{3ECCD14D-BF93-1961-8706-D73EF21D8FCE}"/>
              </a:ext>
            </a:extLst>
          </p:cNvPr>
          <p:cNvSpPr txBox="1"/>
          <p:nvPr/>
        </p:nvSpPr>
        <p:spPr>
          <a:xfrm>
            <a:off x="5027906" y="4939379"/>
            <a:ext cx="2136188" cy="646331"/>
          </a:xfrm>
          <a:prstGeom prst="rect">
            <a:avLst/>
          </a:prstGeom>
          <a:noFill/>
        </p:spPr>
        <p:txBody>
          <a:bodyPr wrap="square" rtlCol="0">
            <a:spAutoFit/>
          </a:bodyPr>
          <a:lstStyle/>
          <a:p>
            <a:pPr algn="ctr"/>
            <a:r>
              <a:rPr lang="en-US"/>
              <a:t>Anthony Kennedy</a:t>
            </a:r>
          </a:p>
          <a:p>
            <a:pPr algn="ctr"/>
            <a:r>
              <a:rPr lang="en-US"/>
              <a:t>2</a:t>
            </a:r>
            <a:r>
              <a:rPr lang="en-US" baseline="30000"/>
              <a:t>nd</a:t>
            </a:r>
            <a:r>
              <a:rPr lang="en-US"/>
              <a:t> Year EE Major</a:t>
            </a:r>
          </a:p>
        </p:txBody>
      </p:sp>
      <p:sp>
        <p:nvSpPr>
          <p:cNvPr id="28" name="Oval 27">
            <a:extLst>
              <a:ext uri="{FF2B5EF4-FFF2-40B4-BE49-F238E27FC236}">
                <a16:creationId xmlns:a16="http://schemas.microsoft.com/office/drawing/2014/main" id="{3525DFC9-1D19-6C91-8705-60343BFBBE59}"/>
              </a:ext>
            </a:extLst>
          </p:cNvPr>
          <p:cNvSpPr/>
          <p:nvPr/>
        </p:nvSpPr>
        <p:spPr>
          <a:xfrm>
            <a:off x="7392189" y="3054271"/>
            <a:ext cx="1796313" cy="1796312"/>
          </a:xfrm>
          <a:prstGeom prst="ellipse">
            <a:avLst/>
          </a:prstGeom>
          <a:solidFill>
            <a:srgbClr val="657277"/>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29" name="Oval 28">
            <a:extLst>
              <a:ext uri="{FF2B5EF4-FFF2-40B4-BE49-F238E27FC236}">
                <a16:creationId xmlns:a16="http://schemas.microsoft.com/office/drawing/2014/main" id="{34F9A8F0-F448-E1D1-8989-D71D24210AB8}"/>
              </a:ext>
            </a:extLst>
          </p:cNvPr>
          <p:cNvSpPr/>
          <p:nvPr/>
        </p:nvSpPr>
        <p:spPr>
          <a:xfrm>
            <a:off x="7539097" y="3201182"/>
            <a:ext cx="1504284" cy="1504283"/>
          </a:xfrm>
          <a:prstGeom prst="ellipse">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30" name="Picture 29">
            <a:extLst>
              <a:ext uri="{FF2B5EF4-FFF2-40B4-BE49-F238E27FC236}">
                <a16:creationId xmlns:a16="http://schemas.microsoft.com/office/drawing/2014/main" id="{1505EA28-8922-CDCC-80A4-BDBC69A40E65}"/>
              </a:ext>
            </a:extLst>
          </p:cNvPr>
          <p:cNvPicPr>
            <a:picLocks noChangeAspect="1"/>
          </p:cNvPicPr>
          <p:nvPr/>
        </p:nvPicPr>
        <p:blipFill>
          <a:blip r:embed="rId6" cstate="print">
            <a:extLst>
              <a:ext uri="{28A0092B-C50C-407E-A947-70E740481C1C}">
                <a14:useLocalDpi xmlns:a14="http://schemas.microsoft.com/office/drawing/2010/main" val="0"/>
              </a:ext>
            </a:extLst>
          </a:blip>
          <a:srcRect t="59" b="59"/>
          <a:stretch/>
        </p:blipFill>
        <p:spPr>
          <a:xfrm>
            <a:off x="7462989" y="3126054"/>
            <a:ext cx="1654712" cy="1652746"/>
          </a:xfrm>
          <a:prstGeom prst="ellipse">
            <a:avLst/>
          </a:prstGeom>
          <a:ln w="12700">
            <a:solidFill>
              <a:srgbClr val="9BAFB5"/>
            </a:solidFill>
          </a:ln>
        </p:spPr>
      </p:pic>
      <p:sp>
        <p:nvSpPr>
          <p:cNvPr id="31" name="TextBox 30">
            <a:extLst>
              <a:ext uri="{FF2B5EF4-FFF2-40B4-BE49-F238E27FC236}">
                <a16:creationId xmlns:a16="http://schemas.microsoft.com/office/drawing/2014/main" id="{53DAFA73-D958-34DC-5E2E-F6FA541BC18E}"/>
              </a:ext>
            </a:extLst>
          </p:cNvPr>
          <p:cNvSpPr txBox="1"/>
          <p:nvPr/>
        </p:nvSpPr>
        <p:spPr>
          <a:xfrm>
            <a:off x="7277871" y="4964611"/>
            <a:ext cx="2024948" cy="923330"/>
          </a:xfrm>
          <a:prstGeom prst="rect">
            <a:avLst/>
          </a:prstGeom>
          <a:noFill/>
        </p:spPr>
        <p:txBody>
          <a:bodyPr wrap="square" rtlCol="0">
            <a:spAutoFit/>
          </a:bodyPr>
          <a:lstStyle/>
          <a:p>
            <a:pPr algn="ctr"/>
            <a:r>
              <a:rPr lang="en-US"/>
              <a:t>Chinmay Bandapalli</a:t>
            </a:r>
          </a:p>
          <a:p>
            <a:pPr algn="ctr"/>
            <a:r>
              <a:rPr lang="en-US"/>
              <a:t>1</a:t>
            </a:r>
            <a:r>
              <a:rPr lang="en-US" baseline="30000"/>
              <a:t>st</a:t>
            </a:r>
            <a:r>
              <a:rPr lang="en-US"/>
              <a:t> Year EE Major</a:t>
            </a:r>
          </a:p>
          <a:p>
            <a:pPr algn="ctr"/>
            <a:endParaRPr lang="en-US"/>
          </a:p>
        </p:txBody>
      </p:sp>
      <p:sp>
        <p:nvSpPr>
          <p:cNvPr id="32" name="Oval 31">
            <a:extLst>
              <a:ext uri="{FF2B5EF4-FFF2-40B4-BE49-F238E27FC236}">
                <a16:creationId xmlns:a16="http://schemas.microsoft.com/office/drawing/2014/main" id="{58E64E02-A003-6A1E-3F9A-3B51DC31F628}"/>
              </a:ext>
            </a:extLst>
          </p:cNvPr>
          <p:cNvSpPr/>
          <p:nvPr/>
        </p:nvSpPr>
        <p:spPr>
          <a:xfrm>
            <a:off x="9528377" y="3062427"/>
            <a:ext cx="1796313" cy="1796312"/>
          </a:xfrm>
          <a:prstGeom prst="ellipse">
            <a:avLst/>
          </a:prstGeom>
          <a:solidFill>
            <a:srgbClr val="657277"/>
          </a:solidFill>
          <a:ln>
            <a:solidFill>
              <a:srgbClr val="9BAFB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sp>
        <p:nvSpPr>
          <p:cNvPr id="33" name="Oval 32">
            <a:extLst>
              <a:ext uri="{FF2B5EF4-FFF2-40B4-BE49-F238E27FC236}">
                <a16:creationId xmlns:a16="http://schemas.microsoft.com/office/drawing/2014/main" id="{78068CC7-A8A4-D506-C572-6D6DAC981796}"/>
              </a:ext>
            </a:extLst>
          </p:cNvPr>
          <p:cNvSpPr/>
          <p:nvPr/>
        </p:nvSpPr>
        <p:spPr>
          <a:xfrm>
            <a:off x="9675285" y="3209338"/>
            <a:ext cx="1504284" cy="1504283"/>
          </a:xfrm>
          <a:prstGeom prst="ellipse">
            <a:avLst/>
          </a:prstGeom>
          <a:solidFill>
            <a:schemeClr val="tx2">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2">
                  <a:lumMod val="75000"/>
                </a:schemeClr>
              </a:solidFill>
            </a:endParaRPr>
          </a:p>
        </p:txBody>
      </p:sp>
      <p:pic>
        <p:nvPicPr>
          <p:cNvPr id="34" name="Picture 33">
            <a:extLst>
              <a:ext uri="{FF2B5EF4-FFF2-40B4-BE49-F238E27FC236}">
                <a16:creationId xmlns:a16="http://schemas.microsoft.com/office/drawing/2014/main" id="{4320D66D-79F6-713C-2A68-92DD1BD6BB87}"/>
              </a:ext>
            </a:extLst>
          </p:cNvPr>
          <p:cNvPicPr>
            <a:picLocks noChangeAspect="1"/>
          </p:cNvPicPr>
          <p:nvPr/>
        </p:nvPicPr>
        <p:blipFill>
          <a:blip r:embed="rId7"/>
          <a:srcRect t="59" b="59"/>
          <a:stretch/>
        </p:blipFill>
        <p:spPr>
          <a:xfrm>
            <a:off x="9599177" y="3134210"/>
            <a:ext cx="1654712" cy="1652746"/>
          </a:xfrm>
          <a:prstGeom prst="ellipse">
            <a:avLst/>
          </a:prstGeom>
          <a:ln w="12700">
            <a:solidFill>
              <a:schemeClr val="bg1"/>
            </a:solidFill>
          </a:ln>
        </p:spPr>
      </p:pic>
      <p:sp>
        <p:nvSpPr>
          <p:cNvPr id="35" name="TextBox 34">
            <a:extLst>
              <a:ext uri="{FF2B5EF4-FFF2-40B4-BE49-F238E27FC236}">
                <a16:creationId xmlns:a16="http://schemas.microsoft.com/office/drawing/2014/main" id="{430AF8B6-927A-8E77-56B1-DAF2585C522E}"/>
              </a:ext>
            </a:extLst>
          </p:cNvPr>
          <p:cNvSpPr txBox="1"/>
          <p:nvPr/>
        </p:nvSpPr>
        <p:spPr>
          <a:xfrm>
            <a:off x="9297257" y="4967205"/>
            <a:ext cx="2208494" cy="646331"/>
          </a:xfrm>
          <a:prstGeom prst="rect">
            <a:avLst/>
          </a:prstGeom>
          <a:noFill/>
        </p:spPr>
        <p:txBody>
          <a:bodyPr wrap="square" lIns="91440" tIns="45720" rIns="91440" bIns="45720" rtlCol="0" anchor="t">
            <a:spAutoFit/>
          </a:bodyPr>
          <a:lstStyle/>
          <a:p>
            <a:pPr algn="ctr"/>
            <a:r>
              <a:rPr lang="en-US"/>
              <a:t>Landon Slater</a:t>
            </a:r>
          </a:p>
          <a:p>
            <a:pPr algn="ctr"/>
            <a:r>
              <a:rPr lang="en-US"/>
              <a:t>1</a:t>
            </a:r>
            <a:r>
              <a:rPr lang="en-US" baseline="30000"/>
              <a:t>st</a:t>
            </a:r>
            <a:r>
              <a:rPr lang="en-US"/>
              <a:t> Year </a:t>
            </a:r>
            <a:r>
              <a:rPr lang="en-US" err="1"/>
              <a:t>CompE</a:t>
            </a:r>
            <a:r>
              <a:rPr lang="en-US"/>
              <a:t> Major</a:t>
            </a:r>
          </a:p>
        </p:txBody>
      </p:sp>
    </p:spTree>
    <p:extLst>
      <p:ext uri="{BB962C8B-B14F-4D97-AF65-F5344CB8AC3E}">
        <p14:creationId xmlns:p14="http://schemas.microsoft.com/office/powerpoint/2010/main" val="34532081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AADB29-B08E-1EDF-4AD2-012C1CA674B5}"/>
              </a:ext>
            </a:extLst>
          </p:cNvPr>
          <p:cNvSpPr>
            <a:spLocks noGrp="1"/>
          </p:cNvSpPr>
          <p:nvPr>
            <p:ph type="title"/>
          </p:nvPr>
        </p:nvSpPr>
        <p:spPr>
          <a:xfrm>
            <a:off x="2231136" y="467418"/>
            <a:ext cx="7729728" cy="1188720"/>
          </a:xfrm>
          <a:solidFill>
            <a:srgbClr val="FFFFFF"/>
          </a:solidFill>
        </p:spPr>
        <p:txBody>
          <a:bodyPr>
            <a:normAutofit/>
          </a:bodyPr>
          <a:lstStyle/>
          <a:p>
            <a:r>
              <a:rPr lang="en-US"/>
              <a:t>Design Problem and Project Summary</a:t>
            </a:r>
          </a:p>
        </p:txBody>
      </p:sp>
      <p:sp>
        <p:nvSpPr>
          <p:cNvPr id="3" name="Content Placeholder 2">
            <a:extLst>
              <a:ext uri="{FF2B5EF4-FFF2-40B4-BE49-F238E27FC236}">
                <a16:creationId xmlns:a16="http://schemas.microsoft.com/office/drawing/2014/main" id="{9E13C2D3-EEE1-2A34-006E-B17643ADB98C}"/>
              </a:ext>
            </a:extLst>
          </p:cNvPr>
          <p:cNvSpPr>
            <a:spLocks noGrp="1"/>
          </p:cNvSpPr>
          <p:nvPr>
            <p:ph idx="1"/>
          </p:nvPr>
        </p:nvSpPr>
        <p:spPr>
          <a:xfrm>
            <a:off x="1706062" y="1993719"/>
            <a:ext cx="8779512" cy="2879256"/>
          </a:xfrm>
        </p:spPr>
        <p:txBody>
          <a:bodyPr vert="horz" lIns="91440" tIns="45720" rIns="91440" bIns="45720" rtlCol="0" anchor="t">
            <a:noAutofit/>
          </a:bodyPr>
          <a:lstStyle/>
          <a:p>
            <a:r>
              <a:rPr lang="en-US" sz="2000">
                <a:solidFill>
                  <a:srgbClr val="404040"/>
                </a:solidFill>
              </a:rPr>
              <a:t>For this project we were tasked with creating a SCOMP peripheral that:</a:t>
            </a:r>
          </a:p>
          <a:p>
            <a:endParaRPr lang="en-US" sz="2000">
              <a:solidFill>
                <a:srgbClr val="404040"/>
              </a:solidFill>
            </a:endParaRPr>
          </a:p>
          <a:p>
            <a:pPr lvl="1"/>
            <a:r>
              <a:rPr lang="en-US" sz="2000">
                <a:solidFill>
                  <a:srgbClr val="404040"/>
                </a:solidFill>
              </a:rPr>
              <a:t>Can interface with and control the LEDs on the DE10 board</a:t>
            </a:r>
          </a:p>
          <a:p>
            <a:pPr lvl="1"/>
            <a:endParaRPr lang="en-US" sz="2000">
              <a:solidFill>
                <a:srgbClr val="404040"/>
              </a:solidFill>
            </a:endParaRPr>
          </a:p>
          <a:p>
            <a:pPr lvl="1"/>
            <a:r>
              <a:rPr lang="en-US" sz="2000">
                <a:solidFill>
                  <a:srgbClr val="404040"/>
                </a:solidFill>
              </a:rPr>
              <a:t>Provides functionalities that would be useful to a SCOMP programmer</a:t>
            </a:r>
          </a:p>
          <a:p>
            <a:pPr lvl="1"/>
            <a:endParaRPr lang="en-US" sz="2000">
              <a:solidFill>
                <a:srgbClr val="404040"/>
              </a:solidFill>
            </a:endParaRPr>
          </a:p>
          <a:p>
            <a:pPr lvl="1"/>
            <a:r>
              <a:rPr lang="en-US" sz="2000">
                <a:solidFill>
                  <a:srgbClr val="404040"/>
                </a:solidFill>
              </a:rPr>
              <a:t>Is easy and intuitive for a SCOMP programmer to use</a:t>
            </a:r>
          </a:p>
        </p:txBody>
      </p:sp>
      <p:sp>
        <p:nvSpPr>
          <p:cNvPr id="4" name="Slide Number Placeholder 3">
            <a:extLst>
              <a:ext uri="{FF2B5EF4-FFF2-40B4-BE49-F238E27FC236}">
                <a16:creationId xmlns:a16="http://schemas.microsoft.com/office/drawing/2014/main" id="{075D0454-85D4-9A57-AA35-566A6EFDA278}"/>
              </a:ext>
            </a:extLst>
          </p:cNvPr>
          <p:cNvSpPr>
            <a:spLocks noGrp="1"/>
          </p:cNvSpPr>
          <p:nvPr>
            <p:ph type="sldNum" sz="quarter" idx="12"/>
          </p:nvPr>
        </p:nvSpPr>
        <p:spPr>
          <a:xfrm>
            <a:off x="10758922" y="6217920"/>
            <a:ext cx="365760" cy="365760"/>
          </a:xfrm>
        </p:spPr>
        <p:txBody>
          <a:bodyPr>
            <a:normAutofit/>
          </a:bodyPr>
          <a:lstStyle/>
          <a:p>
            <a:pPr>
              <a:lnSpc>
                <a:spcPct val="90000"/>
              </a:lnSpc>
              <a:spcAft>
                <a:spcPts val="600"/>
              </a:spcAft>
            </a:pPr>
            <a:fld id="{330EA680-D336-4FF7-8B7A-9848BB0A1C32}" type="slidenum">
              <a:rPr lang="en-US" smtClean="0"/>
              <a:pPr>
                <a:lnSpc>
                  <a:spcPct val="90000"/>
                </a:lnSpc>
                <a:spcAft>
                  <a:spcPts val="600"/>
                </a:spcAft>
              </a:pPr>
              <a:t>3</a:t>
            </a:fld>
            <a:endParaRPr lang="en-US"/>
          </a:p>
        </p:txBody>
      </p:sp>
    </p:spTree>
    <p:extLst>
      <p:ext uri="{BB962C8B-B14F-4D97-AF65-F5344CB8AC3E}">
        <p14:creationId xmlns:p14="http://schemas.microsoft.com/office/powerpoint/2010/main" val="342315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9BAFB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067C0D-D125-FF94-2F6A-00386E110823}"/>
              </a:ext>
            </a:extLst>
          </p:cNvPr>
          <p:cNvSpPr>
            <a:spLocks noGrp="1"/>
          </p:cNvSpPr>
          <p:nvPr>
            <p:ph type="title"/>
          </p:nvPr>
        </p:nvSpPr>
        <p:spPr>
          <a:xfrm>
            <a:off x="2231136" y="419403"/>
            <a:ext cx="7729728" cy="1188720"/>
          </a:xfrm>
        </p:spPr>
        <p:txBody>
          <a:bodyPr/>
          <a:lstStyle/>
          <a:p>
            <a:r>
              <a:rPr lang="en-US"/>
              <a:t>Our solution to the task at hand</a:t>
            </a:r>
          </a:p>
        </p:txBody>
      </p:sp>
      <p:sp>
        <p:nvSpPr>
          <p:cNvPr id="3" name="Content Placeholder 2">
            <a:extLst>
              <a:ext uri="{FF2B5EF4-FFF2-40B4-BE49-F238E27FC236}">
                <a16:creationId xmlns:a16="http://schemas.microsoft.com/office/drawing/2014/main" id="{AC504F4E-48ED-C3B1-A954-3090ACDAFA36}"/>
              </a:ext>
            </a:extLst>
          </p:cNvPr>
          <p:cNvSpPr>
            <a:spLocks noGrp="1"/>
          </p:cNvSpPr>
          <p:nvPr>
            <p:ph sz="half" idx="1"/>
          </p:nvPr>
        </p:nvSpPr>
        <p:spPr>
          <a:xfrm>
            <a:off x="390863" y="2788192"/>
            <a:ext cx="5483431" cy="4514308"/>
          </a:xfrm>
        </p:spPr>
        <p:txBody>
          <a:bodyPr vert="horz" lIns="91440" tIns="45720" rIns="91440" bIns="45720" rtlCol="0" anchor="t">
            <a:noAutofit/>
          </a:bodyPr>
          <a:lstStyle/>
          <a:p>
            <a:r>
              <a:rPr lang="en-US" b="1">
                <a:solidFill>
                  <a:schemeClr val="bg1"/>
                </a:solidFill>
              </a:rPr>
              <a:t>Set all LEDs using a bitmask</a:t>
            </a:r>
          </a:p>
          <a:p>
            <a:pPr lvl="2"/>
            <a:r>
              <a:rPr lang="en-US" sz="1800">
                <a:solidFill>
                  <a:schemeClr val="bg1"/>
                </a:solidFill>
              </a:rPr>
              <a:t>Sets which LEDs are turned on by sending a 10-bit value to serve as a bit mask</a:t>
            </a:r>
          </a:p>
          <a:p>
            <a:pPr lvl="1"/>
            <a:endParaRPr lang="en-US">
              <a:solidFill>
                <a:schemeClr val="bg1"/>
              </a:solidFill>
            </a:endParaRPr>
          </a:p>
          <a:p>
            <a:r>
              <a:rPr lang="en-US" b="1">
                <a:solidFill>
                  <a:schemeClr val="bg1"/>
                </a:solidFill>
              </a:rPr>
              <a:t>Turn on a specific LED</a:t>
            </a:r>
          </a:p>
          <a:p>
            <a:pPr lvl="2"/>
            <a:r>
              <a:rPr lang="en-US" sz="1800">
                <a:solidFill>
                  <a:schemeClr val="bg1"/>
                </a:solidFill>
              </a:rPr>
              <a:t>Targets a specific LED with an index from 0 to 9, and sets its value without affecting the other LEDs</a:t>
            </a:r>
            <a:endParaRPr lang="en-US">
              <a:solidFill>
                <a:schemeClr val="bg1"/>
              </a:solidFill>
            </a:endParaRPr>
          </a:p>
          <a:p>
            <a:endParaRPr lang="en-US" sz="1800" b="1">
              <a:solidFill>
                <a:schemeClr val="bg1"/>
              </a:solidFill>
            </a:endParaRPr>
          </a:p>
        </p:txBody>
      </p:sp>
      <p:sp>
        <p:nvSpPr>
          <p:cNvPr id="4" name="Content Placeholder 3">
            <a:extLst>
              <a:ext uri="{FF2B5EF4-FFF2-40B4-BE49-F238E27FC236}">
                <a16:creationId xmlns:a16="http://schemas.microsoft.com/office/drawing/2014/main" id="{4D47223E-1686-F971-1DC7-953D2F9C4D5F}"/>
              </a:ext>
            </a:extLst>
          </p:cNvPr>
          <p:cNvSpPr>
            <a:spLocks noGrp="1"/>
          </p:cNvSpPr>
          <p:nvPr>
            <p:ph sz="half" idx="2"/>
          </p:nvPr>
        </p:nvSpPr>
        <p:spPr>
          <a:xfrm>
            <a:off x="6317706" y="2788192"/>
            <a:ext cx="5483431" cy="2302449"/>
          </a:xfrm>
        </p:spPr>
        <p:txBody>
          <a:bodyPr vert="horz" lIns="91440" tIns="45720" rIns="91440" bIns="45720" rtlCol="0" anchor="t">
            <a:noAutofit/>
          </a:bodyPr>
          <a:lstStyle/>
          <a:p>
            <a:pPr>
              <a:buFont typeface="Arial"/>
              <a:buChar char="•"/>
            </a:pPr>
            <a:r>
              <a:rPr lang="en-US" b="1">
                <a:solidFill>
                  <a:schemeClr val="bg1"/>
                </a:solidFill>
                <a:ea typeface="+mn-lt"/>
                <a:cs typeface="+mn-lt"/>
              </a:rPr>
              <a:t>Set brightness of a specific LED </a:t>
            </a:r>
            <a:endParaRPr lang="en-US">
              <a:solidFill>
                <a:schemeClr val="bg1"/>
              </a:solidFill>
              <a:ea typeface="+mn-lt"/>
              <a:cs typeface="+mn-lt"/>
            </a:endParaRPr>
          </a:p>
          <a:p>
            <a:pPr marL="742950" lvl="1" indent="-285750">
              <a:buFont typeface="Arial"/>
              <a:buChar char="•"/>
            </a:pPr>
            <a:r>
              <a:rPr lang="en-US" sz="1800">
                <a:solidFill>
                  <a:schemeClr val="bg1"/>
                </a:solidFill>
                <a:ea typeface="+mn-lt"/>
                <a:cs typeface="+mn-lt"/>
              </a:rPr>
              <a:t>Sets the brightness of a specified LED with an index from 0 to 9, with a brightness represented by 8 bits with values from 0 to 255</a:t>
            </a:r>
            <a:endParaRPr lang="en-US" sz="1800">
              <a:solidFill>
                <a:schemeClr val="bg1"/>
              </a:solidFill>
            </a:endParaRPr>
          </a:p>
        </p:txBody>
      </p:sp>
      <p:sp>
        <p:nvSpPr>
          <p:cNvPr id="5" name="Slide Number Placeholder 4">
            <a:extLst>
              <a:ext uri="{FF2B5EF4-FFF2-40B4-BE49-F238E27FC236}">
                <a16:creationId xmlns:a16="http://schemas.microsoft.com/office/drawing/2014/main" id="{50142993-489D-C704-6BB8-8282CBD7EF0E}"/>
              </a:ext>
            </a:extLst>
          </p:cNvPr>
          <p:cNvSpPr>
            <a:spLocks noGrp="1"/>
          </p:cNvSpPr>
          <p:nvPr>
            <p:ph type="sldNum" sz="quarter" idx="12"/>
          </p:nvPr>
        </p:nvSpPr>
        <p:spPr/>
        <p:txBody>
          <a:bodyPr/>
          <a:lstStyle/>
          <a:p>
            <a:fld id="{330EA680-D336-4FF7-8B7A-9848BB0A1C32}" type="slidenum">
              <a:rPr lang="en-US" smtClean="0"/>
              <a:t>4</a:t>
            </a:fld>
            <a:endParaRPr lang="en-US"/>
          </a:p>
        </p:txBody>
      </p:sp>
      <p:sp>
        <p:nvSpPr>
          <p:cNvPr id="8" name="TextBox 7">
            <a:extLst>
              <a:ext uri="{FF2B5EF4-FFF2-40B4-BE49-F238E27FC236}">
                <a16:creationId xmlns:a16="http://schemas.microsoft.com/office/drawing/2014/main" id="{2C9BA039-6A4B-E360-7FAA-7282AD044915}"/>
              </a:ext>
            </a:extLst>
          </p:cNvPr>
          <p:cNvSpPr txBox="1"/>
          <p:nvPr/>
        </p:nvSpPr>
        <p:spPr>
          <a:xfrm>
            <a:off x="390863" y="2244152"/>
            <a:ext cx="8004883" cy="415498"/>
          </a:xfrm>
          <a:prstGeom prst="rect">
            <a:avLst/>
          </a:prstGeom>
          <a:noFill/>
        </p:spPr>
        <p:txBody>
          <a:bodyPr wrap="square" rtlCol="0">
            <a:spAutoFit/>
          </a:bodyPr>
          <a:lstStyle/>
          <a:p>
            <a:r>
              <a:rPr lang="en-US" sz="2000">
                <a:solidFill>
                  <a:schemeClr val="bg1"/>
                </a:solidFill>
              </a:rPr>
              <a:t>Create a peripheral for SCOMP with the following functionalities:</a:t>
            </a:r>
          </a:p>
        </p:txBody>
      </p:sp>
      <p:sp>
        <p:nvSpPr>
          <p:cNvPr id="9" name="TextBox 8">
            <a:extLst>
              <a:ext uri="{FF2B5EF4-FFF2-40B4-BE49-F238E27FC236}">
                <a16:creationId xmlns:a16="http://schemas.microsoft.com/office/drawing/2014/main" id="{CFC63BAE-A9F0-C9D0-33C1-A56FACA71392}"/>
              </a:ext>
            </a:extLst>
          </p:cNvPr>
          <p:cNvSpPr txBox="1"/>
          <p:nvPr/>
        </p:nvSpPr>
        <p:spPr>
          <a:xfrm>
            <a:off x="6376086" y="5634681"/>
            <a:ext cx="184731" cy="369332"/>
          </a:xfrm>
          <a:prstGeom prst="rect">
            <a:avLst/>
          </a:prstGeom>
          <a:noFill/>
        </p:spPr>
        <p:txBody>
          <a:bodyPr wrap="square" rtlCol="0">
            <a:spAutoFit/>
          </a:bodyPr>
          <a:lstStyle/>
          <a:p>
            <a:endParaRPr lang="en-US"/>
          </a:p>
        </p:txBody>
      </p:sp>
    </p:spTree>
    <p:extLst>
      <p:ext uri="{BB962C8B-B14F-4D97-AF65-F5344CB8AC3E}">
        <p14:creationId xmlns:p14="http://schemas.microsoft.com/office/powerpoint/2010/main" val="21652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58745276-8897-400E-5329-FC5BB9EA2A4E}"/>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67981E5F-7B13-871A-C3E7-D630FA955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2984B6DC-3C32-4B5C-A1D0-F263AD027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C0FD89B-278A-BC47-41F5-364EE4900A85}"/>
              </a:ext>
            </a:extLst>
          </p:cNvPr>
          <p:cNvSpPr/>
          <p:nvPr/>
        </p:nvSpPr>
        <p:spPr>
          <a:xfrm>
            <a:off x="1" y="0"/>
            <a:ext cx="5297762" cy="6858000"/>
          </a:xfrm>
          <a:prstGeom prst="rect">
            <a:avLst/>
          </a:prstGeom>
          <a:solidFill>
            <a:srgbClr val="9BAF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70413A3-D74F-CF45-3F39-19E2ED6F6913}"/>
              </a:ext>
            </a:extLst>
          </p:cNvPr>
          <p:cNvSpPr>
            <a:spLocks noGrp="1"/>
          </p:cNvSpPr>
          <p:nvPr>
            <p:ph type="title"/>
          </p:nvPr>
        </p:nvSpPr>
        <p:spPr>
          <a:xfrm>
            <a:off x="723827" y="297796"/>
            <a:ext cx="3783423" cy="1728044"/>
          </a:xfrm>
          <a:noFill/>
          <a:ln>
            <a:solidFill>
              <a:schemeClr val="bg1"/>
            </a:solidFill>
          </a:ln>
        </p:spPr>
        <p:txBody>
          <a:bodyPr vert="horz" wrap="square" lIns="182880" tIns="182880" rIns="182880" bIns="182880" rtlCol="0" anchor="ctr">
            <a:normAutofit/>
          </a:bodyPr>
          <a:lstStyle/>
          <a:p>
            <a:r>
              <a:rPr lang="en-US">
                <a:solidFill>
                  <a:schemeClr val="bg1"/>
                </a:solidFill>
              </a:rPr>
              <a:t>Implementation</a:t>
            </a:r>
          </a:p>
        </p:txBody>
      </p:sp>
      <p:sp>
        <p:nvSpPr>
          <p:cNvPr id="3" name="Content Placeholder 2">
            <a:extLst>
              <a:ext uri="{FF2B5EF4-FFF2-40B4-BE49-F238E27FC236}">
                <a16:creationId xmlns:a16="http://schemas.microsoft.com/office/drawing/2014/main" id="{7F88DF00-773D-D57B-9A8F-FD5D5B1511A5}"/>
              </a:ext>
            </a:extLst>
          </p:cNvPr>
          <p:cNvSpPr>
            <a:spLocks noGrp="1"/>
          </p:cNvSpPr>
          <p:nvPr>
            <p:ph sz="half" idx="2"/>
          </p:nvPr>
        </p:nvSpPr>
        <p:spPr>
          <a:xfrm>
            <a:off x="203582" y="2248329"/>
            <a:ext cx="5068134" cy="3415622"/>
          </a:xfrm>
        </p:spPr>
        <p:txBody>
          <a:bodyPr vert="horz" lIns="91440" tIns="45720" rIns="91440" bIns="45720" rtlCol="0" anchor="t">
            <a:noAutofit/>
          </a:bodyPr>
          <a:lstStyle/>
          <a:p>
            <a:pPr>
              <a:lnSpc>
                <a:spcPct val="90000"/>
              </a:lnSpc>
            </a:pPr>
            <a:r>
              <a:rPr lang="en-US" sz="2000">
                <a:solidFill>
                  <a:schemeClr val="bg1"/>
                </a:solidFill>
              </a:rPr>
              <a:t>To be able to perform more than one functionality we split the 16-bit </a:t>
            </a:r>
            <a:r>
              <a:rPr lang="en-US" sz="2000" err="1">
                <a:solidFill>
                  <a:schemeClr val="bg1"/>
                </a:solidFill>
              </a:rPr>
              <a:t>IO_Data</a:t>
            </a:r>
            <a:r>
              <a:rPr lang="en-US" sz="2000">
                <a:solidFill>
                  <a:schemeClr val="bg1"/>
                </a:solidFill>
              </a:rPr>
              <a:t> input from SCOMP into several sections:</a:t>
            </a:r>
            <a:endParaRPr lang="en-US">
              <a:solidFill>
                <a:schemeClr val="bg1"/>
              </a:solidFill>
            </a:endParaRPr>
          </a:p>
          <a:p>
            <a:pPr lvl="1">
              <a:lnSpc>
                <a:spcPct val="90000"/>
              </a:lnSpc>
            </a:pPr>
            <a:r>
              <a:rPr lang="en-US" sz="1800" err="1">
                <a:solidFill>
                  <a:schemeClr val="bg1"/>
                </a:solidFill>
              </a:rPr>
              <a:t>OP_Code</a:t>
            </a:r>
            <a:r>
              <a:rPr lang="en-US" sz="1800">
                <a:solidFill>
                  <a:schemeClr val="bg1"/>
                </a:solidFill>
              </a:rPr>
              <a:t>: 2 bits that represent what function the peripheral will perform</a:t>
            </a:r>
          </a:p>
          <a:p>
            <a:pPr lvl="1">
              <a:lnSpc>
                <a:spcPct val="90000"/>
              </a:lnSpc>
            </a:pPr>
            <a:r>
              <a:rPr lang="en-US" sz="1800" err="1">
                <a:solidFill>
                  <a:schemeClr val="bg1"/>
                </a:solidFill>
              </a:rPr>
              <a:t>LED_Sel</a:t>
            </a:r>
            <a:r>
              <a:rPr lang="en-US" sz="1800">
                <a:solidFill>
                  <a:schemeClr val="bg1"/>
                </a:solidFill>
              </a:rPr>
              <a:t>: 4 bits that determine which LED we are targeting</a:t>
            </a:r>
          </a:p>
          <a:p>
            <a:pPr lvl="1">
              <a:lnSpc>
                <a:spcPct val="90000"/>
              </a:lnSpc>
            </a:pPr>
            <a:r>
              <a:rPr lang="en-US" sz="1800">
                <a:solidFill>
                  <a:schemeClr val="bg1"/>
                </a:solidFill>
              </a:rPr>
              <a:t>Data: 10 bits that store the data itself we want to send to the peripheral</a:t>
            </a:r>
          </a:p>
          <a:p>
            <a:pPr lvl="2">
              <a:lnSpc>
                <a:spcPct val="90000"/>
              </a:lnSpc>
              <a:buFont typeface="Wingdings" panose="020B0604020202020204" pitchFamily="34" charset="0"/>
              <a:buChar char="§"/>
            </a:pPr>
            <a:r>
              <a:rPr lang="en-US" sz="1800">
                <a:solidFill>
                  <a:schemeClr val="bg1"/>
                </a:solidFill>
              </a:rPr>
              <a:t>All 10 used for setting bitmask</a:t>
            </a:r>
          </a:p>
          <a:p>
            <a:pPr lvl="2">
              <a:lnSpc>
                <a:spcPct val="90000"/>
              </a:lnSpc>
              <a:buFont typeface="Wingdings" panose="020B0604020202020204" pitchFamily="34" charset="0"/>
              <a:buChar char="§"/>
            </a:pPr>
            <a:r>
              <a:rPr lang="en-US" sz="1800">
                <a:solidFill>
                  <a:schemeClr val="bg1"/>
                </a:solidFill>
              </a:rPr>
              <a:t>Only lower 8 bits used when setting brightness</a:t>
            </a:r>
          </a:p>
          <a:p>
            <a:pPr lvl="2">
              <a:lnSpc>
                <a:spcPct val="90000"/>
              </a:lnSpc>
              <a:buFont typeface="Wingdings" panose="020B0604020202020204" pitchFamily="34" charset="0"/>
              <a:buChar char="§"/>
            </a:pPr>
            <a:r>
              <a:rPr lang="en-US" sz="1800">
                <a:solidFill>
                  <a:schemeClr val="bg1"/>
                </a:solidFill>
              </a:rPr>
              <a:t>Only first bit used when setting a single LED state</a:t>
            </a:r>
          </a:p>
          <a:p>
            <a:pPr lvl="1">
              <a:lnSpc>
                <a:spcPct val="90000"/>
              </a:lnSpc>
            </a:pPr>
            <a:endParaRPr lang="en-US" sz="1800">
              <a:solidFill>
                <a:schemeClr val="bg1"/>
              </a:solidFill>
            </a:endParaRPr>
          </a:p>
          <a:p>
            <a:pPr marL="228600" lvl="1" indent="0">
              <a:lnSpc>
                <a:spcPct val="90000"/>
              </a:lnSpc>
              <a:buNone/>
            </a:pPr>
            <a:endParaRPr lang="en-US" sz="1800">
              <a:solidFill>
                <a:schemeClr val="bg1"/>
              </a:solidFill>
            </a:endParaRPr>
          </a:p>
        </p:txBody>
      </p:sp>
      <p:sp>
        <p:nvSpPr>
          <p:cNvPr id="6" name="Slide Number Placeholder 5">
            <a:extLst>
              <a:ext uri="{FF2B5EF4-FFF2-40B4-BE49-F238E27FC236}">
                <a16:creationId xmlns:a16="http://schemas.microsoft.com/office/drawing/2014/main" id="{D93C7030-2E0C-AC11-8DBF-2EDAB2FFCF43}"/>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330EA680-D336-4FF7-8B7A-9848BB0A1C32}" type="slidenum">
              <a:rPr lang="en-US" smtClean="0"/>
              <a:pPr>
                <a:lnSpc>
                  <a:spcPct val="90000"/>
                </a:lnSpc>
                <a:spcAft>
                  <a:spcPts val="600"/>
                </a:spcAft>
              </a:pPr>
              <a:t>5</a:t>
            </a:fld>
            <a:endParaRPr lang="en-US"/>
          </a:p>
        </p:txBody>
      </p:sp>
      <p:sp>
        <p:nvSpPr>
          <p:cNvPr id="4" name="TextBox 3">
            <a:extLst>
              <a:ext uri="{FF2B5EF4-FFF2-40B4-BE49-F238E27FC236}">
                <a16:creationId xmlns:a16="http://schemas.microsoft.com/office/drawing/2014/main" id="{D1CA2ED3-B54D-C492-C688-0BC50EFA34A7}"/>
              </a:ext>
            </a:extLst>
          </p:cNvPr>
          <p:cNvSpPr txBox="1"/>
          <p:nvPr/>
        </p:nvSpPr>
        <p:spPr>
          <a:xfrm>
            <a:off x="5803563" y="1081376"/>
            <a:ext cx="6296229"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            x </a:t>
            </a:r>
            <a:r>
              <a:rPr lang="en-US" err="1"/>
              <a:t>x</a:t>
            </a:r>
            <a:r>
              <a:rPr lang="en-US"/>
              <a:t>          </a:t>
            </a:r>
            <a:r>
              <a:rPr lang="en-US" sz="3000"/>
              <a:t> </a:t>
            </a:r>
            <a:r>
              <a:rPr lang="en-US"/>
              <a:t>|        x </a:t>
            </a:r>
            <a:r>
              <a:rPr lang="en-US" err="1"/>
              <a:t>x</a:t>
            </a:r>
            <a:r>
              <a:rPr lang="en-US"/>
              <a:t> </a:t>
            </a:r>
            <a:r>
              <a:rPr lang="en-US" err="1"/>
              <a:t>x</a:t>
            </a:r>
            <a:r>
              <a:rPr lang="en-US"/>
              <a:t> </a:t>
            </a:r>
            <a:r>
              <a:rPr lang="en-US" err="1"/>
              <a:t>x</a:t>
            </a:r>
            <a:r>
              <a:rPr lang="en-US"/>
              <a:t>     </a:t>
            </a:r>
            <a:r>
              <a:rPr lang="en-US" sz="2200"/>
              <a:t>  </a:t>
            </a:r>
            <a:r>
              <a:rPr lang="en-US"/>
              <a:t>| x </a:t>
            </a:r>
            <a:r>
              <a:rPr lang="en-US" err="1"/>
              <a:t>x</a:t>
            </a:r>
            <a:r>
              <a:rPr lang="en-US"/>
              <a:t> </a:t>
            </a:r>
            <a:r>
              <a:rPr lang="en-US" err="1"/>
              <a:t>x</a:t>
            </a:r>
            <a:r>
              <a:rPr lang="en-US"/>
              <a:t> </a:t>
            </a:r>
            <a:r>
              <a:rPr lang="en-US" err="1"/>
              <a:t>x</a:t>
            </a:r>
            <a:r>
              <a:rPr lang="en-US"/>
              <a:t> </a:t>
            </a:r>
            <a:r>
              <a:rPr lang="en-US" err="1"/>
              <a:t>x</a:t>
            </a:r>
            <a:r>
              <a:rPr lang="en-US"/>
              <a:t> </a:t>
            </a:r>
            <a:r>
              <a:rPr lang="en-US" err="1"/>
              <a:t>x</a:t>
            </a:r>
            <a:r>
              <a:rPr lang="en-US"/>
              <a:t> </a:t>
            </a:r>
            <a:r>
              <a:rPr lang="en-US" err="1"/>
              <a:t>x</a:t>
            </a:r>
            <a:r>
              <a:rPr lang="en-US"/>
              <a:t> </a:t>
            </a:r>
            <a:r>
              <a:rPr lang="en-US" err="1"/>
              <a:t>x</a:t>
            </a:r>
            <a:r>
              <a:rPr lang="en-US"/>
              <a:t> </a:t>
            </a:r>
            <a:r>
              <a:rPr lang="en-US" err="1"/>
              <a:t>x</a:t>
            </a:r>
            <a:r>
              <a:rPr lang="en-US"/>
              <a:t> </a:t>
            </a:r>
            <a:r>
              <a:rPr lang="en-US" err="1"/>
              <a:t>x</a:t>
            </a:r>
            <a:r>
              <a:rPr lang="en-US"/>
              <a:t> ]</a:t>
            </a:r>
          </a:p>
          <a:p>
            <a:r>
              <a:rPr lang="en-US"/>
              <a:t>[ </a:t>
            </a:r>
            <a:r>
              <a:rPr lang="en-US" err="1"/>
              <a:t>OP_Code</a:t>
            </a:r>
            <a:r>
              <a:rPr lang="en-US"/>
              <a:t> (2 bits) | </a:t>
            </a:r>
            <a:r>
              <a:rPr lang="en-US" err="1"/>
              <a:t>LED_Sel</a:t>
            </a:r>
            <a:r>
              <a:rPr lang="en-US"/>
              <a:t> (4 bits) |     Data (10 bits)    ]</a:t>
            </a:r>
          </a:p>
        </p:txBody>
      </p:sp>
      <p:graphicFrame>
        <p:nvGraphicFramePr>
          <p:cNvPr id="5" name="Table 4">
            <a:extLst>
              <a:ext uri="{FF2B5EF4-FFF2-40B4-BE49-F238E27FC236}">
                <a16:creationId xmlns:a16="http://schemas.microsoft.com/office/drawing/2014/main" id="{C8987B09-19D9-05D5-ADCF-F32F347B79B7}"/>
              </a:ext>
            </a:extLst>
          </p:cNvPr>
          <p:cNvGraphicFramePr>
            <a:graphicFrameLocks noGrp="1"/>
          </p:cNvGraphicFramePr>
          <p:nvPr>
            <p:extLst>
              <p:ext uri="{D42A27DB-BD31-4B8C-83A1-F6EECF244321}">
                <p14:modId xmlns:p14="http://schemas.microsoft.com/office/powerpoint/2010/main" val="479455941"/>
              </p:ext>
            </p:extLst>
          </p:nvPr>
        </p:nvGraphicFramePr>
        <p:xfrm>
          <a:off x="5802385" y="2600587"/>
          <a:ext cx="5384064" cy="1828800"/>
        </p:xfrm>
        <a:graphic>
          <a:graphicData uri="http://schemas.openxmlformats.org/drawingml/2006/table">
            <a:tbl>
              <a:tblPr firstRow="1" bandRow="1">
                <a:tableStyleId>{5C22544A-7EE6-4342-B048-85BDC9FD1C3A}</a:tableStyleId>
              </a:tblPr>
              <a:tblGrid>
                <a:gridCol w="1361113">
                  <a:extLst>
                    <a:ext uri="{9D8B030D-6E8A-4147-A177-3AD203B41FA5}">
                      <a16:colId xmlns:a16="http://schemas.microsoft.com/office/drawing/2014/main" val="4264149075"/>
                    </a:ext>
                  </a:extLst>
                </a:gridCol>
                <a:gridCol w="4022951">
                  <a:extLst>
                    <a:ext uri="{9D8B030D-6E8A-4147-A177-3AD203B41FA5}">
                      <a16:colId xmlns:a16="http://schemas.microsoft.com/office/drawing/2014/main" val="5280510"/>
                    </a:ext>
                  </a:extLst>
                </a:gridCol>
              </a:tblGrid>
              <a:tr h="340255">
                <a:tc>
                  <a:txBody>
                    <a:bodyPr/>
                    <a:lstStyle/>
                    <a:p>
                      <a:r>
                        <a:rPr lang="en-US"/>
                        <a:t>OP_Code</a:t>
                      </a:r>
                      <a:endParaRPr lang="en-US" err="1"/>
                    </a:p>
                  </a:txBody>
                  <a:tcPr>
                    <a:solidFill>
                      <a:srgbClr val="81A4AF"/>
                    </a:solidFill>
                  </a:tcPr>
                </a:tc>
                <a:tc>
                  <a:txBody>
                    <a:bodyPr/>
                    <a:lstStyle/>
                    <a:p>
                      <a:r>
                        <a:rPr lang="en-US"/>
                        <a:t>Function</a:t>
                      </a:r>
                    </a:p>
                  </a:txBody>
                  <a:tcPr>
                    <a:solidFill>
                      <a:srgbClr val="81A4AF"/>
                    </a:solidFill>
                  </a:tcPr>
                </a:tc>
                <a:extLst>
                  <a:ext uri="{0D108BD9-81ED-4DB2-BD59-A6C34878D82A}">
                    <a16:rowId xmlns:a16="http://schemas.microsoft.com/office/drawing/2014/main" val="3319655644"/>
                  </a:ext>
                </a:extLst>
              </a:tr>
              <a:tr h="319633">
                <a:tc>
                  <a:txBody>
                    <a:bodyPr/>
                    <a:lstStyle/>
                    <a:p>
                      <a:r>
                        <a:rPr lang="en-US"/>
                        <a:t>00</a:t>
                      </a:r>
                    </a:p>
                  </a:txBody>
                  <a:tcPr>
                    <a:solidFill>
                      <a:schemeClr val="tx2">
                        <a:lumMod val="20000"/>
                        <a:lumOff val="80000"/>
                      </a:schemeClr>
                    </a:solidFill>
                  </a:tcPr>
                </a:tc>
                <a:tc>
                  <a:txBody>
                    <a:bodyPr/>
                    <a:lstStyle/>
                    <a:p>
                      <a:r>
                        <a:rPr lang="en-US"/>
                        <a:t>Set bitmask</a:t>
                      </a:r>
                    </a:p>
                  </a:txBody>
                  <a:tcPr>
                    <a:solidFill>
                      <a:schemeClr val="tx2">
                        <a:lumMod val="20000"/>
                        <a:lumOff val="80000"/>
                      </a:schemeClr>
                    </a:solidFill>
                  </a:tcPr>
                </a:tc>
                <a:extLst>
                  <a:ext uri="{0D108BD9-81ED-4DB2-BD59-A6C34878D82A}">
                    <a16:rowId xmlns:a16="http://schemas.microsoft.com/office/drawing/2014/main" val="2373667796"/>
                  </a:ext>
                </a:extLst>
              </a:tr>
              <a:tr h="319633">
                <a:tc>
                  <a:txBody>
                    <a:bodyPr/>
                    <a:lstStyle/>
                    <a:p>
                      <a:r>
                        <a:rPr lang="en-US"/>
                        <a:t>01</a:t>
                      </a:r>
                    </a:p>
                  </a:txBody>
                  <a:tcPr>
                    <a:solidFill>
                      <a:schemeClr val="tx2">
                        <a:lumMod val="40000"/>
                        <a:lumOff val="60000"/>
                      </a:schemeClr>
                    </a:solidFill>
                  </a:tcPr>
                </a:tc>
                <a:tc>
                  <a:txBody>
                    <a:bodyPr/>
                    <a:lstStyle/>
                    <a:p>
                      <a:r>
                        <a:rPr lang="en-US"/>
                        <a:t>Set Single Bit</a:t>
                      </a:r>
                    </a:p>
                  </a:txBody>
                  <a:tcPr>
                    <a:solidFill>
                      <a:schemeClr val="tx2">
                        <a:lumMod val="40000"/>
                        <a:lumOff val="60000"/>
                      </a:schemeClr>
                    </a:solidFill>
                  </a:tcPr>
                </a:tc>
                <a:extLst>
                  <a:ext uri="{0D108BD9-81ED-4DB2-BD59-A6C34878D82A}">
                    <a16:rowId xmlns:a16="http://schemas.microsoft.com/office/drawing/2014/main" val="1282648214"/>
                  </a:ext>
                </a:extLst>
              </a:tr>
              <a:tr h="319633">
                <a:tc>
                  <a:txBody>
                    <a:bodyPr/>
                    <a:lstStyle/>
                    <a:p>
                      <a:r>
                        <a:rPr lang="en-US"/>
                        <a:t>10</a:t>
                      </a:r>
                    </a:p>
                  </a:txBody>
                  <a:tcPr>
                    <a:solidFill>
                      <a:schemeClr val="tx2">
                        <a:lumMod val="20000"/>
                        <a:lumOff val="80000"/>
                      </a:schemeClr>
                    </a:solidFill>
                  </a:tcPr>
                </a:tc>
                <a:tc>
                  <a:txBody>
                    <a:bodyPr/>
                    <a:lstStyle/>
                    <a:p>
                      <a:r>
                        <a:rPr lang="en-US"/>
                        <a:t>Set Brightness</a:t>
                      </a:r>
                    </a:p>
                  </a:txBody>
                  <a:tcPr>
                    <a:solidFill>
                      <a:schemeClr val="tx2">
                        <a:lumMod val="20000"/>
                        <a:lumOff val="80000"/>
                      </a:schemeClr>
                    </a:solidFill>
                  </a:tcPr>
                </a:tc>
                <a:extLst>
                  <a:ext uri="{0D108BD9-81ED-4DB2-BD59-A6C34878D82A}">
                    <a16:rowId xmlns:a16="http://schemas.microsoft.com/office/drawing/2014/main" val="631915774"/>
                  </a:ext>
                </a:extLst>
              </a:tr>
              <a:tr h="319632">
                <a:tc>
                  <a:txBody>
                    <a:bodyPr/>
                    <a:lstStyle/>
                    <a:p>
                      <a:pPr lvl="0">
                        <a:buNone/>
                      </a:pPr>
                      <a:r>
                        <a:rPr lang="en-US"/>
                        <a:t>11</a:t>
                      </a:r>
                    </a:p>
                  </a:txBody>
                  <a:tcPr>
                    <a:solidFill>
                      <a:schemeClr val="tx2">
                        <a:lumMod val="40000"/>
                        <a:lumOff val="60000"/>
                      </a:schemeClr>
                    </a:solidFill>
                  </a:tcPr>
                </a:tc>
                <a:tc>
                  <a:txBody>
                    <a:bodyPr/>
                    <a:lstStyle/>
                    <a:p>
                      <a:pPr lvl="0">
                        <a:buNone/>
                      </a:pPr>
                      <a:r>
                        <a:rPr lang="en-US"/>
                        <a:t>Open for a potential extra feature</a:t>
                      </a:r>
                    </a:p>
                  </a:txBody>
                  <a:tcPr>
                    <a:solidFill>
                      <a:schemeClr val="tx2">
                        <a:lumMod val="40000"/>
                        <a:lumOff val="60000"/>
                      </a:schemeClr>
                    </a:solidFill>
                  </a:tcPr>
                </a:tc>
                <a:extLst>
                  <a:ext uri="{0D108BD9-81ED-4DB2-BD59-A6C34878D82A}">
                    <a16:rowId xmlns:a16="http://schemas.microsoft.com/office/drawing/2014/main" val="315180399"/>
                  </a:ext>
                </a:extLst>
              </a:tr>
            </a:tbl>
          </a:graphicData>
        </a:graphic>
      </p:graphicFrame>
    </p:spTree>
    <p:extLst>
      <p:ext uri="{BB962C8B-B14F-4D97-AF65-F5344CB8AC3E}">
        <p14:creationId xmlns:p14="http://schemas.microsoft.com/office/powerpoint/2010/main" val="2022205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B85DFB22-FEC3-3854-F76C-A3CF11FDD4D3}"/>
            </a:ext>
          </a:extLst>
        </p:cNvPr>
        <p:cNvGrpSpPr/>
        <p:nvPr/>
      </p:nvGrpSpPr>
      <p:grpSpPr>
        <a:xfrm>
          <a:off x="0" y="0"/>
          <a:ext cx="0" cy="0"/>
          <a:chOff x="0" y="0"/>
          <a:chExt cx="0" cy="0"/>
        </a:xfrm>
      </p:grpSpPr>
      <p:sp>
        <p:nvSpPr>
          <p:cNvPr id="32" name="Rectangle 31">
            <a:extLst>
              <a:ext uri="{FF2B5EF4-FFF2-40B4-BE49-F238E27FC236}">
                <a16:creationId xmlns:a16="http://schemas.microsoft.com/office/drawing/2014/main" id="{692DA014-D6BE-6CC3-3601-747D9FB5BC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43EE4CA-9B64-9275-6980-DBDB681CED32}"/>
              </a:ext>
            </a:extLst>
          </p:cNvPr>
          <p:cNvSpPr/>
          <p:nvPr/>
        </p:nvSpPr>
        <p:spPr>
          <a:xfrm>
            <a:off x="1" y="0"/>
            <a:ext cx="5297762" cy="6858000"/>
          </a:xfrm>
          <a:prstGeom prst="rect">
            <a:avLst/>
          </a:prstGeom>
          <a:solidFill>
            <a:srgbClr val="9BAF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FFF82E4A-2C66-57CA-A99A-274823BEC347}"/>
              </a:ext>
            </a:extLst>
          </p:cNvPr>
          <p:cNvSpPr>
            <a:spLocks noGrp="1"/>
          </p:cNvSpPr>
          <p:nvPr>
            <p:ph type="title"/>
          </p:nvPr>
        </p:nvSpPr>
        <p:spPr>
          <a:xfrm>
            <a:off x="723827" y="297796"/>
            <a:ext cx="3783423" cy="1728044"/>
          </a:xfrm>
          <a:noFill/>
          <a:ln>
            <a:solidFill>
              <a:schemeClr val="bg1"/>
            </a:solidFill>
          </a:ln>
        </p:spPr>
        <p:txBody>
          <a:bodyPr vert="horz" wrap="square" lIns="182880" tIns="182880" rIns="182880" bIns="182880" rtlCol="0" anchor="ctr">
            <a:normAutofit/>
          </a:bodyPr>
          <a:lstStyle/>
          <a:p>
            <a:r>
              <a:rPr lang="en-US">
                <a:solidFill>
                  <a:schemeClr val="bg1"/>
                </a:solidFill>
              </a:rPr>
              <a:t>Implementation</a:t>
            </a:r>
          </a:p>
        </p:txBody>
      </p:sp>
      <p:sp>
        <p:nvSpPr>
          <p:cNvPr id="3" name="Content Placeholder 2">
            <a:extLst>
              <a:ext uri="{FF2B5EF4-FFF2-40B4-BE49-F238E27FC236}">
                <a16:creationId xmlns:a16="http://schemas.microsoft.com/office/drawing/2014/main" id="{B7C3F995-B75B-257D-D7D5-907CB83F72B5}"/>
              </a:ext>
            </a:extLst>
          </p:cNvPr>
          <p:cNvSpPr>
            <a:spLocks noGrp="1"/>
          </p:cNvSpPr>
          <p:nvPr>
            <p:ph sz="half" idx="2"/>
          </p:nvPr>
        </p:nvSpPr>
        <p:spPr>
          <a:xfrm>
            <a:off x="203582" y="2248329"/>
            <a:ext cx="5068134" cy="3415622"/>
          </a:xfrm>
        </p:spPr>
        <p:txBody>
          <a:bodyPr vert="horz" lIns="91440" tIns="45720" rIns="91440" bIns="45720" rtlCol="0" anchor="t">
            <a:noAutofit/>
          </a:bodyPr>
          <a:lstStyle/>
          <a:p>
            <a:pPr>
              <a:lnSpc>
                <a:spcPct val="90000"/>
              </a:lnSpc>
            </a:pPr>
            <a:r>
              <a:rPr lang="en-US" sz="2000">
                <a:solidFill>
                  <a:schemeClr val="bg1"/>
                </a:solidFill>
              </a:rPr>
              <a:t>There are 11 Registers we use internally:</a:t>
            </a:r>
            <a:endParaRPr lang="en-US" sz="1800">
              <a:solidFill>
                <a:schemeClr val="bg1"/>
              </a:solidFill>
            </a:endParaRPr>
          </a:p>
          <a:p>
            <a:pPr lvl="1">
              <a:lnSpc>
                <a:spcPct val="90000"/>
              </a:lnSpc>
            </a:pPr>
            <a:r>
              <a:rPr lang="en-US" sz="1800">
                <a:solidFill>
                  <a:schemeClr val="bg1"/>
                </a:solidFill>
              </a:rPr>
              <a:t>One 10 bit "State Register" which determines if an LED is "on" (1) or "off" (0) with each bit corresponding to 1 LED</a:t>
            </a:r>
          </a:p>
          <a:p>
            <a:pPr lvl="1">
              <a:lnSpc>
                <a:spcPct val="90000"/>
              </a:lnSpc>
            </a:pPr>
            <a:r>
              <a:rPr lang="en-US" sz="1800">
                <a:solidFill>
                  <a:schemeClr val="bg1"/>
                </a:solidFill>
              </a:rPr>
              <a:t>There are 10 Brightness Registers that are 8 bits each that hold the brightness value of each LED</a:t>
            </a:r>
          </a:p>
          <a:p>
            <a:pPr lvl="2">
              <a:lnSpc>
                <a:spcPct val="90000"/>
              </a:lnSpc>
              <a:buFont typeface="Wingdings" panose="020B0604020202020204" pitchFamily="34" charset="0"/>
              <a:buChar char="§"/>
            </a:pPr>
            <a:r>
              <a:rPr lang="en-US" sz="1800">
                <a:solidFill>
                  <a:schemeClr val="bg1"/>
                </a:solidFill>
              </a:rPr>
              <a:t>This value is fed into a PWM generator to create a square wave of the correct duty cycle to create the correct "brightness"</a:t>
            </a:r>
          </a:p>
          <a:p>
            <a:pPr marL="228600" lvl="1" indent="0">
              <a:lnSpc>
                <a:spcPct val="90000"/>
              </a:lnSpc>
              <a:buNone/>
            </a:pPr>
            <a:endParaRPr lang="en-US" sz="1800">
              <a:solidFill>
                <a:schemeClr val="bg1"/>
              </a:solidFill>
            </a:endParaRPr>
          </a:p>
        </p:txBody>
      </p:sp>
      <p:sp>
        <p:nvSpPr>
          <p:cNvPr id="6" name="Slide Number Placeholder 5">
            <a:extLst>
              <a:ext uri="{FF2B5EF4-FFF2-40B4-BE49-F238E27FC236}">
                <a16:creationId xmlns:a16="http://schemas.microsoft.com/office/drawing/2014/main" id="{2C7670CA-3D80-2943-0F92-421A727D2271}"/>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330EA680-D336-4FF7-8B7A-9848BB0A1C32}" type="slidenum">
              <a:rPr lang="en-US" smtClean="0"/>
              <a:pPr>
                <a:lnSpc>
                  <a:spcPct val="90000"/>
                </a:lnSpc>
                <a:spcAft>
                  <a:spcPts val="600"/>
                </a:spcAft>
              </a:pPr>
              <a:t>6</a:t>
            </a:fld>
            <a:endParaRPr lang="en-US"/>
          </a:p>
        </p:txBody>
      </p:sp>
      <p:graphicFrame>
        <p:nvGraphicFramePr>
          <p:cNvPr id="19" name="Table 18">
            <a:extLst>
              <a:ext uri="{FF2B5EF4-FFF2-40B4-BE49-F238E27FC236}">
                <a16:creationId xmlns:a16="http://schemas.microsoft.com/office/drawing/2014/main" id="{3CAFED58-EB90-320B-ECEC-CCA61F6C19F7}"/>
              </a:ext>
            </a:extLst>
          </p:cNvPr>
          <p:cNvGraphicFramePr>
            <a:graphicFrameLocks noGrp="1"/>
          </p:cNvGraphicFramePr>
          <p:nvPr>
            <p:extLst>
              <p:ext uri="{D42A27DB-BD31-4B8C-83A1-F6EECF244321}">
                <p14:modId xmlns:p14="http://schemas.microsoft.com/office/powerpoint/2010/main" val="834859220"/>
              </p:ext>
            </p:extLst>
          </p:nvPr>
        </p:nvGraphicFramePr>
        <p:xfrm>
          <a:off x="5670697" y="1851837"/>
          <a:ext cx="6152875" cy="2103120"/>
        </p:xfrm>
        <a:graphic>
          <a:graphicData uri="http://schemas.openxmlformats.org/drawingml/2006/table">
            <a:tbl>
              <a:tblPr firstRow="1" bandRow="1">
                <a:tableStyleId>{21E4AEA4-8DFA-4A89-87EB-49C32662AFE0}</a:tableStyleId>
              </a:tblPr>
              <a:tblGrid>
                <a:gridCol w="1629344">
                  <a:extLst>
                    <a:ext uri="{9D8B030D-6E8A-4147-A177-3AD203B41FA5}">
                      <a16:colId xmlns:a16="http://schemas.microsoft.com/office/drawing/2014/main" val="345009056"/>
                    </a:ext>
                  </a:extLst>
                </a:gridCol>
                <a:gridCol w="1237805">
                  <a:extLst>
                    <a:ext uri="{9D8B030D-6E8A-4147-A177-3AD203B41FA5}">
                      <a16:colId xmlns:a16="http://schemas.microsoft.com/office/drawing/2014/main" val="3527761783"/>
                    </a:ext>
                  </a:extLst>
                </a:gridCol>
                <a:gridCol w="1734879">
                  <a:extLst>
                    <a:ext uri="{9D8B030D-6E8A-4147-A177-3AD203B41FA5}">
                      <a16:colId xmlns:a16="http://schemas.microsoft.com/office/drawing/2014/main" val="1224025442"/>
                    </a:ext>
                  </a:extLst>
                </a:gridCol>
                <a:gridCol w="1550847">
                  <a:extLst>
                    <a:ext uri="{9D8B030D-6E8A-4147-A177-3AD203B41FA5}">
                      <a16:colId xmlns:a16="http://schemas.microsoft.com/office/drawing/2014/main" val="823321044"/>
                    </a:ext>
                  </a:extLst>
                </a:gridCol>
              </a:tblGrid>
              <a:tr h="701040">
                <a:tc>
                  <a:txBody>
                    <a:bodyPr/>
                    <a:lstStyle/>
                    <a:p>
                      <a:r>
                        <a:rPr lang="en-US"/>
                        <a:t>Registers</a:t>
                      </a:r>
                    </a:p>
                  </a:txBody>
                  <a:tcPr/>
                </a:tc>
                <a:tc>
                  <a:txBody>
                    <a:bodyPr/>
                    <a:lstStyle/>
                    <a:p>
                      <a:r>
                        <a:rPr lang="en-US"/>
                        <a:t>Bit-Width</a:t>
                      </a:r>
                    </a:p>
                  </a:txBody>
                  <a:tcPr/>
                </a:tc>
                <a:tc>
                  <a:txBody>
                    <a:bodyPr/>
                    <a:lstStyle/>
                    <a:p>
                      <a:r>
                        <a:rPr lang="en-US"/>
                        <a:t>Description</a:t>
                      </a:r>
                    </a:p>
                  </a:txBody>
                  <a:tcPr/>
                </a:tc>
                <a:tc>
                  <a:txBody>
                    <a:bodyPr/>
                    <a:lstStyle/>
                    <a:p>
                      <a:pPr lvl="0">
                        <a:buNone/>
                      </a:pPr>
                      <a:r>
                        <a:rPr lang="en-US"/>
                        <a:t>Default State</a:t>
                      </a:r>
                    </a:p>
                  </a:txBody>
                  <a:tcPr/>
                </a:tc>
                <a:extLst>
                  <a:ext uri="{0D108BD9-81ED-4DB2-BD59-A6C34878D82A}">
                    <a16:rowId xmlns:a16="http://schemas.microsoft.com/office/drawing/2014/main" val="910860503"/>
                  </a:ext>
                </a:extLst>
              </a:tr>
              <a:tr h="701040">
                <a:tc>
                  <a:txBody>
                    <a:bodyPr/>
                    <a:lstStyle/>
                    <a:p>
                      <a:r>
                        <a:rPr lang="en-US"/>
                        <a:t>ST_REG</a:t>
                      </a:r>
                    </a:p>
                  </a:txBody>
                  <a:tcPr/>
                </a:tc>
                <a:tc>
                  <a:txBody>
                    <a:bodyPr/>
                    <a:lstStyle/>
                    <a:p>
                      <a:r>
                        <a:rPr lang="en-US"/>
                        <a:t>10-bit</a:t>
                      </a:r>
                    </a:p>
                  </a:txBody>
                  <a:tcPr/>
                </a:tc>
                <a:tc>
                  <a:txBody>
                    <a:bodyPr/>
                    <a:lstStyle/>
                    <a:p>
                      <a:r>
                        <a:rPr lang="en-US"/>
                        <a:t>Show active LEDs</a:t>
                      </a:r>
                    </a:p>
                  </a:txBody>
                  <a:tcPr/>
                </a:tc>
                <a:tc>
                  <a:txBody>
                    <a:bodyPr/>
                    <a:lstStyle/>
                    <a:p>
                      <a:pPr lvl="0">
                        <a:buNone/>
                      </a:pPr>
                      <a:r>
                        <a:rPr lang="en-US"/>
                        <a:t>00000000000</a:t>
                      </a:r>
                    </a:p>
                  </a:txBody>
                  <a:tcPr/>
                </a:tc>
                <a:extLst>
                  <a:ext uri="{0D108BD9-81ED-4DB2-BD59-A6C34878D82A}">
                    <a16:rowId xmlns:a16="http://schemas.microsoft.com/office/drawing/2014/main" val="1773566058"/>
                  </a:ext>
                </a:extLst>
              </a:tr>
              <a:tr h="701040">
                <a:tc>
                  <a:txBody>
                    <a:bodyPr/>
                    <a:lstStyle/>
                    <a:p>
                      <a:r>
                        <a:rPr lang="en-US"/>
                        <a:t>BR_REG[0 – 9]</a:t>
                      </a:r>
                    </a:p>
                  </a:txBody>
                  <a:tcPr/>
                </a:tc>
                <a:tc>
                  <a:txBody>
                    <a:bodyPr/>
                    <a:lstStyle/>
                    <a:p>
                      <a:r>
                        <a:rPr lang="en-US"/>
                        <a:t>8-bit</a:t>
                      </a:r>
                    </a:p>
                  </a:txBody>
                  <a:tcPr/>
                </a:tc>
                <a:tc>
                  <a:txBody>
                    <a:bodyPr/>
                    <a:lstStyle/>
                    <a:p>
                      <a:r>
                        <a:rPr lang="en-US"/>
                        <a:t>Display Brightness Level</a:t>
                      </a:r>
                    </a:p>
                  </a:txBody>
                  <a:tcPr/>
                </a:tc>
                <a:tc>
                  <a:txBody>
                    <a:bodyPr/>
                    <a:lstStyle/>
                    <a:p>
                      <a:pPr lvl="0">
                        <a:buNone/>
                      </a:pPr>
                      <a:r>
                        <a:rPr lang="en-US"/>
                        <a:t>11111111</a:t>
                      </a:r>
                    </a:p>
                  </a:txBody>
                  <a:tcPr/>
                </a:tc>
                <a:extLst>
                  <a:ext uri="{0D108BD9-81ED-4DB2-BD59-A6C34878D82A}">
                    <a16:rowId xmlns:a16="http://schemas.microsoft.com/office/drawing/2014/main" val="1178229994"/>
                  </a:ext>
                </a:extLst>
              </a:tr>
            </a:tbl>
          </a:graphicData>
        </a:graphic>
      </p:graphicFrame>
    </p:spTree>
    <p:extLst>
      <p:ext uri="{BB962C8B-B14F-4D97-AF65-F5344CB8AC3E}">
        <p14:creationId xmlns:p14="http://schemas.microsoft.com/office/powerpoint/2010/main" val="39312027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49359-23EF-E215-7062-BCB3601E3494}"/>
              </a:ext>
            </a:extLst>
          </p:cNvPr>
          <p:cNvSpPr>
            <a:spLocks noGrp="1"/>
          </p:cNvSpPr>
          <p:nvPr>
            <p:ph type="title"/>
          </p:nvPr>
        </p:nvSpPr>
        <p:spPr>
          <a:xfrm>
            <a:off x="2231135" y="217449"/>
            <a:ext cx="7729728" cy="1188720"/>
          </a:xfrm>
        </p:spPr>
        <p:txBody>
          <a:bodyPr/>
          <a:lstStyle/>
          <a:p>
            <a:r>
              <a:rPr lang="en-US"/>
              <a:t>Implementation</a:t>
            </a:r>
          </a:p>
        </p:txBody>
      </p:sp>
      <p:sp>
        <p:nvSpPr>
          <p:cNvPr id="4" name="Slide Number Placeholder 3">
            <a:extLst>
              <a:ext uri="{FF2B5EF4-FFF2-40B4-BE49-F238E27FC236}">
                <a16:creationId xmlns:a16="http://schemas.microsoft.com/office/drawing/2014/main" id="{64C7C1BE-8977-DAF6-D6E2-78AA6417B71F}"/>
              </a:ext>
            </a:extLst>
          </p:cNvPr>
          <p:cNvSpPr>
            <a:spLocks noGrp="1"/>
          </p:cNvSpPr>
          <p:nvPr>
            <p:ph type="sldNum" sz="quarter" idx="12"/>
          </p:nvPr>
        </p:nvSpPr>
        <p:spPr/>
        <p:txBody>
          <a:bodyPr/>
          <a:lstStyle/>
          <a:p>
            <a:fld id="{330EA680-D336-4FF7-8B7A-9848BB0A1C32}" type="slidenum">
              <a:rPr lang="en-US" smtClean="0"/>
              <a:t>7</a:t>
            </a:fld>
            <a:endParaRPr lang="en-US"/>
          </a:p>
        </p:txBody>
      </p:sp>
      <p:pic>
        <p:nvPicPr>
          <p:cNvPr id="6" name="Picture 5" descr="A screenshot of a computer&#10;&#10;AI-generated content may be incorrect.">
            <a:extLst>
              <a:ext uri="{FF2B5EF4-FFF2-40B4-BE49-F238E27FC236}">
                <a16:creationId xmlns:a16="http://schemas.microsoft.com/office/drawing/2014/main" id="{9044900B-3D30-7092-AD55-7717326D9E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10060" y="1406169"/>
            <a:ext cx="10171879" cy="5236786"/>
          </a:xfrm>
          <a:prstGeom prst="rect">
            <a:avLst/>
          </a:prstGeom>
        </p:spPr>
      </p:pic>
    </p:spTree>
    <p:extLst>
      <p:ext uri="{BB962C8B-B14F-4D97-AF65-F5344CB8AC3E}">
        <p14:creationId xmlns:p14="http://schemas.microsoft.com/office/powerpoint/2010/main" val="37641782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CFE02807-5BA9-D60C-65E3-7E95F3A22A2B}"/>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CD5C472-2581-49C4-06DB-A9F2B74C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0D50BFE2-2719-07E9-017E-02AC07E1EE2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377D28B-513E-0D2B-A2EB-AE7A057C0AED}"/>
              </a:ext>
            </a:extLst>
          </p:cNvPr>
          <p:cNvSpPr/>
          <p:nvPr/>
        </p:nvSpPr>
        <p:spPr>
          <a:xfrm>
            <a:off x="1" y="0"/>
            <a:ext cx="5297762" cy="6858000"/>
          </a:xfrm>
          <a:prstGeom prst="rect">
            <a:avLst/>
          </a:prstGeom>
          <a:solidFill>
            <a:srgbClr val="9BAF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AEC0B94E-4FF9-15E7-EAB0-3C54BDBE3542}"/>
              </a:ext>
            </a:extLst>
          </p:cNvPr>
          <p:cNvSpPr>
            <a:spLocks noGrp="1"/>
          </p:cNvSpPr>
          <p:nvPr>
            <p:ph type="title"/>
          </p:nvPr>
        </p:nvSpPr>
        <p:spPr>
          <a:xfrm>
            <a:off x="996469" y="297796"/>
            <a:ext cx="3363974" cy="1728044"/>
          </a:xfrm>
          <a:noFill/>
          <a:ln>
            <a:solidFill>
              <a:schemeClr val="bg1"/>
            </a:solidFill>
          </a:ln>
        </p:spPr>
        <p:txBody>
          <a:bodyPr vert="horz" wrap="square" lIns="182880" tIns="182880" rIns="182880" bIns="182880" rtlCol="0" anchor="ctr">
            <a:normAutofit/>
          </a:bodyPr>
          <a:lstStyle/>
          <a:p>
            <a:r>
              <a:rPr lang="en-US">
                <a:solidFill>
                  <a:schemeClr val="bg1"/>
                </a:solidFill>
              </a:rPr>
              <a:t>Testing and Debugging - Simulation</a:t>
            </a:r>
          </a:p>
        </p:txBody>
      </p:sp>
      <p:sp>
        <p:nvSpPr>
          <p:cNvPr id="3" name="Content Placeholder 2">
            <a:extLst>
              <a:ext uri="{FF2B5EF4-FFF2-40B4-BE49-F238E27FC236}">
                <a16:creationId xmlns:a16="http://schemas.microsoft.com/office/drawing/2014/main" id="{E81EC29D-4EE9-6FB7-FA2E-CF77AF72EA3D}"/>
              </a:ext>
            </a:extLst>
          </p:cNvPr>
          <p:cNvSpPr>
            <a:spLocks noGrp="1"/>
          </p:cNvSpPr>
          <p:nvPr>
            <p:ph sz="half" idx="2"/>
          </p:nvPr>
        </p:nvSpPr>
        <p:spPr>
          <a:xfrm>
            <a:off x="203582" y="2248329"/>
            <a:ext cx="5068134" cy="3415622"/>
          </a:xfrm>
        </p:spPr>
        <p:txBody>
          <a:bodyPr vert="horz" lIns="91440" tIns="45720" rIns="91440" bIns="45720" rtlCol="0" anchor="t">
            <a:noAutofit/>
          </a:bodyPr>
          <a:lstStyle/>
          <a:p>
            <a:pPr>
              <a:lnSpc>
                <a:spcPct val="90000"/>
              </a:lnSpc>
            </a:pPr>
            <a:r>
              <a:rPr lang="en-US" sz="2000">
                <a:solidFill>
                  <a:schemeClr val="bg1"/>
                </a:solidFill>
              </a:rPr>
              <a:t>We test our peripheral both in simulation and on the physical device</a:t>
            </a:r>
          </a:p>
          <a:p>
            <a:pPr>
              <a:lnSpc>
                <a:spcPct val="90000"/>
              </a:lnSpc>
            </a:pPr>
            <a:r>
              <a:rPr lang="en-US" sz="2000">
                <a:solidFill>
                  <a:schemeClr val="bg1"/>
                </a:solidFill>
              </a:rPr>
              <a:t>In our functional simulation we isolate just the peripheral and simulate the inputs SCOMP would send to validate:</a:t>
            </a:r>
          </a:p>
          <a:p>
            <a:pPr lvl="1">
              <a:lnSpc>
                <a:spcPct val="90000"/>
              </a:lnSpc>
            </a:pPr>
            <a:r>
              <a:rPr lang="en-US" sz="1800">
                <a:solidFill>
                  <a:schemeClr val="bg1"/>
                </a:solidFill>
              </a:rPr>
              <a:t>Registers have correct behavior as we test a variety of different inputs</a:t>
            </a:r>
          </a:p>
          <a:p>
            <a:pPr lvl="1">
              <a:lnSpc>
                <a:spcPct val="90000"/>
              </a:lnSpc>
            </a:pPr>
            <a:r>
              <a:rPr lang="en-US" sz="1800">
                <a:solidFill>
                  <a:schemeClr val="bg1"/>
                </a:solidFill>
              </a:rPr>
              <a:t>PWM signal gives correct duty cycle</a:t>
            </a:r>
          </a:p>
          <a:p>
            <a:pPr lvl="1">
              <a:lnSpc>
                <a:spcPct val="90000"/>
              </a:lnSpc>
            </a:pPr>
            <a:r>
              <a:rPr lang="en-US" sz="1800">
                <a:solidFill>
                  <a:schemeClr val="bg1"/>
                </a:solidFill>
              </a:rPr>
              <a:t>State Register passes / blocks signals as intended</a:t>
            </a:r>
          </a:p>
          <a:p>
            <a:pPr lvl="1">
              <a:lnSpc>
                <a:spcPct val="90000"/>
              </a:lnSpc>
            </a:pPr>
            <a:r>
              <a:rPr lang="en-US" sz="1800">
                <a:solidFill>
                  <a:schemeClr val="bg1"/>
                </a:solidFill>
              </a:rPr>
              <a:t>Reset works as intended</a:t>
            </a:r>
          </a:p>
          <a:p>
            <a:pPr marL="228600" lvl="1" indent="0">
              <a:lnSpc>
                <a:spcPct val="90000"/>
              </a:lnSpc>
              <a:buNone/>
            </a:pPr>
            <a:endParaRPr lang="en-US" sz="1800">
              <a:solidFill>
                <a:schemeClr val="bg1"/>
              </a:solidFill>
            </a:endParaRPr>
          </a:p>
        </p:txBody>
      </p:sp>
      <p:sp>
        <p:nvSpPr>
          <p:cNvPr id="6" name="Slide Number Placeholder 5">
            <a:extLst>
              <a:ext uri="{FF2B5EF4-FFF2-40B4-BE49-F238E27FC236}">
                <a16:creationId xmlns:a16="http://schemas.microsoft.com/office/drawing/2014/main" id="{A267D8A2-47DE-696E-4E1E-99C39BF9BF62}"/>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330EA680-D336-4FF7-8B7A-9848BB0A1C32}" type="slidenum">
              <a:rPr lang="en-US" smtClean="0"/>
              <a:pPr>
                <a:lnSpc>
                  <a:spcPct val="90000"/>
                </a:lnSpc>
                <a:spcAft>
                  <a:spcPts val="600"/>
                </a:spcAft>
              </a:pPr>
              <a:t>8</a:t>
            </a:fld>
            <a:endParaRPr lang="en-US"/>
          </a:p>
        </p:txBody>
      </p:sp>
      <p:pic>
        <p:nvPicPr>
          <p:cNvPr id="2" name="Picture 1" descr="A screenshot of a graph&#10;&#10;AI-generated content may be incorrect.">
            <a:extLst>
              <a:ext uri="{FF2B5EF4-FFF2-40B4-BE49-F238E27FC236}">
                <a16:creationId xmlns:a16="http://schemas.microsoft.com/office/drawing/2014/main" id="{BC4D42D3-208A-BD92-75DA-6B4E6D42C4A8}"/>
              </a:ext>
            </a:extLst>
          </p:cNvPr>
          <p:cNvPicPr>
            <a:picLocks noChangeAspect="1"/>
          </p:cNvPicPr>
          <p:nvPr/>
        </p:nvPicPr>
        <p:blipFill>
          <a:blip r:embed="rId3"/>
          <a:stretch>
            <a:fillRect/>
          </a:stretch>
        </p:blipFill>
        <p:spPr>
          <a:xfrm>
            <a:off x="5638625" y="2408468"/>
            <a:ext cx="6332640" cy="2048051"/>
          </a:xfrm>
          <a:prstGeom prst="rect">
            <a:avLst/>
          </a:prstGeom>
        </p:spPr>
      </p:pic>
    </p:spTree>
    <p:extLst>
      <p:ext uri="{BB962C8B-B14F-4D97-AF65-F5344CB8AC3E}">
        <p14:creationId xmlns:p14="http://schemas.microsoft.com/office/powerpoint/2010/main" val="3167438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BFF1059A-AB1A-E144-58F1-AE1A865C7E21}"/>
            </a:ext>
          </a:extLst>
        </p:cNvPr>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50EACA75-A103-33EA-E1AE-0CBE599D71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0E2CDC4-6635-79E1-EF74-E6FAA608D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8A3E287-D200-99BE-C0CC-D2CFF67E2E1E}"/>
              </a:ext>
            </a:extLst>
          </p:cNvPr>
          <p:cNvSpPr/>
          <p:nvPr/>
        </p:nvSpPr>
        <p:spPr>
          <a:xfrm>
            <a:off x="1" y="0"/>
            <a:ext cx="5297762" cy="6858000"/>
          </a:xfrm>
          <a:prstGeom prst="rect">
            <a:avLst/>
          </a:prstGeom>
          <a:solidFill>
            <a:srgbClr val="9BAFB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6">
            <a:extLst>
              <a:ext uri="{FF2B5EF4-FFF2-40B4-BE49-F238E27FC236}">
                <a16:creationId xmlns:a16="http://schemas.microsoft.com/office/drawing/2014/main" id="{3FEA23A2-6D44-8262-F9AB-B8DDD9FF6424}"/>
              </a:ext>
            </a:extLst>
          </p:cNvPr>
          <p:cNvSpPr>
            <a:spLocks noGrp="1"/>
          </p:cNvSpPr>
          <p:nvPr>
            <p:ph type="title"/>
          </p:nvPr>
        </p:nvSpPr>
        <p:spPr>
          <a:xfrm>
            <a:off x="996469" y="297796"/>
            <a:ext cx="3363974" cy="1728044"/>
          </a:xfrm>
          <a:noFill/>
          <a:ln>
            <a:solidFill>
              <a:schemeClr val="bg1"/>
            </a:solidFill>
          </a:ln>
        </p:spPr>
        <p:txBody>
          <a:bodyPr vert="horz" wrap="square" lIns="182880" tIns="182880" rIns="182880" bIns="182880" rtlCol="0" anchor="ctr">
            <a:normAutofit/>
          </a:bodyPr>
          <a:lstStyle/>
          <a:p>
            <a:r>
              <a:rPr lang="en-US">
                <a:solidFill>
                  <a:schemeClr val="bg1"/>
                </a:solidFill>
              </a:rPr>
              <a:t>Physical Testing and Debugging</a:t>
            </a:r>
          </a:p>
        </p:txBody>
      </p:sp>
      <p:sp>
        <p:nvSpPr>
          <p:cNvPr id="3" name="Content Placeholder 2">
            <a:extLst>
              <a:ext uri="{FF2B5EF4-FFF2-40B4-BE49-F238E27FC236}">
                <a16:creationId xmlns:a16="http://schemas.microsoft.com/office/drawing/2014/main" id="{24F82A3B-D820-123A-2AA1-F3C24FA343F7}"/>
              </a:ext>
            </a:extLst>
          </p:cNvPr>
          <p:cNvSpPr>
            <a:spLocks noGrp="1"/>
          </p:cNvSpPr>
          <p:nvPr>
            <p:ph sz="half" idx="2"/>
          </p:nvPr>
        </p:nvSpPr>
        <p:spPr>
          <a:xfrm>
            <a:off x="203582" y="2248329"/>
            <a:ext cx="5068134" cy="3415622"/>
          </a:xfrm>
        </p:spPr>
        <p:txBody>
          <a:bodyPr vert="horz" lIns="91440" tIns="45720" rIns="91440" bIns="45720" rtlCol="0" anchor="t">
            <a:noAutofit/>
          </a:bodyPr>
          <a:lstStyle/>
          <a:p>
            <a:pPr>
              <a:lnSpc>
                <a:spcPct val="90000"/>
              </a:lnSpc>
            </a:pPr>
            <a:r>
              <a:rPr lang="en-US" sz="2000">
                <a:solidFill>
                  <a:schemeClr val="bg1"/>
                </a:solidFill>
              </a:rPr>
              <a:t>To physically test our peripheral, we:</a:t>
            </a:r>
          </a:p>
          <a:p>
            <a:pPr lvl="1" indent="-285750">
              <a:lnSpc>
                <a:spcPct val="90000"/>
              </a:lnSpc>
            </a:pPr>
            <a:r>
              <a:rPr lang="en-US" sz="1800">
                <a:solidFill>
                  <a:schemeClr val="bg1"/>
                </a:solidFill>
              </a:rPr>
              <a:t>Write a simple SCASM test program</a:t>
            </a:r>
          </a:p>
          <a:p>
            <a:pPr lvl="1" indent="-285750">
              <a:lnSpc>
                <a:spcPct val="90000"/>
              </a:lnSpc>
            </a:pPr>
            <a:r>
              <a:rPr lang="en-US" sz="1800">
                <a:solidFill>
                  <a:schemeClr val="bg1"/>
                </a:solidFill>
              </a:rPr>
              <a:t>Upload VHDL to the DE-10</a:t>
            </a:r>
          </a:p>
          <a:p>
            <a:pPr lvl="1" indent="-285750">
              <a:lnSpc>
                <a:spcPct val="90000"/>
              </a:lnSpc>
            </a:pPr>
            <a:r>
              <a:rPr lang="en-US" sz="1800">
                <a:solidFill>
                  <a:schemeClr val="bg1"/>
                </a:solidFill>
              </a:rPr>
              <a:t>Fix issues not seen in Functional Simulation:</a:t>
            </a:r>
          </a:p>
          <a:p>
            <a:pPr lvl="2">
              <a:lnSpc>
                <a:spcPct val="90000"/>
              </a:lnSpc>
              <a:buFont typeface="Wingdings" panose="020B0604020202020204" pitchFamily="34" charset="0"/>
              <a:buChar char="§"/>
            </a:pPr>
            <a:r>
              <a:rPr lang="en-US" sz="1800">
                <a:solidFill>
                  <a:schemeClr val="bg1"/>
                </a:solidFill>
              </a:rPr>
              <a:t>PWM clock being at correct rate to correctly see differences in LED brightness</a:t>
            </a:r>
          </a:p>
          <a:p>
            <a:pPr lvl="2">
              <a:lnSpc>
                <a:spcPct val="90000"/>
              </a:lnSpc>
              <a:buFont typeface="Wingdings" panose="020B0604020202020204" pitchFamily="34" charset="0"/>
              <a:buChar char="§"/>
            </a:pPr>
            <a:r>
              <a:rPr lang="en-US" sz="1800">
                <a:solidFill>
                  <a:schemeClr val="bg1"/>
                </a:solidFill>
              </a:rPr>
              <a:t>Interface with SCOMP working as intended</a:t>
            </a:r>
          </a:p>
          <a:p>
            <a:pPr lvl="1" indent="-285750">
              <a:lnSpc>
                <a:spcPct val="90000"/>
              </a:lnSpc>
            </a:pPr>
            <a:r>
              <a:rPr lang="en-US" sz="1800">
                <a:solidFill>
                  <a:schemeClr val="bg1"/>
                </a:solidFill>
              </a:rPr>
              <a:t>Will use digital logic probes and oscilloscope to debug if issues arise</a:t>
            </a:r>
          </a:p>
        </p:txBody>
      </p:sp>
      <p:sp>
        <p:nvSpPr>
          <p:cNvPr id="6" name="Slide Number Placeholder 5">
            <a:extLst>
              <a:ext uri="{FF2B5EF4-FFF2-40B4-BE49-F238E27FC236}">
                <a16:creationId xmlns:a16="http://schemas.microsoft.com/office/drawing/2014/main" id="{0A6576CA-62E1-33B4-16E9-A6E337A1C8B7}"/>
              </a:ext>
            </a:extLst>
          </p:cNvPr>
          <p:cNvSpPr>
            <a:spLocks noGrp="1"/>
          </p:cNvSpPr>
          <p:nvPr>
            <p:ph type="sldNum" sz="quarter" idx="12"/>
          </p:nvPr>
        </p:nvSpPr>
        <p:spPr>
          <a:xfrm>
            <a:off x="10758922" y="6217920"/>
            <a:ext cx="365760" cy="365760"/>
          </a:xfrm>
        </p:spPr>
        <p:txBody>
          <a:bodyPr vert="horz" lIns="18288" tIns="45720" rIns="18288" bIns="45720" rtlCol="0" anchor="ctr">
            <a:normAutofit/>
          </a:bodyPr>
          <a:lstStyle/>
          <a:p>
            <a:pPr>
              <a:lnSpc>
                <a:spcPct val="90000"/>
              </a:lnSpc>
              <a:spcAft>
                <a:spcPts val="600"/>
              </a:spcAft>
            </a:pPr>
            <a:fld id="{330EA680-D336-4FF7-8B7A-9848BB0A1C32}" type="slidenum">
              <a:rPr lang="en-US" smtClean="0"/>
              <a:pPr>
                <a:lnSpc>
                  <a:spcPct val="90000"/>
                </a:lnSpc>
                <a:spcAft>
                  <a:spcPts val="600"/>
                </a:spcAft>
              </a:pPr>
              <a:t>9</a:t>
            </a:fld>
            <a:endParaRPr lang="en-US"/>
          </a:p>
        </p:txBody>
      </p:sp>
      <p:pic>
        <p:nvPicPr>
          <p:cNvPr id="1026" name="Picture 2" descr="Terasic DE10-Standard Development Kit | Documentation | RocketBoards.org">
            <a:extLst>
              <a:ext uri="{FF2B5EF4-FFF2-40B4-BE49-F238E27FC236}">
                <a16:creationId xmlns:a16="http://schemas.microsoft.com/office/drawing/2014/main" id="{82518E0C-5D25-A632-6012-321CF1004B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0764" y="1561508"/>
            <a:ext cx="6228686" cy="4102443"/>
          </a:xfrm>
          <a:prstGeom prst="rect">
            <a:avLst/>
          </a:prstGeom>
          <a:noFill/>
          <a:ln w="38100" cmpd="dbl">
            <a:solidFill>
              <a:srgbClr val="657277"/>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51022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482198bb-ae7b-4b25-8b7a-6d7f32faa083}" enabled="0" method="" siteId="{482198bb-ae7b-4b25-8b7a-6d7f32faa083}" removed="1"/>
</clbl:labelList>
</file>

<file path=docProps/app.xml><?xml version="1.0" encoding="utf-8"?>
<Properties xmlns="http://schemas.openxmlformats.org/officeDocument/2006/extended-properties" xmlns:vt="http://schemas.openxmlformats.org/officeDocument/2006/docPropsVTypes">
  <Template>Parcel</Template>
  <TotalTime>0</TotalTime>
  <Words>2599</Words>
  <Application>Microsoft Office PowerPoint</Application>
  <PresentationFormat>Widescreen</PresentationFormat>
  <Paragraphs>342</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Arial</vt:lpstr>
      <vt:lpstr>Courier New</vt:lpstr>
      <vt:lpstr>Gill Sans MT</vt:lpstr>
      <vt:lpstr>Times New Roman</vt:lpstr>
      <vt:lpstr>Wingdings</vt:lpstr>
      <vt:lpstr>Parcel</vt:lpstr>
      <vt:lpstr>ECE 2031 Final Project Proposal</vt:lpstr>
      <vt:lpstr>Introductions</vt:lpstr>
      <vt:lpstr>Design Problem and Project Summary</vt:lpstr>
      <vt:lpstr>Our solution to the task at hand</vt:lpstr>
      <vt:lpstr>Implementation</vt:lpstr>
      <vt:lpstr>Implementation</vt:lpstr>
      <vt:lpstr>Implementation</vt:lpstr>
      <vt:lpstr>Testing and Debugging - Simulation</vt:lpstr>
      <vt:lpstr>Physical Testing and Debugging</vt:lpstr>
      <vt:lpstr>Project status update</vt:lpstr>
      <vt:lpstr>Demo Plan</vt:lpstr>
      <vt:lpstr>Management Plan / timeline</vt:lpstr>
      <vt:lpstr>Final Remarks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ECE 2031 Final Project Proposal</dc:title>
  <dc:creator/>
  <cp:lastModifiedBy>Bandapalli, Chinmay</cp:lastModifiedBy>
  <cp:revision>2</cp:revision>
  <dcterms:created xsi:type="dcterms:W3CDTF">2025-03-26T16:58:34Z</dcterms:created>
  <dcterms:modified xsi:type="dcterms:W3CDTF">2025-07-07T02:28:57Z</dcterms:modified>
</cp:coreProperties>
</file>