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73" r:id="rId6"/>
    <p:sldId id="271" r:id="rId7"/>
    <p:sldId id="272" r:id="rId8"/>
    <p:sldId id="274" r:id="rId9"/>
    <p:sldId id="27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5" d="100"/>
          <a:sy n="45" d="100"/>
        </p:scale>
        <p:origin x="7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5B89C5A-2A78-454C-9E3A-149462F4F938}" type="datetimeFigureOut">
              <a:rPr lang="en-US" smtClean="0"/>
              <a:t>4/21/2020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454B956-2809-47AF-B16F-9DDD863E789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158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89C5A-2A78-454C-9E3A-149462F4F938}"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4B956-2809-47AF-B16F-9DDD863E7896}" type="slidenum">
              <a:rPr lang="en-US" smtClean="0"/>
              <a:t>‹#›</a:t>
            </a:fld>
            <a:endParaRPr lang="en-US"/>
          </a:p>
        </p:txBody>
      </p:sp>
    </p:spTree>
    <p:extLst>
      <p:ext uri="{BB962C8B-B14F-4D97-AF65-F5344CB8AC3E}">
        <p14:creationId xmlns:p14="http://schemas.microsoft.com/office/powerpoint/2010/main" val="267642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89C5A-2A78-454C-9E3A-149462F4F938}"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4B956-2809-47AF-B16F-9DDD863E7896}" type="slidenum">
              <a:rPr lang="en-US" smtClean="0"/>
              <a:t>‹#›</a:t>
            </a:fld>
            <a:endParaRPr lang="en-US"/>
          </a:p>
        </p:txBody>
      </p:sp>
    </p:spTree>
    <p:extLst>
      <p:ext uri="{BB962C8B-B14F-4D97-AF65-F5344CB8AC3E}">
        <p14:creationId xmlns:p14="http://schemas.microsoft.com/office/powerpoint/2010/main" val="201420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89C5A-2A78-454C-9E3A-149462F4F938}"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4B956-2809-47AF-B16F-9DDD863E7896}" type="slidenum">
              <a:rPr lang="en-US" smtClean="0"/>
              <a:t>‹#›</a:t>
            </a:fld>
            <a:endParaRPr lang="en-US"/>
          </a:p>
        </p:txBody>
      </p:sp>
    </p:spTree>
    <p:extLst>
      <p:ext uri="{BB962C8B-B14F-4D97-AF65-F5344CB8AC3E}">
        <p14:creationId xmlns:p14="http://schemas.microsoft.com/office/powerpoint/2010/main" val="222851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5B89C5A-2A78-454C-9E3A-149462F4F938}" type="datetimeFigureOut">
              <a:rPr lang="en-US" smtClean="0"/>
              <a:t>4/21/2020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454B956-2809-47AF-B16F-9DDD863E789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978389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89C5A-2A78-454C-9E3A-149462F4F938}"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4B956-2809-47AF-B16F-9DDD863E7896}" type="slidenum">
              <a:rPr lang="en-US" smtClean="0"/>
              <a:t>‹#›</a:t>
            </a:fld>
            <a:endParaRPr lang="en-US"/>
          </a:p>
        </p:txBody>
      </p:sp>
    </p:spTree>
    <p:extLst>
      <p:ext uri="{BB962C8B-B14F-4D97-AF65-F5344CB8AC3E}">
        <p14:creationId xmlns:p14="http://schemas.microsoft.com/office/powerpoint/2010/main" val="33863246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89C5A-2A78-454C-9E3A-149462F4F938}"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54B956-2809-47AF-B16F-9DDD863E7896}" type="slidenum">
              <a:rPr lang="en-US" smtClean="0"/>
              <a:t>‹#›</a:t>
            </a:fld>
            <a:endParaRPr lang="en-US"/>
          </a:p>
        </p:txBody>
      </p:sp>
    </p:spTree>
    <p:extLst>
      <p:ext uri="{BB962C8B-B14F-4D97-AF65-F5344CB8AC3E}">
        <p14:creationId xmlns:p14="http://schemas.microsoft.com/office/powerpoint/2010/main" val="2739721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89C5A-2A78-454C-9E3A-149462F4F938}"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54B956-2809-47AF-B16F-9DDD863E7896}" type="slidenum">
              <a:rPr lang="en-US" smtClean="0"/>
              <a:t>‹#›</a:t>
            </a:fld>
            <a:endParaRPr lang="en-US"/>
          </a:p>
        </p:txBody>
      </p:sp>
    </p:spTree>
    <p:extLst>
      <p:ext uri="{BB962C8B-B14F-4D97-AF65-F5344CB8AC3E}">
        <p14:creationId xmlns:p14="http://schemas.microsoft.com/office/powerpoint/2010/main" val="134219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89C5A-2A78-454C-9E3A-149462F4F938}"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54B956-2809-47AF-B16F-9DDD863E7896}" type="slidenum">
              <a:rPr lang="en-US" smtClean="0"/>
              <a:t>‹#›</a:t>
            </a:fld>
            <a:endParaRPr lang="en-US"/>
          </a:p>
        </p:txBody>
      </p:sp>
    </p:spTree>
    <p:extLst>
      <p:ext uri="{BB962C8B-B14F-4D97-AF65-F5344CB8AC3E}">
        <p14:creationId xmlns:p14="http://schemas.microsoft.com/office/powerpoint/2010/main" val="277437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A5B89C5A-2A78-454C-9E3A-149462F4F938}" type="datetimeFigureOut">
              <a:rPr lang="en-US" smtClean="0"/>
              <a:t>4/21/2020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454B956-2809-47AF-B16F-9DDD863E789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407486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A5B89C5A-2A78-454C-9E3A-149462F4F938}" type="datetimeFigureOut">
              <a:rPr lang="en-US" smtClean="0"/>
              <a:t>4/21/2020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454B956-2809-47AF-B16F-9DDD863E7896}" type="slidenum">
              <a:rPr lang="en-US" smtClean="0"/>
              <a:t>‹#›</a:t>
            </a:fld>
            <a:endParaRPr lang="en-US"/>
          </a:p>
        </p:txBody>
      </p:sp>
    </p:spTree>
    <p:extLst>
      <p:ext uri="{BB962C8B-B14F-4D97-AF65-F5344CB8AC3E}">
        <p14:creationId xmlns:p14="http://schemas.microsoft.com/office/powerpoint/2010/main" val="293609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5B89C5A-2A78-454C-9E3A-149462F4F938}" type="datetimeFigureOut">
              <a:rPr lang="en-US" smtClean="0"/>
              <a:t>4/21/2020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454B956-2809-47AF-B16F-9DDD863E789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1861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credit+approv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E1B6-1256-4DFA-A927-37FED9CDBDD8}"/>
              </a:ext>
            </a:extLst>
          </p:cNvPr>
          <p:cNvSpPr>
            <a:spLocks noGrp="1"/>
          </p:cNvSpPr>
          <p:nvPr>
            <p:ph type="ctrTitle"/>
          </p:nvPr>
        </p:nvSpPr>
        <p:spPr>
          <a:xfrm>
            <a:off x="1078523" y="1162756"/>
            <a:ext cx="10318418" cy="3352800"/>
          </a:xfrm>
        </p:spPr>
        <p:txBody>
          <a:bodyPr/>
          <a:lstStyle/>
          <a:p>
            <a:r>
              <a:rPr lang="en-US" dirty="0"/>
              <a:t>CLASSIFICATIO TECHNIQUES</a:t>
            </a:r>
          </a:p>
        </p:txBody>
      </p:sp>
      <p:sp>
        <p:nvSpPr>
          <p:cNvPr id="3" name="Subtitle 2">
            <a:extLst>
              <a:ext uri="{FF2B5EF4-FFF2-40B4-BE49-F238E27FC236}">
                <a16:creationId xmlns:a16="http://schemas.microsoft.com/office/drawing/2014/main" id="{2EF2AF8F-FF1D-434F-BD67-67B92357231D}"/>
              </a:ext>
            </a:extLst>
          </p:cNvPr>
          <p:cNvSpPr>
            <a:spLocks noGrp="1"/>
          </p:cNvSpPr>
          <p:nvPr>
            <p:ph type="subTitle" idx="1"/>
          </p:nvPr>
        </p:nvSpPr>
        <p:spPr>
          <a:xfrm>
            <a:off x="2215045" y="5080000"/>
            <a:ext cx="9181896" cy="1641475"/>
          </a:xfrm>
        </p:spPr>
        <p:txBody>
          <a:bodyPr>
            <a:normAutofit/>
          </a:bodyPr>
          <a:lstStyle/>
          <a:p>
            <a:r>
              <a:rPr lang="en-US" dirty="0"/>
              <a:t>                              By Group 12:</a:t>
            </a:r>
          </a:p>
          <a:p>
            <a:r>
              <a:rPr lang="en-US" dirty="0"/>
              <a:t>                                                 Chinmay Bhat</a:t>
            </a:r>
          </a:p>
          <a:p>
            <a:r>
              <a:rPr lang="en-US" dirty="0"/>
              <a:t>                                                   Ram </a:t>
            </a:r>
            <a:r>
              <a:rPr lang="en-US" dirty="0" err="1"/>
              <a:t>Warutkar</a:t>
            </a:r>
            <a:endParaRPr lang="en-US" dirty="0"/>
          </a:p>
          <a:p>
            <a:r>
              <a:rPr lang="en-US" dirty="0"/>
              <a:t>                                              Sakshi </a:t>
            </a:r>
            <a:r>
              <a:rPr lang="en-US" dirty="0" err="1"/>
              <a:t>jain</a:t>
            </a:r>
            <a:endParaRPr lang="en-US" dirty="0"/>
          </a:p>
        </p:txBody>
      </p:sp>
    </p:spTree>
    <p:extLst>
      <p:ext uri="{BB962C8B-B14F-4D97-AF65-F5344CB8AC3E}">
        <p14:creationId xmlns:p14="http://schemas.microsoft.com/office/powerpoint/2010/main" val="88508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Tap the Power of 'Thank You'">
            <a:extLst>
              <a:ext uri="{FF2B5EF4-FFF2-40B4-BE49-F238E27FC236}">
                <a16:creationId xmlns:a16="http://schemas.microsoft.com/office/drawing/2014/main" id="{A15276DC-CD20-4C6A-968E-3CFF9CD88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977900"/>
            <a:ext cx="7048501"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632A-FD9F-4CA8-96A9-F018976A78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56BCD74-6C8F-4B69-9E53-33D00D5342B9}"/>
              </a:ext>
            </a:extLst>
          </p:cNvPr>
          <p:cNvSpPr>
            <a:spLocks noGrp="1"/>
          </p:cNvSpPr>
          <p:nvPr>
            <p:ph idx="1"/>
          </p:nvPr>
        </p:nvSpPr>
        <p:spPr/>
        <p:txBody>
          <a:bodyPr/>
          <a:lstStyle/>
          <a:p>
            <a:r>
              <a:rPr lang="en-US" dirty="0"/>
              <a:t>Commercial bank receive a lot of applications for credit cards. Many of them get rejected for many reasons like high debt, low income, </a:t>
            </a:r>
            <a:r>
              <a:rPr lang="en-US" dirty="0" err="1"/>
              <a:t>etc</a:t>
            </a:r>
            <a:endParaRPr lang="en-US" dirty="0"/>
          </a:p>
          <a:p>
            <a:r>
              <a:rPr lang="en-US" dirty="0"/>
              <a:t>Manually analyzing these application sometimes become a mundane and time consuming process</a:t>
            </a:r>
          </a:p>
          <a:p>
            <a:r>
              <a:rPr lang="en-US" dirty="0"/>
              <a:t>To deal with this we have applied various machine learning techniques which will automate this process</a:t>
            </a:r>
          </a:p>
        </p:txBody>
      </p:sp>
    </p:spTree>
    <p:extLst>
      <p:ext uri="{BB962C8B-B14F-4D97-AF65-F5344CB8AC3E}">
        <p14:creationId xmlns:p14="http://schemas.microsoft.com/office/powerpoint/2010/main" val="243702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A774-611F-4311-9219-72C9694ECB0C}"/>
              </a:ext>
            </a:extLst>
          </p:cNvPr>
          <p:cNvSpPr>
            <a:spLocks noGrp="1"/>
          </p:cNvSpPr>
          <p:nvPr>
            <p:ph type="title"/>
          </p:nvPr>
        </p:nvSpPr>
        <p:spPr/>
        <p:txBody>
          <a:bodyPr/>
          <a:lstStyle/>
          <a:p>
            <a:r>
              <a:rPr lang="en-US" dirty="0"/>
              <a:t>DATASET AND analysis</a:t>
            </a:r>
          </a:p>
        </p:txBody>
      </p:sp>
      <p:sp>
        <p:nvSpPr>
          <p:cNvPr id="3" name="Content Placeholder 2">
            <a:extLst>
              <a:ext uri="{FF2B5EF4-FFF2-40B4-BE49-F238E27FC236}">
                <a16:creationId xmlns:a16="http://schemas.microsoft.com/office/drawing/2014/main" id="{4E9A47DD-A935-405B-A228-806B6982707F}"/>
              </a:ext>
            </a:extLst>
          </p:cNvPr>
          <p:cNvSpPr>
            <a:spLocks noGrp="1"/>
          </p:cNvSpPr>
          <p:nvPr>
            <p:ph idx="1"/>
          </p:nvPr>
        </p:nvSpPr>
        <p:spPr/>
        <p:txBody>
          <a:bodyPr>
            <a:normAutofit fontScale="25000" lnSpcReduction="20000"/>
          </a:bodyPr>
          <a:lstStyle/>
          <a:p>
            <a:r>
              <a:rPr lang="en-US" sz="8000" dirty="0"/>
              <a:t>The dataset is taken from the UCI website. Here is the link for the same: </a:t>
            </a:r>
          </a:p>
          <a:p>
            <a:pPr marL="0" indent="0">
              <a:buNone/>
            </a:pPr>
            <a:r>
              <a:rPr lang="en-US" sz="8000" dirty="0"/>
              <a:t>    </a:t>
            </a:r>
            <a:r>
              <a:rPr lang="en-US" sz="8000" u="sng" dirty="0">
                <a:hlinkClick r:id="rId2"/>
              </a:rPr>
              <a:t>https://archive.ics.uci.edu/ml/datasets/credit+approval</a:t>
            </a:r>
            <a:endParaRPr lang="en-US" sz="8000" u="sng" dirty="0"/>
          </a:p>
          <a:p>
            <a:r>
              <a:rPr lang="en-US" sz="8000" dirty="0"/>
              <a:t>This dataset has 9 categorical features and 5 quantitative features</a:t>
            </a:r>
          </a:p>
          <a:p>
            <a:r>
              <a:rPr lang="en-US" sz="8000" dirty="0"/>
              <a:t>The categorical features are Gender, Married, Ethnicity, Driver License, Bank Customer, Education Level, Prior Default and Citizen</a:t>
            </a:r>
          </a:p>
          <a:p>
            <a:r>
              <a:rPr lang="en-US" sz="8000" dirty="0"/>
              <a:t>The quantitative features like income, debt,  and years employed has a high correlation with the target variable which suggest that, these all are important factors in making a decision of approving or rejecting an application</a:t>
            </a:r>
          </a:p>
          <a:p>
            <a:pPr marL="0" indent="0">
              <a:buNone/>
            </a:pPr>
            <a:endParaRPr lang="en-US" sz="8000" dirty="0"/>
          </a:p>
          <a:p>
            <a:endParaRPr lang="en-US" sz="8000" dirty="0"/>
          </a:p>
          <a:p>
            <a:pPr marL="0" indent="0">
              <a:buNone/>
            </a:pPr>
            <a:endParaRPr lang="en-US" sz="8000" u="sng" dirty="0"/>
          </a:p>
          <a:p>
            <a:endParaRPr lang="en-US" u="sng" dirty="0"/>
          </a:p>
          <a:p>
            <a:pPr marL="0" indent="0">
              <a:buNone/>
            </a:pPr>
            <a:endParaRPr lang="en-US" u="sng" dirty="0"/>
          </a:p>
          <a:p>
            <a:pPr marL="0" indent="0">
              <a:buNone/>
            </a:pPr>
            <a:r>
              <a:rPr lang="en-US" dirty="0"/>
              <a:t>    </a:t>
            </a:r>
          </a:p>
          <a:p>
            <a:pPr marL="0" indent="0">
              <a:buNone/>
            </a:pPr>
            <a:r>
              <a:rPr lang="en-US" u="sng" dirty="0"/>
              <a:t> </a:t>
            </a:r>
          </a:p>
          <a:p>
            <a:pPr marL="0" indent="0">
              <a:buNone/>
            </a:pPr>
            <a:endParaRPr lang="en-US" u="sng" dirty="0"/>
          </a:p>
          <a:p>
            <a:pPr marL="0" indent="0">
              <a:buNone/>
            </a:pPr>
            <a:endParaRPr lang="en-US" u="sng" dirty="0"/>
          </a:p>
          <a:p>
            <a:pPr marL="0" indent="0">
              <a:buNone/>
            </a:pPr>
            <a:r>
              <a:rPr lang="en-US" u="sng" dirty="0"/>
              <a:t> </a:t>
            </a:r>
            <a:endParaRPr lang="en-US" dirty="0"/>
          </a:p>
          <a:p>
            <a:pPr marL="0" indent="0">
              <a:buNone/>
            </a:pPr>
            <a:endParaRPr lang="en-US" dirty="0"/>
          </a:p>
        </p:txBody>
      </p:sp>
    </p:spTree>
    <p:extLst>
      <p:ext uri="{BB962C8B-B14F-4D97-AF65-F5344CB8AC3E}">
        <p14:creationId xmlns:p14="http://schemas.microsoft.com/office/powerpoint/2010/main" val="281055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1D1D-D6AB-4821-A6B6-24A4286B79F2}"/>
              </a:ext>
            </a:extLst>
          </p:cNvPr>
          <p:cNvSpPr>
            <a:spLocks noGrp="1"/>
          </p:cNvSpPr>
          <p:nvPr>
            <p:ph type="title"/>
          </p:nvPr>
        </p:nvSpPr>
        <p:spPr>
          <a:xfrm>
            <a:off x="1251678" y="382385"/>
            <a:ext cx="10178322" cy="778595"/>
          </a:xfrm>
        </p:spPr>
        <p:txBody>
          <a:bodyPr>
            <a:normAutofit fontScale="90000"/>
          </a:bodyPr>
          <a:lstStyle/>
          <a:p>
            <a:r>
              <a:rPr lang="en-US" dirty="0"/>
              <a:t>Correlation matrix</a:t>
            </a:r>
          </a:p>
        </p:txBody>
      </p:sp>
      <p:pic>
        <p:nvPicPr>
          <p:cNvPr id="4" name="Content Placeholder 3">
            <a:extLst>
              <a:ext uri="{FF2B5EF4-FFF2-40B4-BE49-F238E27FC236}">
                <a16:creationId xmlns:a16="http://schemas.microsoft.com/office/drawing/2014/main" id="{1E5F28A6-A785-4720-AA95-66F4F6DA6B14}"/>
              </a:ext>
            </a:extLst>
          </p:cNvPr>
          <p:cNvPicPr>
            <a:picLocks noGrp="1" noChangeAspect="1"/>
          </p:cNvPicPr>
          <p:nvPr>
            <p:ph idx="1"/>
          </p:nvPr>
        </p:nvPicPr>
        <p:blipFill>
          <a:blip r:embed="rId2"/>
          <a:stretch>
            <a:fillRect/>
          </a:stretch>
        </p:blipFill>
        <p:spPr>
          <a:xfrm>
            <a:off x="1405552" y="1624913"/>
            <a:ext cx="4255509" cy="2484750"/>
          </a:xfrm>
          <a:prstGeom prst="rect">
            <a:avLst/>
          </a:prstGeom>
        </p:spPr>
      </p:pic>
      <p:sp>
        <p:nvSpPr>
          <p:cNvPr id="5" name="TextBox 4">
            <a:extLst>
              <a:ext uri="{FF2B5EF4-FFF2-40B4-BE49-F238E27FC236}">
                <a16:creationId xmlns:a16="http://schemas.microsoft.com/office/drawing/2014/main" id="{E80C74AC-E2EB-401D-9A77-84130B982D50}"/>
              </a:ext>
            </a:extLst>
          </p:cNvPr>
          <p:cNvSpPr txBox="1"/>
          <p:nvPr/>
        </p:nvSpPr>
        <p:spPr>
          <a:xfrm>
            <a:off x="1405552" y="4573596"/>
            <a:ext cx="7058347" cy="923330"/>
          </a:xfrm>
          <a:prstGeom prst="rect">
            <a:avLst/>
          </a:prstGeom>
          <a:noFill/>
        </p:spPr>
        <p:txBody>
          <a:bodyPr wrap="square" rtlCol="0">
            <a:spAutoFit/>
          </a:bodyPr>
          <a:lstStyle/>
          <a:p>
            <a:r>
              <a:rPr lang="en-US" dirty="0"/>
              <a:t>The heatmap also shows the strong correlation between target variable and other quantitative features</a:t>
            </a:r>
          </a:p>
          <a:p>
            <a:r>
              <a:rPr lang="en-US" dirty="0"/>
              <a:t> </a:t>
            </a:r>
          </a:p>
        </p:txBody>
      </p:sp>
    </p:spTree>
    <p:extLst>
      <p:ext uri="{BB962C8B-B14F-4D97-AF65-F5344CB8AC3E}">
        <p14:creationId xmlns:p14="http://schemas.microsoft.com/office/powerpoint/2010/main" val="67523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29E6-6712-44F1-91AE-3E2D4C9ED428}"/>
              </a:ext>
            </a:extLst>
          </p:cNvPr>
          <p:cNvSpPr>
            <a:spLocks noGrp="1"/>
          </p:cNvSpPr>
          <p:nvPr>
            <p:ph type="title"/>
          </p:nvPr>
        </p:nvSpPr>
        <p:spPr>
          <a:xfrm>
            <a:off x="1341989" y="404963"/>
            <a:ext cx="10178322" cy="1492132"/>
          </a:xfrm>
        </p:spPr>
        <p:txBody>
          <a:bodyPr/>
          <a:lstStyle/>
          <a:p>
            <a:r>
              <a:rPr lang="en-US" dirty="0"/>
              <a:t>Data Preprocessing</a:t>
            </a:r>
          </a:p>
        </p:txBody>
      </p:sp>
      <p:sp>
        <p:nvSpPr>
          <p:cNvPr id="3" name="Content Placeholder 2">
            <a:extLst>
              <a:ext uri="{FF2B5EF4-FFF2-40B4-BE49-F238E27FC236}">
                <a16:creationId xmlns:a16="http://schemas.microsoft.com/office/drawing/2014/main" id="{5B357F3B-3418-45DE-AEF5-C3A1DA0E4376}"/>
              </a:ext>
            </a:extLst>
          </p:cNvPr>
          <p:cNvSpPr>
            <a:spLocks noGrp="1"/>
          </p:cNvSpPr>
          <p:nvPr>
            <p:ph idx="1"/>
          </p:nvPr>
        </p:nvSpPr>
        <p:spPr/>
        <p:txBody>
          <a:bodyPr/>
          <a:lstStyle/>
          <a:p>
            <a:r>
              <a:rPr lang="en-US" dirty="0"/>
              <a:t>The dataset contains some missing values which has been replaced by mean, in case of quantitative and with mode in case of qualitative feature </a:t>
            </a:r>
          </a:p>
          <a:p>
            <a:r>
              <a:rPr lang="en-US" dirty="0"/>
              <a:t>There are some features, like Ethnicity, Gender, Driver License , initially we do not know that these features has an impact on the decision of approval or rejection of the application.</a:t>
            </a:r>
          </a:p>
          <a:p>
            <a:r>
              <a:rPr lang="en-US" dirty="0"/>
              <a:t>These features were analyzed and dropped out which were not affecting the decision </a:t>
            </a:r>
          </a:p>
          <a:p>
            <a:r>
              <a:rPr lang="en-US" dirty="0"/>
              <a:t>Moreover the classes are balanced</a:t>
            </a:r>
          </a:p>
          <a:p>
            <a:endParaRPr lang="en-US" dirty="0"/>
          </a:p>
        </p:txBody>
      </p:sp>
    </p:spTree>
    <p:extLst>
      <p:ext uri="{BB962C8B-B14F-4D97-AF65-F5344CB8AC3E}">
        <p14:creationId xmlns:p14="http://schemas.microsoft.com/office/powerpoint/2010/main" val="246876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2079-FAA7-42F6-8A2E-007BC56DA42F}"/>
              </a:ext>
            </a:extLst>
          </p:cNvPr>
          <p:cNvSpPr>
            <a:spLocks noGrp="1"/>
          </p:cNvSpPr>
          <p:nvPr>
            <p:ph type="title"/>
          </p:nvPr>
        </p:nvSpPr>
        <p:spPr>
          <a:xfrm>
            <a:off x="1251678" y="382385"/>
            <a:ext cx="10178322" cy="984078"/>
          </a:xfrm>
        </p:spPr>
        <p:txBody>
          <a:bodyPr/>
          <a:lstStyle/>
          <a:p>
            <a:r>
              <a:rPr lang="en-US" dirty="0"/>
              <a:t>Techniques applied</a:t>
            </a:r>
          </a:p>
        </p:txBody>
      </p:sp>
      <p:sp>
        <p:nvSpPr>
          <p:cNvPr id="3" name="Content Placeholder 2">
            <a:extLst>
              <a:ext uri="{FF2B5EF4-FFF2-40B4-BE49-F238E27FC236}">
                <a16:creationId xmlns:a16="http://schemas.microsoft.com/office/drawing/2014/main" id="{D03254AF-8D77-4C2A-A695-86A733A40BC9}"/>
              </a:ext>
            </a:extLst>
          </p:cNvPr>
          <p:cNvSpPr>
            <a:spLocks noGrp="1"/>
          </p:cNvSpPr>
          <p:nvPr>
            <p:ph idx="1"/>
          </p:nvPr>
        </p:nvSpPr>
        <p:spPr/>
        <p:txBody>
          <a:bodyPr/>
          <a:lstStyle/>
          <a:p>
            <a:r>
              <a:rPr lang="en-US" dirty="0"/>
              <a:t>Logistic Regression</a:t>
            </a:r>
          </a:p>
          <a:p>
            <a:r>
              <a:rPr lang="en-US" dirty="0"/>
              <a:t>K- Nearest Neighbor</a:t>
            </a:r>
          </a:p>
          <a:p>
            <a:r>
              <a:rPr lang="en-US" dirty="0"/>
              <a:t>Support vector Machines</a:t>
            </a:r>
          </a:p>
          <a:p>
            <a:r>
              <a:rPr lang="en-US" dirty="0"/>
              <a:t>Decision Tree</a:t>
            </a:r>
          </a:p>
          <a:p>
            <a:r>
              <a:rPr lang="en-US" dirty="0"/>
              <a:t>Random Forest</a:t>
            </a:r>
          </a:p>
          <a:p>
            <a:r>
              <a:rPr lang="en-US" dirty="0"/>
              <a:t>AdaBoost Classifier</a:t>
            </a:r>
          </a:p>
        </p:txBody>
      </p:sp>
    </p:spTree>
    <p:extLst>
      <p:ext uri="{BB962C8B-B14F-4D97-AF65-F5344CB8AC3E}">
        <p14:creationId xmlns:p14="http://schemas.microsoft.com/office/powerpoint/2010/main" val="387965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C9D1-EBB8-416F-8254-2F4F14529228}"/>
              </a:ext>
            </a:extLst>
          </p:cNvPr>
          <p:cNvSpPr>
            <a:spLocks noGrp="1"/>
          </p:cNvSpPr>
          <p:nvPr>
            <p:ph type="title"/>
          </p:nvPr>
        </p:nvSpPr>
        <p:spPr>
          <a:xfrm>
            <a:off x="1251678" y="382385"/>
            <a:ext cx="10178322" cy="1130326"/>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1F3EE9D2-0F0C-4973-ACCE-3AAF5A493F16}"/>
              </a:ext>
            </a:extLst>
          </p:cNvPr>
          <p:cNvGraphicFramePr>
            <a:graphicFrameLocks noGrp="1"/>
          </p:cNvGraphicFramePr>
          <p:nvPr>
            <p:ph idx="1"/>
            <p:extLst>
              <p:ext uri="{D42A27DB-BD31-4B8C-83A1-F6EECF244321}">
                <p14:modId xmlns:p14="http://schemas.microsoft.com/office/powerpoint/2010/main" val="1769967132"/>
              </p:ext>
            </p:extLst>
          </p:nvPr>
        </p:nvGraphicFramePr>
        <p:xfrm>
          <a:off x="1540404" y="1828800"/>
          <a:ext cx="4341107" cy="3561239"/>
        </p:xfrm>
        <a:graphic>
          <a:graphicData uri="http://schemas.openxmlformats.org/drawingml/2006/table">
            <a:tbl>
              <a:tblPr firstRow="1" firstCol="1" bandRow="1">
                <a:tableStyleId>{5C22544A-7EE6-4342-B048-85BDC9FD1C3A}</a:tableStyleId>
              </a:tblPr>
              <a:tblGrid>
                <a:gridCol w="3825575">
                  <a:extLst>
                    <a:ext uri="{9D8B030D-6E8A-4147-A177-3AD203B41FA5}">
                      <a16:colId xmlns:a16="http://schemas.microsoft.com/office/drawing/2014/main" val="2917518953"/>
                    </a:ext>
                  </a:extLst>
                </a:gridCol>
                <a:gridCol w="515532">
                  <a:extLst>
                    <a:ext uri="{9D8B030D-6E8A-4147-A177-3AD203B41FA5}">
                      <a16:colId xmlns:a16="http://schemas.microsoft.com/office/drawing/2014/main" val="615328805"/>
                    </a:ext>
                  </a:extLst>
                </a:gridCol>
              </a:tblGrid>
              <a:tr h="417689">
                <a:tc>
                  <a:txBody>
                    <a:bodyPr/>
                    <a:lstStyle/>
                    <a:p>
                      <a:pPr marL="0" marR="0">
                        <a:lnSpc>
                          <a:spcPct val="107000"/>
                        </a:lnSpc>
                        <a:spcBef>
                          <a:spcPts val="0"/>
                        </a:spcBef>
                        <a:spcAft>
                          <a:spcPts val="0"/>
                        </a:spcAft>
                      </a:pPr>
                      <a:r>
                        <a:rPr lang="en-US" sz="1100" dirty="0">
                          <a:effectLst/>
                        </a:rPr>
                        <a:t>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3601940"/>
                  </a:ext>
                </a:extLst>
              </a:tr>
              <a:tr h="311183">
                <a:tc>
                  <a:txBody>
                    <a:bodyPr/>
                    <a:lstStyle/>
                    <a:p>
                      <a:pPr marL="0" marR="0">
                        <a:lnSpc>
                          <a:spcPct val="107000"/>
                        </a:lnSpc>
                        <a:spcBef>
                          <a:spcPts val="0"/>
                        </a:spcBef>
                        <a:spcAft>
                          <a:spcPts val="0"/>
                        </a:spcAft>
                      </a:pPr>
                      <a:r>
                        <a:rPr lang="en-US" sz="1100">
                          <a:effectLst/>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958710"/>
                  </a:ext>
                </a:extLst>
              </a:tr>
              <a:tr h="311183">
                <a:tc>
                  <a:txBody>
                    <a:bodyPr/>
                    <a:lstStyle/>
                    <a:p>
                      <a:pPr marL="0" marR="0">
                        <a:lnSpc>
                          <a:spcPct val="107000"/>
                        </a:lnSpc>
                        <a:spcBef>
                          <a:spcPts val="0"/>
                        </a:spcBef>
                        <a:spcAft>
                          <a:spcPts val="0"/>
                        </a:spcAft>
                      </a:pPr>
                      <a:r>
                        <a:rPr lang="en-US" sz="1100">
                          <a:effectLst/>
                        </a:rPr>
                        <a:t>KNN WITHOUT SCALING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8705120"/>
                  </a:ext>
                </a:extLst>
              </a:tr>
              <a:tr h="311183">
                <a:tc>
                  <a:txBody>
                    <a:bodyPr/>
                    <a:lstStyle/>
                    <a:p>
                      <a:pPr marL="0" marR="0">
                        <a:lnSpc>
                          <a:spcPct val="107000"/>
                        </a:lnSpc>
                        <a:spcBef>
                          <a:spcPts val="0"/>
                        </a:spcBef>
                        <a:spcAft>
                          <a:spcPts val="0"/>
                        </a:spcAft>
                      </a:pPr>
                      <a:r>
                        <a:rPr lang="en-US" sz="1100">
                          <a:effectLst/>
                        </a:rPr>
                        <a:t>KNN WITH SCALING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1267306"/>
                  </a:ext>
                </a:extLst>
              </a:tr>
              <a:tr h="638226">
                <a:tc>
                  <a:txBody>
                    <a:bodyPr/>
                    <a:lstStyle/>
                    <a:p>
                      <a:pPr marL="0" marR="0">
                        <a:lnSpc>
                          <a:spcPct val="107000"/>
                        </a:lnSpc>
                        <a:spcBef>
                          <a:spcPts val="0"/>
                        </a:spcBef>
                        <a:spcAft>
                          <a:spcPts val="0"/>
                        </a:spcAft>
                      </a:pPr>
                      <a:r>
                        <a:rPr lang="en-US" sz="1100">
                          <a:effectLst/>
                        </a:rPr>
                        <a:t>SUPPORT VECTOR WITH KERNEL LINEAR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5152608"/>
                  </a:ext>
                </a:extLst>
              </a:tr>
              <a:tr h="638226">
                <a:tc>
                  <a:txBody>
                    <a:bodyPr/>
                    <a:lstStyle/>
                    <a:p>
                      <a:pPr marL="0" marR="0">
                        <a:lnSpc>
                          <a:spcPct val="107000"/>
                        </a:lnSpc>
                        <a:spcBef>
                          <a:spcPts val="0"/>
                        </a:spcBef>
                        <a:spcAft>
                          <a:spcPts val="0"/>
                        </a:spcAft>
                      </a:pPr>
                      <a:r>
                        <a:rPr lang="en-US" sz="1100">
                          <a:effectLst/>
                        </a:rPr>
                        <a:t>SUPPORT VECTOR WITH KERNEL RADIAL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6668068"/>
                  </a:ext>
                </a:extLst>
              </a:tr>
              <a:tr h="311183">
                <a:tc>
                  <a:txBody>
                    <a:bodyPr/>
                    <a:lstStyle/>
                    <a:p>
                      <a:pPr marL="0" marR="0">
                        <a:lnSpc>
                          <a:spcPct val="107000"/>
                        </a:lnSpc>
                        <a:spcBef>
                          <a:spcPts val="0"/>
                        </a:spcBef>
                        <a:spcAft>
                          <a:spcPts val="0"/>
                        </a:spcAft>
                      </a:pPr>
                      <a:r>
                        <a:rPr lang="en-US" sz="1100">
                          <a:effectLst/>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062066"/>
                  </a:ext>
                </a:extLst>
              </a:tr>
              <a:tr h="311183">
                <a:tc>
                  <a:txBody>
                    <a:bodyPr/>
                    <a:lstStyle/>
                    <a:p>
                      <a:pPr marL="0" marR="0">
                        <a:lnSpc>
                          <a:spcPct val="107000"/>
                        </a:lnSpc>
                        <a:spcBef>
                          <a:spcPts val="0"/>
                        </a:spcBef>
                        <a:spcAft>
                          <a:spcPts val="0"/>
                        </a:spcAft>
                      </a:pPr>
                      <a:r>
                        <a:rPr lang="en-US" sz="11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3570521"/>
                  </a:ext>
                </a:extLst>
              </a:tr>
              <a:tr h="311183">
                <a:tc>
                  <a:txBody>
                    <a:bodyPr/>
                    <a:lstStyle/>
                    <a:p>
                      <a:pPr marL="0" marR="0">
                        <a:lnSpc>
                          <a:spcPct val="107000"/>
                        </a:lnSpc>
                        <a:spcBef>
                          <a:spcPts val="0"/>
                        </a:spcBef>
                        <a:spcAft>
                          <a:spcPts val="0"/>
                        </a:spcAft>
                      </a:pPr>
                      <a:r>
                        <a:rPr lang="en-US" sz="1100">
                          <a:effectLst/>
                        </a:rPr>
                        <a:t>ADABOOST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221228"/>
                  </a:ext>
                </a:extLst>
              </a:tr>
            </a:tbl>
          </a:graphicData>
        </a:graphic>
      </p:graphicFrame>
    </p:spTree>
    <p:extLst>
      <p:ext uri="{BB962C8B-B14F-4D97-AF65-F5344CB8AC3E}">
        <p14:creationId xmlns:p14="http://schemas.microsoft.com/office/powerpoint/2010/main" val="261817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A45E-9488-4F86-B4E3-BFCF251DB6D2}"/>
              </a:ext>
            </a:extLst>
          </p:cNvPr>
          <p:cNvSpPr>
            <a:spLocks noGrp="1"/>
          </p:cNvSpPr>
          <p:nvPr>
            <p:ph type="title"/>
          </p:nvPr>
        </p:nvSpPr>
        <p:spPr/>
        <p:txBody>
          <a:bodyPr/>
          <a:lstStyle/>
          <a:p>
            <a:r>
              <a:rPr lang="en-US" dirty="0"/>
              <a:t>Confusion Matrix of all the techniques</a:t>
            </a:r>
          </a:p>
        </p:txBody>
      </p:sp>
      <p:graphicFrame>
        <p:nvGraphicFramePr>
          <p:cNvPr id="9" name="Content Placeholder 8">
            <a:extLst>
              <a:ext uri="{FF2B5EF4-FFF2-40B4-BE49-F238E27FC236}">
                <a16:creationId xmlns:a16="http://schemas.microsoft.com/office/drawing/2014/main" id="{DD7C91EA-F96A-4455-BBA6-B44EC19CA732}"/>
              </a:ext>
            </a:extLst>
          </p:cNvPr>
          <p:cNvGraphicFramePr>
            <a:graphicFrameLocks noGrp="1"/>
          </p:cNvGraphicFramePr>
          <p:nvPr>
            <p:ph idx="1"/>
            <p:extLst>
              <p:ext uri="{D42A27DB-BD31-4B8C-83A1-F6EECF244321}">
                <p14:modId xmlns:p14="http://schemas.microsoft.com/office/powerpoint/2010/main" val="2652310499"/>
              </p:ext>
            </p:extLst>
          </p:nvPr>
        </p:nvGraphicFramePr>
        <p:xfrm>
          <a:off x="2032001" y="2709334"/>
          <a:ext cx="7157155" cy="2607803"/>
        </p:xfrm>
        <a:graphic>
          <a:graphicData uri="http://schemas.openxmlformats.org/drawingml/2006/table">
            <a:tbl>
              <a:tblPr firstRow="1" firstCol="1" bandRow="1">
                <a:tableStyleId>{5C22544A-7EE6-4342-B048-85BDC9FD1C3A}</a:tableStyleId>
              </a:tblPr>
              <a:tblGrid>
                <a:gridCol w="2570496">
                  <a:extLst>
                    <a:ext uri="{9D8B030D-6E8A-4147-A177-3AD203B41FA5}">
                      <a16:colId xmlns:a16="http://schemas.microsoft.com/office/drawing/2014/main" val="1940907976"/>
                    </a:ext>
                  </a:extLst>
                </a:gridCol>
                <a:gridCol w="938790">
                  <a:extLst>
                    <a:ext uri="{9D8B030D-6E8A-4147-A177-3AD203B41FA5}">
                      <a16:colId xmlns:a16="http://schemas.microsoft.com/office/drawing/2014/main" val="438470117"/>
                    </a:ext>
                  </a:extLst>
                </a:gridCol>
                <a:gridCol w="1077373">
                  <a:extLst>
                    <a:ext uri="{9D8B030D-6E8A-4147-A177-3AD203B41FA5}">
                      <a16:colId xmlns:a16="http://schemas.microsoft.com/office/drawing/2014/main" val="1419005736"/>
                    </a:ext>
                  </a:extLst>
                </a:gridCol>
                <a:gridCol w="1202545">
                  <a:extLst>
                    <a:ext uri="{9D8B030D-6E8A-4147-A177-3AD203B41FA5}">
                      <a16:colId xmlns:a16="http://schemas.microsoft.com/office/drawing/2014/main" val="3605010214"/>
                    </a:ext>
                  </a:extLst>
                </a:gridCol>
                <a:gridCol w="1367951">
                  <a:extLst>
                    <a:ext uri="{9D8B030D-6E8A-4147-A177-3AD203B41FA5}">
                      <a16:colId xmlns:a16="http://schemas.microsoft.com/office/drawing/2014/main" val="2445305331"/>
                    </a:ext>
                  </a:extLst>
                </a:gridCol>
              </a:tblGrid>
              <a:tr h="620888">
                <a:tc>
                  <a:txBody>
                    <a:bodyPr/>
                    <a:lstStyle/>
                    <a:p>
                      <a:pPr marL="0" marR="0">
                        <a:lnSpc>
                          <a:spcPct val="107000"/>
                        </a:lnSpc>
                        <a:spcBef>
                          <a:spcPts val="0"/>
                        </a:spcBef>
                        <a:spcAft>
                          <a:spcPts val="0"/>
                        </a:spcAft>
                      </a:pPr>
                      <a:r>
                        <a:rPr lang="en-US" sz="1100">
                          <a:effectLst/>
                        </a:rPr>
                        <a:t>ALGORITHMS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TRUE POSITIVES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TRUE NEGATIVES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FALSE POSITIVES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FALSE NEGATIVES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2065194"/>
                  </a:ext>
                </a:extLst>
              </a:tr>
              <a:tr h="283845">
                <a:tc>
                  <a:txBody>
                    <a:bodyPr/>
                    <a:lstStyle/>
                    <a:p>
                      <a:pPr marL="0" marR="0">
                        <a:lnSpc>
                          <a:spcPct val="107000"/>
                        </a:lnSpc>
                        <a:spcBef>
                          <a:spcPts val="0"/>
                        </a:spcBef>
                        <a:spcAft>
                          <a:spcPts val="0"/>
                        </a:spcAft>
                      </a:pPr>
                      <a:r>
                        <a:rPr lang="en-US" sz="1100">
                          <a:effectLst/>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7951546"/>
                  </a:ext>
                </a:extLst>
              </a:tr>
              <a:tr h="283845">
                <a:tc>
                  <a:txBody>
                    <a:bodyPr/>
                    <a:lstStyle/>
                    <a:p>
                      <a:pPr marL="0" marR="0">
                        <a:lnSpc>
                          <a:spcPct val="107000"/>
                        </a:lnSpc>
                        <a:spcBef>
                          <a:spcPts val="0"/>
                        </a:spcBef>
                        <a:spcAft>
                          <a:spcPts val="0"/>
                        </a:spcAft>
                      </a:pPr>
                      <a:r>
                        <a:rPr lang="en-US" sz="1100">
                          <a:effectLst/>
                        </a:rPr>
                        <a:t>KNN, WITH SCALING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642099"/>
                  </a:ext>
                </a:extLst>
              </a:tr>
              <a:tr h="283845">
                <a:tc>
                  <a:txBody>
                    <a:bodyPr/>
                    <a:lstStyle/>
                    <a:p>
                      <a:pPr marL="0" marR="0">
                        <a:lnSpc>
                          <a:spcPct val="107000"/>
                        </a:lnSpc>
                        <a:spcBef>
                          <a:spcPts val="0"/>
                        </a:spcBef>
                        <a:spcAft>
                          <a:spcPts val="0"/>
                        </a:spcAft>
                      </a:pPr>
                      <a:r>
                        <a:rPr lang="en-US" sz="1100">
                          <a:effectLst/>
                        </a:rPr>
                        <a:t>SVC, LINEAR KERNEL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81876"/>
                  </a:ext>
                </a:extLst>
              </a:tr>
              <a:tr h="283845">
                <a:tc>
                  <a:txBody>
                    <a:bodyPr/>
                    <a:lstStyle/>
                    <a:p>
                      <a:pPr marL="0" marR="0">
                        <a:lnSpc>
                          <a:spcPct val="107000"/>
                        </a:lnSpc>
                        <a:spcBef>
                          <a:spcPts val="0"/>
                        </a:spcBef>
                        <a:spcAft>
                          <a:spcPts val="0"/>
                        </a:spcAft>
                      </a:pPr>
                      <a:r>
                        <a:rPr lang="en-US" sz="1100">
                          <a:effectLst/>
                        </a:rPr>
                        <a:t>SVM, RADIAL KERNEL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8637494"/>
                  </a:ext>
                </a:extLst>
              </a:tr>
              <a:tr h="283845">
                <a:tc>
                  <a:txBody>
                    <a:bodyPr/>
                    <a:lstStyle/>
                    <a:p>
                      <a:pPr marL="0" marR="0">
                        <a:lnSpc>
                          <a:spcPct val="107000"/>
                        </a:lnSpc>
                        <a:spcBef>
                          <a:spcPts val="0"/>
                        </a:spcBef>
                        <a:spcAft>
                          <a:spcPts val="0"/>
                        </a:spcAft>
                      </a:pPr>
                      <a:r>
                        <a:rPr lang="en-US" sz="1100">
                          <a:effectLst/>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8776795"/>
                  </a:ext>
                </a:extLst>
              </a:tr>
              <a:tr h="283845">
                <a:tc>
                  <a:txBody>
                    <a:bodyPr/>
                    <a:lstStyle/>
                    <a:p>
                      <a:pPr marL="0" marR="0">
                        <a:lnSpc>
                          <a:spcPct val="107000"/>
                        </a:lnSpc>
                        <a:spcBef>
                          <a:spcPts val="0"/>
                        </a:spcBef>
                        <a:spcAft>
                          <a:spcPts val="0"/>
                        </a:spcAft>
                      </a:pPr>
                      <a:r>
                        <a:rPr lang="en-US" sz="11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1933901"/>
                  </a:ext>
                </a:extLst>
              </a:tr>
              <a:tr h="283845">
                <a:tc>
                  <a:txBody>
                    <a:bodyPr/>
                    <a:lstStyle/>
                    <a:p>
                      <a:pPr marL="0" marR="0">
                        <a:lnSpc>
                          <a:spcPct val="107000"/>
                        </a:lnSpc>
                        <a:spcBef>
                          <a:spcPts val="0"/>
                        </a:spcBef>
                        <a:spcAft>
                          <a:spcPts val="0"/>
                        </a:spcAft>
                      </a:pPr>
                      <a:r>
                        <a:rPr lang="en-US" sz="1100">
                          <a:effectLst/>
                        </a:rPr>
                        <a:t>ADABOOST CLASSIFICATION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901528"/>
                  </a:ext>
                </a:extLst>
              </a:tr>
            </a:tbl>
          </a:graphicData>
        </a:graphic>
      </p:graphicFrame>
    </p:spTree>
    <p:extLst>
      <p:ext uri="{BB962C8B-B14F-4D97-AF65-F5344CB8AC3E}">
        <p14:creationId xmlns:p14="http://schemas.microsoft.com/office/powerpoint/2010/main" val="63224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BE4A-7DCD-447C-B9B8-CAB3C40D5265}"/>
              </a:ext>
            </a:extLst>
          </p:cNvPr>
          <p:cNvSpPr>
            <a:spLocks noGrp="1"/>
          </p:cNvSpPr>
          <p:nvPr>
            <p:ph type="title"/>
          </p:nvPr>
        </p:nvSpPr>
        <p:spPr/>
        <p:txBody>
          <a:bodyPr/>
          <a:lstStyle/>
          <a:p>
            <a:r>
              <a:rPr lang="en-US" dirty="0"/>
              <a:t>Selection of best model</a:t>
            </a:r>
          </a:p>
        </p:txBody>
      </p:sp>
      <p:sp>
        <p:nvSpPr>
          <p:cNvPr id="3" name="Content Placeholder 2">
            <a:extLst>
              <a:ext uri="{FF2B5EF4-FFF2-40B4-BE49-F238E27FC236}">
                <a16:creationId xmlns:a16="http://schemas.microsoft.com/office/drawing/2014/main" id="{F3D10578-41E4-452B-834D-AACD4D157993}"/>
              </a:ext>
            </a:extLst>
          </p:cNvPr>
          <p:cNvSpPr>
            <a:spLocks noGrp="1"/>
          </p:cNvSpPr>
          <p:nvPr>
            <p:ph idx="1"/>
          </p:nvPr>
        </p:nvSpPr>
        <p:spPr/>
        <p:txBody>
          <a:bodyPr/>
          <a:lstStyle/>
          <a:p>
            <a:r>
              <a:rPr lang="en-US" dirty="0"/>
              <a:t>So, there are model which are giving high True Positives and models which giving True Negatives. To decide the best model among these algorithms is confusing because there are models which have same AUC</a:t>
            </a:r>
          </a:p>
          <a:p>
            <a:r>
              <a:rPr lang="en-US" dirty="0"/>
              <a:t>If a bank wants to identify applicants who should not be approved for credit card. In other words, the banks do not want to face loss then a bank should go with model where True Negative Rate is higher, Models like K-Nearest Neighbor with Scaling and Random Forest</a:t>
            </a:r>
          </a:p>
          <a:p>
            <a:r>
              <a:rPr lang="en-US" dirty="0"/>
              <a:t>And if a bank wants to identify potential applicants then a bank should go for model with high True Positives, models like Logistic Regression and Support Vector Classifier with kernel linear</a:t>
            </a:r>
          </a:p>
        </p:txBody>
      </p:sp>
    </p:spTree>
    <p:extLst>
      <p:ext uri="{BB962C8B-B14F-4D97-AF65-F5344CB8AC3E}">
        <p14:creationId xmlns:p14="http://schemas.microsoft.com/office/powerpoint/2010/main" val="328696849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518</TotalTime>
  <Words>518</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Impact</vt:lpstr>
      <vt:lpstr>Badge</vt:lpstr>
      <vt:lpstr>CLASSIFICATIO TECHNIQUES</vt:lpstr>
      <vt:lpstr>INTRODUCTION</vt:lpstr>
      <vt:lpstr>DATASET AND analysis</vt:lpstr>
      <vt:lpstr>Correlation matrix</vt:lpstr>
      <vt:lpstr>Data Preprocessing</vt:lpstr>
      <vt:lpstr>Techniques applied</vt:lpstr>
      <vt:lpstr>Results</vt:lpstr>
      <vt:lpstr>Confusion Matrix of all the techniques</vt:lpstr>
      <vt:lpstr>Selection of best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 Jain</dc:creator>
  <cp:lastModifiedBy>Sakshi Jain</cp:lastModifiedBy>
  <cp:revision>41</cp:revision>
  <dcterms:created xsi:type="dcterms:W3CDTF">2020-04-04T14:17:08Z</dcterms:created>
  <dcterms:modified xsi:type="dcterms:W3CDTF">2020-04-21T16:16:57Z</dcterms:modified>
</cp:coreProperties>
</file>