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80" r:id="rId2"/>
    <p:sldId id="382" r:id="rId3"/>
    <p:sldId id="381" r:id="rId4"/>
    <p:sldId id="411" r:id="rId5"/>
    <p:sldId id="412" r:id="rId6"/>
    <p:sldId id="413" r:id="rId7"/>
    <p:sldId id="414" r:id="rId8"/>
    <p:sldId id="415" r:id="rId9"/>
    <p:sldId id="416" r:id="rId10"/>
    <p:sldId id="383" r:id="rId11"/>
    <p:sldId id="392" r:id="rId12"/>
    <p:sldId id="417" r:id="rId13"/>
    <p:sldId id="394" r:id="rId14"/>
    <p:sldId id="395" r:id="rId15"/>
    <p:sldId id="396" r:id="rId16"/>
    <p:sldId id="399" r:id="rId17"/>
    <p:sldId id="400" r:id="rId18"/>
    <p:sldId id="401" r:id="rId19"/>
    <p:sldId id="402" r:id="rId20"/>
    <p:sldId id="344" r:id="rId21"/>
    <p:sldId id="410" r:id="rId22"/>
    <p:sldId id="408" r:id="rId23"/>
    <p:sldId id="361"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p:cViewPr varScale="1">
        <p:scale>
          <a:sx n="72" d="100"/>
          <a:sy n="72" d="100"/>
        </p:scale>
        <p:origin x="1350" y="7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FCA5470-5C8E-446B-A050-B52CB9465093}" type="datetimeFigureOut">
              <a:rPr lang="en-US"/>
              <a:pPr>
                <a:defRPr/>
              </a:pPr>
              <a:t>10/17/2019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C8CDF3FD-752D-45B6-8FA2-A6A9AB1CA7F9}" type="slidenum">
              <a:rPr lang="en-US"/>
              <a:pPr>
                <a:defRPr/>
              </a:pPr>
              <a:t>‹#›</a:t>
            </a:fld>
            <a:endParaRPr lang="en-US" dirty="0"/>
          </a:p>
        </p:txBody>
      </p:sp>
    </p:spTree>
    <p:extLst>
      <p:ext uri="{BB962C8B-B14F-4D97-AF65-F5344CB8AC3E}">
        <p14:creationId xmlns:p14="http://schemas.microsoft.com/office/powerpoint/2010/main" val="2542386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ED23A-0040-42C1-A856-FBCCBF955FB8}" type="datetimeFigureOut">
              <a:rPr lang="en-IN" smtClean="0"/>
              <a:t>17/10/2019</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76F6B-3FBD-423E-9A61-A4E44799159F}" type="slidenum">
              <a:rPr lang="en-IN" smtClean="0"/>
              <a:t>‹#›</a:t>
            </a:fld>
            <a:endParaRPr lang="en-IN" dirty="0"/>
          </a:p>
        </p:txBody>
      </p:sp>
    </p:spTree>
    <p:extLst>
      <p:ext uri="{BB962C8B-B14F-4D97-AF65-F5344CB8AC3E}">
        <p14:creationId xmlns:p14="http://schemas.microsoft.com/office/powerpoint/2010/main" val="302405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ev.mysql.com/doc/refman/8.0/en/create-table.html" TargetMode="External"/><Relationship Id="rId3" Type="http://schemas.openxmlformats.org/officeDocument/2006/relationships/hyperlink" Target="https://dev.mysql.com/doc/refman/8.0/en/" TargetMode="External"/><Relationship Id="rId7" Type="http://schemas.openxmlformats.org/officeDocument/2006/relationships/hyperlink" Target="https://dev.mysql.com/doc/refman/8.0/en/drop-table.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ev.mysql.com/doc/refman/8.0/en/delete.html" TargetMode="External"/><Relationship Id="rId11" Type="http://schemas.openxmlformats.org/officeDocument/2006/relationships/hyperlink" Target="https://dev.mysql.com/doc/refman/5.7/en/mysql-cluster.html" TargetMode="External"/><Relationship Id="rId5" Type="http://schemas.openxmlformats.org/officeDocument/2006/relationships/hyperlink" Target="https://dev.mysql.com/doc/refman/8.0/en/privileges-provided.html#priv_drop" TargetMode="External"/><Relationship Id="rId10" Type="http://schemas.openxmlformats.org/officeDocument/2006/relationships/hyperlink" Target="https://dev.mysql.com/doc/refman/8.0/en/implicit-commit.html" TargetMode="External"/><Relationship Id="rId4" Type="http://schemas.openxmlformats.org/officeDocument/2006/relationships/hyperlink" Target="https://dev.mysql.com/doc/refman/8.0/en/truncate-table.html" TargetMode="External"/><Relationship Id="rId9" Type="http://schemas.openxmlformats.org/officeDocument/2006/relationships/hyperlink" Target="https://dev.mysql.com/doc/refman/8.0/en/atomic-ddl.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mysql.com/doc/refman/8.0/en/time.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mysql.com/doc/refman/8.0/en/datetime.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mysql.com/doc/refman/8.0/en/use.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a:t>
            </a:fld>
            <a:endParaRPr lang="en-IN" dirty="0"/>
          </a:p>
        </p:txBody>
      </p:sp>
    </p:spTree>
    <p:extLst>
      <p:ext uri="{BB962C8B-B14F-4D97-AF65-F5344CB8AC3E}">
        <p14:creationId xmlns:p14="http://schemas.microsoft.com/office/powerpoint/2010/main" val="212513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https://dev.mysql.com/doc/refman/8.0/en/rename-table.html</a:t>
            </a:r>
          </a:p>
        </p:txBody>
      </p:sp>
      <p:sp>
        <p:nvSpPr>
          <p:cNvPr id="4" name="Slide Number Placeholder 3"/>
          <p:cNvSpPr>
            <a:spLocks noGrp="1"/>
          </p:cNvSpPr>
          <p:nvPr>
            <p:ph type="sldNum" sz="quarter" idx="10"/>
          </p:nvPr>
        </p:nvSpPr>
        <p:spPr/>
        <p:txBody>
          <a:bodyPr/>
          <a:lstStyle/>
          <a:p>
            <a:fld id="{42076F6B-3FBD-423E-9A61-A4E44799159F}" type="slidenum">
              <a:rPr lang="en-IN" smtClean="0"/>
              <a:t>17</a:t>
            </a:fld>
            <a:endParaRPr lang="en-IN" dirty="0"/>
          </a:p>
        </p:txBody>
      </p:sp>
    </p:spTree>
    <p:extLst>
      <p:ext uri="{BB962C8B-B14F-4D97-AF65-F5344CB8AC3E}">
        <p14:creationId xmlns:p14="http://schemas.microsoft.com/office/powerpoint/2010/main" val="2178729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https://www.1keydata.com/sql/sqldrop.html</a:t>
            </a:r>
          </a:p>
          <a:p>
            <a:r>
              <a:rPr lang="en-US" dirty="0"/>
              <a:t>https://www.tutorialspoint.com/mysql/mysql-drop-tables.htm</a:t>
            </a:r>
          </a:p>
          <a:p>
            <a:r>
              <a:rPr lang="en-US" dirty="0"/>
              <a:t>https://dev.mysql.com/doc/refman/8.0/en/drop-table.html</a:t>
            </a:r>
          </a:p>
        </p:txBody>
      </p:sp>
      <p:sp>
        <p:nvSpPr>
          <p:cNvPr id="4" name="Slide Number Placeholder 3"/>
          <p:cNvSpPr>
            <a:spLocks noGrp="1"/>
          </p:cNvSpPr>
          <p:nvPr>
            <p:ph type="sldNum" sz="quarter" idx="10"/>
          </p:nvPr>
        </p:nvSpPr>
        <p:spPr/>
        <p:txBody>
          <a:bodyPr/>
          <a:lstStyle/>
          <a:p>
            <a:fld id="{42076F6B-3FBD-423E-9A61-A4E44799159F}" type="slidenum">
              <a:rPr lang="en-IN" smtClean="0"/>
              <a:t>18</a:t>
            </a:fld>
            <a:endParaRPr lang="en-IN" dirty="0"/>
          </a:p>
        </p:txBody>
      </p:sp>
    </p:spTree>
    <p:extLst>
      <p:ext uri="{BB962C8B-B14F-4D97-AF65-F5344CB8AC3E}">
        <p14:creationId xmlns:p14="http://schemas.microsoft.com/office/powerpoint/2010/main" val="335851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https://www.1keydata.com/sql/sqltruncate.html</a:t>
            </a:r>
          </a:p>
          <a:p>
            <a:r>
              <a:rPr lang="en-US" dirty="0"/>
              <a:t>https://dev.mysql.com/doc/refman/8.0/en/truncate-table.html</a:t>
            </a:r>
          </a:p>
          <a:p>
            <a:endParaRPr lang="en-US" dirty="0"/>
          </a:p>
          <a:p>
            <a:pPr fontAlgn="base"/>
            <a:r>
              <a:rPr lang="en-US" sz="1200" b="0" i="0" u="none" strike="noStrike" kern="1200" dirty="0">
                <a:solidFill>
                  <a:schemeClr val="tx1"/>
                </a:solidFill>
                <a:effectLst/>
                <a:latin typeface="+mn-lt"/>
                <a:ea typeface="+mn-ea"/>
                <a:cs typeface="+mn-cs"/>
                <a:hlinkClick r:id="rId3"/>
              </a:rPr>
              <a:t>MySQL 8.0 Reference Manual</a:t>
            </a:r>
            <a:r>
              <a:rPr lang="en-US" sz="1200" b="0" i="0" kern="1200" dirty="0">
                <a:solidFill>
                  <a:schemeClr val="tx1"/>
                </a:solidFill>
                <a:effectLst/>
                <a:latin typeface="+mn-lt"/>
                <a:ea typeface="+mn-ea"/>
                <a:cs typeface="+mn-cs"/>
              </a:rPr>
              <a:t>  /  </a:t>
            </a:r>
            <a:r>
              <a:rPr lang="en-US" sz="1200" b="0" i="0" u="none" strike="noStrike" kern="1200" dirty="0">
                <a:solidFill>
                  <a:schemeClr val="tx1"/>
                </a:solidFill>
                <a:effectLst/>
                <a:latin typeface="+mn-lt"/>
                <a:ea typeface="+mn-ea"/>
                <a:cs typeface="+mn-cs"/>
                <a:hlinkClick r:id="rId4"/>
              </a:rPr>
              <a:t>...</a:t>
            </a:r>
            <a:r>
              <a:rPr lang="en-US" sz="1200" b="0" i="0" kern="1200" dirty="0">
                <a:solidFill>
                  <a:schemeClr val="tx1"/>
                </a:solidFill>
                <a:effectLst/>
                <a:latin typeface="+mn-lt"/>
                <a:ea typeface="+mn-ea"/>
                <a:cs typeface="+mn-cs"/>
              </a:rPr>
              <a:t>  /  TRUNCATE TABLE Syntax</a:t>
            </a:r>
          </a:p>
          <a:p>
            <a:pPr fontAlgn="base"/>
            <a:r>
              <a:rPr lang="en-US" sz="1200" b="0" i="0" kern="1200" dirty="0">
                <a:solidFill>
                  <a:schemeClr val="tx1"/>
                </a:solidFill>
                <a:effectLst/>
                <a:latin typeface="+mn-lt"/>
                <a:ea typeface="+mn-ea"/>
                <a:cs typeface="+mn-cs"/>
              </a:rPr>
              <a:t>13.1.34 TRUNCATE TABLE Syntax</a:t>
            </a:r>
          </a:p>
          <a:p>
            <a:pPr fontAlgn="base"/>
            <a:r>
              <a:rPr lang="en-US" sz="1200" b="0" i="0" kern="1200" dirty="0">
                <a:solidFill>
                  <a:schemeClr val="tx1"/>
                </a:solidFill>
                <a:effectLst/>
                <a:latin typeface="+mn-lt"/>
                <a:ea typeface="+mn-ea"/>
                <a:cs typeface="+mn-cs"/>
              </a:rPr>
              <a:t>TRUNCATE [TABLE] </a:t>
            </a:r>
            <a:r>
              <a:rPr lang="en-US" sz="1200" b="0" i="1" kern="1200" dirty="0">
                <a:solidFill>
                  <a:schemeClr val="tx1"/>
                </a:solidFill>
                <a:effectLst/>
                <a:latin typeface="+mn-lt"/>
                <a:ea typeface="+mn-ea"/>
                <a:cs typeface="+mn-cs"/>
              </a:rPr>
              <a:t>tbl_name</a:t>
            </a:r>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4" tooltip="13.1.34 TRUNCATE TABLE Syntax"/>
              </a:rPr>
              <a:t>TRUNCATE TABLE</a:t>
            </a:r>
            <a:r>
              <a:rPr lang="en-US" sz="1200" b="0" i="0" kern="1200" dirty="0">
                <a:solidFill>
                  <a:schemeClr val="tx1"/>
                </a:solidFill>
                <a:effectLst/>
                <a:latin typeface="+mn-lt"/>
                <a:ea typeface="+mn-ea"/>
                <a:cs typeface="+mn-cs"/>
              </a:rPr>
              <a:t> empties a table completely. It requires the </a:t>
            </a:r>
            <a:r>
              <a:rPr lang="en-US" sz="1200" b="0" i="0" u="none" strike="noStrike" kern="1200" dirty="0">
                <a:solidFill>
                  <a:schemeClr val="tx1"/>
                </a:solidFill>
                <a:effectLst/>
                <a:latin typeface="+mn-lt"/>
                <a:ea typeface="+mn-ea"/>
                <a:cs typeface="+mn-cs"/>
                <a:hlinkClick r:id="rId5"/>
              </a:rPr>
              <a:t>DROP</a:t>
            </a:r>
            <a:r>
              <a:rPr lang="en-US" sz="1200" b="0" i="0" kern="1200" dirty="0">
                <a:solidFill>
                  <a:schemeClr val="tx1"/>
                </a:solidFill>
                <a:effectLst/>
                <a:latin typeface="+mn-lt"/>
                <a:ea typeface="+mn-ea"/>
                <a:cs typeface="+mn-cs"/>
              </a:rPr>
              <a:t> privilege. Logically, </a:t>
            </a:r>
            <a:r>
              <a:rPr lang="en-US" sz="1200" b="0" i="0" u="none" strike="noStrike" kern="1200" dirty="0">
                <a:solidFill>
                  <a:schemeClr val="tx1"/>
                </a:solidFill>
                <a:effectLst/>
                <a:latin typeface="+mn-lt"/>
                <a:ea typeface="+mn-ea"/>
                <a:cs typeface="+mn-cs"/>
                <a:hlinkClick r:id="rId4" tooltip="13.1.34 TRUNCATE TABLE Syntax"/>
              </a:rPr>
              <a:t>TRUNCATE TABLE</a:t>
            </a:r>
            <a:r>
              <a:rPr lang="en-US" sz="1200" b="0" i="0" kern="1200" dirty="0">
                <a:solidFill>
                  <a:schemeClr val="tx1"/>
                </a:solidFill>
                <a:effectLst/>
                <a:latin typeface="+mn-lt"/>
                <a:ea typeface="+mn-ea"/>
                <a:cs typeface="+mn-cs"/>
              </a:rPr>
              <a:t> is similar to a </a:t>
            </a:r>
            <a:r>
              <a:rPr lang="en-US" sz="1200" b="0" i="0" u="none" strike="noStrike" kern="1200" dirty="0">
                <a:solidFill>
                  <a:schemeClr val="tx1"/>
                </a:solidFill>
                <a:effectLst/>
                <a:latin typeface="+mn-lt"/>
                <a:ea typeface="+mn-ea"/>
                <a:cs typeface="+mn-cs"/>
                <a:hlinkClick r:id="rId6" tooltip="13.2.2 DELETE Syntax"/>
              </a:rPr>
              <a:t>DELETE</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statement that deletes all rows, or a sequence of </a:t>
            </a:r>
            <a:r>
              <a:rPr lang="en-US" sz="1200" b="0" i="0" u="none" strike="noStrike" kern="1200" dirty="0">
                <a:solidFill>
                  <a:schemeClr val="tx1"/>
                </a:solidFill>
                <a:effectLst/>
                <a:latin typeface="+mn-lt"/>
                <a:ea typeface="+mn-ea"/>
                <a:cs typeface="+mn-cs"/>
                <a:hlinkClick r:id="rId7" tooltip="13.1.29 DROP TABLE Syntax"/>
              </a:rPr>
              <a:t>DROP TABLE</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tooltip="13.1.18 CREATE TABLE Syntax"/>
              </a:rPr>
              <a:t>CREATE TABLE</a:t>
            </a:r>
            <a:r>
              <a:rPr lang="en-US" sz="1200" b="0" i="0" kern="1200" dirty="0">
                <a:solidFill>
                  <a:schemeClr val="tx1"/>
                </a:solidFill>
                <a:effectLst/>
                <a:latin typeface="+mn-lt"/>
                <a:ea typeface="+mn-ea"/>
                <a:cs typeface="+mn-cs"/>
              </a:rPr>
              <a:t> statements.</a:t>
            </a:r>
          </a:p>
          <a:p>
            <a:pPr fontAlgn="base"/>
            <a:r>
              <a:rPr lang="en-US" sz="1200" b="0" i="0" kern="1200" dirty="0">
                <a:solidFill>
                  <a:schemeClr val="tx1"/>
                </a:solidFill>
                <a:effectLst/>
                <a:latin typeface="+mn-lt"/>
                <a:ea typeface="+mn-ea"/>
                <a:cs typeface="+mn-cs"/>
              </a:rPr>
              <a:t>To achieve high performance, </a:t>
            </a:r>
            <a:r>
              <a:rPr lang="en-US" sz="1200" b="0" i="0" u="none" strike="noStrike" kern="1200" dirty="0">
                <a:solidFill>
                  <a:schemeClr val="tx1"/>
                </a:solidFill>
                <a:effectLst/>
                <a:latin typeface="+mn-lt"/>
                <a:ea typeface="+mn-ea"/>
                <a:cs typeface="+mn-cs"/>
                <a:hlinkClick r:id="rId4" tooltip="13.1.34 TRUNCATE TABLE Syntax"/>
              </a:rPr>
              <a:t>TRUNCATE TABLE</a:t>
            </a:r>
            <a:r>
              <a:rPr lang="en-US" sz="1200" b="0" i="0" kern="1200" dirty="0">
                <a:solidFill>
                  <a:schemeClr val="tx1"/>
                </a:solidFill>
                <a:effectLst/>
                <a:latin typeface="+mn-lt"/>
                <a:ea typeface="+mn-ea"/>
                <a:cs typeface="+mn-cs"/>
              </a:rPr>
              <a:t> bypasses the DML method of deleting data. Thus, it does not cause ON DELETE triggers to fire, it cannot be performed for InnoDB tables with parent-child foreign key relationships, and it cannot be rolled back like a DML operation. However, TRUNCATE TABLE operations on tables that use an atomic DDL-supported storage engine are either fully committed or rolled back if the server halts during their operation. For more information, see </a:t>
            </a:r>
            <a:r>
              <a:rPr lang="en-US" sz="1200" b="0" i="0" u="none" strike="noStrike" kern="1200" dirty="0">
                <a:solidFill>
                  <a:schemeClr val="tx1"/>
                </a:solidFill>
                <a:effectLst/>
                <a:latin typeface="+mn-lt"/>
                <a:ea typeface="+mn-ea"/>
                <a:cs typeface="+mn-cs"/>
                <a:hlinkClick r:id="rId9" tooltip="13.1.1 Atomic Data Definition Statement Support"/>
              </a:rPr>
              <a:t>Section 13.1.1, “Atomic Data Definition Statement Support”</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Although </a:t>
            </a:r>
            <a:r>
              <a:rPr lang="en-US" sz="1200" b="0" i="0" u="none" strike="noStrike" kern="1200" dirty="0">
                <a:solidFill>
                  <a:schemeClr val="tx1"/>
                </a:solidFill>
                <a:effectLst/>
                <a:latin typeface="+mn-lt"/>
                <a:ea typeface="+mn-ea"/>
                <a:cs typeface="+mn-cs"/>
                <a:hlinkClick r:id="rId4" tooltip="13.1.34 TRUNCATE TABLE Syntax"/>
              </a:rPr>
              <a:t>TRUNCATE TABLE</a:t>
            </a:r>
            <a:r>
              <a:rPr lang="en-US" sz="1200" b="0" i="0" kern="1200" dirty="0">
                <a:solidFill>
                  <a:schemeClr val="tx1"/>
                </a:solidFill>
                <a:effectLst/>
                <a:latin typeface="+mn-lt"/>
                <a:ea typeface="+mn-ea"/>
                <a:cs typeface="+mn-cs"/>
              </a:rPr>
              <a:t> is similar to </a:t>
            </a:r>
            <a:r>
              <a:rPr lang="en-US" sz="1200" b="0" i="0" u="none" strike="noStrike" kern="1200" dirty="0">
                <a:solidFill>
                  <a:schemeClr val="tx1"/>
                </a:solidFill>
                <a:effectLst/>
                <a:latin typeface="+mn-lt"/>
                <a:ea typeface="+mn-ea"/>
                <a:cs typeface="+mn-cs"/>
                <a:hlinkClick r:id="rId6" tooltip="13.2.2 DELETE Syntax"/>
              </a:rPr>
              <a:t>DELETE</a:t>
            </a:r>
            <a:r>
              <a:rPr lang="en-US" sz="1200" b="0" i="0" kern="1200" dirty="0">
                <a:solidFill>
                  <a:schemeClr val="tx1"/>
                </a:solidFill>
                <a:effectLst/>
                <a:latin typeface="+mn-lt"/>
                <a:ea typeface="+mn-ea"/>
                <a:cs typeface="+mn-cs"/>
              </a:rPr>
              <a:t>, it is classified as a DDL statement rather than a DML statement. It differs from </a:t>
            </a:r>
            <a:r>
              <a:rPr lang="en-US" sz="1200" b="0" i="0" u="none" strike="noStrike" kern="1200" dirty="0">
                <a:solidFill>
                  <a:schemeClr val="tx1"/>
                </a:solidFill>
                <a:effectLst/>
                <a:latin typeface="+mn-lt"/>
                <a:ea typeface="+mn-ea"/>
                <a:cs typeface="+mn-cs"/>
                <a:hlinkClick r:id="rId6" tooltip="13.2.2 DELETE Syntax"/>
              </a:rPr>
              <a:t>DELETE</a:t>
            </a:r>
            <a:r>
              <a:rPr lang="en-US" sz="1200" b="0" i="0" kern="1200" dirty="0">
                <a:solidFill>
                  <a:schemeClr val="tx1"/>
                </a:solidFill>
                <a:effectLst/>
                <a:latin typeface="+mn-lt"/>
                <a:ea typeface="+mn-ea"/>
                <a:cs typeface="+mn-cs"/>
              </a:rPr>
              <a:t>in the following ways:</a:t>
            </a:r>
          </a:p>
          <a:p>
            <a:pPr fontAlgn="base"/>
            <a:r>
              <a:rPr lang="en-US" sz="1200" b="0" i="0" kern="1200" dirty="0">
                <a:solidFill>
                  <a:schemeClr val="tx1"/>
                </a:solidFill>
                <a:effectLst/>
                <a:latin typeface="+mn-lt"/>
                <a:ea typeface="+mn-ea"/>
                <a:cs typeface="+mn-cs"/>
              </a:rPr>
              <a:t>Truncate operations drop and re-create the table, which is much faster than deleting rows one by one, particularly for large tables.</a:t>
            </a:r>
          </a:p>
          <a:p>
            <a:pPr fontAlgn="base"/>
            <a:r>
              <a:rPr lang="en-US" sz="1200" b="0" i="0" kern="1200" dirty="0">
                <a:solidFill>
                  <a:schemeClr val="tx1"/>
                </a:solidFill>
                <a:effectLst/>
                <a:latin typeface="+mn-lt"/>
                <a:ea typeface="+mn-ea"/>
                <a:cs typeface="+mn-cs"/>
              </a:rPr>
              <a:t>Truncate operations cause an implicit commit, and so cannot be rolled back. See </a:t>
            </a:r>
            <a:r>
              <a:rPr lang="en-US" sz="1200" b="0" i="0" u="none" strike="noStrike" kern="1200" dirty="0">
                <a:solidFill>
                  <a:schemeClr val="tx1"/>
                </a:solidFill>
                <a:effectLst/>
                <a:latin typeface="+mn-lt"/>
                <a:ea typeface="+mn-ea"/>
                <a:cs typeface="+mn-cs"/>
                <a:hlinkClick r:id="rId10" tooltip="13.3.3 Statements That Cause an Implicit Commit"/>
              </a:rPr>
              <a:t>Section 13.3.3, “Statements That Cause an Implicit Commit”</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Truncation operations cannot be performed if the session holds an active table lock.</a:t>
            </a:r>
          </a:p>
          <a:p>
            <a:pPr fontAlgn="base"/>
            <a:r>
              <a:rPr lang="en-US" sz="1200" b="0" i="0" u="none" strike="noStrike" kern="1200" dirty="0">
                <a:solidFill>
                  <a:schemeClr val="tx1"/>
                </a:solidFill>
                <a:effectLst/>
                <a:latin typeface="+mn-lt"/>
                <a:ea typeface="+mn-ea"/>
                <a:cs typeface="+mn-cs"/>
                <a:hlinkClick r:id="rId4" tooltip="13.1.34 TRUNCATE TABLE Syntax"/>
              </a:rPr>
              <a:t>TRUNCATE TABLE</a:t>
            </a:r>
            <a:r>
              <a:rPr lang="en-US" sz="1200" b="0" i="0" kern="1200" dirty="0">
                <a:solidFill>
                  <a:schemeClr val="tx1"/>
                </a:solidFill>
                <a:effectLst/>
                <a:latin typeface="+mn-lt"/>
                <a:ea typeface="+mn-ea"/>
                <a:cs typeface="+mn-cs"/>
              </a:rPr>
              <a:t> fails for an InnoDB table or </a:t>
            </a:r>
            <a:r>
              <a:rPr lang="en-US" sz="1200" b="0" i="0" u="none" strike="noStrike" kern="1200" dirty="0">
                <a:solidFill>
                  <a:schemeClr val="tx1"/>
                </a:solidFill>
                <a:effectLst/>
                <a:latin typeface="+mn-lt"/>
                <a:ea typeface="+mn-ea"/>
                <a:cs typeface="+mn-cs"/>
                <a:hlinkClick r:id="rId11"/>
              </a:rPr>
              <a:t>NDB</a:t>
            </a:r>
            <a:r>
              <a:rPr lang="en-US" sz="1200" b="0" i="0" kern="1200" dirty="0">
                <a:solidFill>
                  <a:schemeClr val="tx1"/>
                </a:solidFill>
                <a:effectLst/>
                <a:latin typeface="+mn-lt"/>
                <a:ea typeface="+mn-ea"/>
                <a:cs typeface="+mn-cs"/>
              </a:rPr>
              <a:t> table if there are any FOREIGN KEY constraints from other tables that reference the table. Foreign key constraints between columns of the same table are permitted.</a:t>
            </a:r>
          </a:p>
          <a:p>
            <a:pPr fontAlgn="base"/>
            <a:r>
              <a:rPr lang="en-US" sz="1200" b="0" i="0" kern="1200" dirty="0">
                <a:solidFill>
                  <a:schemeClr val="tx1"/>
                </a:solidFill>
                <a:effectLst/>
                <a:latin typeface="+mn-lt"/>
                <a:ea typeface="+mn-ea"/>
                <a:cs typeface="+mn-cs"/>
              </a:rPr>
              <a:t>Truncation operations do not return a meaningful value for the number of deleted rows. The usual result is “0 rows affected,”which should be interpreted as “no information.”</a:t>
            </a:r>
          </a:p>
          <a:p>
            <a:pPr fontAlgn="base"/>
            <a:r>
              <a:rPr lang="en-US" sz="1200" b="0" i="0" kern="1200" dirty="0">
                <a:solidFill>
                  <a:schemeClr val="tx1"/>
                </a:solidFill>
                <a:effectLst/>
                <a:latin typeface="+mn-lt"/>
                <a:ea typeface="+mn-ea"/>
                <a:cs typeface="+mn-cs"/>
              </a:rPr>
              <a:t>As long as the table definition is valid, the table can be re-created as an empty table with </a:t>
            </a:r>
            <a:r>
              <a:rPr lang="en-US" sz="1200" b="0" i="0" u="none" strike="noStrike" kern="1200" dirty="0">
                <a:solidFill>
                  <a:schemeClr val="tx1"/>
                </a:solidFill>
                <a:effectLst/>
                <a:latin typeface="+mn-lt"/>
                <a:ea typeface="+mn-ea"/>
                <a:cs typeface="+mn-cs"/>
                <a:hlinkClick r:id="rId4" tooltip="13.1.34 TRUNCATE TABLE Syntax"/>
              </a:rPr>
              <a:t>TRUNCATE TABLE</a:t>
            </a:r>
            <a:r>
              <a:rPr lang="en-US" sz="1200" b="0" i="0" kern="1200" dirty="0">
                <a:solidFill>
                  <a:schemeClr val="tx1"/>
                </a:solidFill>
                <a:effectLst/>
                <a:latin typeface="+mn-lt"/>
                <a:ea typeface="+mn-ea"/>
                <a:cs typeface="+mn-cs"/>
              </a:rPr>
              <a:t>, even if the data or index files have become corrupted.</a:t>
            </a:r>
          </a:p>
          <a:p>
            <a:pPr fontAlgn="base"/>
            <a:r>
              <a:rPr lang="en-US" sz="1200" b="0" i="0" kern="1200" dirty="0">
                <a:solidFill>
                  <a:schemeClr val="tx1"/>
                </a:solidFill>
                <a:effectLst/>
                <a:latin typeface="+mn-lt"/>
                <a:ea typeface="+mn-ea"/>
                <a:cs typeface="+mn-cs"/>
              </a:rPr>
              <a:t>Any AUTO_INCREMENT value is reset to its start value. This is true even for MyISAM and InnoDB, which normally do not reuse sequence values.</a:t>
            </a:r>
          </a:p>
          <a:p>
            <a:pPr fontAlgn="base"/>
            <a:r>
              <a:rPr lang="en-US" sz="1200" b="0" i="0" kern="1200" dirty="0">
                <a:solidFill>
                  <a:schemeClr val="tx1"/>
                </a:solidFill>
                <a:effectLst/>
                <a:latin typeface="+mn-lt"/>
                <a:ea typeface="+mn-ea"/>
                <a:cs typeface="+mn-cs"/>
              </a:rPr>
              <a:t>When used with partitioned tables, </a:t>
            </a:r>
            <a:r>
              <a:rPr lang="en-US" sz="1200" b="0" i="0" u="none" strike="noStrike" kern="1200" dirty="0">
                <a:solidFill>
                  <a:schemeClr val="tx1"/>
                </a:solidFill>
                <a:effectLst/>
                <a:latin typeface="+mn-lt"/>
                <a:ea typeface="+mn-ea"/>
                <a:cs typeface="+mn-cs"/>
                <a:hlinkClick r:id="rId4" tooltip="13.1.34 TRUNCATE TABLE Syntax"/>
              </a:rPr>
              <a:t>TRUNCATE TABLE</a:t>
            </a:r>
            <a:r>
              <a:rPr lang="en-US" sz="1200" b="0" i="0" kern="1200" dirty="0">
                <a:solidFill>
                  <a:schemeClr val="tx1"/>
                </a:solidFill>
                <a:effectLst/>
                <a:latin typeface="+mn-lt"/>
                <a:ea typeface="+mn-ea"/>
                <a:cs typeface="+mn-cs"/>
              </a:rPr>
              <a:t> preserves the partitioning; that is, the data and index files are dropped and re-created, while the partition definitions are unaffected.</a:t>
            </a:r>
          </a:p>
          <a:p>
            <a:pPr fontAlgn="base"/>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4" tooltip="13.1.34 TRUNCATE TABLE Syntax"/>
              </a:rPr>
              <a:t>TRUNCATE TABLE</a:t>
            </a:r>
            <a:r>
              <a:rPr lang="en-US" sz="1200" b="0" i="0" kern="1200" dirty="0">
                <a:solidFill>
                  <a:schemeClr val="tx1"/>
                </a:solidFill>
                <a:effectLst/>
                <a:latin typeface="+mn-lt"/>
                <a:ea typeface="+mn-ea"/>
                <a:cs typeface="+mn-cs"/>
              </a:rPr>
              <a:t> statement does not invoke ON DELETE triggers.</a:t>
            </a:r>
          </a:p>
          <a:p>
            <a:pPr fontAlgn="base"/>
            <a:r>
              <a:rPr lang="en-US" sz="1200" b="0" i="0" kern="1200" dirty="0">
                <a:solidFill>
                  <a:schemeClr val="tx1"/>
                </a:solidFill>
                <a:effectLst/>
                <a:latin typeface="+mn-lt"/>
                <a:ea typeface="+mn-ea"/>
                <a:cs typeface="+mn-cs"/>
              </a:rPr>
              <a:t>Truncating a corrupted InnoDB table is supported.</a:t>
            </a: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19</a:t>
            </a:fld>
            <a:endParaRPr lang="en-IN" dirty="0"/>
          </a:p>
        </p:txBody>
      </p:sp>
    </p:spTree>
    <p:extLst>
      <p:ext uri="{BB962C8B-B14F-4D97-AF65-F5344CB8AC3E}">
        <p14:creationId xmlns:p14="http://schemas.microsoft.com/office/powerpoint/2010/main" val="1606198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D55A020-50DE-4D80-BE63-41FD6C11A2C5}"/>
              </a:ext>
            </a:extLst>
          </p:cNvPr>
          <p:cNvSpPr>
            <a:spLocks noGrp="1" noChangeArrowheads="1"/>
          </p:cNvSpPr>
          <p:nvPr>
            <p:ph type="sldNum" sz="quarter"/>
          </p:nvPr>
        </p:nvSpPr>
        <p:spPr>
          <a:noFill/>
        </p:spPr>
        <p:txBody>
          <a:bodyPr/>
          <a:lstStyle>
            <a:lvl1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1pPr>
            <a:lvl2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2pPr>
            <a:lvl3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3pPr>
            <a:lvl4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4pPr>
            <a:lvl5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5pPr>
            <a:lvl6pPr marL="15351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6pPr>
            <a:lvl7pPr marL="19923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7pPr>
            <a:lvl8pPr marL="24495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8pPr>
            <a:lvl9pPr marL="29067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9pPr>
          </a:lstStyle>
          <a:p>
            <a:pPr>
              <a:lnSpc>
                <a:spcPct val="95000"/>
              </a:lnSpc>
            </a:pPr>
            <a:fld id="{EE3E3F7C-45C6-43D5-B300-B286969ED0AC}" type="slidenum">
              <a:rPr lang="en-GB" altLang="en-US">
                <a:solidFill>
                  <a:srgbClr val="000000"/>
                </a:solidFill>
                <a:latin typeface="Times New Roman" panose="02020603050405020304" pitchFamily="18" charset="0"/>
              </a:rPr>
              <a:pPr>
                <a:lnSpc>
                  <a:spcPct val="95000"/>
                </a:lnSpc>
              </a:pPr>
              <a:t>20</a:t>
            </a:fld>
            <a:endParaRPr lang="en-GB" altLang="en-US">
              <a:solidFill>
                <a:srgbClr val="000000"/>
              </a:solidFill>
              <a:latin typeface="Times New Roman" panose="02020603050405020304" pitchFamily="18" charset="0"/>
            </a:endParaRPr>
          </a:p>
        </p:txBody>
      </p:sp>
      <p:sp>
        <p:nvSpPr>
          <p:cNvPr id="25603" name="Text Box 1">
            <a:extLst>
              <a:ext uri="{FF2B5EF4-FFF2-40B4-BE49-F238E27FC236}">
                <a16:creationId xmlns:a16="http://schemas.microsoft.com/office/drawing/2014/main" id="{0AAB52A7-D30C-4F4E-B5EF-0AFCC0B00CCE}"/>
              </a:ext>
            </a:extLst>
          </p:cNvPr>
          <p:cNvSpPr txBox="1">
            <a:spLocks noChangeArrowheads="1"/>
          </p:cNvSpPr>
          <p:nvPr/>
        </p:nvSpPr>
        <p:spPr bwMode="auto">
          <a:xfrm>
            <a:off x="1373188" y="763588"/>
            <a:ext cx="5026025" cy="3771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nSpc>
                <a:spcPct val="87000"/>
              </a:lnSpc>
              <a:buClr>
                <a:srgbClr val="000000"/>
              </a:buClr>
              <a:buSzPct val="45000"/>
              <a:buFont typeface="Wingdings" panose="05000000000000000000" pitchFamily="2" charset="2"/>
              <a:buNone/>
            </a:pPr>
            <a:endParaRPr lang="en-IN" altLang="en-US"/>
          </a:p>
        </p:txBody>
      </p:sp>
      <p:sp>
        <p:nvSpPr>
          <p:cNvPr id="25604" name="Rectangle 2">
            <a:extLst>
              <a:ext uri="{FF2B5EF4-FFF2-40B4-BE49-F238E27FC236}">
                <a16:creationId xmlns:a16="http://schemas.microsoft.com/office/drawing/2014/main" id="{9C11E6EE-8FDE-47EA-88E3-D91F75A8360C}"/>
              </a:ext>
            </a:extLst>
          </p:cNvPr>
          <p:cNvSpPr txBox="1">
            <a:spLocks noGrp="1" noChangeArrowheads="1"/>
          </p:cNvSpPr>
          <p:nvPr>
            <p:ph type="body"/>
          </p:nvPr>
        </p:nvSpPr>
        <p:spPr>
          <a:xfrm>
            <a:off x="777875" y="4776788"/>
            <a:ext cx="6216650"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28904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False</a:t>
            </a:r>
          </a:p>
          <a:p>
            <a:pPr marL="228600" indent="-228600">
              <a:buAutoNum type="arabicPeriod"/>
            </a:pPr>
            <a:r>
              <a:rPr lang="en-US" dirty="0"/>
              <a:t>3</a:t>
            </a:r>
          </a:p>
          <a:p>
            <a:pPr marL="228600" indent="-228600">
              <a:buAutoNum type="arabicPeriod"/>
            </a:pPr>
            <a:r>
              <a:rPr lang="en-US" dirty="0"/>
              <a:t>*True</a:t>
            </a:r>
          </a:p>
          <a:p>
            <a:pPr marL="228600" indent="-228600">
              <a:buAutoNum type="arabicPeriod"/>
            </a:pPr>
            <a:r>
              <a:rPr lang="en-US" dirty="0"/>
              <a:t>False</a:t>
            </a:r>
          </a:p>
          <a:p>
            <a:pPr marL="228600" indent="-228600">
              <a:buAutoNum type="arabicPeriod"/>
            </a:pPr>
            <a:r>
              <a:rPr lang="en-US" dirty="0"/>
              <a:t>B</a:t>
            </a:r>
          </a:p>
          <a:p>
            <a:pPr marL="228600" indent="-228600">
              <a:buAutoNum type="arabicPeriod"/>
            </a:pPr>
            <a:r>
              <a:rPr lang="en-US" dirty="0"/>
              <a:t>c</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21</a:t>
            </a:fld>
            <a:endParaRPr lang="en-IN" dirty="0"/>
          </a:p>
        </p:txBody>
      </p:sp>
    </p:spTree>
    <p:extLst>
      <p:ext uri="{BB962C8B-B14F-4D97-AF65-F5344CB8AC3E}">
        <p14:creationId xmlns:p14="http://schemas.microsoft.com/office/powerpoint/2010/main" val="311342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Data type descriptions use these conventions:</a:t>
            </a:r>
          </a:p>
          <a:p>
            <a:pPr fontAlgn="base"/>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indicates the maximum display width for integer types. For floating-point and fixed-point types,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is the total number of digits that can be stored (the precision). For string types,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is the maximum length. The maximum permissible value of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depends on the data type.</a:t>
            </a:r>
          </a:p>
          <a:p>
            <a:pPr fontAlgn="base"/>
            <a:r>
              <a:rPr lang="en-US" sz="1200" b="0" i="1"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 applies to floating-point and fixed-point types and indicates the number of digits following the decimal point (the scale). The maximum possible value is 30, but should be no greater than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−2.</a:t>
            </a:r>
          </a:p>
          <a:p>
            <a:pPr fontAlgn="base"/>
            <a:r>
              <a:rPr lang="en-US" sz="1200" b="0" i="1" kern="1200" dirty="0">
                <a:solidFill>
                  <a:schemeClr val="tx1"/>
                </a:solidFill>
                <a:effectLst/>
                <a:latin typeface="+mn-lt"/>
                <a:ea typeface="+mn-ea"/>
                <a:cs typeface="+mn-cs"/>
              </a:rPr>
              <a:t>fsp</a:t>
            </a:r>
            <a:r>
              <a:rPr lang="en-US" sz="1200" b="0" i="0" kern="1200" dirty="0">
                <a:solidFill>
                  <a:schemeClr val="tx1"/>
                </a:solidFill>
                <a:effectLst/>
                <a:latin typeface="+mn-lt"/>
                <a:ea typeface="+mn-ea"/>
                <a:cs typeface="+mn-cs"/>
              </a:rPr>
              <a:t> applies to the </a:t>
            </a:r>
            <a:r>
              <a:rPr lang="en-US" sz="1200" b="0" i="0" u="none" strike="noStrike" kern="1200" dirty="0">
                <a:solidFill>
                  <a:schemeClr val="tx1"/>
                </a:solidFill>
                <a:effectLst/>
                <a:latin typeface="+mn-lt"/>
                <a:ea typeface="+mn-ea"/>
                <a:cs typeface="+mn-cs"/>
                <a:hlinkClick r:id="rId3" tooltip="11.3.2 The TIME Type"/>
              </a:rPr>
              <a:t>TIME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11.3.1 The DATE, DATETIME, and TIMESTAMP Types"/>
              </a:rPr>
              <a:t>DATETIME</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11.3.1 The DATE, DATETIME, and TIMESTAMP Types"/>
              </a:rPr>
              <a:t>TIMESTAMP</a:t>
            </a:r>
            <a:r>
              <a:rPr lang="en-US" sz="1200" b="0" i="0" kern="1200" dirty="0">
                <a:solidFill>
                  <a:schemeClr val="tx1"/>
                </a:solidFill>
                <a:effectLst/>
                <a:latin typeface="+mn-lt"/>
                <a:ea typeface="+mn-ea"/>
                <a:cs typeface="+mn-cs"/>
              </a:rPr>
              <a:t> types and represents fractional seconds precision; that is, the number of digits following the decimal point for fractional parts of seconds. The </a:t>
            </a:r>
            <a:r>
              <a:rPr lang="en-US" sz="1200" b="0" i="1" kern="1200" dirty="0">
                <a:solidFill>
                  <a:schemeClr val="tx1"/>
                </a:solidFill>
                <a:effectLst/>
                <a:latin typeface="+mn-lt"/>
                <a:ea typeface="+mn-ea"/>
                <a:cs typeface="+mn-cs"/>
              </a:rPr>
              <a:t>fsp</a:t>
            </a:r>
            <a:r>
              <a:rPr lang="en-US" sz="1200" b="0" i="0" kern="1200" dirty="0">
                <a:solidFill>
                  <a:schemeClr val="tx1"/>
                </a:solidFill>
                <a:effectLst/>
                <a:latin typeface="+mn-lt"/>
                <a:ea typeface="+mn-ea"/>
                <a:cs typeface="+mn-cs"/>
              </a:rPr>
              <a:t> value, if given, must be in the range 0 to 6. A value of 0 signifies that there is no fractional part. If omitted, the default precision is 0. (This differs from the standard SQL default of 6, for compatibility with previous MySQL versions.)</a:t>
            </a:r>
          </a:p>
          <a:p>
            <a:pPr fontAlgn="base"/>
            <a:r>
              <a:rPr lang="en-US" sz="1200" b="0" i="0" kern="1200" dirty="0">
                <a:solidFill>
                  <a:schemeClr val="tx1"/>
                </a:solidFill>
                <a:effectLst/>
                <a:latin typeface="+mn-lt"/>
                <a:ea typeface="+mn-ea"/>
                <a:cs typeface="+mn-cs"/>
              </a:rPr>
              <a:t>Square brackets ([ and ]) indicate optional parts of type definitions.</a:t>
            </a:r>
          </a:p>
          <a:p>
            <a:r>
              <a:rPr lang="en-US" dirty="0"/>
              <a:t>If you specify ZEROFILL for a numeric column, MySQL automatically adds the UNSIGNED attribute to the column.</a:t>
            </a:r>
          </a:p>
          <a:p>
            <a:endParaRPr lang="en-US" dirty="0"/>
          </a:p>
          <a:p>
            <a:r>
              <a:rPr lang="en-US" dirty="0"/>
              <a:t>Numeric data types that permit the UNSIGNED attribute also permit SIGNED. However, these data types are signed by default, so the SIGNED attribute has no effect.</a:t>
            </a:r>
          </a:p>
          <a:p>
            <a:endParaRPr lang="en-US" dirty="0"/>
          </a:p>
          <a:p>
            <a:r>
              <a:rPr lang="en-US" dirty="0"/>
              <a:t>SERIAL is an alias for BIGINT UNSIGNED NOT NULL AUTO_INCREMENT UNIQUE.</a:t>
            </a:r>
          </a:p>
          <a:p>
            <a:endParaRPr lang="en-US" dirty="0"/>
          </a:p>
          <a:p>
            <a:r>
              <a:rPr lang="en-US" dirty="0"/>
              <a:t>SERIAL DEFAULT VALUE in the definition of an integer column is an alias for NOT NULL AUTO_INCREMENT UNIQUE.</a:t>
            </a:r>
          </a:p>
        </p:txBody>
      </p:sp>
      <p:sp>
        <p:nvSpPr>
          <p:cNvPr id="4" name="Slide Number Placeholder 3"/>
          <p:cNvSpPr>
            <a:spLocks noGrp="1"/>
          </p:cNvSpPr>
          <p:nvPr>
            <p:ph type="sldNum" sz="quarter" idx="10"/>
          </p:nvPr>
        </p:nvSpPr>
        <p:spPr/>
        <p:txBody>
          <a:bodyPr/>
          <a:lstStyle/>
          <a:p>
            <a:fld id="{42076F6B-3FBD-423E-9A61-A4E44799159F}" type="slidenum">
              <a:rPr lang="en-IN" smtClean="0"/>
              <a:t>5</a:t>
            </a:fld>
            <a:endParaRPr lang="en-IN" dirty="0"/>
          </a:p>
        </p:txBody>
      </p:sp>
    </p:spTree>
    <p:extLst>
      <p:ext uri="{BB962C8B-B14F-4D97-AF65-F5344CB8AC3E}">
        <p14:creationId xmlns:p14="http://schemas.microsoft.com/office/powerpoint/2010/main" val="401033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Signed is default</a:t>
            </a:r>
          </a:p>
          <a:p>
            <a:endParaRPr lang="en-US" dirty="0"/>
          </a:p>
          <a:p>
            <a:r>
              <a:rPr lang="en-US" dirty="0"/>
              <a:t>Tell about the Boolean data type</a:t>
            </a:r>
            <a:r>
              <a:rPr lang="en-US" baseline="0" dirty="0"/>
              <a:t> also</a:t>
            </a:r>
          </a:p>
          <a:p>
            <a:endParaRPr lang="en-US" baseline="0" dirty="0"/>
          </a:p>
          <a:p>
            <a:r>
              <a:rPr lang="en-US" dirty="0"/>
              <a:t>Boolean will store integer numbers, but will treat 1 as true and 0</a:t>
            </a:r>
            <a:r>
              <a:rPr lang="en-US" baseline="0" dirty="0"/>
              <a:t> as false and all other values as neither true nor false. If decimal values are inserted they are converted to nearest integer.</a:t>
            </a:r>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6</a:t>
            </a:fld>
            <a:endParaRPr lang="en-IN" dirty="0"/>
          </a:p>
        </p:txBody>
      </p:sp>
    </p:spTree>
    <p:extLst>
      <p:ext uri="{BB962C8B-B14F-4D97-AF65-F5344CB8AC3E}">
        <p14:creationId xmlns:p14="http://schemas.microsoft.com/office/powerpoint/2010/main" val="104198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DATE data type accepts date values. No parameters are required when declaring a DATE data type. Date values should be specified in the form: YYYY-MM-DD. However, </a:t>
            </a:r>
            <a:r>
              <a:rPr lang="en-US" sz="1200" b="0" i="0" kern="1200" dirty="0" err="1">
                <a:solidFill>
                  <a:schemeClr val="tx1"/>
                </a:solidFill>
                <a:effectLst/>
                <a:latin typeface="+mn-lt"/>
                <a:ea typeface="+mn-ea"/>
                <a:cs typeface="+mn-cs"/>
              </a:rPr>
              <a:t>PointBase</a:t>
            </a:r>
            <a:r>
              <a:rPr lang="en-US" sz="1200" b="0" i="0" kern="1200" dirty="0">
                <a:solidFill>
                  <a:schemeClr val="tx1"/>
                </a:solidFill>
                <a:effectLst/>
                <a:latin typeface="+mn-lt"/>
                <a:ea typeface="+mn-ea"/>
                <a:cs typeface="+mn-cs"/>
              </a:rPr>
              <a:t> will also accept single digits entries for month and day values.</a:t>
            </a:r>
          </a:p>
          <a:p>
            <a:r>
              <a:rPr lang="en-US" sz="1200" b="0" i="0" kern="1200" dirty="0">
                <a:solidFill>
                  <a:schemeClr val="tx1"/>
                </a:solidFill>
                <a:effectLst/>
                <a:latin typeface="+mn-lt"/>
                <a:ea typeface="+mn-ea"/>
                <a:cs typeface="+mn-cs"/>
              </a:rPr>
              <a:t>Month values must be between 1 and 12, day values should be between 1 and 31 depending on the month and year values should be between 0 and 9999.</a:t>
            </a:r>
          </a:p>
          <a:p>
            <a:r>
              <a:rPr lang="en-US" sz="1200" b="0" i="0" kern="1200" dirty="0">
                <a:solidFill>
                  <a:schemeClr val="tx1"/>
                </a:solidFill>
                <a:effectLst/>
                <a:latin typeface="+mn-lt"/>
                <a:ea typeface="+mn-ea"/>
                <a:cs typeface="+mn-cs"/>
              </a:rPr>
              <a:t>Values assigned to the DATE data type should be enclosed in single quotes, preceded by the case insensitive keyword DATE; for example, DATE '1999-04-04'.</a:t>
            </a:r>
          </a:p>
          <a:p>
            <a:r>
              <a:rPr lang="en-US" sz="1200" b="0" i="0" kern="1200" dirty="0">
                <a:solidFill>
                  <a:schemeClr val="tx1"/>
                </a:solidFill>
                <a:effectLst/>
                <a:latin typeface="+mn-lt"/>
                <a:ea typeface="+mn-ea"/>
                <a:cs typeface="+mn-cs"/>
              </a:rPr>
              <a:t>Examples</a:t>
            </a:r>
          </a:p>
          <a:p>
            <a:r>
              <a:rPr lang="en-US" sz="1200" b="0" i="0" kern="1200" dirty="0">
                <a:solidFill>
                  <a:schemeClr val="tx1"/>
                </a:solidFill>
                <a:effectLst/>
                <a:latin typeface="+mn-lt"/>
                <a:ea typeface="+mn-ea"/>
                <a:cs typeface="+mn-cs"/>
              </a:rPr>
              <a:t>DATE</a:t>
            </a:r>
          </a:p>
          <a:p>
            <a:r>
              <a:rPr lang="en-US" sz="1200" b="0" i="0" kern="1200" dirty="0">
                <a:solidFill>
                  <a:schemeClr val="tx1"/>
                </a:solidFill>
                <a:effectLst/>
                <a:latin typeface="+mn-lt"/>
                <a:ea typeface="+mn-ea"/>
                <a:cs typeface="+mn-cs"/>
              </a:rPr>
              <a:t>Valid</a:t>
            </a:r>
          </a:p>
          <a:p>
            <a:pPr fontAlgn="base"/>
            <a:r>
              <a:rPr lang="en-US" sz="1200" b="0" i="0" u="none" strike="noStrike" kern="1200" dirty="0">
                <a:solidFill>
                  <a:schemeClr val="tx1"/>
                </a:solidFill>
                <a:effectLst/>
                <a:latin typeface="+mn-lt"/>
                <a:ea typeface="+mn-ea"/>
                <a:cs typeface="+mn-cs"/>
              </a:rPr>
              <a:t>DATE '1999-01-01'</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DATE '2000-2-2'</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date '0-1-1'</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Invalid</a:t>
            </a:r>
          </a:p>
          <a:p>
            <a:pPr fontAlgn="base"/>
            <a:r>
              <a:rPr lang="en-US" sz="1200" b="0" i="0" u="none" strike="noStrike" kern="1200" dirty="0">
                <a:solidFill>
                  <a:schemeClr val="tx1"/>
                </a:solidFill>
                <a:effectLst/>
                <a:latin typeface="+mn-lt"/>
                <a:ea typeface="+mn-ea"/>
                <a:cs typeface="+mn-cs"/>
              </a:rPr>
              <a:t>DATE '1999-13-1'</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date '2000-2-30'</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'2000-2-27'</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date 2000-2-27</a:t>
            </a: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7</a:t>
            </a:fld>
            <a:endParaRPr lang="en-IN" dirty="0"/>
          </a:p>
        </p:txBody>
      </p:sp>
    </p:spTree>
    <p:extLst>
      <p:ext uri="{BB962C8B-B14F-4D97-AF65-F5344CB8AC3E}">
        <p14:creationId xmlns:p14="http://schemas.microsoft.com/office/powerpoint/2010/main" val="91453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http://www.cs.toronto.edu/~nn/csc309-20085/guide/pointbase/docs/html/htmlfiles/dev_datatypesandconversionsFIN.html</a:t>
            </a:r>
          </a:p>
          <a:p>
            <a:endParaRPr lang="en-US" dirty="0"/>
          </a:p>
          <a:p>
            <a:pPr marL="914400" lvl="1" indent="-514350">
              <a:buFont typeface="+mj-lt"/>
              <a:buAutoNum type="alphaLcParenR"/>
            </a:pPr>
            <a:r>
              <a:rPr lang="en-US" dirty="0"/>
              <a:t>V</a:t>
            </a:r>
          </a:p>
          <a:p>
            <a:pPr marL="914400" lvl="1" indent="-514350">
              <a:buFont typeface="+mj-lt"/>
              <a:buAutoNum type="alphaLcParenR"/>
            </a:pPr>
            <a:r>
              <a:rPr lang="en-US" dirty="0"/>
              <a:t>V</a:t>
            </a:r>
          </a:p>
          <a:p>
            <a:pPr marL="914400" lvl="1" indent="-514350">
              <a:buFont typeface="+mj-lt"/>
              <a:buAutoNum type="alphaLcParenR"/>
            </a:pPr>
            <a:r>
              <a:rPr lang="en-US" dirty="0"/>
              <a:t>I</a:t>
            </a:r>
          </a:p>
          <a:p>
            <a:pPr marL="914400" lvl="1" indent="-514350">
              <a:buFont typeface="+mj-lt"/>
              <a:buAutoNum type="alphaLcParenR"/>
            </a:pPr>
            <a:r>
              <a:rPr lang="en-US" dirty="0"/>
              <a:t>I</a:t>
            </a:r>
          </a:p>
          <a:p>
            <a:pPr marL="914400" lvl="1" indent="-514350">
              <a:buFont typeface="+mj-lt"/>
              <a:buAutoNum type="alphaLcParenR"/>
            </a:pPr>
            <a:r>
              <a:rPr lang="en-US" dirty="0"/>
              <a:t>V</a:t>
            </a:r>
          </a:p>
          <a:p>
            <a:pPr marL="914400" lvl="1" indent="-514350">
              <a:buFont typeface="+mj-lt"/>
              <a:buAutoNum type="alphaLcParenR"/>
            </a:pPr>
            <a:r>
              <a:rPr lang="en-US" dirty="0"/>
              <a:t>V,</a:t>
            </a:r>
            <a:r>
              <a:rPr lang="en-US" baseline="0" dirty="0"/>
              <a:t> white spaces are truncated</a:t>
            </a:r>
            <a:r>
              <a:rPr lang="en-US" dirty="0"/>
              <a:t> </a:t>
            </a:r>
          </a:p>
          <a:p>
            <a:pPr marL="914400" lvl="1" indent="-514350">
              <a:buFont typeface="+mj-lt"/>
              <a:buAutoNum type="alphaLcParenR"/>
            </a:pPr>
            <a:r>
              <a:rPr lang="en-US" dirty="0"/>
              <a:t>I out of bounds</a:t>
            </a:r>
          </a:p>
          <a:p>
            <a:pPr marL="914400" lvl="1" indent="-514350">
              <a:buFont typeface="+mj-lt"/>
              <a:buAutoNum type="alphaLcParenR"/>
            </a:pPr>
            <a:r>
              <a:rPr lang="en-US" dirty="0"/>
              <a:t>V, digits</a:t>
            </a:r>
            <a:r>
              <a:rPr lang="en-US" baseline="0" dirty="0"/>
              <a:t> to right of decimal point are truncated</a:t>
            </a:r>
            <a:endParaRPr lang="en-US" dirty="0"/>
          </a:p>
          <a:p>
            <a:pPr marL="914400" lvl="1" indent="-514350">
              <a:buFont typeface="+mj-lt"/>
              <a:buAutoNum type="alphaLcParenR"/>
            </a:pPr>
            <a:r>
              <a:rPr lang="en-US" dirty="0"/>
              <a:t>I, only 3 places allowed after decimal point</a:t>
            </a:r>
          </a:p>
          <a:p>
            <a:pPr marL="914400" lvl="1" indent="-514350">
              <a:buFont typeface="+mj-lt"/>
              <a:buAutoNum type="alphaLcParenR"/>
            </a:pPr>
            <a:r>
              <a:rPr lang="en-US" dirty="0"/>
              <a:t>V</a:t>
            </a:r>
          </a:p>
          <a:p>
            <a:pPr marL="914400" lvl="1" indent="-514350">
              <a:buFont typeface="+mj-lt"/>
              <a:buAutoNum type="alphaLcParenR"/>
            </a:pPr>
            <a:r>
              <a:rPr lang="en-US" dirty="0"/>
              <a:t>V</a:t>
            </a:r>
          </a:p>
          <a:p>
            <a:pPr marL="914400" lvl="1" indent="-514350">
              <a:buFont typeface="+mj-lt"/>
              <a:buAutoNum type="alphaLcParenR"/>
            </a:pPr>
            <a:r>
              <a:rPr lang="en-US" dirty="0"/>
              <a:t>V</a:t>
            </a:r>
          </a:p>
          <a:p>
            <a:pPr marL="914400" lvl="1" indent="-514350">
              <a:buFont typeface="+mj-lt"/>
              <a:buAutoNum type="alphaLcParenR"/>
            </a:pPr>
            <a:r>
              <a:rPr lang="en-US" dirty="0"/>
              <a:t>V</a:t>
            </a:r>
          </a:p>
          <a:p>
            <a:pPr marL="914400" lvl="1" indent="-514350">
              <a:buFont typeface="+mj-lt"/>
              <a:buAutoNum type="alphaLcParenR"/>
            </a:pPr>
            <a:r>
              <a:rPr lang="en-US" dirty="0"/>
              <a:t>V</a:t>
            </a:r>
          </a:p>
          <a:p>
            <a:pPr marL="914400" marR="0" lvl="1" indent="-514350" algn="l" defTabSz="914400" rtl="0" eaLnBrk="1" fontAlgn="auto" latinLnBrk="0" hangingPunct="1">
              <a:lnSpc>
                <a:spcPct val="100000"/>
              </a:lnSpc>
              <a:spcBef>
                <a:spcPts val="0"/>
              </a:spcBef>
              <a:spcAft>
                <a:spcPts val="0"/>
              </a:spcAft>
              <a:buClrTx/>
              <a:buSzTx/>
              <a:buFont typeface="+mj-lt"/>
              <a:buAutoNum type="alphaLcParenR"/>
              <a:tabLst/>
              <a:defRPr/>
            </a:pPr>
            <a:r>
              <a:rPr lang="en-US" dirty="0"/>
              <a:t>V, digits</a:t>
            </a:r>
            <a:r>
              <a:rPr lang="en-US" baseline="0" dirty="0"/>
              <a:t> to right of decimal point are truncated</a:t>
            </a:r>
            <a:endParaRPr lang="en-US" dirty="0"/>
          </a:p>
          <a:p>
            <a:pPr marL="914400" lvl="1" indent="-514350">
              <a:buFont typeface="+mj-lt"/>
              <a:buAutoNum type="alphaLcParenR"/>
            </a:pPr>
            <a:endParaRPr lang="en-US" dirty="0"/>
          </a:p>
          <a:p>
            <a:pPr marL="914400" lvl="1" indent="-514350">
              <a:buFont typeface="+mj-lt"/>
              <a:buAutoNum type="alphaLcParenR"/>
            </a:pPr>
            <a:endParaRPr lang="en-US" dirty="0"/>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9</a:t>
            </a:fld>
            <a:endParaRPr lang="en-IN" dirty="0"/>
          </a:p>
        </p:txBody>
      </p:sp>
    </p:spTree>
    <p:extLst>
      <p:ext uri="{BB962C8B-B14F-4D97-AF65-F5344CB8AC3E}">
        <p14:creationId xmlns:p14="http://schemas.microsoft.com/office/powerpoint/2010/main" val="3113428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Making a particular database the default by means of the </a:t>
            </a:r>
            <a:r>
              <a:rPr lang="en-US" sz="1200" b="0" i="0" u="none" strike="noStrike" kern="1200" dirty="0">
                <a:solidFill>
                  <a:schemeClr val="tx1"/>
                </a:solidFill>
                <a:effectLst/>
                <a:latin typeface="+mn-lt"/>
                <a:ea typeface="+mn-ea"/>
                <a:cs typeface="+mn-cs"/>
                <a:hlinkClick r:id="rId3" tooltip="13.8.4 USE Syntax"/>
              </a:rPr>
              <a:t>USE</a:t>
            </a:r>
            <a:r>
              <a:rPr lang="en-US" sz="1200" b="0" i="0" kern="1200" dirty="0">
                <a:solidFill>
                  <a:schemeClr val="tx1"/>
                </a:solidFill>
                <a:effectLst/>
                <a:latin typeface="+mn-lt"/>
                <a:ea typeface="+mn-ea"/>
                <a:cs typeface="+mn-cs"/>
              </a:rPr>
              <a:t> statement does not preclude accessing tables in other databases. The following example accesses the </a:t>
            </a:r>
            <a:r>
              <a:rPr lang="en-US" dirty="0"/>
              <a:t>author</a:t>
            </a:r>
            <a:r>
              <a:rPr lang="en-US" sz="1200" b="0" i="0" kern="1200" dirty="0">
                <a:solidFill>
                  <a:schemeClr val="tx1"/>
                </a:solidFill>
                <a:effectLst/>
                <a:latin typeface="+mn-lt"/>
                <a:ea typeface="+mn-ea"/>
                <a:cs typeface="+mn-cs"/>
              </a:rPr>
              <a:t> table from the </a:t>
            </a:r>
            <a:r>
              <a:rPr lang="en-US" dirty="0"/>
              <a:t>db1</a:t>
            </a:r>
            <a:r>
              <a:rPr lang="en-US" sz="1200" b="0" i="0" kern="1200" dirty="0">
                <a:solidFill>
                  <a:schemeClr val="tx1"/>
                </a:solidFill>
                <a:effectLst/>
                <a:latin typeface="+mn-lt"/>
                <a:ea typeface="+mn-ea"/>
                <a:cs typeface="+mn-cs"/>
              </a:rPr>
              <a:t> database and the </a:t>
            </a:r>
            <a:r>
              <a:rPr lang="en-US" dirty="0"/>
              <a:t>editor</a:t>
            </a:r>
            <a:r>
              <a:rPr lang="en-US" sz="1200" b="0" i="0" kern="1200" dirty="0">
                <a:solidFill>
                  <a:schemeClr val="tx1"/>
                </a:solidFill>
                <a:effectLst/>
                <a:latin typeface="+mn-lt"/>
                <a:ea typeface="+mn-ea"/>
                <a:cs typeface="+mn-cs"/>
              </a:rPr>
              <a:t> table from the </a:t>
            </a:r>
            <a:r>
              <a:rPr lang="en-US" dirty="0"/>
              <a:t>db2</a:t>
            </a:r>
            <a:r>
              <a:rPr lang="en-US" sz="1200" b="0" i="0" kern="1200" dirty="0">
                <a:solidFill>
                  <a:schemeClr val="tx1"/>
                </a:solidFill>
                <a:effectLst/>
                <a:latin typeface="+mn-lt"/>
                <a:ea typeface="+mn-ea"/>
                <a:cs typeface="+mn-cs"/>
              </a:rPr>
              <a:t> database:</a:t>
            </a:r>
          </a:p>
          <a:p>
            <a:r>
              <a:rPr lang="en-US" sz="1200" b="0" i="0" kern="1200" dirty="0">
                <a:solidFill>
                  <a:schemeClr val="tx1"/>
                </a:solidFill>
                <a:effectLst/>
                <a:latin typeface="+mn-lt"/>
                <a:ea typeface="+mn-ea"/>
                <a:cs typeface="+mn-cs"/>
              </a:rPr>
              <a:t>USE db1; </a:t>
            </a:r>
          </a:p>
          <a:p>
            <a:r>
              <a:rPr lang="en-US" sz="1200" b="0" i="0" kern="1200" dirty="0">
                <a:solidFill>
                  <a:schemeClr val="tx1"/>
                </a:solidFill>
                <a:effectLst/>
                <a:latin typeface="+mn-lt"/>
                <a:ea typeface="+mn-ea"/>
                <a:cs typeface="+mn-cs"/>
              </a:rPr>
              <a:t>SELECT author_name,editor_name FROM author,db2.editor WHERE author.editor_id = db2.editor.editor_id;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https://dev.mysql.com/doc/refman/8.0/en/use.html</a:t>
            </a:r>
          </a:p>
          <a:p>
            <a:r>
              <a:rPr lang="en-US" dirty="0"/>
              <a:t>https://www.tutorialspoint.com/mysql/mysql-select-database.htm</a:t>
            </a:r>
          </a:p>
          <a:p>
            <a:r>
              <a:rPr lang="en-US" dirty="0"/>
              <a:t>https://www.1keydata.com/sql/sql-use.html</a:t>
            </a:r>
          </a:p>
        </p:txBody>
      </p:sp>
      <p:sp>
        <p:nvSpPr>
          <p:cNvPr id="4" name="Slide Number Placeholder 3"/>
          <p:cNvSpPr>
            <a:spLocks noGrp="1"/>
          </p:cNvSpPr>
          <p:nvPr>
            <p:ph type="sldNum" sz="quarter" idx="10"/>
          </p:nvPr>
        </p:nvSpPr>
        <p:spPr/>
        <p:txBody>
          <a:bodyPr/>
          <a:lstStyle/>
          <a:p>
            <a:fld id="{42076F6B-3FBD-423E-9A61-A4E44799159F}" type="slidenum">
              <a:rPr lang="en-IN" smtClean="0"/>
              <a:t>13</a:t>
            </a:fld>
            <a:endParaRPr lang="en-IN" dirty="0"/>
          </a:p>
        </p:txBody>
      </p:sp>
    </p:spTree>
    <p:extLst>
      <p:ext uri="{BB962C8B-B14F-4D97-AF65-F5344CB8AC3E}">
        <p14:creationId xmlns:p14="http://schemas.microsoft.com/office/powerpoint/2010/main" val="261666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https://www.1keydata.com/sql/sql-drop-database.html</a:t>
            </a:r>
          </a:p>
          <a:p>
            <a:r>
              <a:rPr lang="en-US" dirty="0"/>
              <a:t>https://www.tutorialspoint.com/mysql/mysql-drop-database.htm</a:t>
            </a:r>
          </a:p>
          <a:p>
            <a:r>
              <a:rPr lang="en-US" dirty="0"/>
              <a:t>https://dev.mysql.com/doc/refman/8.0/en/drop-database.html</a:t>
            </a:r>
          </a:p>
        </p:txBody>
      </p:sp>
      <p:sp>
        <p:nvSpPr>
          <p:cNvPr id="4" name="Slide Number Placeholder 3"/>
          <p:cNvSpPr>
            <a:spLocks noGrp="1"/>
          </p:cNvSpPr>
          <p:nvPr>
            <p:ph type="sldNum" sz="quarter" idx="10"/>
          </p:nvPr>
        </p:nvSpPr>
        <p:spPr/>
        <p:txBody>
          <a:bodyPr/>
          <a:lstStyle/>
          <a:p>
            <a:fld id="{42076F6B-3FBD-423E-9A61-A4E44799159F}" type="slidenum">
              <a:rPr lang="en-IN" smtClean="0"/>
              <a:t>14</a:t>
            </a:fld>
            <a:endParaRPr lang="en-IN" dirty="0"/>
          </a:p>
        </p:txBody>
      </p:sp>
    </p:spTree>
    <p:extLst>
      <p:ext uri="{BB962C8B-B14F-4D97-AF65-F5344CB8AC3E}">
        <p14:creationId xmlns:p14="http://schemas.microsoft.com/office/powerpoint/2010/main" val="34567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https://www.1keydata.com/sql/sqlcreate.html</a:t>
            </a:r>
          </a:p>
          <a:p>
            <a:r>
              <a:rPr lang="en-US" dirty="0"/>
              <a:t>https://www.tutorialspoint.com/mysql/mysql-create-tables.htm</a:t>
            </a:r>
          </a:p>
          <a:p>
            <a:r>
              <a:rPr lang="en-US" dirty="0"/>
              <a:t>https://dev.mysql.com/doc/refman/8.0/en/create-table.html</a:t>
            </a:r>
          </a:p>
        </p:txBody>
      </p:sp>
      <p:sp>
        <p:nvSpPr>
          <p:cNvPr id="4" name="Slide Number Placeholder 3"/>
          <p:cNvSpPr>
            <a:spLocks noGrp="1"/>
          </p:cNvSpPr>
          <p:nvPr>
            <p:ph type="sldNum" sz="quarter" idx="10"/>
          </p:nvPr>
        </p:nvSpPr>
        <p:spPr/>
        <p:txBody>
          <a:bodyPr/>
          <a:lstStyle/>
          <a:p>
            <a:fld id="{42076F6B-3FBD-423E-9A61-A4E44799159F}" type="slidenum">
              <a:rPr lang="en-IN" smtClean="0"/>
              <a:t>15</a:t>
            </a:fld>
            <a:endParaRPr lang="en-IN" dirty="0"/>
          </a:p>
        </p:txBody>
      </p:sp>
    </p:spTree>
    <p:extLst>
      <p:ext uri="{BB962C8B-B14F-4D97-AF65-F5344CB8AC3E}">
        <p14:creationId xmlns:p14="http://schemas.microsoft.com/office/powerpoint/2010/main" val="188323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https://www.1keydata.com/sql/sql-alter-table.html</a:t>
            </a:r>
          </a:p>
          <a:p>
            <a:r>
              <a:rPr lang="en-US" dirty="0"/>
              <a:t>https://www.tutorialspoint.com/mysql/mysql-alter-command.htm</a:t>
            </a:r>
          </a:p>
          <a:p>
            <a:r>
              <a:rPr lang="en-US" dirty="0"/>
              <a:t>https://dev.mysql.com/doc/refman/8.0/en/alter-table.html</a:t>
            </a:r>
          </a:p>
        </p:txBody>
      </p:sp>
      <p:sp>
        <p:nvSpPr>
          <p:cNvPr id="4" name="Slide Number Placeholder 3"/>
          <p:cNvSpPr>
            <a:spLocks noGrp="1"/>
          </p:cNvSpPr>
          <p:nvPr>
            <p:ph type="sldNum" sz="quarter" idx="10"/>
          </p:nvPr>
        </p:nvSpPr>
        <p:spPr/>
        <p:txBody>
          <a:bodyPr/>
          <a:lstStyle/>
          <a:p>
            <a:fld id="{42076F6B-3FBD-423E-9A61-A4E44799159F}" type="slidenum">
              <a:rPr lang="en-IN" smtClean="0"/>
              <a:t>16</a:t>
            </a:fld>
            <a:endParaRPr lang="en-IN" dirty="0"/>
          </a:p>
        </p:txBody>
      </p:sp>
    </p:spTree>
    <p:extLst>
      <p:ext uri="{BB962C8B-B14F-4D97-AF65-F5344CB8AC3E}">
        <p14:creationId xmlns:p14="http://schemas.microsoft.com/office/powerpoint/2010/main" val="2165261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F32C3F40-8760-43FA-9059-330E2D1C5C70}" type="datetimeFigureOut">
              <a:rPr lang="en-US"/>
              <a:pPr>
                <a:defRPr/>
              </a:pPr>
              <a:t>10/17/2019</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0FF37E34-F76E-411B-90DA-1125C1A7C47C}" type="slidenum">
              <a:rPr lang="en-US"/>
              <a:pPr>
                <a:defRPr/>
              </a:pPr>
              <a:t>‹#›</a:t>
            </a:fld>
            <a:endParaRPr lang="en-US" dirty="0"/>
          </a:p>
        </p:txBody>
      </p:sp>
    </p:spTree>
    <p:extLst>
      <p:ext uri="{BB962C8B-B14F-4D97-AF65-F5344CB8AC3E}">
        <p14:creationId xmlns:p14="http://schemas.microsoft.com/office/powerpoint/2010/main" val="279736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924CD1-EF35-48EC-BA1B-9B5025510BD9}" type="datetimeFigureOut">
              <a:rPr lang="en-US"/>
              <a:pPr>
                <a:defRPr/>
              </a:pPr>
              <a:t>10/17/2019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656AA-32B3-492C-BFFA-08320FA7FDE4}" type="slidenum">
              <a:rPr lang="en-US"/>
              <a:pPr>
                <a:defRPr/>
              </a:pPr>
              <a:t>‹#›</a:t>
            </a:fld>
            <a:endParaRPr lang="en-US" dirty="0"/>
          </a:p>
        </p:txBody>
      </p:sp>
    </p:spTree>
    <p:extLst>
      <p:ext uri="{BB962C8B-B14F-4D97-AF65-F5344CB8AC3E}">
        <p14:creationId xmlns:p14="http://schemas.microsoft.com/office/powerpoint/2010/main" val="51845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BC49E-F306-4F4F-A720-509760451F08}" type="datetimeFigureOut">
              <a:rPr lang="en-US"/>
              <a:pPr>
                <a:defRPr/>
              </a:pPr>
              <a:t>10/17/2019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7DA73B3-251F-4012-A178-BBC875D9E00E}" type="slidenum">
              <a:rPr lang="en-US"/>
              <a:pPr>
                <a:defRPr/>
              </a:pPr>
              <a:t>‹#›</a:t>
            </a:fld>
            <a:endParaRPr lang="en-US" dirty="0"/>
          </a:p>
        </p:txBody>
      </p:sp>
    </p:spTree>
    <p:extLst>
      <p:ext uri="{BB962C8B-B14F-4D97-AF65-F5344CB8AC3E}">
        <p14:creationId xmlns:p14="http://schemas.microsoft.com/office/powerpoint/2010/main" val="320729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750D6A-FDA4-4AAD-9067-C1C0F5874746}" type="datetimeFigureOut">
              <a:rPr lang="en-US"/>
              <a:pPr>
                <a:defRPr/>
              </a:pPr>
              <a:t>10/17/2019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874369-F8FB-4CDE-949A-51F088BEA6F8}" type="slidenum">
              <a:rPr lang="en-US"/>
              <a:pPr>
                <a:defRPr/>
              </a:pPr>
              <a:t>‹#›</a:t>
            </a:fld>
            <a:endParaRPr lang="en-US" dirty="0"/>
          </a:p>
        </p:txBody>
      </p:sp>
    </p:spTree>
    <p:extLst>
      <p:ext uri="{BB962C8B-B14F-4D97-AF65-F5344CB8AC3E}">
        <p14:creationId xmlns:p14="http://schemas.microsoft.com/office/powerpoint/2010/main" val="118402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D0CB57-D793-4261-A051-0932427D3832}" type="datetimeFigureOut">
              <a:rPr lang="en-US"/>
              <a:pPr>
                <a:defRPr/>
              </a:pPr>
              <a:t>10/17/2019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8F766A-C5A5-4873-8386-FDE9D44195C2}" type="slidenum">
              <a:rPr lang="en-US"/>
              <a:pPr>
                <a:defRPr/>
              </a:pPr>
              <a:t>‹#›</a:t>
            </a:fld>
            <a:endParaRPr lang="en-US" dirty="0"/>
          </a:p>
        </p:txBody>
      </p:sp>
    </p:spTree>
    <p:extLst>
      <p:ext uri="{BB962C8B-B14F-4D97-AF65-F5344CB8AC3E}">
        <p14:creationId xmlns:p14="http://schemas.microsoft.com/office/powerpoint/2010/main" val="92125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EE3E672-DD0F-429A-A51A-BA12958DE0B3}" type="datetimeFigureOut">
              <a:rPr lang="en-US"/>
              <a:pPr>
                <a:defRPr/>
              </a:pPr>
              <a:t>10/17/2019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9B623E0-7478-40B7-B92D-7F5D063FC610}" type="slidenum">
              <a:rPr lang="en-US"/>
              <a:pPr>
                <a:defRPr/>
              </a:pPr>
              <a:t>‹#›</a:t>
            </a:fld>
            <a:endParaRPr lang="en-US" dirty="0"/>
          </a:p>
        </p:txBody>
      </p:sp>
    </p:spTree>
    <p:extLst>
      <p:ext uri="{BB962C8B-B14F-4D97-AF65-F5344CB8AC3E}">
        <p14:creationId xmlns:p14="http://schemas.microsoft.com/office/powerpoint/2010/main" val="37951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AD488AF-5BD7-4079-8346-6A274D5FC336}" type="datetimeFigureOut">
              <a:rPr lang="en-US"/>
              <a:pPr>
                <a:defRPr/>
              </a:pPr>
              <a:t>10/17/2019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7C209FB5-89BF-4E64-933D-5B0FFF9E4ED4}" type="slidenum">
              <a:rPr lang="en-US"/>
              <a:pPr>
                <a:defRPr/>
              </a:pPr>
              <a:t>‹#›</a:t>
            </a:fld>
            <a:endParaRPr lang="en-US" dirty="0"/>
          </a:p>
        </p:txBody>
      </p:sp>
    </p:spTree>
    <p:extLst>
      <p:ext uri="{BB962C8B-B14F-4D97-AF65-F5344CB8AC3E}">
        <p14:creationId xmlns:p14="http://schemas.microsoft.com/office/powerpoint/2010/main" val="182331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957C8D-3EF8-44BC-B1DA-256E8FD87A7D}" type="datetimeFigureOut">
              <a:rPr lang="en-US"/>
              <a:pPr>
                <a:defRPr/>
              </a:pPr>
              <a:t>10/17/2019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66DB2E7-D513-4104-8B1D-16CABE96F212}" type="slidenum">
              <a:rPr lang="en-US"/>
              <a:pPr>
                <a:defRPr/>
              </a:pPr>
              <a:t>‹#›</a:t>
            </a:fld>
            <a:endParaRPr lang="en-US" dirty="0"/>
          </a:p>
        </p:txBody>
      </p:sp>
    </p:spTree>
    <p:extLst>
      <p:ext uri="{BB962C8B-B14F-4D97-AF65-F5344CB8AC3E}">
        <p14:creationId xmlns:p14="http://schemas.microsoft.com/office/powerpoint/2010/main" val="18961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43DB28F-1F99-4A05-9EDC-731F8BFB0A81}" type="datetimeFigureOut">
              <a:rPr lang="en-US"/>
              <a:pPr>
                <a:defRPr/>
              </a:pPr>
              <a:t>10/17/2019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1A511ECB-7294-4D8D-AC6A-F7A0811FF4CA}" type="slidenum">
              <a:rPr lang="en-US"/>
              <a:pPr>
                <a:defRPr/>
              </a:pPr>
              <a:t>‹#›</a:t>
            </a:fld>
            <a:endParaRPr lang="en-US" dirty="0"/>
          </a:p>
        </p:txBody>
      </p:sp>
    </p:spTree>
    <p:extLst>
      <p:ext uri="{BB962C8B-B14F-4D97-AF65-F5344CB8AC3E}">
        <p14:creationId xmlns:p14="http://schemas.microsoft.com/office/powerpoint/2010/main" val="3805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D44ACE-1529-490F-9CF3-58EAB28A18F7}" type="datetimeFigureOut">
              <a:rPr lang="en-US"/>
              <a:pPr>
                <a:defRPr/>
              </a:pPr>
              <a:t>10/17/2019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931AF7-A381-4DAD-917E-607CD0CA699C}" type="slidenum">
              <a:rPr lang="en-US"/>
              <a:pPr>
                <a:defRPr/>
              </a:pPr>
              <a:t>‹#›</a:t>
            </a:fld>
            <a:endParaRPr lang="en-US" dirty="0"/>
          </a:p>
        </p:txBody>
      </p:sp>
    </p:spTree>
    <p:extLst>
      <p:ext uri="{BB962C8B-B14F-4D97-AF65-F5344CB8AC3E}">
        <p14:creationId xmlns:p14="http://schemas.microsoft.com/office/powerpoint/2010/main" val="100254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C90EB-F603-4F18-8813-9028B0034AE6}" type="datetimeFigureOut">
              <a:rPr lang="en-US"/>
              <a:pPr>
                <a:defRPr/>
              </a:pPr>
              <a:t>10/17/2019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23C54E4-1DE5-47D9-8CC9-7B90BA475475}" type="slidenum">
              <a:rPr lang="en-US"/>
              <a:pPr>
                <a:defRPr/>
              </a:pPr>
              <a:t>‹#›</a:t>
            </a:fld>
            <a:endParaRPr lang="en-US" dirty="0"/>
          </a:p>
        </p:txBody>
      </p:sp>
    </p:spTree>
    <p:extLst>
      <p:ext uri="{BB962C8B-B14F-4D97-AF65-F5344CB8AC3E}">
        <p14:creationId xmlns:p14="http://schemas.microsoft.com/office/powerpoint/2010/main" val="304089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B96FF00-D3F7-4917-A9E8-A1C7FCB86C03}" type="datetimeFigureOut">
              <a:rPr lang="en-US"/>
              <a:pPr>
                <a:defRPr/>
              </a:pPr>
              <a:t>10/17/2019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FACC600-3636-4FC7-B750-7944793B9AA3}" type="slidenum">
              <a:rPr lang="en-US"/>
              <a:pPr>
                <a:defRPr/>
              </a:pPr>
              <a:t>‹#›</a:t>
            </a:fld>
            <a:endParaRPr lang="en-US" dirty="0"/>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spoint.com/mysql/index.htm" TargetMode="External"/><Relationship Id="rId2" Type="http://schemas.openxmlformats.org/officeDocument/2006/relationships/hyperlink" Target="https://www.1keydata.com/sql/sql.html" TargetMode="External"/><Relationship Id="rId1" Type="http://schemas.openxmlformats.org/officeDocument/2006/relationships/slideLayout" Target="../slideLayouts/slideLayout2.xml"/><Relationship Id="rId4" Type="http://schemas.openxmlformats.org/officeDocument/2006/relationships/hyperlink" Target="https://dev.mysql.com/doc/refman/8.0/e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mysql/index.htm" TargetMode="External"/><Relationship Id="rId2" Type="http://schemas.openxmlformats.org/officeDocument/2006/relationships/hyperlink" Target="https://www.1keydata.com/sql/sql.html" TargetMode="External"/><Relationship Id="rId1" Type="http://schemas.openxmlformats.org/officeDocument/2006/relationships/slideLayout" Target="../slideLayouts/slideLayout1.xml"/><Relationship Id="rId4" Type="http://schemas.openxmlformats.org/officeDocument/2006/relationships/hyperlink" Target="https://dev.mysql.com/doc/refman/8.0/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945" t="5708" r="5200" b="7088"/>
          <a:stretch/>
        </p:blipFill>
        <p:spPr bwMode="auto">
          <a:xfrm>
            <a:off x="4620491" y="152400"/>
            <a:ext cx="4523509" cy="252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ctrTitle"/>
          </p:nvPr>
        </p:nvSpPr>
        <p:spPr>
          <a:xfrm>
            <a:off x="152400" y="1443296"/>
            <a:ext cx="7772400" cy="2308225"/>
          </a:xfrm>
        </p:spPr>
        <p:txBody>
          <a:bodyPr/>
          <a:lstStyle/>
          <a:p>
            <a:pPr algn="l"/>
            <a:r>
              <a:rPr lang="en-US" sz="6000" b="1" dirty="0">
                <a:solidFill>
                  <a:schemeClr val="accent5">
                    <a:lumMod val="75000"/>
                  </a:schemeClr>
                </a:solidFill>
                <a:latin typeface="Times New Roman" panose="02020603050405020304" pitchFamily="18" charset="0"/>
                <a:cs typeface="Times New Roman" panose="02020603050405020304" pitchFamily="18" charset="0"/>
              </a:rPr>
              <a:t>LECTURE 2</a:t>
            </a:r>
            <a:br>
              <a:rPr lang="en-US" sz="6000" b="1" dirty="0">
                <a:solidFill>
                  <a:schemeClr val="accent5">
                    <a:lumMod val="75000"/>
                  </a:schemeClr>
                </a:solidFill>
                <a:latin typeface="Times New Roman" panose="02020603050405020304" pitchFamily="18" charset="0"/>
                <a:cs typeface="Times New Roman" panose="02020603050405020304" pitchFamily="18" charset="0"/>
              </a:rPr>
            </a:br>
            <a:br>
              <a:rPr lang="en-US" sz="6000" b="1" dirty="0">
                <a:solidFill>
                  <a:schemeClr val="accent5">
                    <a:lumMod val="75000"/>
                  </a:schemeClr>
                </a:solidFill>
                <a:latin typeface="Times New Roman" panose="02020603050405020304" pitchFamily="18" charset="0"/>
                <a:cs typeface="Times New Roman" panose="02020603050405020304" pitchFamily="18" charset="0"/>
              </a:rPr>
            </a:br>
            <a:br>
              <a:rPr lang="en-US" sz="700" dirty="0">
                <a:solidFill>
                  <a:srgbClr val="FF0000"/>
                </a:solidFill>
                <a:latin typeface="Stencil" panose="040409050D0802020404" pitchFamily="82" charset="0"/>
              </a:rPr>
            </a:br>
            <a:r>
              <a:rPr lang="en-US" sz="5400" b="1" dirty="0">
                <a:solidFill>
                  <a:srgbClr val="C00000"/>
                </a:solidFill>
                <a:latin typeface="Arial Narrow" panose="020B0606020202030204" pitchFamily="34" charset="0"/>
              </a:rPr>
              <a:t>DATA DEFINITION LANGUAGE</a:t>
            </a:r>
          </a:p>
        </p:txBody>
      </p:sp>
      <p:sp>
        <p:nvSpPr>
          <p:cNvPr id="5" name="Subtitle 4"/>
          <p:cNvSpPr>
            <a:spLocks noGrp="1"/>
          </p:cNvSpPr>
          <p:nvPr>
            <p:ph type="subTitle" idx="1"/>
          </p:nvPr>
        </p:nvSpPr>
        <p:spPr>
          <a:xfrm>
            <a:off x="5410200" y="4876800"/>
            <a:ext cx="4038600" cy="1066800"/>
          </a:xfrm>
        </p:spPr>
        <p:txBody>
          <a:bodyPr/>
          <a:lstStyle/>
          <a:p>
            <a:r>
              <a:rPr lang="en-US" sz="4000" dirty="0">
                <a:solidFill>
                  <a:schemeClr val="tx1"/>
                </a:solidFill>
                <a:latin typeface="Arial Rounded MT Bold" panose="020F0704030504030204" pitchFamily="34" charset="0"/>
              </a:rPr>
              <a:t>Ankita Pai</a:t>
            </a:r>
          </a:p>
        </p:txBody>
      </p:sp>
    </p:spTree>
    <p:extLst>
      <p:ext uri="{BB962C8B-B14F-4D97-AF65-F5344CB8AC3E}">
        <p14:creationId xmlns:p14="http://schemas.microsoft.com/office/powerpoint/2010/main" val="310436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018943"/>
            <a:ext cx="8763000" cy="2400657"/>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DATA DEFINITION LANGUAGE</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154977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What is DDL?</a:t>
            </a:r>
            <a:endParaRPr lang="en-US" dirty="0"/>
          </a:p>
        </p:txBody>
      </p:sp>
      <p:sp>
        <p:nvSpPr>
          <p:cNvPr id="3" name="Content Placeholder 2"/>
          <p:cNvSpPr>
            <a:spLocks noGrp="1"/>
          </p:cNvSpPr>
          <p:nvPr>
            <p:ph idx="1"/>
          </p:nvPr>
        </p:nvSpPr>
        <p:spPr/>
        <p:txBody>
          <a:bodyPr>
            <a:normAutofit fontScale="85000" lnSpcReduction="20000"/>
          </a:bodyPr>
          <a:lstStyle/>
          <a:p>
            <a:r>
              <a:rPr lang="en-US" dirty="0"/>
              <a:t>Data Definition Language (DDL) is a part of SQL that is used to create, modify, and delete database objects such as table, view, and index.</a:t>
            </a:r>
          </a:p>
          <a:p>
            <a:r>
              <a:rPr lang="en-US" dirty="0"/>
              <a:t>Below are the most common DDL commands:</a:t>
            </a:r>
          </a:p>
          <a:p>
            <a:pPr lvl="1"/>
            <a:r>
              <a:rPr lang="en-US" dirty="0"/>
              <a:t>CREATE DATABASE</a:t>
            </a:r>
          </a:p>
          <a:p>
            <a:pPr lvl="1"/>
            <a:r>
              <a:rPr lang="en-US" dirty="0"/>
              <a:t>USE</a:t>
            </a:r>
          </a:p>
          <a:p>
            <a:pPr lvl="1"/>
            <a:r>
              <a:rPr lang="en-US" dirty="0"/>
              <a:t>DROP DATABASE</a:t>
            </a:r>
          </a:p>
          <a:p>
            <a:pPr lvl="1"/>
            <a:r>
              <a:rPr lang="en-US" dirty="0"/>
              <a:t>CREATE TABLE</a:t>
            </a:r>
          </a:p>
          <a:p>
            <a:pPr lvl="1"/>
            <a:r>
              <a:rPr lang="en-US" dirty="0"/>
              <a:t>ALTER TABLE</a:t>
            </a:r>
          </a:p>
          <a:p>
            <a:pPr lvl="1"/>
            <a:r>
              <a:rPr lang="en-US" dirty="0"/>
              <a:t>RENAME</a:t>
            </a:r>
          </a:p>
          <a:p>
            <a:pPr lvl="1"/>
            <a:r>
              <a:rPr lang="en-US" dirty="0"/>
              <a:t>DROP TABLE</a:t>
            </a:r>
          </a:p>
          <a:p>
            <a:pPr lvl="1"/>
            <a:r>
              <a:rPr lang="en-US" dirty="0"/>
              <a:t>TRUNCATE TABLE</a:t>
            </a:r>
          </a:p>
        </p:txBody>
      </p:sp>
    </p:spTree>
    <p:extLst>
      <p:ext uri="{BB962C8B-B14F-4D97-AF65-F5344CB8AC3E}">
        <p14:creationId xmlns:p14="http://schemas.microsoft.com/office/powerpoint/2010/main" val="408964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4C4DE-E0AC-4E36-84BD-00E7006AA57C}"/>
              </a:ext>
            </a:extLst>
          </p:cNvPr>
          <p:cNvSpPr>
            <a:spLocks noGrp="1"/>
          </p:cNvSpPr>
          <p:nvPr>
            <p:ph type="title"/>
          </p:nvPr>
        </p:nvSpPr>
        <p:spPr/>
        <p:txBody>
          <a:bodyPr/>
          <a:lstStyle/>
          <a:p>
            <a:r>
              <a:rPr lang="en-US" b="1" u="sng" dirty="0">
                <a:solidFill>
                  <a:srgbClr val="C00000"/>
                </a:solidFill>
              </a:rPr>
              <a:t>CREATE DATABASE Command</a:t>
            </a:r>
            <a:endParaRPr lang="en-IN" dirty="0"/>
          </a:p>
        </p:txBody>
      </p:sp>
      <p:sp>
        <p:nvSpPr>
          <p:cNvPr id="3" name="Content Placeholder 2">
            <a:extLst>
              <a:ext uri="{FF2B5EF4-FFF2-40B4-BE49-F238E27FC236}">
                <a16:creationId xmlns:a16="http://schemas.microsoft.com/office/drawing/2014/main" id="{EDC951BA-6CA6-48F5-8850-00549C2FD417}"/>
              </a:ext>
            </a:extLst>
          </p:cNvPr>
          <p:cNvSpPr>
            <a:spLocks noGrp="1"/>
          </p:cNvSpPr>
          <p:nvPr>
            <p:ph idx="1"/>
          </p:nvPr>
        </p:nvSpPr>
        <p:spPr>
          <a:xfrm>
            <a:off x="457200" y="1219200"/>
            <a:ext cx="8534400" cy="5181600"/>
          </a:xfrm>
        </p:spPr>
        <p:txBody>
          <a:bodyPr/>
          <a:lstStyle/>
          <a:p>
            <a:r>
              <a:rPr lang="en-US" sz="2800" dirty="0"/>
              <a:t>CREATE DATABASE creates a database with the given name.</a:t>
            </a:r>
          </a:p>
          <a:p>
            <a:r>
              <a:rPr lang="en-US" sz="2800" dirty="0"/>
              <a:t>A database in MySQL is implemented as a directory containing files that correspond to tables in the database. </a:t>
            </a:r>
          </a:p>
          <a:p>
            <a:r>
              <a:rPr lang="en-US" sz="2800" dirty="0"/>
              <a:t>Because there are no tables in a database when it is initially created, the CREATE DATABASE statement creates only a directory under the MySQL data directory.</a:t>
            </a:r>
            <a:endParaRPr lang="en-US" sz="2400" dirty="0"/>
          </a:p>
          <a:p>
            <a:pPr marL="0" indent="0">
              <a:buNone/>
            </a:pPr>
            <a:r>
              <a:rPr lang="en-US" sz="2400" dirty="0">
                <a:solidFill>
                  <a:srgbClr val="C00000"/>
                </a:solidFill>
              </a:rPr>
              <a:t>    CREATE {DATABASE | SCHEMA} [IF NOT EXISTS] </a:t>
            </a:r>
            <a:r>
              <a:rPr lang="en-US" sz="2400" i="1" dirty="0" err="1">
                <a:solidFill>
                  <a:srgbClr val="C00000"/>
                </a:solidFill>
              </a:rPr>
              <a:t>db_name</a:t>
            </a:r>
            <a:endParaRPr lang="en-US" sz="2400" dirty="0">
              <a:solidFill>
                <a:srgbClr val="C00000"/>
              </a:solidFill>
            </a:endParaRPr>
          </a:p>
          <a:p>
            <a:pPr marL="0" indent="0">
              <a:buNone/>
            </a:pPr>
            <a:endParaRPr lang="en-US" sz="2400" dirty="0"/>
          </a:p>
          <a:p>
            <a:pPr marL="0" indent="0">
              <a:buNone/>
            </a:pPr>
            <a:endParaRPr lang="en-US" dirty="0"/>
          </a:p>
          <a:p>
            <a:endParaRPr lang="en-IN" dirty="0"/>
          </a:p>
        </p:txBody>
      </p:sp>
    </p:spTree>
    <p:extLst>
      <p:ext uri="{BB962C8B-B14F-4D97-AF65-F5344CB8AC3E}">
        <p14:creationId xmlns:p14="http://schemas.microsoft.com/office/powerpoint/2010/main" val="43798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USE Statement</a:t>
            </a:r>
            <a:endParaRPr lang="en-US" dirty="0"/>
          </a:p>
        </p:txBody>
      </p:sp>
      <p:sp>
        <p:nvSpPr>
          <p:cNvPr id="4" name="Rectangle 3"/>
          <p:cNvSpPr/>
          <p:nvPr/>
        </p:nvSpPr>
        <p:spPr>
          <a:xfrm>
            <a:off x="2743200" y="4495800"/>
            <a:ext cx="3429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p:txBody>
          <a:bodyPr/>
          <a:lstStyle/>
          <a:p>
            <a:r>
              <a:rPr lang="en-US" dirty="0"/>
              <a:t>The USE </a:t>
            </a:r>
            <a:r>
              <a:rPr lang="en-US" i="1" dirty="0"/>
              <a:t>db_name</a:t>
            </a:r>
            <a:r>
              <a:rPr lang="en-US" dirty="0"/>
              <a:t> statement tells MySQL to use the </a:t>
            </a:r>
            <a:r>
              <a:rPr lang="en-US" i="1" dirty="0"/>
              <a:t>db_name</a:t>
            </a:r>
            <a:r>
              <a:rPr lang="en-US" dirty="0"/>
              <a:t> database as the default (current) database for subsequent statements.</a:t>
            </a:r>
          </a:p>
          <a:p>
            <a:r>
              <a:rPr lang="en-US" dirty="0"/>
              <a:t>The database remains the default until the end of the session or another USE statement is issued:</a:t>
            </a:r>
          </a:p>
          <a:p>
            <a:pPr marL="0" indent="0">
              <a:buNone/>
            </a:pPr>
            <a:r>
              <a:rPr lang="en-US" dirty="0"/>
              <a:t>			</a:t>
            </a:r>
            <a:r>
              <a:rPr lang="en-US" dirty="0">
                <a:solidFill>
                  <a:srgbClr val="C00000"/>
                </a:solidFill>
              </a:rPr>
              <a:t>USE </a:t>
            </a:r>
            <a:r>
              <a:rPr lang="en-US" i="1" dirty="0">
                <a:solidFill>
                  <a:srgbClr val="C00000"/>
                </a:solidFill>
              </a:rPr>
              <a:t>db_name</a:t>
            </a:r>
            <a:endParaRPr lang="en-US" dirty="0">
              <a:solidFill>
                <a:srgbClr val="C00000"/>
              </a:solidFill>
            </a:endParaRPr>
          </a:p>
        </p:txBody>
      </p:sp>
    </p:spTree>
    <p:extLst>
      <p:ext uri="{BB962C8B-B14F-4D97-AF65-F5344CB8AC3E}">
        <p14:creationId xmlns:p14="http://schemas.microsoft.com/office/powerpoint/2010/main" val="256511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DROP DATABASE Command</a:t>
            </a:r>
            <a:endParaRPr lang="en-US" dirty="0"/>
          </a:p>
        </p:txBody>
      </p:sp>
      <p:sp>
        <p:nvSpPr>
          <p:cNvPr id="4" name="Rectangle 3"/>
          <p:cNvSpPr/>
          <p:nvPr/>
        </p:nvSpPr>
        <p:spPr>
          <a:xfrm>
            <a:off x="457200" y="3962400"/>
            <a:ext cx="8458200" cy="1295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a:xfrm>
            <a:off x="457200" y="1600200"/>
            <a:ext cx="8534400" cy="4525963"/>
          </a:xfrm>
        </p:spPr>
        <p:txBody>
          <a:bodyPr/>
          <a:lstStyle/>
          <a:p>
            <a:r>
              <a:rPr lang="en-US" dirty="0"/>
              <a:t>DROP DATABASE drops all tables in the database and deletes the database. </a:t>
            </a:r>
          </a:p>
          <a:p>
            <a:r>
              <a:rPr lang="en-US" dirty="0"/>
              <a:t>DROP DATABASE returns the number of tables that were removed.</a:t>
            </a:r>
          </a:p>
          <a:p>
            <a:pPr marL="0" indent="0">
              <a:buNone/>
            </a:pPr>
            <a:r>
              <a:rPr lang="en-US" dirty="0"/>
              <a:t>	</a:t>
            </a:r>
          </a:p>
          <a:p>
            <a:pPr marL="0" indent="0">
              <a:buNone/>
            </a:pPr>
            <a:r>
              <a:rPr lang="en-US" dirty="0">
                <a:solidFill>
                  <a:srgbClr val="C00000"/>
                </a:solidFill>
              </a:rPr>
              <a:t>DROP {DATABASE | SCHEMA} [IF EXISTS] </a:t>
            </a:r>
            <a:r>
              <a:rPr lang="en-US" i="1" dirty="0">
                <a:solidFill>
                  <a:srgbClr val="C00000"/>
                </a:solidFill>
              </a:rPr>
              <a:t>db_name</a:t>
            </a:r>
            <a:endParaRPr lang="en-US" dirty="0">
              <a:solidFill>
                <a:srgbClr val="C00000"/>
              </a:solidFill>
            </a:endParaRPr>
          </a:p>
        </p:txBody>
      </p:sp>
    </p:spTree>
    <p:extLst>
      <p:ext uri="{BB962C8B-B14F-4D97-AF65-F5344CB8AC3E}">
        <p14:creationId xmlns:p14="http://schemas.microsoft.com/office/powerpoint/2010/main" val="5919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CREATE TABLE Command</a:t>
            </a:r>
            <a:endParaRPr lang="en-US" dirty="0"/>
          </a:p>
        </p:txBody>
      </p:sp>
      <p:sp>
        <p:nvSpPr>
          <p:cNvPr id="4" name="Rectangle 3"/>
          <p:cNvSpPr/>
          <p:nvPr/>
        </p:nvSpPr>
        <p:spPr>
          <a:xfrm>
            <a:off x="381000" y="2057400"/>
            <a:ext cx="7848600" cy="3886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a:xfrm>
            <a:off x="381000" y="1257980"/>
            <a:ext cx="7848600" cy="4990420"/>
          </a:xfrm>
        </p:spPr>
        <p:txBody>
          <a:bodyPr>
            <a:normAutofit fontScale="77500" lnSpcReduction="20000"/>
          </a:bodyPr>
          <a:lstStyle/>
          <a:p>
            <a:r>
              <a:rPr lang="en-US" dirty="0"/>
              <a:t>CREATE TABLE creates a table with the given name. </a:t>
            </a:r>
          </a:p>
          <a:p>
            <a:pPr>
              <a:lnSpc>
                <a:spcPct val="120000"/>
              </a:lnSpc>
            </a:pPr>
            <a:r>
              <a:rPr lang="en-US" dirty="0"/>
              <a:t>By default, tables are created in the default database.</a:t>
            </a:r>
          </a:p>
          <a:p>
            <a:pPr marL="0" indent="0" algn="just">
              <a:lnSpc>
                <a:spcPct val="120000"/>
              </a:lnSpc>
              <a:buNone/>
            </a:pPr>
            <a:r>
              <a:rPr lang="en-US" dirty="0">
                <a:solidFill>
                  <a:srgbClr val="C00000"/>
                </a:solidFill>
              </a:rPr>
              <a:t>CREATE [TEMPORARY] TABLE [IF NOT EXISTS] </a:t>
            </a:r>
            <a:r>
              <a:rPr lang="en-US" i="1" dirty="0">
                <a:solidFill>
                  <a:srgbClr val="C00000"/>
                </a:solidFill>
              </a:rPr>
              <a:t>tbl_name</a:t>
            </a:r>
            <a:r>
              <a:rPr lang="en-US" dirty="0">
                <a:solidFill>
                  <a:srgbClr val="C00000"/>
                </a:solidFill>
              </a:rPr>
              <a:t> (</a:t>
            </a:r>
            <a:r>
              <a:rPr lang="en-US" i="1" dirty="0">
                <a:solidFill>
                  <a:srgbClr val="C00000"/>
                </a:solidFill>
              </a:rPr>
              <a:t>create_definition</a:t>
            </a:r>
            <a:r>
              <a:rPr lang="en-US" dirty="0">
                <a:solidFill>
                  <a:srgbClr val="C00000"/>
                </a:solidFill>
              </a:rPr>
              <a:t>,...)</a:t>
            </a:r>
          </a:p>
          <a:p>
            <a:pPr marL="0" indent="0" algn="just">
              <a:buNone/>
            </a:pPr>
            <a:r>
              <a:rPr lang="en-US" i="1" dirty="0">
                <a:solidFill>
                  <a:srgbClr val="C00000"/>
                </a:solidFill>
              </a:rPr>
              <a:t>create_definition</a:t>
            </a:r>
            <a:r>
              <a:rPr lang="en-US" dirty="0">
                <a:solidFill>
                  <a:srgbClr val="C00000"/>
                </a:solidFill>
              </a:rPr>
              <a:t>: </a:t>
            </a:r>
            <a:r>
              <a:rPr lang="en-US" i="1" dirty="0">
                <a:solidFill>
                  <a:srgbClr val="C00000"/>
                </a:solidFill>
              </a:rPr>
              <a:t>col_name</a:t>
            </a:r>
            <a:r>
              <a:rPr lang="en-US" dirty="0">
                <a:solidFill>
                  <a:srgbClr val="C00000"/>
                </a:solidFill>
              </a:rPr>
              <a:t> </a:t>
            </a:r>
            <a:r>
              <a:rPr lang="en-US" i="1" dirty="0">
                <a:solidFill>
                  <a:srgbClr val="C00000"/>
                </a:solidFill>
              </a:rPr>
              <a:t>column_definition</a:t>
            </a:r>
          </a:p>
          <a:p>
            <a:pPr marL="0" indent="0" algn="just">
              <a:buNone/>
            </a:pPr>
            <a:r>
              <a:rPr lang="en-US" i="1" dirty="0">
                <a:solidFill>
                  <a:srgbClr val="C00000"/>
                </a:solidFill>
              </a:rPr>
              <a:t>column_definition</a:t>
            </a:r>
            <a:r>
              <a:rPr lang="en-US" dirty="0">
                <a:solidFill>
                  <a:srgbClr val="C00000"/>
                </a:solidFill>
              </a:rPr>
              <a:t>: </a:t>
            </a:r>
            <a:r>
              <a:rPr lang="en-US" i="1" dirty="0">
                <a:solidFill>
                  <a:srgbClr val="C00000"/>
                </a:solidFill>
              </a:rPr>
              <a:t>data_type</a:t>
            </a:r>
            <a:r>
              <a:rPr lang="en-US" dirty="0">
                <a:solidFill>
                  <a:srgbClr val="C00000"/>
                </a:solidFill>
              </a:rPr>
              <a:t> [NOT NULL | NULL] [DEFAULT {</a:t>
            </a:r>
            <a:r>
              <a:rPr lang="en-US" i="1" dirty="0">
                <a:solidFill>
                  <a:srgbClr val="C00000"/>
                </a:solidFill>
              </a:rPr>
              <a:t>literal</a:t>
            </a:r>
            <a:r>
              <a:rPr lang="en-US" dirty="0">
                <a:solidFill>
                  <a:srgbClr val="C00000"/>
                </a:solidFill>
              </a:rPr>
              <a:t> | (</a:t>
            </a:r>
            <a:r>
              <a:rPr lang="en-US" i="1" dirty="0">
                <a:solidFill>
                  <a:srgbClr val="C00000"/>
                </a:solidFill>
              </a:rPr>
              <a:t>expr</a:t>
            </a:r>
            <a:r>
              <a:rPr lang="en-US" dirty="0">
                <a:solidFill>
                  <a:srgbClr val="C00000"/>
                </a:solidFill>
              </a:rPr>
              <a:t>)} ] [AUTO_INCREMENT] [UNIQUE [KEY]] [[PRIMARY] KEY] [</a:t>
            </a:r>
            <a:r>
              <a:rPr lang="en-US" i="1" dirty="0">
                <a:solidFill>
                  <a:srgbClr val="C00000"/>
                </a:solidFill>
              </a:rPr>
              <a:t>reference_definition</a:t>
            </a:r>
            <a:r>
              <a:rPr lang="en-US" dirty="0">
                <a:solidFill>
                  <a:srgbClr val="C00000"/>
                </a:solidFill>
              </a:rPr>
              <a:t>]</a:t>
            </a:r>
          </a:p>
          <a:p>
            <a:pPr marL="0" indent="0" algn="just">
              <a:buNone/>
            </a:pPr>
            <a:r>
              <a:rPr lang="en-US" i="1" dirty="0">
                <a:solidFill>
                  <a:srgbClr val="C00000"/>
                </a:solidFill>
              </a:rPr>
              <a:t>reference_definition</a:t>
            </a:r>
            <a:r>
              <a:rPr lang="en-US" dirty="0">
                <a:solidFill>
                  <a:srgbClr val="C00000"/>
                </a:solidFill>
              </a:rPr>
              <a:t>: REFERENCES </a:t>
            </a:r>
            <a:r>
              <a:rPr lang="en-US" i="1" dirty="0">
                <a:solidFill>
                  <a:srgbClr val="C00000"/>
                </a:solidFill>
              </a:rPr>
              <a:t>tbl_name</a:t>
            </a:r>
            <a:r>
              <a:rPr lang="en-US" dirty="0">
                <a:solidFill>
                  <a:srgbClr val="C00000"/>
                </a:solidFill>
              </a:rPr>
              <a:t> (</a:t>
            </a:r>
            <a:r>
              <a:rPr lang="en-US" i="1" dirty="0">
                <a:solidFill>
                  <a:srgbClr val="C00000"/>
                </a:solidFill>
              </a:rPr>
              <a:t>key_part</a:t>
            </a:r>
            <a:r>
              <a:rPr lang="en-US" dirty="0">
                <a:solidFill>
                  <a:srgbClr val="C00000"/>
                </a:solidFill>
              </a:rPr>
              <a:t>,...) [ON DELETE </a:t>
            </a:r>
            <a:r>
              <a:rPr lang="en-US" i="1" dirty="0">
                <a:solidFill>
                  <a:srgbClr val="C00000"/>
                </a:solidFill>
              </a:rPr>
              <a:t>reference_option</a:t>
            </a:r>
            <a:r>
              <a:rPr lang="en-US" dirty="0">
                <a:solidFill>
                  <a:srgbClr val="C00000"/>
                </a:solidFill>
              </a:rPr>
              <a:t>] [ON UPDATE </a:t>
            </a:r>
            <a:r>
              <a:rPr lang="en-US" i="1" dirty="0">
                <a:solidFill>
                  <a:srgbClr val="C00000"/>
                </a:solidFill>
              </a:rPr>
              <a:t>reference_option</a:t>
            </a:r>
            <a:r>
              <a:rPr lang="en-US" dirty="0">
                <a:solidFill>
                  <a:srgbClr val="C00000"/>
                </a:solidFill>
              </a:rPr>
              <a:t>]</a:t>
            </a:r>
          </a:p>
          <a:p>
            <a:pPr marL="0" indent="0" algn="just">
              <a:buNone/>
            </a:pPr>
            <a:r>
              <a:rPr lang="en-US" i="1" dirty="0">
                <a:solidFill>
                  <a:srgbClr val="C00000"/>
                </a:solidFill>
              </a:rPr>
              <a:t>reference_option</a:t>
            </a:r>
            <a:r>
              <a:rPr lang="en-US" dirty="0">
                <a:solidFill>
                  <a:srgbClr val="C00000"/>
                </a:solidFill>
              </a:rPr>
              <a:t>: RESTRICT | CASCADE | SET NULL | NO ACTION | SET DEFAULT</a:t>
            </a:r>
          </a:p>
          <a:p>
            <a:pPr marL="0" indent="0" algn="just">
              <a:buNone/>
            </a:pPr>
            <a:endParaRPr lang="en-US" dirty="0">
              <a:solidFill>
                <a:srgbClr val="C00000"/>
              </a:solidFill>
            </a:endParaRPr>
          </a:p>
        </p:txBody>
      </p:sp>
    </p:spTree>
    <p:extLst>
      <p:ext uri="{BB962C8B-B14F-4D97-AF65-F5344CB8AC3E}">
        <p14:creationId xmlns:p14="http://schemas.microsoft.com/office/powerpoint/2010/main" val="47388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pPr algn="l"/>
            <a:r>
              <a:rPr lang="en-US" b="1" u="sng" dirty="0">
                <a:solidFill>
                  <a:srgbClr val="C00000"/>
                </a:solidFill>
              </a:rPr>
              <a:t>ALTER TABLE Command</a:t>
            </a:r>
            <a:endParaRPr lang="en-US" dirty="0"/>
          </a:p>
        </p:txBody>
      </p:sp>
      <p:sp>
        <p:nvSpPr>
          <p:cNvPr id="4" name="Rectangle 3"/>
          <p:cNvSpPr/>
          <p:nvPr/>
        </p:nvSpPr>
        <p:spPr>
          <a:xfrm>
            <a:off x="152400" y="2286000"/>
            <a:ext cx="8915400" cy="3429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a:xfrm>
            <a:off x="114300" y="1066800"/>
            <a:ext cx="9182100" cy="5135563"/>
          </a:xfrm>
        </p:spPr>
        <p:txBody>
          <a:bodyPr>
            <a:normAutofit fontScale="70000" lnSpcReduction="20000"/>
          </a:bodyPr>
          <a:lstStyle/>
          <a:p>
            <a:r>
              <a:rPr lang="en-US" dirty="0"/>
              <a:t>ALTER TABLE changes the structure of a table. </a:t>
            </a:r>
          </a:p>
          <a:p>
            <a:r>
              <a:rPr lang="en-US" dirty="0"/>
              <a:t>For example, you can add or delete columns, create or destroy indexes, change the type of existing columns, or rename columns or the table itself.</a:t>
            </a:r>
          </a:p>
          <a:p>
            <a:pPr marL="0" indent="0">
              <a:buNone/>
            </a:pPr>
            <a:endParaRPr lang="en-US" dirty="0">
              <a:solidFill>
                <a:srgbClr val="C00000"/>
              </a:solidFill>
            </a:endParaRPr>
          </a:p>
          <a:p>
            <a:pPr marL="0" indent="0">
              <a:buNone/>
            </a:pPr>
            <a:r>
              <a:rPr lang="en-US" dirty="0">
                <a:solidFill>
                  <a:srgbClr val="C00000"/>
                </a:solidFill>
              </a:rPr>
              <a:t>ALTER TABLE </a:t>
            </a:r>
            <a:r>
              <a:rPr lang="en-US" i="1" dirty="0">
                <a:solidFill>
                  <a:srgbClr val="C00000"/>
                </a:solidFill>
              </a:rPr>
              <a:t>tbl_name</a:t>
            </a:r>
            <a:r>
              <a:rPr lang="en-US" dirty="0">
                <a:solidFill>
                  <a:srgbClr val="C00000"/>
                </a:solidFill>
              </a:rPr>
              <a:t> [</a:t>
            </a:r>
            <a:r>
              <a:rPr lang="en-US" i="1" dirty="0">
                <a:solidFill>
                  <a:srgbClr val="C00000"/>
                </a:solidFill>
              </a:rPr>
              <a:t>alter_specification</a:t>
            </a:r>
            <a:r>
              <a:rPr lang="en-US" dirty="0">
                <a:solidFill>
                  <a:srgbClr val="C00000"/>
                </a:solidFill>
              </a:rPr>
              <a:t> [, </a:t>
            </a:r>
            <a:r>
              <a:rPr lang="en-US" i="1" dirty="0">
                <a:solidFill>
                  <a:srgbClr val="C00000"/>
                </a:solidFill>
              </a:rPr>
              <a:t>alter_specification</a:t>
            </a:r>
            <a:r>
              <a:rPr lang="en-US" dirty="0">
                <a:solidFill>
                  <a:srgbClr val="C00000"/>
                </a:solidFill>
              </a:rPr>
              <a:t>] ...]</a:t>
            </a:r>
            <a:r>
              <a:rPr lang="en-US" i="1" dirty="0">
                <a:solidFill>
                  <a:srgbClr val="C00000"/>
                </a:solidFill>
              </a:rPr>
              <a:t> </a:t>
            </a:r>
          </a:p>
          <a:p>
            <a:pPr marL="0" indent="0">
              <a:buNone/>
            </a:pPr>
            <a:r>
              <a:rPr lang="en-US" i="1" dirty="0">
                <a:solidFill>
                  <a:srgbClr val="C00000"/>
                </a:solidFill>
              </a:rPr>
              <a:t>alter_specification</a:t>
            </a:r>
            <a:r>
              <a:rPr lang="en-US" dirty="0">
                <a:solidFill>
                  <a:srgbClr val="C00000"/>
                </a:solidFill>
              </a:rPr>
              <a:t>:</a:t>
            </a:r>
          </a:p>
          <a:p>
            <a:pPr marL="0" indent="0">
              <a:buNone/>
            </a:pPr>
            <a:r>
              <a:rPr lang="en-US" dirty="0">
                <a:solidFill>
                  <a:srgbClr val="C00000"/>
                </a:solidFill>
              </a:rPr>
              <a:t>   ADD [COLUMN] </a:t>
            </a:r>
            <a:r>
              <a:rPr lang="en-US" i="1" dirty="0">
                <a:solidFill>
                  <a:srgbClr val="C00000"/>
                </a:solidFill>
              </a:rPr>
              <a:t>col_name</a:t>
            </a:r>
            <a:r>
              <a:rPr lang="en-US" dirty="0">
                <a:solidFill>
                  <a:srgbClr val="C00000"/>
                </a:solidFill>
              </a:rPr>
              <a:t> </a:t>
            </a:r>
            <a:r>
              <a:rPr lang="en-US" i="1" dirty="0">
                <a:solidFill>
                  <a:srgbClr val="C00000"/>
                </a:solidFill>
              </a:rPr>
              <a:t>column_definition</a:t>
            </a:r>
            <a:r>
              <a:rPr lang="en-US" dirty="0">
                <a:solidFill>
                  <a:srgbClr val="C00000"/>
                </a:solidFill>
              </a:rPr>
              <a:t> [FIRST | AFTER </a:t>
            </a:r>
            <a:r>
              <a:rPr lang="en-US" i="1" dirty="0">
                <a:solidFill>
                  <a:srgbClr val="C00000"/>
                </a:solidFill>
              </a:rPr>
              <a:t>col_name</a:t>
            </a:r>
            <a:r>
              <a:rPr lang="en-US" dirty="0">
                <a:solidFill>
                  <a:srgbClr val="C00000"/>
                </a:solidFill>
              </a:rPr>
              <a:t>] </a:t>
            </a:r>
          </a:p>
          <a:p>
            <a:pPr marL="0" indent="0">
              <a:buNone/>
            </a:pPr>
            <a:r>
              <a:rPr lang="en-US" dirty="0">
                <a:solidFill>
                  <a:srgbClr val="C00000"/>
                </a:solidFill>
              </a:rPr>
              <a:t>| ADD {INDEX|KEY} [</a:t>
            </a:r>
            <a:r>
              <a:rPr lang="en-US" i="1" dirty="0">
                <a:solidFill>
                  <a:srgbClr val="C00000"/>
                </a:solidFill>
              </a:rPr>
              <a:t>index_name</a:t>
            </a:r>
            <a:r>
              <a:rPr lang="en-US" dirty="0">
                <a:solidFill>
                  <a:srgbClr val="C00000"/>
                </a:solidFill>
              </a:rPr>
              <a:t>] [</a:t>
            </a:r>
            <a:r>
              <a:rPr lang="en-US" i="1" dirty="0">
                <a:solidFill>
                  <a:srgbClr val="C00000"/>
                </a:solidFill>
              </a:rPr>
              <a:t>index_type</a:t>
            </a:r>
            <a:r>
              <a:rPr lang="en-US" dirty="0">
                <a:solidFill>
                  <a:srgbClr val="C00000"/>
                </a:solidFill>
              </a:rPr>
              <a:t>] (</a:t>
            </a:r>
            <a:r>
              <a:rPr lang="en-US" i="1" dirty="0">
                <a:solidFill>
                  <a:srgbClr val="C00000"/>
                </a:solidFill>
              </a:rPr>
              <a:t>col_name</a:t>
            </a:r>
            <a:r>
              <a:rPr lang="en-US" dirty="0">
                <a:solidFill>
                  <a:srgbClr val="C00000"/>
                </a:solidFill>
              </a:rPr>
              <a:t>) </a:t>
            </a:r>
          </a:p>
          <a:p>
            <a:pPr marL="0" indent="0">
              <a:buNone/>
            </a:pPr>
            <a:r>
              <a:rPr lang="en-US" dirty="0">
                <a:solidFill>
                  <a:srgbClr val="C00000"/>
                </a:solidFill>
              </a:rPr>
              <a:t>| MODIFY [COLUMN] </a:t>
            </a:r>
            <a:r>
              <a:rPr lang="en-US" i="1" dirty="0">
                <a:solidFill>
                  <a:srgbClr val="C00000"/>
                </a:solidFill>
              </a:rPr>
              <a:t>col_name</a:t>
            </a:r>
            <a:r>
              <a:rPr lang="en-US" dirty="0">
                <a:solidFill>
                  <a:srgbClr val="C00000"/>
                </a:solidFill>
              </a:rPr>
              <a:t> </a:t>
            </a:r>
            <a:r>
              <a:rPr lang="en-US" i="1" dirty="0">
                <a:solidFill>
                  <a:srgbClr val="C00000"/>
                </a:solidFill>
              </a:rPr>
              <a:t>column_definition</a:t>
            </a:r>
            <a:r>
              <a:rPr lang="en-US" dirty="0">
                <a:solidFill>
                  <a:srgbClr val="C00000"/>
                </a:solidFill>
              </a:rPr>
              <a:t> [FIRST | AFTER </a:t>
            </a:r>
            <a:r>
              <a:rPr lang="en-US" i="1" dirty="0">
                <a:solidFill>
                  <a:srgbClr val="C00000"/>
                </a:solidFill>
              </a:rPr>
              <a:t>col_name</a:t>
            </a:r>
            <a:r>
              <a:rPr lang="en-US" dirty="0">
                <a:solidFill>
                  <a:srgbClr val="C00000"/>
                </a:solidFill>
              </a:rPr>
              <a:t>] </a:t>
            </a:r>
          </a:p>
          <a:p>
            <a:pPr marL="0" indent="0">
              <a:buNone/>
            </a:pPr>
            <a:r>
              <a:rPr lang="en-US" dirty="0">
                <a:solidFill>
                  <a:srgbClr val="C00000"/>
                </a:solidFill>
              </a:rPr>
              <a:t>| CHANGE COLUMN </a:t>
            </a:r>
            <a:r>
              <a:rPr lang="en-US" i="1" dirty="0" err="1">
                <a:solidFill>
                  <a:srgbClr val="C00000"/>
                </a:solidFill>
              </a:rPr>
              <a:t>old_col_name</a:t>
            </a:r>
            <a:r>
              <a:rPr lang="en-US" dirty="0">
                <a:solidFill>
                  <a:srgbClr val="C00000"/>
                </a:solidFill>
              </a:rPr>
              <a:t>  </a:t>
            </a:r>
            <a:r>
              <a:rPr lang="en-US" i="1" dirty="0">
                <a:solidFill>
                  <a:srgbClr val="C00000"/>
                </a:solidFill>
              </a:rPr>
              <a:t>new_col_name</a:t>
            </a:r>
          </a:p>
          <a:p>
            <a:pPr marL="0" indent="0">
              <a:buNone/>
            </a:pPr>
            <a:r>
              <a:rPr lang="en-US" dirty="0">
                <a:solidFill>
                  <a:srgbClr val="C00000"/>
                </a:solidFill>
              </a:rPr>
              <a:t>| DROP [COLUMN] </a:t>
            </a:r>
            <a:r>
              <a:rPr lang="en-US" i="1" dirty="0">
                <a:solidFill>
                  <a:srgbClr val="C00000"/>
                </a:solidFill>
              </a:rPr>
              <a:t>col_name</a:t>
            </a:r>
          </a:p>
          <a:p>
            <a:pPr marL="0" indent="0">
              <a:buNone/>
            </a:pPr>
            <a:endParaRPr lang="en-US" i="1" dirty="0">
              <a:solidFill>
                <a:srgbClr val="C00000"/>
              </a:solidFill>
            </a:endParaRPr>
          </a:p>
          <a:p>
            <a:pPr marL="0" indent="0">
              <a:buNone/>
            </a:pPr>
            <a:r>
              <a:rPr lang="en-US" dirty="0">
                <a:solidFill>
                  <a:srgbClr val="C00000"/>
                </a:solidFill>
              </a:rPr>
              <a:t> </a:t>
            </a:r>
          </a:p>
          <a:p>
            <a:pPr marL="0" indent="0">
              <a:buNone/>
            </a:pPr>
            <a:endParaRPr lang="en-US" i="1" dirty="0">
              <a:solidFill>
                <a:srgbClr val="C00000"/>
              </a:solidFill>
            </a:endParaRPr>
          </a:p>
        </p:txBody>
      </p:sp>
    </p:spTree>
    <p:extLst>
      <p:ext uri="{BB962C8B-B14F-4D97-AF65-F5344CB8AC3E}">
        <p14:creationId xmlns:p14="http://schemas.microsoft.com/office/powerpoint/2010/main" val="31223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RENAME TABLE Command</a:t>
            </a:r>
            <a:endParaRPr lang="en-US" dirty="0"/>
          </a:p>
        </p:txBody>
      </p:sp>
      <p:sp>
        <p:nvSpPr>
          <p:cNvPr id="4" name="Rectangle 3"/>
          <p:cNvSpPr/>
          <p:nvPr/>
        </p:nvSpPr>
        <p:spPr>
          <a:xfrm>
            <a:off x="381000" y="2743200"/>
            <a:ext cx="7696200" cy="2362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p:txBody>
          <a:bodyPr/>
          <a:lstStyle/>
          <a:p>
            <a:r>
              <a:rPr lang="en-US" dirty="0"/>
              <a:t>RENAME TABLE renames one or more tables.</a:t>
            </a:r>
          </a:p>
          <a:p>
            <a:endParaRPr lang="en-US" dirty="0"/>
          </a:p>
          <a:p>
            <a:pPr marL="0" indent="0">
              <a:buNone/>
            </a:pPr>
            <a:r>
              <a:rPr lang="en-US" dirty="0">
                <a:solidFill>
                  <a:srgbClr val="C00000"/>
                </a:solidFill>
              </a:rPr>
              <a:t>RENAME TABLE </a:t>
            </a:r>
            <a:r>
              <a:rPr lang="en-US" i="1" dirty="0">
                <a:solidFill>
                  <a:srgbClr val="C00000"/>
                </a:solidFill>
              </a:rPr>
              <a:t>tbl_name</a:t>
            </a:r>
            <a:r>
              <a:rPr lang="en-US" dirty="0">
                <a:solidFill>
                  <a:srgbClr val="C00000"/>
                </a:solidFill>
              </a:rPr>
              <a:t> TO </a:t>
            </a:r>
            <a:r>
              <a:rPr lang="en-US" i="1" dirty="0">
                <a:solidFill>
                  <a:srgbClr val="C00000"/>
                </a:solidFill>
              </a:rPr>
              <a:t>new_tbl_name</a:t>
            </a:r>
            <a:r>
              <a:rPr lang="en-US" dirty="0">
                <a:solidFill>
                  <a:srgbClr val="C00000"/>
                </a:solidFill>
              </a:rPr>
              <a:t>      [,</a:t>
            </a:r>
            <a:r>
              <a:rPr lang="en-US" i="1" dirty="0">
                <a:solidFill>
                  <a:srgbClr val="C00000"/>
                </a:solidFill>
              </a:rPr>
              <a:t>tbl_name2</a:t>
            </a:r>
            <a:r>
              <a:rPr lang="en-US" dirty="0">
                <a:solidFill>
                  <a:srgbClr val="C00000"/>
                </a:solidFill>
              </a:rPr>
              <a:t> TO </a:t>
            </a:r>
            <a:r>
              <a:rPr lang="en-US" i="1" dirty="0">
                <a:solidFill>
                  <a:srgbClr val="C00000"/>
                </a:solidFill>
              </a:rPr>
              <a:t>new_tbl_name2</a:t>
            </a:r>
            <a:r>
              <a:rPr lang="en-US" dirty="0">
                <a:solidFill>
                  <a:srgbClr val="C00000"/>
                </a:solidFill>
              </a:rPr>
              <a:t>] ...</a:t>
            </a:r>
          </a:p>
          <a:p>
            <a:pPr marL="0" indent="0" algn="ctr">
              <a:buNone/>
            </a:pPr>
            <a:r>
              <a:rPr lang="en-US" dirty="0"/>
              <a:t>OR</a:t>
            </a:r>
          </a:p>
          <a:p>
            <a:pPr marL="0" indent="0">
              <a:buNone/>
            </a:pPr>
            <a:r>
              <a:rPr lang="en-US" dirty="0">
                <a:solidFill>
                  <a:srgbClr val="C00000"/>
                </a:solidFill>
              </a:rPr>
              <a:t>ALTER TABLE old_table RENAME new_table;</a:t>
            </a:r>
          </a:p>
        </p:txBody>
      </p:sp>
    </p:spTree>
    <p:extLst>
      <p:ext uri="{BB962C8B-B14F-4D97-AF65-F5344CB8AC3E}">
        <p14:creationId xmlns:p14="http://schemas.microsoft.com/office/powerpoint/2010/main" val="210521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DROP TABLE Command</a:t>
            </a:r>
            <a:endParaRPr lang="en-US" dirty="0"/>
          </a:p>
        </p:txBody>
      </p:sp>
      <p:sp>
        <p:nvSpPr>
          <p:cNvPr id="4" name="Rectangle 3"/>
          <p:cNvSpPr/>
          <p:nvPr/>
        </p:nvSpPr>
        <p:spPr>
          <a:xfrm>
            <a:off x="1237957" y="3848100"/>
            <a:ext cx="6705600" cy="17145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p:txBody>
          <a:bodyPr/>
          <a:lstStyle/>
          <a:p>
            <a:r>
              <a:rPr lang="en-US" dirty="0"/>
              <a:t>DROP TABLE removes one or more tables. </a:t>
            </a:r>
          </a:p>
          <a:p>
            <a:r>
              <a:rPr lang="en-US" dirty="0"/>
              <a:t>IF EXISTS is used to prevent an error from occurring for tables that do not exist. </a:t>
            </a:r>
          </a:p>
          <a:p>
            <a:endParaRPr lang="en-US" dirty="0"/>
          </a:p>
          <a:p>
            <a:pPr marL="0" indent="0">
              <a:buNone/>
            </a:pPr>
            <a:r>
              <a:rPr lang="en-US" dirty="0"/>
              <a:t>	</a:t>
            </a:r>
            <a:r>
              <a:rPr lang="en-US" dirty="0">
                <a:solidFill>
                  <a:srgbClr val="C00000"/>
                </a:solidFill>
              </a:rPr>
              <a:t>DROP [TEMPORARY] TABLE [IF EXISTS] 	</a:t>
            </a:r>
            <a:r>
              <a:rPr lang="en-US" i="1" dirty="0">
                <a:solidFill>
                  <a:srgbClr val="C00000"/>
                </a:solidFill>
              </a:rPr>
              <a:t>tbl_name</a:t>
            </a:r>
            <a:r>
              <a:rPr lang="en-US" dirty="0">
                <a:solidFill>
                  <a:srgbClr val="C00000"/>
                </a:solidFill>
              </a:rPr>
              <a:t> [, </a:t>
            </a:r>
            <a:r>
              <a:rPr lang="en-US" i="1" dirty="0">
                <a:solidFill>
                  <a:srgbClr val="C00000"/>
                </a:solidFill>
              </a:rPr>
              <a:t>tbl_name</a:t>
            </a:r>
            <a:r>
              <a:rPr lang="en-US" dirty="0">
                <a:solidFill>
                  <a:srgbClr val="C00000"/>
                </a:solidFill>
              </a:rPr>
              <a:t>] ... </a:t>
            </a:r>
          </a:p>
          <a:p>
            <a:pPr marL="0" indent="0">
              <a:buNone/>
            </a:pPr>
            <a:r>
              <a:rPr lang="en-US" dirty="0">
                <a:solidFill>
                  <a:srgbClr val="C00000"/>
                </a:solidFill>
              </a:rPr>
              <a:t>	</a:t>
            </a:r>
          </a:p>
        </p:txBody>
      </p:sp>
    </p:spTree>
    <p:extLst>
      <p:ext uri="{BB962C8B-B14F-4D97-AF65-F5344CB8AC3E}">
        <p14:creationId xmlns:p14="http://schemas.microsoft.com/office/powerpoint/2010/main" val="2439909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TRUNCATE TABLE Command</a:t>
            </a:r>
            <a:endParaRPr lang="en-US" dirty="0"/>
          </a:p>
        </p:txBody>
      </p:sp>
      <p:sp>
        <p:nvSpPr>
          <p:cNvPr id="4" name="Rectangle 3"/>
          <p:cNvSpPr/>
          <p:nvPr/>
        </p:nvSpPr>
        <p:spPr>
          <a:xfrm>
            <a:off x="2133600" y="3276600"/>
            <a:ext cx="47244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TRUNCATE TABLE empties a table completely.</a:t>
            </a:r>
          </a:p>
          <a:p>
            <a:pPr marL="342900" lvl="1" indent="-342900">
              <a:buFont typeface="Arial" panose="020B0604020202020204" pitchFamily="34" charset="0"/>
              <a:buChar char="•"/>
            </a:pPr>
            <a:r>
              <a:rPr lang="en-US" dirty="0"/>
              <a:t>Logically, TRUNCATE TABLE is similar to a DELETE statement that deletes all rows.</a:t>
            </a:r>
          </a:p>
          <a:p>
            <a:pPr marL="0" lvl="1" indent="0">
              <a:buNone/>
            </a:pPr>
            <a:r>
              <a:rPr lang="en-US" dirty="0"/>
              <a:t>		</a:t>
            </a:r>
          </a:p>
          <a:p>
            <a:pPr marL="0" lvl="1" indent="0">
              <a:buNone/>
            </a:pPr>
            <a:r>
              <a:rPr lang="en-US" dirty="0"/>
              <a:t>		</a:t>
            </a:r>
            <a:r>
              <a:rPr lang="en-US" dirty="0">
                <a:solidFill>
                  <a:srgbClr val="C00000"/>
                </a:solidFill>
              </a:rPr>
              <a:t>TRUNCATE [TABLE] </a:t>
            </a:r>
            <a:r>
              <a:rPr lang="en-US" i="1" dirty="0">
                <a:solidFill>
                  <a:srgbClr val="C00000"/>
                </a:solidFill>
              </a:rPr>
              <a:t>tbl_name</a:t>
            </a:r>
            <a:endParaRPr lang="en-US" dirty="0">
              <a:solidFill>
                <a:srgbClr val="C00000"/>
              </a:solidFill>
            </a:endParaRPr>
          </a:p>
          <a:p>
            <a:endParaRPr lang="en-US" dirty="0"/>
          </a:p>
        </p:txBody>
      </p:sp>
    </p:spTree>
    <p:extLst>
      <p:ext uri="{BB962C8B-B14F-4D97-AF65-F5344CB8AC3E}">
        <p14:creationId xmlns:p14="http://schemas.microsoft.com/office/powerpoint/2010/main" val="202969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AGENDA</a:t>
            </a:r>
            <a:endParaRPr lang="en-US" dirty="0"/>
          </a:p>
        </p:txBody>
      </p:sp>
      <p:sp>
        <p:nvSpPr>
          <p:cNvPr id="3" name="Content Placeholder 2"/>
          <p:cNvSpPr>
            <a:spLocks noGrp="1"/>
          </p:cNvSpPr>
          <p:nvPr>
            <p:ph idx="1"/>
          </p:nvPr>
        </p:nvSpPr>
        <p:spPr/>
        <p:txBody>
          <a:bodyPr>
            <a:normAutofit fontScale="92500" lnSpcReduction="10000"/>
          </a:bodyPr>
          <a:lstStyle/>
          <a:p>
            <a:pPr lvl="0"/>
            <a:r>
              <a:rPr lang="en-US" sz="2000" dirty="0">
                <a:hlinkClick r:id="rId2" action="ppaction://hlinksldjump"/>
              </a:rPr>
              <a:t>Data Types</a:t>
            </a:r>
          </a:p>
          <a:p>
            <a:pPr lvl="1"/>
            <a:r>
              <a:rPr lang="en-US" sz="2000" dirty="0"/>
              <a:t>Numeric Types</a:t>
            </a:r>
          </a:p>
          <a:p>
            <a:pPr lvl="1"/>
            <a:r>
              <a:rPr lang="en-US" sz="2000" dirty="0"/>
              <a:t>Date and Time types</a:t>
            </a:r>
          </a:p>
          <a:p>
            <a:pPr lvl="1"/>
            <a:r>
              <a:rPr lang="en-US" sz="2000" dirty="0"/>
              <a:t>String Types</a:t>
            </a:r>
            <a:endParaRPr lang="en-US" sz="2000" dirty="0">
              <a:hlinkClick r:id="rId2" action="ppaction://hlinksldjump"/>
            </a:endParaRPr>
          </a:p>
          <a:p>
            <a:pPr lvl="0"/>
            <a:r>
              <a:rPr lang="en-US" sz="2000" dirty="0">
                <a:hlinkClick r:id="rId2" action="ppaction://hlinksldjump"/>
              </a:rPr>
              <a:t>Data Definition Language</a:t>
            </a:r>
            <a:endParaRPr lang="en-US" sz="2000" dirty="0"/>
          </a:p>
          <a:p>
            <a:pPr lvl="1"/>
            <a:r>
              <a:rPr lang="en-US" sz="2000" dirty="0"/>
              <a:t>CREATE DATABASE Command</a:t>
            </a:r>
          </a:p>
          <a:p>
            <a:pPr lvl="1"/>
            <a:r>
              <a:rPr lang="en-US" sz="2000" dirty="0"/>
              <a:t>USE Statement</a:t>
            </a:r>
          </a:p>
          <a:p>
            <a:pPr lvl="1"/>
            <a:r>
              <a:rPr lang="en-US" sz="2000" dirty="0"/>
              <a:t>DROP DATABASE Command</a:t>
            </a:r>
          </a:p>
          <a:p>
            <a:pPr lvl="1"/>
            <a:r>
              <a:rPr lang="en-US" sz="2000" dirty="0"/>
              <a:t>CREATE TABLE Command</a:t>
            </a:r>
          </a:p>
          <a:p>
            <a:pPr lvl="1"/>
            <a:r>
              <a:rPr lang="en-US" sz="2000" dirty="0"/>
              <a:t>ALTER TABLE Command</a:t>
            </a:r>
          </a:p>
          <a:p>
            <a:pPr lvl="1"/>
            <a:r>
              <a:rPr lang="en-US" sz="2000" dirty="0"/>
              <a:t>RENAME TABLE Command</a:t>
            </a:r>
          </a:p>
          <a:p>
            <a:pPr lvl="1"/>
            <a:r>
              <a:rPr lang="en-US" sz="2000" dirty="0"/>
              <a:t>DROP TABLE Command</a:t>
            </a:r>
          </a:p>
          <a:p>
            <a:pPr lvl="1"/>
            <a:r>
              <a:rPr lang="en-US" sz="2000" dirty="0"/>
              <a:t>TRUNCATE TABLE Command</a:t>
            </a:r>
          </a:p>
        </p:txBody>
      </p:sp>
    </p:spTree>
    <p:extLst>
      <p:ext uri="{BB962C8B-B14F-4D97-AF65-F5344CB8AC3E}">
        <p14:creationId xmlns:p14="http://schemas.microsoft.com/office/powerpoint/2010/main" val="116795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2CE91345-C49F-4CF2-AE08-0DF998A789AA}"/>
              </a:ext>
            </a:extLst>
          </p:cNvPr>
          <p:cNvSpPr txBox="1">
            <a:spLocks noChangeArrowheads="1"/>
          </p:cNvSpPr>
          <p:nvPr/>
        </p:nvSpPr>
        <p:spPr bwMode="auto">
          <a:xfrm>
            <a:off x="565021" y="590842"/>
            <a:ext cx="8438301" cy="747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1pPr>
            <a:lvl2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2pPr>
            <a:lvl3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3pPr>
            <a:lvl4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4pPr>
            <a:lvl5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5pPr>
            <a:lvl6pPr marL="15351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6pPr>
            <a:lvl7pPr marL="19923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7pPr>
            <a:lvl8pPr marL="24495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8pPr>
            <a:lvl9pPr marL="29067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9pPr>
          </a:lstStyle>
          <a:p>
            <a:pPr>
              <a:lnSpc>
                <a:spcPct val="117000"/>
              </a:lnSpc>
            </a:pPr>
            <a:r>
              <a:rPr lang="en-GB" altLang="en-US" sz="3600" b="1" dirty="0">
                <a:solidFill>
                  <a:srgbClr val="C00000"/>
                </a:solidFill>
                <a:latin typeface="Times New Roman" panose="02020603050405020304" pitchFamily="18" charset="0"/>
                <a:cs typeface="Times New Roman" panose="02020603050405020304" pitchFamily="18" charset="0"/>
              </a:rPr>
              <a:t>     </a:t>
            </a:r>
            <a:r>
              <a:rPr lang="en-GB" altLang="en-US" sz="3600" b="1" u="sng" dirty="0">
                <a:solidFill>
                  <a:srgbClr val="C00000"/>
                </a:solidFill>
                <a:latin typeface="Times New Roman" panose="02020603050405020304" pitchFamily="18" charset="0"/>
                <a:cs typeface="Times New Roman" panose="02020603050405020304" pitchFamily="18" charset="0"/>
              </a:rPr>
              <a:t>Adding Comments to SQL</a:t>
            </a:r>
          </a:p>
        </p:txBody>
      </p:sp>
      <p:sp>
        <p:nvSpPr>
          <p:cNvPr id="24579" name="Text Box 2">
            <a:extLst>
              <a:ext uri="{FF2B5EF4-FFF2-40B4-BE49-F238E27FC236}">
                <a16:creationId xmlns:a16="http://schemas.microsoft.com/office/drawing/2014/main" id="{8FCD7788-2B48-4C2A-8330-36143EE04B0C}"/>
              </a:ext>
            </a:extLst>
          </p:cNvPr>
          <p:cNvSpPr txBox="1">
            <a:spLocks noChangeArrowheads="1"/>
          </p:cNvSpPr>
          <p:nvPr/>
        </p:nvSpPr>
        <p:spPr bwMode="auto">
          <a:xfrm>
            <a:off x="625484" y="1865653"/>
            <a:ext cx="7668465" cy="313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nSpc>
                <a:spcPct val="87000"/>
              </a:lnSpc>
              <a:buClr>
                <a:srgbClr val="000000"/>
              </a:buClr>
              <a:buSzPct val="45000"/>
              <a:buFont typeface="Wingdings" panose="05000000000000000000" pitchFamily="2" charset="2"/>
              <a:buNone/>
            </a:pPr>
            <a:endParaRPr lang="en-IN" altLang="en-US" sz="1270"/>
          </a:p>
        </p:txBody>
      </p:sp>
      <p:sp>
        <p:nvSpPr>
          <p:cNvPr id="24580" name="Text Box 3">
            <a:extLst>
              <a:ext uri="{FF2B5EF4-FFF2-40B4-BE49-F238E27FC236}">
                <a16:creationId xmlns:a16="http://schemas.microsoft.com/office/drawing/2014/main" id="{09BFD010-9C6E-49C2-8BC4-04F8E88FF9EC}"/>
              </a:ext>
            </a:extLst>
          </p:cNvPr>
          <p:cNvSpPr txBox="1">
            <a:spLocks noChangeArrowheads="1"/>
          </p:cNvSpPr>
          <p:nvPr/>
        </p:nvSpPr>
        <p:spPr bwMode="auto">
          <a:xfrm>
            <a:off x="841973" y="1477923"/>
            <a:ext cx="7668465" cy="4290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1pPr>
            <a:lvl2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2pPr>
            <a:lvl3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3pPr>
            <a:lvl4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4pPr>
            <a:lvl5pPr>
              <a:lnSpc>
                <a:spcPct val="87000"/>
              </a:lnSpc>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5pPr>
            <a:lvl6pPr marL="15351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6pPr>
            <a:lvl7pPr marL="19923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7pPr>
            <a:lvl8pPr marL="24495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8pPr>
            <a:lvl9pPr marL="2906713" indent="-215900" defTabSz="457200" eaLnBrk="0" fontAlgn="base" hangingPunct="0">
              <a:lnSpc>
                <a:spcPct val="87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Lucida Sans Unicode" panose="020B0602030504020204" pitchFamily="34" charset="0"/>
              </a:defRPr>
            </a:lvl9pPr>
          </a:lstStyle>
          <a:p>
            <a:pPr>
              <a:lnSpc>
                <a:spcPct val="117000"/>
              </a:lnSpc>
              <a:spcBef>
                <a:spcPct val="0"/>
              </a:spcBef>
              <a:buSzPct val="37000"/>
            </a:pPr>
            <a:r>
              <a:rPr lang="en-GB" altLang="en-US" sz="2400" dirty="0">
                <a:solidFill>
                  <a:schemeClr val="tx1"/>
                </a:solidFill>
                <a:latin typeface="+mn-lt"/>
                <a:cs typeface="Times New Roman" panose="02020603050405020304" pitchFamily="18" charset="0"/>
              </a:rPr>
              <a:t>To understand self and others as well.</a:t>
            </a:r>
          </a:p>
          <a:p>
            <a:pPr>
              <a:lnSpc>
                <a:spcPct val="117000"/>
              </a:lnSpc>
              <a:spcBef>
                <a:spcPct val="0"/>
              </a:spcBef>
              <a:buSzPct val="37000"/>
            </a:pPr>
            <a:r>
              <a:rPr lang="en-GB" altLang="en-US" sz="2400" dirty="0">
                <a:solidFill>
                  <a:schemeClr val="tx1"/>
                </a:solidFill>
                <a:latin typeface="+mn-lt"/>
                <a:cs typeface="Times New Roman" panose="02020603050405020304" pitchFamily="18" charset="0"/>
              </a:rPr>
              <a:t>This will make the code easier to share overall.</a:t>
            </a:r>
          </a:p>
          <a:p>
            <a:pPr>
              <a:lnSpc>
                <a:spcPct val="117000"/>
              </a:lnSpc>
              <a:spcBef>
                <a:spcPct val="0"/>
              </a:spcBef>
              <a:buSzPct val="37000"/>
            </a:pPr>
            <a:r>
              <a:rPr lang="en-GB" altLang="en-US" sz="2400" b="1" dirty="0">
                <a:solidFill>
                  <a:schemeClr val="tx1"/>
                </a:solidFill>
                <a:latin typeface="+mn-lt"/>
                <a:cs typeface="Times New Roman" panose="02020603050405020304" pitchFamily="18" charset="0"/>
              </a:rPr>
              <a:t>Adding Comments in 2 ways:</a:t>
            </a:r>
          </a:p>
          <a:p>
            <a:pPr marL="457200" indent="-457200">
              <a:lnSpc>
                <a:spcPct val="117000"/>
              </a:lnSpc>
              <a:spcBef>
                <a:spcPct val="0"/>
              </a:spcBef>
              <a:buSzPct val="70000"/>
              <a:buAutoNum type="arabicParenR"/>
            </a:pPr>
            <a:r>
              <a:rPr lang="en-GB" altLang="en-US" sz="2400" dirty="0">
                <a:solidFill>
                  <a:schemeClr val="tx1"/>
                </a:solidFill>
                <a:latin typeface="+mn-lt"/>
                <a:cs typeface="Times New Roman" panose="02020603050405020304" pitchFamily="18" charset="0"/>
              </a:rPr>
              <a:t>Single Line</a:t>
            </a:r>
          </a:p>
          <a:p>
            <a:pPr marL="457200" indent="-457200">
              <a:lnSpc>
                <a:spcPct val="117000"/>
              </a:lnSpc>
              <a:spcBef>
                <a:spcPct val="0"/>
              </a:spcBef>
              <a:buSzPct val="70000"/>
              <a:buAutoNum type="arabicParenR"/>
            </a:pPr>
            <a:r>
              <a:rPr lang="en-GB" altLang="en-US" sz="2400" dirty="0">
                <a:solidFill>
                  <a:schemeClr val="tx1"/>
                </a:solidFill>
                <a:latin typeface="+mn-lt"/>
                <a:cs typeface="Times New Roman" panose="02020603050405020304" pitchFamily="18" charset="0"/>
              </a:rPr>
              <a:t>Section</a:t>
            </a:r>
          </a:p>
          <a:p>
            <a:pPr>
              <a:lnSpc>
                <a:spcPct val="117000"/>
              </a:lnSpc>
              <a:spcBef>
                <a:spcPct val="0"/>
              </a:spcBef>
              <a:buSzPct val="70000"/>
            </a:pPr>
            <a:r>
              <a:rPr lang="en-GB" altLang="en-US" sz="2400" b="1" dirty="0">
                <a:solidFill>
                  <a:schemeClr val="tx1"/>
                </a:solidFill>
                <a:latin typeface="+mn-lt"/>
                <a:cs typeface="Times New Roman" panose="02020603050405020304" pitchFamily="18" charset="0"/>
              </a:rPr>
              <a:t>Single Line</a:t>
            </a:r>
          </a:p>
          <a:p>
            <a:pPr>
              <a:lnSpc>
                <a:spcPct val="117000"/>
              </a:lnSpc>
              <a:spcBef>
                <a:spcPct val="0"/>
              </a:spcBef>
              <a:buSzPct val="70000"/>
            </a:pPr>
            <a:r>
              <a:rPr lang="nl-NL" altLang="en-US" sz="2400" dirty="0">
                <a:solidFill>
                  <a:schemeClr val="tx1"/>
                </a:solidFill>
                <a:latin typeface="+mn-lt"/>
                <a:cs typeface="Times New Roman" panose="02020603050405020304" pitchFamily="18" charset="0"/>
              </a:rPr>
              <a:t>select name from student;   -- student_id or #student_id</a:t>
            </a:r>
            <a:endParaRPr lang="en-GB" altLang="en-US" sz="2400" dirty="0">
              <a:solidFill>
                <a:schemeClr val="tx1"/>
              </a:solidFill>
              <a:latin typeface="+mn-lt"/>
              <a:cs typeface="Times New Roman" panose="02020603050405020304" pitchFamily="18" charset="0"/>
            </a:endParaRPr>
          </a:p>
          <a:p>
            <a:pPr>
              <a:lnSpc>
                <a:spcPct val="117000"/>
              </a:lnSpc>
              <a:spcBef>
                <a:spcPct val="0"/>
              </a:spcBef>
              <a:buSzPct val="70000"/>
            </a:pPr>
            <a:r>
              <a:rPr lang="en-GB" altLang="en-US" sz="2400" b="1" dirty="0">
                <a:solidFill>
                  <a:schemeClr val="tx1"/>
                </a:solidFill>
                <a:latin typeface="+mn-lt"/>
                <a:cs typeface="Times New Roman" panose="02020603050405020304" pitchFamily="18" charset="0"/>
              </a:rPr>
              <a:t>Section</a:t>
            </a:r>
          </a:p>
          <a:p>
            <a:pPr>
              <a:lnSpc>
                <a:spcPct val="117000"/>
              </a:lnSpc>
              <a:spcBef>
                <a:spcPct val="0"/>
              </a:spcBef>
              <a:buSzPct val="70000"/>
            </a:pPr>
            <a:r>
              <a:rPr lang="en-GB" altLang="en-US" sz="2400" dirty="0">
                <a:solidFill>
                  <a:schemeClr val="tx1"/>
                </a:solidFill>
                <a:latin typeface="+mn-lt"/>
                <a:cs typeface="Times New Roman" panose="02020603050405020304" pitchFamily="18" charset="0"/>
              </a:rPr>
              <a:t>Select id From shoes;</a:t>
            </a:r>
          </a:p>
          <a:p>
            <a:pPr>
              <a:lnSpc>
                <a:spcPct val="117000"/>
              </a:lnSpc>
              <a:spcBef>
                <a:spcPct val="0"/>
              </a:spcBef>
              <a:buSzPct val="70000"/>
            </a:pPr>
            <a:r>
              <a:rPr lang="en-GB" altLang="en-US" sz="2400" dirty="0">
                <a:solidFill>
                  <a:schemeClr val="tx1"/>
                </a:solidFill>
                <a:latin typeface="+mn-lt"/>
                <a:cs typeface="Times New Roman" panose="02020603050405020304" pitchFamily="18" charset="0"/>
              </a:rPr>
              <a:t>/* </a:t>
            </a:r>
            <a:r>
              <a:rPr lang="en-GB" altLang="en-US" sz="2400" dirty="0" err="1">
                <a:solidFill>
                  <a:schemeClr val="tx1"/>
                </a:solidFill>
                <a:latin typeface="+mn-lt"/>
                <a:cs typeface="Times New Roman" panose="02020603050405020304" pitchFamily="18" charset="0"/>
              </a:rPr>
              <a:t>brand_id</a:t>
            </a:r>
            <a:r>
              <a:rPr lang="en-GB" altLang="en-US" sz="2400" dirty="0">
                <a:solidFill>
                  <a:schemeClr val="tx1"/>
                </a:solidFill>
                <a:latin typeface="+mn-lt"/>
                <a:cs typeface="Times New Roman" panose="02020603050405020304" pitchFamily="18" charset="0"/>
              </a:rPr>
              <a:t>, </a:t>
            </a:r>
            <a:r>
              <a:rPr lang="en-GB" altLang="en-US" sz="2400" dirty="0" err="1">
                <a:solidFill>
                  <a:schemeClr val="tx1"/>
                </a:solidFill>
                <a:latin typeface="+mn-lt"/>
                <a:cs typeface="Times New Roman" panose="02020603050405020304" pitchFamily="18" charset="0"/>
              </a:rPr>
              <a:t>shoe_name</a:t>
            </a:r>
            <a:r>
              <a:rPr lang="en-GB" altLang="en-US" sz="2400" dirty="0">
                <a:solidFill>
                  <a:schemeClr val="tx1"/>
                </a:solidFill>
                <a:latin typeface="+mn-lt"/>
                <a:cs typeface="Times New Roman" panose="02020603050405020304" pitchFamily="18" charset="0"/>
              </a:rPr>
              <a:t>*/</a:t>
            </a:r>
          </a:p>
        </p:txBody>
      </p:sp>
    </p:spTree>
    <p:extLst>
      <p:ext uri="{BB962C8B-B14F-4D97-AF65-F5344CB8AC3E}">
        <p14:creationId xmlns:p14="http://schemas.microsoft.com/office/powerpoint/2010/main" val="14149521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TASK</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1600" dirty="0"/>
              <a:t>A table can be created without using a database. True/False</a:t>
            </a:r>
          </a:p>
          <a:p>
            <a:pPr marL="514350" indent="-514350">
              <a:buFont typeface="+mj-lt"/>
              <a:buAutoNum type="arabicPeriod"/>
            </a:pPr>
            <a:r>
              <a:rPr lang="en-US" sz="1600" dirty="0"/>
              <a:t>What is the cardinality of a table with 3 rows and 5 columns?</a:t>
            </a:r>
          </a:p>
          <a:p>
            <a:pPr marL="514350" indent="-514350">
              <a:buFont typeface="+mj-lt"/>
              <a:buAutoNum type="arabicPeriod"/>
            </a:pPr>
            <a:r>
              <a:rPr lang="en-US" sz="1600" dirty="0"/>
              <a:t>If a column which is a primary key is dropped then the data and constraint are dropped too. True/False</a:t>
            </a:r>
          </a:p>
          <a:p>
            <a:pPr marL="514350" indent="-514350">
              <a:buFont typeface="+mj-lt"/>
              <a:buAutoNum type="arabicPeriod"/>
            </a:pPr>
            <a:r>
              <a:rPr lang="en-US" sz="1600" dirty="0"/>
              <a:t>If the primary key constraint is dropped the column and the data is lost too. True/False</a:t>
            </a:r>
          </a:p>
          <a:p>
            <a:pPr marL="514350" indent="-514350">
              <a:buFont typeface="+mj-lt"/>
              <a:buAutoNum type="arabicPeriod"/>
            </a:pPr>
            <a:r>
              <a:rPr lang="en-US" sz="1600" dirty="0"/>
              <a:t>Which command is used to add or delete columns to an existing table?</a:t>
            </a:r>
          </a:p>
          <a:p>
            <a:pPr marL="914400" lvl="1" indent="-514350">
              <a:buFont typeface="+mj-lt"/>
              <a:buAutoNum type="alphaLcParenR"/>
            </a:pPr>
            <a:r>
              <a:rPr lang="en-US" sz="1600" dirty="0"/>
              <a:t>Desc</a:t>
            </a:r>
          </a:p>
          <a:p>
            <a:pPr marL="914400" lvl="1" indent="-514350">
              <a:buFont typeface="+mj-lt"/>
              <a:buAutoNum type="alphaLcParenR"/>
            </a:pPr>
            <a:r>
              <a:rPr lang="en-US" sz="1600" dirty="0"/>
              <a:t>Alter table</a:t>
            </a:r>
          </a:p>
          <a:p>
            <a:pPr marL="914400" lvl="1" indent="-514350">
              <a:buFont typeface="+mj-lt"/>
              <a:buAutoNum type="alphaLcParenR"/>
            </a:pPr>
            <a:r>
              <a:rPr lang="en-US" sz="1600" dirty="0"/>
              <a:t>Drop table</a:t>
            </a:r>
          </a:p>
          <a:p>
            <a:pPr marL="914400" lvl="1" indent="-514350">
              <a:buFont typeface="+mj-lt"/>
              <a:buAutoNum type="alphaLcParenR"/>
            </a:pPr>
            <a:r>
              <a:rPr lang="en-US" sz="1600" dirty="0"/>
              <a:t>Create table</a:t>
            </a:r>
          </a:p>
          <a:p>
            <a:pPr marL="514350" indent="-514350">
              <a:buFont typeface="+mj-lt"/>
              <a:buAutoNum type="arabicPeriod"/>
            </a:pPr>
            <a:r>
              <a:rPr lang="en-US" sz="1600" dirty="0"/>
              <a:t>Which command is used to remove table from a database?</a:t>
            </a:r>
          </a:p>
          <a:p>
            <a:pPr marL="914400" lvl="1" indent="-514350">
              <a:buFont typeface="+mj-lt"/>
              <a:buAutoNum type="alphaLcParenR"/>
            </a:pPr>
            <a:r>
              <a:rPr lang="en-US" sz="1600" dirty="0"/>
              <a:t>Delete</a:t>
            </a:r>
          </a:p>
          <a:p>
            <a:pPr marL="914400" lvl="1" indent="-514350">
              <a:buFont typeface="+mj-lt"/>
              <a:buAutoNum type="alphaLcParenR"/>
            </a:pPr>
            <a:r>
              <a:rPr lang="en-US" sz="1600" dirty="0"/>
              <a:t>Alter table</a:t>
            </a:r>
          </a:p>
          <a:p>
            <a:pPr marL="914400" lvl="1" indent="-514350">
              <a:buFont typeface="+mj-lt"/>
              <a:buAutoNum type="alphaLcParenR"/>
            </a:pPr>
            <a:r>
              <a:rPr lang="en-US" sz="1600" dirty="0"/>
              <a:t>Drop table</a:t>
            </a:r>
          </a:p>
          <a:p>
            <a:pPr marL="914400" lvl="1" indent="-514350">
              <a:buFont typeface="+mj-lt"/>
              <a:buAutoNum type="alphaLcParenR"/>
            </a:pPr>
            <a:r>
              <a:rPr lang="en-US" sz="1600" dirty="0"/>
              <a:t>Create table</a:t>
            </a:r>
          </a:p>
        </p:txBody>
      </p:sp>
    </p:spTree>
    <p:extLst>
      <p:ext uri="{BB962C8B-B14F-4D97-AF65-F5344CB8AC3E}">
        <p14:creationId xmlns:p14="http://schemas.microsoft.com/office/powerpoint/2010/main" val="270875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Textbook: </a:t>
            </a:r>
          </a:p>
          <a:p>
            <a:pPr lvl="1"/>
            <a:r>
              <a:rPr lang="en-US" dirty="0"/>
              <a:t>Fundamentals of Database Systems by Ramez Elmasri, Shamkant Navathe</a:t>
            </a:r>
          </a:p>
          <a:p>
            <a:pPr lvl="1"/>
            <a:r>
              <a:rPr lang="en-US" dirty="0"/>
              <a:t>Database Management Systems by Raghu Ramakrishnan, Johannes Gehrke </a:t>
            </a:r>
          </a:p>
          <a:p>
            <a:pPr lvl="1"/>
            <a:r>
              <a:rPr lang="en-US" dirty="0"/>
              <a:t>Database System Concepts by Abraham Silberschatz, Henry Forth, Sudarshan</a:t>
            </a:r>
          </a:p>
          <a:p>
            <a:r>
              <a:rPr lang="en-US" dirty="0"/>
              <a:t>Web material:</a:t>
            </a:r>
          </a:p>
          <a:p>
            <a:pPr lvl="1"/>
            <a:r>
              <a:rPr lang="en-US" dirty="0">
                <a:hlinkClick r:id="rId2"/>
              </a:rPr>
              <a:t>https://www.1keydata.com/sql/sql.html</a:t>
            </a:r>
            <a:endParaRPr lang="en-US" dirty="0"/>
          </a:p>
          <a:p>
            <a:pPr lvl="1"/>
            <a:r>
              <a:rPr lang="en-US" dirty="0">
                <a:hlinkClick r:id="rId3"/>
              </a:rPr>
              <a:t>https://www.tutorialspoint.com/mysql/index.htm</a:t>
            </a:r>
            <a:endParaRPr lang="en-US" dirty="0"/>
          </a:p>
          <a:p>
            <a:pPr lvl="1"/>
            <a:r>
              <a:rPr lang="en-US" dirty="0">
                <a:hlinkClick r:id="rId4"/>
              </a:rPr>
              <a:t>https://dev.mysql.com/doc/refman/8.0/en/</a:t>
            </a:r>
            <a:endParaRPr lang="en-US" dirty="0"/>
          </a:p>
        </p:txBody>
      </p:sp>
    </p:spTree>
    <p:extLst>
      <p:ext uri="{BB962C8B-B14F-4D97-AF65-F5344CB8AC3E}">
        <p14:creationId xmlns:p14="http://schemas.microsoft.com/office/powerpoint/2010/main" val="304371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CEEF-7425-4D68-91A1-62533DBF501F}"/>
              </a:ext>
            </a:extLst>
          </p:cNvPr>
          <p:cNvSpPr>
            <a:spLocks noGrp="1"/>
          </p:cNvSpPr>
          <p:nvPr>
            <p:ph type="ctrTitle"/>
          </p:nvPr>
        </p:nvSpPr>
        <p:spPr>
          <a:xfrm>
            <a:off x="457201" y="253242"/>
            <a:ext cx="7772400" cy="1470024"/>
          </a:xfrm>
        </p:spPr>
        <p:txBody>
          <a:bodyPr/>
          <a:lstStyle/>
          <a:p>
            <a:pPr algn="l"/>
            <a:r>
              <a:rPr lang="en-GB" altLang="en-US" sz="4000" b="1" dirty="0">
                <a:solidFill>
                  <a:srgbClr val="C00000"/>
                </a:solidFill>
                <a:cs typeface="Times New Roman" panose="02020603050405020304" pitchFamily="18" charset="0"/>
              </a:rPr>
              <a:t>Topics to be covered in next Lecture</a:t>
            </a:r>
            <a:br>
              <a:rPr lang="en-GB" altLang="en-US" b="1" dirty="0">
                <a:solidFill>
                  <a:srgbClr val="333366"/>
                </a:solidFill>
                <a:latin typeface="Comic Sans MS" panose="030F0702030302020204" pitchFamily="66" charset="0"/>
              </a:rPr>
            </a:br>
            <a:endParaRPr lang="en-IN" dirty="0"/>
          </a:p>
        </p:txBody>
      </p:sp>
      <p:sp>
        <p:nvSpPr>
          <p:cNvPr id="3" name="Subtitle 2">
            <a:extLst>
              <a:ext uri="{FF2B5EF4-FFF2-40B4-BE49-F238E27FC236}">
                <a16:creationId xmlns:a16="http://schemas.microsoft.com/office/drawing/2014/main" id="{751B5B79-7118-4C5D-B523-8DEF500601CD}"/>
              </a:ext>
            </a:extLst>
          </p:cNvPr>
          <p:cNvSpPr>
            <a:spLocks noGrp="1"/>
          </p:cNvSpPr>
          <p:nvPr>
            <p:ph type="subTitle" idx="1"/>
          </p:nvPr>
        </p:nvSpPr>
        <p:spPr>
          <a:xfrm>
            <a:off x="457201" y="988254"/>
            <a:ext cx="8011549" cy="4779499"/>
          </a:xfrm>
        </p:spPr>
        <p:txBody>
          <a:bodyPr/>
          <a:lstStyle/>
          <a:p>
            <a:pPr marL="800100" lvl="1" indent="-342900" algn="l">
              <a:lnSpc>
                <a:spcPct val="117000"/>
              </a:lnSpc>
              <a:buSzPct val="80000"/>
              <a:buFont typeface="Arial" panose="020B0604020202020204" pitchFamily="34" charset="0"/>
              <a:buChar char="•"/>
            </a:pPr>
            <a:r>
              <a:rPr lang="en-GB" altLang="en-US" sz="2400" dirty="0">
                <a:solidFill>
                  <a:schemeClr val="tx1"/>
                </a:solidFill>
                <a:latin typeface="Times New Roman" panose="02020603050405020304" pitchFamily="18" charset="0"/>
                <a:cs typeface="Times New Roman" panose="02020603050405020304" pitchFamily="18" charset="0"/>
              </a:rPr>
              <a:t>DML Commands</a:t>
            </a:r>
          </a:p>
          <a:p>
            <a:pPr marL="800100" lvl="1" indent="-342900" algn="l">
              <a:lnSpc>
                <a:spcPct val="117000"/>
              </a:lnSpc>
              <a:buSzPct val="80000"/>
              <a:buFont typeface="Arial" panose="020B0604020202020204" pitchFamily="34" charset="0"/>
              <a:buChar char="•"/>
            </a:pPr>
            <a:r>
              <a:rPr lang="en-GB" altLang="en-US" sz="2400" dirty="0">
                <a:solidFill>
                  <a:schemeClr val="tx1"/>
                </a:solidFill>
                <a:latin typeface="Times New Roman" panose="02020603050405020304" pitchFamily="18" charset="0"/>
                <a:cs typeface="Times New Roman" panose="02020603050405020304" pitchFamily="18" charset="0"/>
              </a:rPr>
              <a:t>Load data </a:t>
            </a:r>
            <a:r>
              <a:rPr lang="en-GB" altLang="en-US" sz="2400" dirty="0" err="1">
                <a:solidFill>
                  <a:schemeClr val="tx1"/>
                </a:solidFill>
                <a:latin typeface="Times New Roman" panose="02020603050405020304" pitchFamily="18" charset="0"/>
                <a:cs typeface="Times New Roman" panose="02020603050405020304" pitchFamily="18" charset="0"/>
              </a:rPr>
              <a:t>Infile</a:t>
            </a:r>
            <a:r>
              <a:rPr lang="en-GB" altLang="en-US" sz="2400" dirty="0">
                <a:solidFill>
                  <a:schemeClr val="tx1"/>
                </a:solidFill>
                <a:latin typeface="Times New Roman" panose="02020603050405020304" pitchFamily="18" charset="0"/>
                <a:cs typeface="Times New Roman" panose="02020603050405020304" pitchFamily="18" charset="0"/>
              </a:rPr>
              <a:t> command</a:t>
            </a:r>
          </a:p>
          <a:p>
            <a:pPr lvl="1" algn="l">
              <a:lnSpc>
                <a:spcPct val="117000"/>
              </a:lnSpc>
              <a:buSzPct val="80000"/>
            </a:pPr>
            <a:r>
              <a:rPr lang="en-GB" altLang="en-US" sz="2400" dirty="0">
                <a:solidFill>
                  <a:schemeClr val="tx1"/>
                </a:solidFill>
                <a:latin typeface="Times New Roman" panose="02020603050405020304" pitchFamily="18" charset="0"/>
                <a:cs typeface="Times New Roman" panose="02020603050405020304" pitchFamily="18" charset="0"/>
              </a:rPr>
              <a:t>Reference for these topics above:</a:t>
            </a:r>
          </a:p>
          <a:p>
            <a:pPr lvl="1" algn="l">
              <a:lnSpc>
                <a:spcPct val="117000"/>
              </a:lnSpc>
              <a:buSzPct val="80000"/>
            </a:pPr>
            <a:r>
              <a:rPr lang="en-US" dirty="0">
                <a:hlinkClick r:id="rId2"/>
              </a:rPr>
              <a:t>https://www.1keydata.com/sql/sql.html</a:t>
            </a:r>
            <a:endParaRPr lang="en-US" dirty="0"/>
          </a:p>
          <a:p>
            <a:pPr lvl="1" algn="l"/>
            <a:r>
              <a:rPr lang="en-US" dirty="0">
                <a:hlinkClick r:id="rId3"/>
              </a:rPr>
              <a:t>https://www.tutorialspoint.com/mysql/index.htm</a:t>
            </a:r>
            <a:endParaRPr lang="en-US" dirty="0"/>
          </a:p>
          <a:p>
            <a:pPr lvl="1" algn="l"/>
            <a:r>
              <a:rPr lang="en-US" dirty="0">
                <a:hlinkClick r:id="rId4"/>
              </a:rPr>
              <a:t>https://dev.mysql.com/doc/refman/8.0/en/</a:t>
            </a:r>
            <a:endParaRPr lang="en-US" dirty="0"/>
          </a:p>
          <a:p>
            <a:pPr algn="l">
              <a:lnSpc>
                <a:spcPct val="117000"/>
              </a:lnSpc>
              <a:buClrTx/>
              <a:buSzPct val="80000"/>
            </a:pPr>
            <a:r>
              <a:rPr lang="en-GB" altLang="en-US" sz="2400" dirty="0">
                <a:solidFill>
                  <a:schemeClr val="tx1"/>
                </a:solidFill>
                <a:latin typeface="Times New Roman" panose="02020603050405020304" pitchFamily="18" charset="0"/>
                <a:cs typeface="Times New Roman" panose="02020603050405020304" pitchFamily="18" charset="0"/>
              </a:rPr>
              <a:t>We will have MCQ on this Lecture.</a:t>
            </a:r>
          </a:p>
          <a:p>
            <a:pPr marL="457200" indent="-457200" algn="l">
              <a:lnSpc>
                <a:spcPct val="117000"/>
              </a:lnSpc>
              <a:buClrTx/>
              <a:buSzPct val="80000"/>
              <a:buFont typeface="Wingdings" panose="05000000000000000000" pitchFamily="2" charset="2"/>
              <a:buChar char="Ø"/>
            </a:pPr>
            <a:endParaRPr lang="en-IN" dirty="0"/>
          </a:p>
        </p:txBody>
      </p:sp>
    </p:spTree>
    <p:extLst>
      <p:ext uri="{BB962C8B-B14F-4D97-AF65-F5344CB8AC3E}">
        <p14:creationId xmlns:p14="http://schemas.microsoft.com/office/powerpoint/2010/main" val="390706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C00000"/>
                </a:solidFill>
                <a:latin typeface="Times New Roman" panose="02020603050405020304" pitchFamily="18" charset="0"/>
                <a:cs typeface="Times New Roman" panose="02020603050405020304" pitchFamily="18" charset="0"/>
              </a:rPr>
              <a:t>LEARNING OUTCOME</a:t>
            </a:r>
            <a:endParaRPr lang="en-US" sz="4000" dirty="0"/>
          </a:p>
        </p:txBody>
      </p:sp>
      <p:sp>
        <p:nvSpPr>
          <p:cNvPr id="3" name="Content Placeholder 2"/>
          <p:cNvSpPr>
            <a:spLocks noGrp="1"/>
          </p:cNvSpPr>
          <p:nvPr>
            <p:ph idx="1"/>
          </p:nvPr>
        </p:nvSpPr>
        <p:spPr/>
        <p:txBody>
          <a:bodyPr>
            <a:normAutofit/>
          </a:bodyPr>
          <a:lstStyle/>
          <a:p>
            <a:pPr>
              <a:lnSpc>
                <a:spcPct val="150000"/>
              </a:lnSpc>
            </a:pPr>
            <a:r>
              <a:rPr lang="en-IN" sz="2800" b="1" dirty="0">
                <a:cs typeface="Times New Roman" panose="02020603050405020304" pitchFamily="18" charset="0"/>
              </a:rPr>
              <a:t>To understand</a:t>
            </a:r>
          </a:p>
          <a:p>
            <a:pPr lvl="1">
              <a:lnSpc>
                <a:spcPct val="150000"/>
              </a:lnSpc>
            </a:pPr>
            <a:r>
              <a:rPr lang="en-IN" sz="2400" dirty="0">
                <a:cs typeface="Times New Roman" panose="02020603050405020304" pitchFamily="18" charset="0"/>
              </a:rPr>
              <a:t>About datatypes</a:t>
            </a:r>
          </a:p>
          <a:p>
            <a:pPr lvl="1">
              <a:lnSpc>
                <a:spcPct val="150000"/>
              </a:lnSpc>
            </a:pPr>
            <a:r>
              <a:rPr lang="en-IN" sz="2400" dirty="0">
                <a:cs typeface="Times New Roman" panose="02020603050405020304" pitchFamily="18" charset="0"/>
              </a:rPr>
              <a:t>How to create tables using CREATE</a:t>
            </a:r>
          </a:p>
          <a:p>
            <a:pPr lvl="1">
              <a:lnSpc>
                <a:spcPct val="150000"/>
              </a:lnSpc>
            </a:pPr>
            <a:r>
              <a:rPr lang="en-IN" sz="2400" dirty="0">
                <a:cs typeface="Times New Roman" panose="02020603050405020304" pitchFamily="18" charset="0"/>
              </a:rPr>
              <a:t>How to alter table structure using ALTER</a:t>
            </a:r>
          </a:p>
          <a:p>
            <a:pPr lvl="1">
              <a:lnSpc>
                <a:spcPct val="150000"/>
              </a:lnSpc>
            </a:pPr>
            <a:r>
              <a:rPr lang="en-IN" sz="2400" dirty="0">
                <a:cs typeface="Times New Roman" panose="02020603050405020304" pitchFamily="18" charset="0"/>
              </a:rPr>
              <a:t>How to use DROP and RENAME commands</a:t>
            </a:r>
          </a:p>
          <a:p>
            <a:pPr marL="457200" lvl="1" indent="0">
              <a:lnSpc>
                <a:spcPct val="150000"/>
              </a:lnSpc>
              <a:buNone/>
            </a:pPr>
            <a:endParaRPr lang="en-IN" sz="2400" dirty="0">
              <a:cs typeface="Times New Roman" panose="02020603050405020304" pitchFamily="18" charset="0"/>
            </a:endParaRPr>
          </a:p>
          <a:p>
            <a:pPr marL="457200" lvl="1" indent="0">
              <a:lnSpc>
                <a:spcPct val="150000"/>
              </a:lnSpc>
              <a:buNone/>
            </a:pPr>
            <a:endParaRPr lang="en-IN" sz="2400"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6672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438400"/>
            <a:ext cx="8763000" cy="1246495"/>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DATA TYPES</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31930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MySQL Data Types</a:t>
            </a:r>
            <a:endParaRPr lang="en-US" dirty="0"/>
          </a:p>
        </p:txBody>
      </p:sp>
      <p:sp>
        <p:nvSpPr>
          <p:cNvPr id="3" name="Content Placeholder 2"/>
          <p:cNvSpPr>
            <a:spLocks noGrp="1"/>
          </p:cNvSpPr>
          <p:nvPr>
            <p:ph idx="1"/>
          </p:nvPr>
        </p:nvSpPr>
        <p:spPr/>
        <p:txBody>
          <a:bodyPr/>
          <a:lstStyle/>
          <a:p>
            <a:r>
              <a:rPr lang="en-US" dirty="0"/>
              <a:t>MySQL supports a number of SQL data types in several categories: </a:t>
            </a:r>
          </a:p>
          <a:p>
            <a:pPr lvl="1"/>
            <a:r>
              <a:rPr lang="en-US" dirty="0"/>
              <a:t>numeric types</a:t>
            </a:r>
          </a:p>
          <a:p>
            <a:pPr lvl="1"/>
            <a:r>
              <a:rPr lang="en-US" dirty="0"/>
              <a:t>date and time types</a:t>
            </a:r>
          </a:p>
          <a:p>
            <a:pPr lvl="1"/>
            <a:r>
              <a:rPr lang="en-US" dirty="0"/>
              <a:t>string types</a:t>
            </a:r>
          </a:p>
        </p:txBody>
      </p:sp>
    </p:spTree>
    <p:extLst>
      <p:ext uri="{BB962C8B-B14F-4D97-AF65-F5344CB8AC3E}">
        <p14:creationId xmlns:p14="http://schemas.microsoft.com/office/powerpoint/2010/main" val="320313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l"/>
            <a:r>
              <a:rPr lang="en-US" b="1" u="sng" dirty="0">
                <a:solidFill>
                  <a:srgbClr val="C00000"/>
                </a:solidFill>
              </a:rPr>
              <a:t>Numeric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9857665"/>
              </p:ext>
            </p:extLst>
          </p:nvPr>
        </p:nvGraphicFramePr>
        <p:xfrm>
          <a:off x="228600" y="688731"/>
          <a:ext cx="8686800" cy="5085592"/>
        </p:xfrm>
        <a:graphic>
          <a:graphicData uri="http://schemas.openxmlformats.org/drawingml/2006/table">
            <a:tbl>
              <a:tblPr firstRow="1" bandRow="1">
                <a:tableStyleId>{21E4AEA4-8DFA-4A89-87EB-49C32662AFE0}</a:tableStyleId>
              </a:tblPr>
              <a:tblGrid>
                <a:gridCol w="10668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4495800">
                  <a:extLst>
                    <a:ext uri="{9D8B030D-6E8A-4147-A177-3AD203B41FA5}">
                      <a16:colId xmlns:a16="http://schemas.microsoft.com/office/drawing/2014/main" val="20002"/>
                    </a:ext>
                  </a:extLst>
                </a:gridCol>
              </a:tblGrid>
              <a:tr h="370840">
                <a:tc>
                  <a:txBody>
                    <a:bodyPr/>
                    <a:lstStyle/>
                    <a:p>
                      <a:pPr marL="0" marR="30480" algn="ctr">
                        <a:lnSpc>
                          <a:spcPts val="1800"/>
                        </a:lnSpc>
                        <a:spcBef>
                          <a:spcPts val="0"/>
                        </a:spcBef>
                        <a:spcAft>
                          <a:spcPts val="720"/>
                        </a:spcAft>
                      </a:pPr>
                      <a:r>
                        <a:rPr lang="en-US" sz="1100" dirty="0">
                          <a:effectLst/>
                        </a:rPr>
                        <a:t>Name</a:t>
                      </a:r>
                      <a:endParaRPr lang="en-US" sz="1100" dirty="0">
                        <a:solidFill>
                          <a:schemeClr val="tx1"/>
                        </a:solidFill>
                        <a:effectLst/>
                        <a:latin typeface="+mn-lt"/>
                        <a:ea typeface="Times New Roman"/>
                      </a:endParaRPr>
                    </a:p>
                  </a:txBody>
                  <a:tcPr marL="68580" marR="68580" marT="0" marB="0"/>
                </a:tc>
                <a:tc>
                  <a:txBody>
                    <a:bodyPr/>
                    <a:lstStyle/>
                    <a:p>
                      <a:pPr marL="1905" marR="30480" algn="ctr">
                        <a:lnSpc>
                          <a:spcPts val="1800"/>
                        </a:lnSpc>
                        <a:spcBef>
                          <a:spcPts val="0"/>
                        </a:spcBef>
                        <a:spcAft>
                          <a:spcPts val="720"/>
                        </a:spcAft>
                      </a:pPr>
                      <a:r>
                        <a:rPr lang="en-US" sz="1100" dirty="0">
                          <a:effectLst/>
                        </a:rPr>
                        <a:t>Description</a:t>
                      </a:r>
                      <a:endParaRPr lang="en-US" sz="1100" dirty="0">
                        <a:solidFill>
                          <a:schemeClr val="tx1"/>
                        </a:solidFill>
                        <a:effectLst/>
                        <a:latin typeface="+mn-lt"/>
                        <a:ea typeface="Times New Roman"/>
                      </a:endParaRPr>
                    </a:p>
                  </a:txBody>
                  <a:tcPr marL="68580" marR="68580" marT="0" marB="0"/>
                </a:tc>
                <a:tc>
                  <a:txBody>
                    <a:bodyPr/>
                    <a:lstStyle/>
                    <a:p>
                      <a:pPr marL="1905" marR="30480" algn="ctr">
                        <a:lnSpc>
                          <a:spcPts val="1800"/>
                        </a:lnSpc>
                        <a:spcBef>
                          <a:spcPts val="0"/>
                        </a:spcBef>
                        <a:spcAft>
                          <a:spcPts val="720"/>
                        </a:spcAft>
                      </a:pPr>
                      <a:r>
                        <a:rPr lang="en-US" sz="1100" dirty="0">
                          <a:effectLst/>
                        </a:rPr>
                        <a:t>Permissible Values</a:t>
                      </a:r>
                      <a:endParaRPr lang="en-US" sz="11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30480" algn="just">
                        <a:lnSpc>
                          <a:spcPts val="1800"/>
                        </a:lnSpc>
                        <a:spcBef>
                          <a:spcPts val="0"/>
                        </a:spcBef>
                        <a:spcAft>
                          <a:spcPts val="720"/>
                        </a:spcAft>
                      </a:pPr>
                      <a:r>
                        <a:rPr lang="en-US" sz="1100" dirty="0">
                          <a:effectLst/>
                        </a:rPr>
                        <a:t>INT</a:t>
                      </a:r>
                      <a:endParaRPr lang="en-US" sz="11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A normal-sized integer that can be signed or unsigned.</a:t>
                      </a:r>
                      <a:endParaRPr lang="en-US" sz="11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Signed: -2147483648 to 2147483647 </a:t>
                      </a:r>
                    </a:p>
                    <a:p>
                      <a:pPr marL="1905" marR="30480">
                        <a:lnSpc>
                          <a:spcPts val="1800"/>
                        </a:lnSpc>
                        <a:spcBef>
                          <a:spcPts val="0"/>
                        </a:spcBef>
                        <a:spcAft>
                          <a:spcPts val="720"/>
                        </a:spcAft>
                      </a:pPr>
                      <a:r>
                        <a:rPr lang="en-US" sz="1100" dirty="0">
                          <a:effectLst/>
                        </a:rPr>
                        <a:t>Unsigned: 0 to 4294967295</a:t>
                      </a:r>
                      <a:endParaRPr lang="en-US" sz="11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30480" algn="just">
                        <a:lnSpc>
                          <a:spcPts val="1800"/>
                        </a:lnSpc>
                        <a:spcBef>
                          <a:spcPts val="0"/>
                        </a:spcBef>
                        <a:spcAft>
                          <a:spcPts val="720"/>
                        </a:spcAft>
                      </a:pPr>
                      <a:r>
                        <a:rPr lang="en-US" sz="1100" dirty="0">
                          <a:effectLst/>
                        </a:rPr>
                        <a:t>TINYINT</a:t>
                      </a:r>
                      <a:endParaRPr lang="en-US" sz="11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A very small integer that can be signed or unsigned.</a:t>
                      </a:r>
                      <a:endParaRPr lang="en-US" sz="11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Signed: -128 to 127</a:t>
                      </a:r>
                    </a:p>
                    <a:p>
                      <a:pPr marL="1905" marR="30480">
                        <a:lnSpc>
                          <a:spcPts val="1800"/>
                        </a:lnSpc>
                        <a:spcBef>
                          <a:spcPts val="0"/>
                        </a:spcBef>
                        <a:spcAft>
                          <a:spcPts val="720"/>
                        </a:spcAft>
                      </a:pPr>
                      <a:r>
                        <a:rPr lang="en-US" sz="1100" dirty="0">
                          <a:effectLst/>
                        </a:rPr>
                        <a:t>Unsigned: 0 to 255</a:t>
                      </a:r>
                      <a:endParaRPr lang="en-US" sz="11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30480" algn="just">
                        <a:lnSpc>
                          <a:spcPts val="1800"/>
                        </a:lnSpc>
                        <a:spcBef>
                          <a:spcPts val="0"/>
                        </a:spcBef>
                        <a:spcAft>
                          <a:spcPts val="720"/>
                        </a:spcAft>
                      </a:pPr>
                      <a:r>
                        <a:rPr lang="en-US" sz="1100" dirty="0">
                          <a:effectLst/>
                        </a:rPr>
                        <a:t>SMALLINT</a:t>
                      </a:r>
                      <a:endParaRPr lang="en-US" sz="11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A small integer that can be signed or unsigned.</a:t>
                      </a:r>
                      <a:endParaRPr lang="en-US" sz="11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Signed: -32768 to 32767 </a:t>
                      </a:r>
                    </a:p>
                    <a:p>
                      <a:pPr marL="1905" marR="30480">
                        <a:lnSpc>
                          <a:spcPts val="1800"/>
                        </a:lnSpc>
                        <a:spcBef>
                          <a:spcPts val="0"/>
                        </a:spcBef>
                        <a:spcAft>
                          <a:spcPts val="720"/>
                        </a:spcAft>
                      </a:pPr>
                      <a:r>
                        <a:rPr lang="en-US" sz="1100" dirty="0">
                          <a:effectLst/>
                        </a:rPr>
                        <a:t>Unsigned: 0 to 65535</a:t>
                      </a:r>
                      <a:endParaRPr lang="en-US" sz="11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0" marR="30480" algn="just">
                        <a:lnSpc>
                          <a:spcPts val="1800"/>
                        </a:lnSpc>
                        <a:spcBef>
                          <a:spcPts val="0"/>
                        </a:spcBef>
                        <a:spcAft>
                          <a:spcPts val="720"/>
                        </a:spcAft>
                      </a:pPr>
                      <a:r>
                        <a:rPr lang="en-US" sz="1100" dirty="0">
                          <a:effectLst/>
                        </a:rPr>
                        <a:t>MEDIUMINT</a:t>
                      </a:r>
                      <a:endParaRPr lang="en-US" sz="11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A medium-sized integer that can be signed or unsigned.</a:t>
                      </a:r>
                      <a:endParaRPr lang="en-US" sz="11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Signed: -8388608 to 8388607</a:t>
                      </a:r>
                    </a:p>
                    <a:p>
                      <a:pPr marL="1905" marR="30480">
                        <a:lnSpc>
                          <a:spcPts val="1800"/>
                        </a:lnSpc>
                        <a:spcBef>
                          <a:spcPts val="0"/>
                        </a:spcBef>
                        <a:spcAft>
                          <a:spcPts val="720"/>
                        </a:spcAft>
                      </a:pPr>
                      <a:r>
                        <a:rPr lang="en-US" sz="1100" dirty="0">
                          <a:effectLst/>
                        </a:rPr>
                        <a:t>Unsigned: 0 to 16777215</a:t>
                      </a:r>
                      <a:endParaRPr lang="en-US" sz="11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4"/>
                  </a:ext>
                </a:extLst>
              </a:tr>
              <a:tr h="370840">
                <a:tc>
                  <a:txBody>
                    <a:bodyPr/>
                    <a:lstStyle/>
                    <a:p>
                      <a:pPr marL="0" marR="30480" algn="just">
                        <a:lnSpc>
                          <a:spcPts val="1800"/>
                        </a:lnSpc>
                        <a:spcBef>
                          <a:spcPts val="0"/>
                        </a:spcBef>
                        <a:spcAft>
                          <a:spcPts val="720"/>
                        </a:spcAft>
                      </a:pPr>
                      <a:r>
                        <a:rPr lang="en-US" sz="1100" dirty="0">
                          <a:effectLst/>
                        </a:rPr>
                        <a:t>BIGINT</a:t>
                      </a:r>
                      <a:endParaRPr lang="en-US" sz="11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A large integer that can be signed or unsigned.</a:t>
                      </a:r>
                      <a:endParaRPr lang="en-US" sz="11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Signed: -9223372036854775808 to 9223372036854775807. </a:t>
                      </a:r>
                    </a:p>
                    <a:p>
                      <a:pPr marL="1905" marR="30480">
                        <a:lnSpc>
                          <a:spcPts val="1800"/>
                        </a:lnSpc>
                        <a:spcBef>
                          <a:spcPts val="0"/>
                        </a:spcBef>
                        <a:spcAft>
                          <a:spcPts val="720"/>
                        </a:spcAft>
                      </a:pPr>
                      <a:r>
                        <a:rPr lang="en-US" sz="1100" dirty="0">
                          <a:effectLst/>
                        </a:rPr>
                        <a:t>Unsigned: 0 to 18446744073709551615.</a:t>
                      </a:r>
                      <a:endParaRPr lang="en-US" sz="11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5"/>
                  </a:ext>
                </a:extLst>
              </a:tr>
              <a:tr h="370840">
                <a:tc>
                  <a:txBody>
                    <a:bodyPr/>
                    <a:lstStyle/>
                    <a:p>
                      <a:pPr marL="0" marR="30480" indent="0" algn="just" defTabSz="914400" rtl="0" eaLnBrk="1" fontAlgn="auto" latinLnBrk="0" hangingPunct="1">
                        <a:lnSpc>
                          <a:spcPts val="1800"/>
                        </a:lnSpc>
                        <a:spcBef>
                          <a:spcPts val="0"/>
                        </a:spcBef>
                        <a:spcAft>
                          <a:spcPts val="720"/>
                        </a:spcAft>
                        <a:buClrTx/>
                        <a:buSzTx/>
                        <a:buFontTx/>
                        <a:buNone/>
                        <a:tabLst/>
                        <a:defRPr/>
                      </a:pPr>
                      <a:r>
                        <a:rPr lang="en-US" sz="1100" dirty="0">
                          <a:effectLst/>
                        </a:rPr>
                        <a:t>DECIMAL(M,D) </a:t>
                      </a:r>
                      <a:endParaRPr lang="en-US" sz="11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b="0" i="0" kern="1200" dirty="0">
                          <a:solidFill>
                            <a:schemeClr val="dk1"/>
                          </a:solidFill>
                          <a:effectLst/>
                          <a:latin typeface="+mn-lt"/>
                          <a:ea typeface="+mn-ea"/>
                          <a:cs typeface="+mn-cs"/>
                        </a:rPr>
                        <a:t>A packed “exact” fixed-point number. </a:t>
                      </a:r>
                      <a:r>
                        <a:rPr lang="en-US" sz="1100" b="0" i="1" kern="1200" dirty="0">
                          <a:solidFill>
                            <a:schemeClr val="dk1"/>
                          </a:solidFill>
                          <a:effectLst/>
                          <a:latin typeface="+mn-lt"/>
                          <a:ea typeface="+mn-ea"/>
                          <a:cs typeface="+mn-cs"/>
                        </a:rPr>
                        <a:t>M</a:t>
                      </a:r>
                      <a:r>
                        <a:rPr lang="en-US" sz="1100" b="0" i="0" kern="1200" dirty="0">
                          <a:solidFill>
                            <a:schemeClr val="dk1"/>
                          </a:solidFill>
                          <a:effectLst/>
                          <a:latin typeface="+mn-lt"/>
                          <a:ea typeface="+mn-ea"/>
                          <a:cs typeface="+mn-cs"/>
                        </a:rPr>
                        <a:t> is the total number of digits (the precision) and </a:t>
                      </a:r>
                      <a:r>
                        <a:rPr lang="en-US" sz="1100" b="0" i="1" kern="1200" dirty="0">
                          <a:solidFill>
                            <a:schemeClr val="dk1"/>
                          </a:solidFill>
                          <a:effectLst/>
                          <a:latin typeface="+mn-lt"/>
                          <a:ea typeface="+mn-ea"/>
                          <a:cs typeface="+mn-cs"/>
                        </a:rPr>
                        <a:t>D</a:t>
                      </a:r>
                      <a:r>
                        <a:rPr lang="en-US" sz="1100" b="0" i="0" kern="1200" dirty="0">
                          <a:solidFill>
                            <a:schemeClr val="dk1"/>
                          </a:solidFill>
                          <a:effectLst/>
                          <a:latin typeface="+mn-lt"/>
                          <a:ea typeface="+mn-ea"/>
                          <a:cs typeface="+mn-cs"/>
                        </a:rPr>
                        <a:t> is the number of digits after the decimal point (the scale). </a:t>
                      </a:r>
                      <a:endParaRPr lang="en-US" sz="8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solidFill>
                            <a:schemeClr val="tx1"/>
                          </a:solidFill>
                          <a:effectLst/>
                          <a:latin typeface="+mn-lt"/>
                          <a:ea typeface="Times New Roman"/>
                        </a:rPr>
                        <a:t>Maximum value for M=65</a:t>
                      </a:r>
                    </a:p>
                    <a:p>
                      <a:pPr marL="1905" marR="30480">
                        <a:lnSpc>
                          <a:spcPts val="1800"/>
                        </a:lnSpc>
                        <a:spcBef>
                          <a:spcPts val="0"/>
                        </a:spcBef>
                        <a:spcAft>
                          <a:spcPts val="720"/>
                        </a:spcAft>
                      </a:pPr>
                      <a:r>
                        <a:rPr lang="en-US" sz="1100" dirty="0">
                          <a:solidFill>
                            <a:schemeClr val="tx1"/>
                          </a:solidFill>
                          <a:effectLst/>
                          <a:latin typeface="+mn-lt"/>
                          <a:ea typeface="Times New Roman"/>
                        </a:rPr>
                        <a:t>Maximum</a:t>
                      </a:r>
                      <a:r>
                        <a:rPr lang="en-US" sz="1100" baseline="0" dirty="0">
                          <a:solidFill>
                            <a:schemeClr val="tx1"/>
                          </a:solidFill>
                          <a:effectLst/>
                          <a:latin typeface="+mn-lt"/>
                          <a:ea typeface="Times New Roman"/>
                        </a:rPr>
                        <a:t> value for D=30</a:t>
                      </a:r>
                      <a:endParaRPr lang="en-US" sz="11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6"/>
                  </a:ext>
                </a:extLst>
              </a:tr>
              <a:tr h="370840">
                <a:tc>
                  <a:txBody>
                    <a:bodyPr/>
                    <a:lstStyle/>
                    <a:p>
                      <a:pPr marL="0" marR="30480" indent="0" algn="just" defTabSz="914400" rtl="0" eaLnBrk="1" fontAlgn="auto" latinLnBrk="0" hangingPunct="1">
                        <a:lnSpc>
                          <a:spcPts val="1800"/>
                        </a:lnSpc>
                        <a:spcBef>
                          <a:spcPts val="0"/>
                        </a:spcBef>
                        <a:spcAft>
                          <a:spcPts val="720"/>
                        </a:spcAft>
                        <a:buClrTx/>
                        <a:buSzTx/>
                        <a:buFontTx/>
                        <a:buNone/>
                        <a:tabLst/>
                        <a:defRPr/>
                      </a:pPr>
                      <a:r>
                        <a:rPr lang="en-US" sz="1100" dirty="0">
                          <a:effectLst/>
                        </a:rPr>
                        <a:t>DOUBLE(M,D) and FLOAT(M,D) </a:t>
                      </a:r>
                      <a:endParaRPr lang="en-US" sz="1100" b="1" dirty="0">
                        <a:solidFill>
                          <a:schemeClr val="tx1"/>
                        </a:solidFill>
                        <a:effectLst/>
                        <a:latin typeface="+mn-lt"/>
                        <a:ea typeface="Times New Roman"/>
                      </a:endParaRPr>
                    </a:p>
                    <a:p>
                      <a:pPr marL="0" marR="30480" algn="just">
                        <a:lnSpc>
                          <a:spcPts val="1800"/>
                        </a:lnSpc>
                        <a:spcBef>
                          <a:spcPts val="0"/>
                        </a:spcBef>
                        <a:spcAft>
                          <a:spcPts val="720"/>
                        </a:spcAft>
                      </a:pPr>
                      <a:endParaRPr lang="en-US" sz="11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Single</a:t>
                      </a:r>
                      <a:r>
                        <a:rPr lang="en-US" sz="1100" baseline="0" dirty="0">
                          <a:effectLst/>
                        </a:rPr>
                        <a:t> precision and </a:t>
                      </a:r>
                      <a:r>
                        <a:rPr lang="en-US" sz="1100" dirty="0">
                          <a:effectLst/>
                        </a:rPr>
                        <a:t>double precision floating-point number that cannot be unsigned.</a:t>
                      </a:r>
                      <a:endParaRPr lang="en-US" sz="11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-3.402823466E+38 to -1.175494351E-38, 0, and 1.175494351E-38 to 3.402823466E+38-1.7976931348623157E+308 to-2.2250738585072014E-308, 0, and 2.2250738585072014E-308 to 1.7976931348623157E+308.</a:t>
                      </a:r>
                      <a:endParaRPr lang="en-US" sz="11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7"/>
                  </a:ext>
                </a:extLst>
              </a:tr>
              <a:tr h="312029">
                <a:tc>
                  <a:txBody>
                    <a:bodyPr/>
                    <a:lstStyle/>
                    <a:p>
                      <a:pPr marL="0" marR="30480" algn="just">
                        <a:lnSpc>
                          <a:spcPts val="1800"/>
                        </a:lnSpc>
                        <a:spcBef>
                          <a:spcPts val="0"/>
                        </a:spcBef>
                        <a:spcAft>
                          <a:spcPts val="720"/>
                        </a:spcAft>
                      </a:pPr>
                      <a:r>
                        <a:rPr lang="en-US" sz="1100" dirty="0">
                          <a:effectLst/>
                        </a:rPr>
                        <a:t>BOOLEAN</a:t>
                      </a:r>
                      <a:endParaRPr lang="en-US" sz="11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t>It will store integer numbers, but will treat 1 as true and 0</a:t>
                      </a:r>
                      <a:r>
                        <a:rPr lang="en-US" sz="1100" baseline="0" dirty="0"/>
                        <a:t> as false </a:t>
                      </a:r>
                      <a:endParaRPr lang="en-US" sz="1100" dirty="0">
                        <a:solidFill>
                          <a:schemeClr val="tx1"/>
                        </a:solidFill>
                        <a:effectLst/>
                        <a:latin typeface="+mn-lt"/>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1, 0, True, False</a:t>
                      </a:r>
                      <a:endParaRPr lang="en-US" sz="1100" dirty="0">
                        <a:solidFill>
                          <a:schemeClr val="tx1"/>
                        </a:solidFill>
                        <a:latin typeface="+mn-lt"/>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9425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245510470"/>
              </p:ext>
            </p:extLst>
          </p:nvPr>
        </p:nvGraphicFramePr>
        <p:xfrm>
          <a:off x="457200" y="1295400"/>
          <a:ext cx="8229600" cy="4143756"/>
        </p:xfrm>
        <a:graphic>
          <a:graphicData uri="http://schemas.openxmlformats.org/drawingml/2006/table">
            <a:tbl>
              <a:tblPr firstRow="1" bandRow="1">
                <a:tableStyleId>{21E4AEA4-8DFA-4A89-87EB-49C32662AFE0}</a:tableStyleId>
              </a:tblPr>
              <a:tblGrid>
                <a:gridCol w="13716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marL="0" marR="30480" algn="just">
                        <a:lnSpc>
                          <a:spcPts val="1800"/>
                        </a:lnSpc>
                        <a:spcBef>
                          <a:spcPts val="0"/>
                        </a:spcBef>
                        <a:spcAft>
                          <a:spcPts val="720"/>
                        </a:spcAft>
                      </a:pPr>
                      <a:r>
                        <a:rPr lang="en-US" sz="1200" dirty="0">
                          <a:effectLst/>
                        </a:rPr>
                        <a:t>NAME</a:t>
                      </a:r>
                      <a:endParaRPr lang="en-US" sz="12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DESCRIPTION</a:t>
                      </a:r>
                      <a:endParaRPr lang="en-US" sz="12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FORMAT</a:t>
                      </a:r>
                      <a:endParaRPr lang="en-US" sz="12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RANGE</a:t>
                      </a:r>
                      <a:endParaRPr lang="en-US" sz="12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fontAlgn="base">
                        <a:spcBef>
                          <a:spcPts val="0"/>
                        </a:spcBef>
                        <a:spcAft>
                          <a:spcPts val="0"/>
                        </a:spcAft>
                      </a:pPr>
                      <a:r>
                        <a:rPr lang="en-US" sz="1200" dirty="0">
                          <a:effectLst/>
                        </a:rPr>
                        <a:t>DATE </a:t>
                      </a:r>
                    </a:p>
                    <a:p>
                      <a:pPr marL="0" marR="0" algn="l" fontAlgn="base">
                        <a:spcBef>
                          <a:spcPts val="0"/>
                        </a:spcBef>
                        <a:spcAft>
                          <a:spcPts val="0"/>
                        </a:spcAft>
                      </a:pPr>
                      <a:r>
                        <a:rPr lang="en-US" sz="1200" dirty="0">
                          <a:effectLst/>
                        </a:rPr>
                        <a:t> </a:t>
                      </a:r>
                    </a:p>
                    <a:p>
                      <a:pPr marL="0" marR="30480" algn="just">
                        <a:lnSpc>
                          <a:spcPts val="1800"/>
                        </a:lnSpc>
                        <a:spcBef>
                          <a:spcPts val="0"/>
                        </a:spcBef>
                        <a:spcAft>
                          <a:spcPts val="720"/>
                        </a:spcAft>
                      </a:pPr>
                      <a:r>
                        <a:rPr lang="en-US" sz="1200" dirty="0">
                          <a:effectLst/>
                        </a:rPr>
                        <a:t> </a:t>
                      </a:r>
                      <a:endParaRPr lang="en-US" sz="12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The DATE type is used for values with a date part but no time part.</a:t>
                      </a:r>
                      <a:endParaRPr lang="en-US" sz="12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'YYYY-MM-DD' </a:t>
                      </a:r>
                      <a:endParaRPr lang="en-US" sz="1200" dirty="0">
                        <a:solidFill>
                          <a:schemeClr val="tx1"/>
                        </a:solidFill>
                        <a:effectLst/>
                        <a:latin typeface="+mn-lt"/>
                        <a:ea typeface="Times New Roman"/>
                      </a:endParaRPr>
                    </a:p>
                  </a:txBody>
                  <a:tcPr marL="68580" marR="68580" marT="0" marB="0"/>
                </a:tc>
                <a:tc>
                  <a:txBody>
                    <a:bodyPr/>
                    <a:lstStyle/>
                    <a:p>
                      <a:pPr marL="0" marR="30480">
                        <a:lnSpc>
                          <a:spcPts val="1800"/>
                        </a:lnSpc>
                        <a:spcBef>
                          <a:spcPts val="0"/>
                        </a:spcBef>
                        <a:spcAft>
                          <a:spcPts val="720"/>
                        </a:spcAft>
                      </a:pPr>
                      <a:r>
                        <a:rPr lang="en-US" sz="1200" dirty="0">
                          <a:effectLst/>
                        </a:rPr>
                        <a:t>'1000-01-01' to '9999-12-31'.</a:t>
                      </a:r>
                      <a:endParaRPr lang="en-US" sz="12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fontAlgn="base">
                        <a:spcBef>
                          <a:spcPts val="0"/>
                        </a:spcBef>
                        <a:spcAft>
                          <a:spcPts val="0"/>
                        </a:spcAft>
                      </a:pPr>
                      <a:r>
                        <a:rPr lang="en-US" sz="1200" dirty="0">
                          <a:effectLst/>
                        </a:rPr>
                        <a:t>DATETIME </a:t>
                      </a:r>
                    </a:p>
                    <a:p>
                      <a:pPr marL="0" marR="30480" algn="l">
                        <a:lnSpc>
                          <a:spcPts val="1800"/>
                        </a:lnSpc>
                        <a:spcBef>
                          <a:spcPts val="0"/>
                        </a:spcBef>
                        <a:spcAft>
                          <a:spcPts val="720"/>
                        </a:spcAft>
                      </a:pPr>
                      <a:r>
                        <a:rPr lang="en-US" sz="1200" dirty="0">
                          <a:effectLst/>
                        </a:rPr>
                        <a:t> </a:t>
                      </a:r>
                      <a:endParaRPr lang="en-US" sz="12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The DATETIME type is used for values that contain both date and time parts.</a:t>
                      </a:r>
                      <a:endParaRPr lang="en-US" sz="12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'YYYY-MM-DD HH:MM:SS [.fraction]'</a:t>
                      </a:r>
                      <a:endParaRPr lang="en-US" sz="12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'1000-01-01 00:00:00.000000' to '9999-12-31 23:59:59.999999'</a:t>
                      </a:r>
                      <a:endParaRPr lang="en-US" sz="12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30480" algn="just">
                        <a:lnSpc>
                          <a:spcPts val="1800"/>
                        </a:lnSpc>
                        <a:spcBef>
                          <a:spcPts val="0"/>
                        </a:spcBef>
                        <a:spcAft>
                          <a:spcPts val="720"/>
                        </a:spcAft>
                      </a:pPr>
                      <a:r>
                        <a:rPr lang="en-US" sz="1200" dirty="0">
                          <a:effectLst/>
                        </a:rPr>
                        <a:t> TIMESTAMP </a:t>
                      </a:r>
                      <a:endParaRPr lang="en-US" sz="12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The TIMESTAMP data type is used for values that contain both date and time parts. </a:t>
                      </a:r>
                      <a:endParaRPr lang="en-US" sz="12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 'YYYY-MM-DD HH:MM:SS [.fraction]'</a:t>
                      </a:r>
                    </a:p>
                  </a:txBody>
                  <a:tcPr marL="68580" marR="68580" marT="0" marB="0"/>
                </a:tc>
                <a:tc>
                  <a:txBody>
                    <a:bodyPr/>
                    <a:lstStyle/>
                    <a:p>
                      <a:pPr marL="1905" marR="30480">
                        <a:lnSpc>
                          <a:spcPts val="1800"/>
                        </a:lnSpc>
                        <a:spcBef>
                          <a:spcPts val="0"/>
                        </a:spcBef>
                        <a:spcAft>
                          <a:spcPts val="720"/>
                        </a:spcAft>
                      </a:pPr>
                      <a:r>
                        <a:rPr lang="en-US" sz="1200" dirty="0">
                          <a:effectLst/>
                        </a:rPr>
                        <a:t>'1970-01-01 00:00:01' UTC to '2038-01-19 03:14:07' UTC.</a:t>
                      </a:r>
                      <a:endParaRPr lang="en-US" sz="12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0" marR="30480" algn="just">
                        <a:lnSpc>
                          <a:spcPts val="1800"/>
                        </a:lnSpc>
                        <a:spcBef>
                          <a:spcPts val="0"/>
                        </a:spcBef>
                        <a:spcAft>
                          <a:spcPts val="720"/>
                        </a:spcAft>
                      </a:pPr>
                      <a:r>
                        <a:rPr lang="en-US" sz="1200" dirty="0">
                          <a:effectLst/>
                        </a:rPr>
                        <a:t>TIME</a:t>
                      </a:r>
                      <a:endParaRPr lang="en-US" sz="1200" b="1"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MySQL retrieves and displays TIME values </a:t>
                      </a:r>
                      <a:endParaRPr lang="en-US" sz="12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'HH:MM:SS' format (or 'HHH:MM:SS' format for large hours values).</a:t>
                      </a:r>
                      <a:endParaRPr lang="en-US" sz="12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200" dirty="0">
                          <a:effectLst/>
                        </a:rPr>
                        <a:t>TIME values may range from '-838:59:59' to '838:59:59'.</a:t>
                      </a:r>
                      <a:endParaRPr lang="en-US" sz="12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4"/>
                  </a:ext>
                </a:extLst>
              </a:tr>
              <a:tr h="370840">
                <a:tc>
                  <a:txBody>
                    <a:bodyPr/>
                    <a:lstStyle/>
                    <a:p>
                      <a:pPr marL="1905" marR="30480" algn="just">
                        <a:lnSpc>
                          <a:spcPts val="1800"/>
                        </a:lnSpc>
                        <a:spcBef>
                          <a:spcPts val="0"/>
                        </a:spcBef>
                        <a:spcAft>
                          <a:spcPts val="720"/>
                        </a:spcAft>
                      </a:pPr>
                      <a:r>
                        <a:rPr lang="en-US" sz="1200" dirty="0">
                          <a:effectLst/>
                        </a:rPr>
                        <a:t>YEAR/YEAR(M)   </a:t>
                      </a:r>
                      <a:endParaRPr lang="en-US" sz="1200" b="1" dirty="0">
                        <a:solidFill>
                          <a:schemeClr val="tx1"/>
                        </a:solidFill>
                        <a:effectLst/>
                        <a:latin typeface="+mn-lt"/>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Accepts a</a:t>
                      </a:r>
                      <a:r>
                        <a:rPr lang="en-US" sz="1200" baseline="0" dirty="0">
                          <a:effectLst/>
                        </a:rPr>
                        <a:t> value for</a:t>
                      </a:r>
                      <a:r>
                        <a:rPr lang="en-US" sz="1200" dirty="0">
                          <a:effectLst/>
                        </a:rPr>
                        <a:t> year in a 2-digit or a 4-digit format.</a:t>
                      </a:r>
                    </a:p>
                    <a:p>
                      <a:endParaRPr lang="en-US" sz="1200" dirty="0">
                        <a:solidFill>
                          <a:schemeClr val="tx1"/>
                        </a:solidFill>
                        <a:latin typeface="+mn-lt"/>
                      </a:endParaRPr>
                    </a:p>
                  </a:txBody>
                  <a:tcPr/>
                </a:tc>
                <a:tc>
                  <a:txBody>
                    <a:bodyPr/>
                    <a:lstStyle/>
                    <a:p>
                      <a:r>
                        <a:rPr lang="en-US" sz="1200" dirty="0">
                          <a:solidFill>
                            <a:schemeClr val="tx1"/>
                          </a:solidFill>
                          <a:latin typeface="+mn-lt"/>
                        </a:rPr>
                        <a:t>YYYY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effectLst/>
                        </a:rPr>
                        <a:t>If the length is specified as 2 YEAR can be between 1970 to 2069 (70 to 69). If the length is specified as 4, then YEAR can be 1901 to 2155. The default length is 4.</a:t>
                      </a:r>
                      <a:endParaRPr lang="en-US" sz="1200" dirty="0">
                        <a:solidFill>
                          <a:schemeClr val="tx1"/>
                        </a:solidFill>
                        <a:latin typeface="+mn-lt"/>
                      </a:endParaRPr>
                    </a:p>
                  </a:txBody>
                  <a:tcPr/>
                </a:tc>
                <a:extLst>
                  <a:ext uri="{0D108BD9-81ED-4DB2-BD59-A6C34878D82A}">
                    <a16:rowId xmlns:a16="http://schemas.microsoft.com/office/drawing/2014/main" val="10005"/>
                  </a:ext>
                </a:extLst>
              </a:tr>
            </a:tbl>
          </a:graphicData>
        </a:graphic>
      </p:graphicFrame>
      <p:sp>
        <p:nvSpPr>
          <p:cNvPr id="4" name="Title 1"/>
          <p:cNvSpPr>
            <a:spLocks noGrp="1"/>
          </p:cNvSpPr>
          <p:nvPr>
            <p:ph type="title"/>
          </p:nvPr>
        </p:nvSpPr>
        <p:spPr/>
        <p:txBody>
          <a:bodyPr/>
          <a:lstStyle/>
          <a:p>
            <a:pPr algn="l"/>
            <a:r>
              <a:rPr lang="en-US" b="1" u="sng" dirty="0">
                <a:solidFill>
                  <a:srgbClr val="C00000"/>
                </a:solidFill>
              </a:rPr>
              <a:t>Date and Time Types</a:t>
            </a:r>
            <a:endParaRPr lang="en-US" dirty="0"/>
          </a:p>
        </p:txBody>
      </p:sp>
    </p:spTree>
    <p:extLst>
      <p:ext uri="{BB962C8B-B14F-4D97-AF65-F5344CB8AC3E}">
        <p14:creationId xmlns:p14="http://schemas.microsoft.com/office/powerpoint/2010/main" val="100351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l"/>
            <a:r>
              <a:rPr lang="en-US" b="1" u="sng" dirty="0">
                <a:solidFill>
                  <a:srgbClr val="C00000"/>
                </a:solidFill>
              </a:rPr>
              <a:t>String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7326737"/>
              </p:ext>
            </p:extLst>
          </p:nvPr>
        </p:nvGraphicFramePr>
        <p:xfrm>
          <a:off x="228601" y="609601"/>
          <a:ext cx="7772399" cy="6019799"/>
        </p:xfrm>
        <a:graphic>
          <a:graphicData uri="http://schemas.openxmlformats.org/drawingml/2006/table">
            <a:tbl>
              <a:tblPr firstRow="1" bandRow="1">
                <a:tableStyleId>{21E4AEA4-8DFA-4A89-87EB-49C32662AFE0}</a:tableStyleId>
              </a:tblPr>
              <a:tblGrid>
                <a:gridCol w="1600199">
                  <a:extLst>
                    <a:ext uri="{9D8B030D-6E8A-4147-A177-3AD203B41FA5}">
                      <a16:colId xmlns:a16="http://schemas.microsoft.com/office/drawing/2014/main" val="20000"/>
                    </a:ext>
                  </a:extLst>
                </a:gridCol>
                <a:gridCol w="3733799">
                  <a:extLst>
                    <a:ext uri="{9D8B030D-6E8A-4147-A177-3AD203B41FA5}">
                      <a16:colId xmlns:a16="http://schemas.microsoft.com/office/drawing/2014/main" val="20001"/>
                    </a:ext>
                  </a:extLst>
                </a:gridCol>
                <a:gridCol w="2438401">
                  <a:extLst>
                    <a:ext uri="{9D8B030D-6E8A-4147-A177-3AD203B41FA5}">
                      <a16:colId xmlns:a16="http://schemas.microsoft.com/office/drawing/2014/main" val="20002"/>
                    </a:ext>
                  </a:extLst>
                </a:gridCol>
              </a:tblGrid>
              <a:tr h="230756">
                <a:tc>
                  <a:txBody>
                    <a:bodyPr/>
                    <a:lstStyle/>
                    <a:p>
                      <a:pPr marL="0" marR="30480" algn="just">
                        <a:lnSpc>
                          <a:spcPts val="1800"/>
                        </a:lnSpc>
                        <a:spcBef>
                          <a:spcPts val="0"/>
                        </a:spcBef>
                        <a:spcAft>
                          <a:spcPts val="720"/>
                        </a:spcAft>
                      </a:pPr>
                      <a:r>
                        <a:rPr lang="en-US" sz="1100" dirty="0">
                          <a:effectLst/>
                        </a:rPr>
                        <a:t>NAME</a:t>
                      </a:r>
                      <a:endParaRPr lang="en-US" sz="11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DESCRIPTION</a:t>
                      </a:r>
                      <a:endParaRPr lang="en-US" sz="1100" dirty="0">
                        <a:solidFill>
                          <a:schemeClr val="tx1"/>
                        </a:solidFill>
                        <a:effectLst/>
                        <a:latin typeface="+mn-lt"/>
                        <a:ea typeface="Times New Roman"/>
                      </a:endParaRPr>
                    </a:p>
                  </a:txBody>
                  <a:tcPr marL="68580" marR="68580" marT="0" marB="0"/>
                </a:tc>
                <a:tc>
                  <a:txBody>
                    <a:bodyPr/>
                    <a:lstStyle/>
                    <a:p>
                      <a:pPr marL="1905" marR="30480">
                        <a:lnSpc>
                          <a:spcPts val="1800"/>
                        </a:lnSpc>
                        <a:spcBef>
                          <a:spcPts val="0"/>
                        </a:spcBef>
                        <a:spcAft>
                          <a:spcPts val="720"/>
                        </a:spcAft>
                      </a:pPr>
                      <a:r>
                        <a:rPr lang="en-US" sz="1100" dirty="0">
                          <a:effectLst/>
                        </a:rPr>
                        <a:t>LENGTH</a:t>
                      </a:r>
                      <a:endParaRPr lang="en-US" sz="1100" dirty="0">
                        <a:solidFill>
                          <a:schemeClr val="tx1"/>
                        </a:solidFill>
                        <a:effectLst/>
                        <a:latin typeface="+mn-lt"/>
                        <a:ea typeface="Times New Roman"/>
                      </a:endParaRPr>
                    </a:p>
                  </a:txBody>
                  <a:tcPr marL="68580" marR="68580" marT="0" marB="0"/>
                </a:tc>
                <a:extLst>
                  <a:ext uri="{0D108BD9-81ED-4DB2-BD59-A6C34878D82A}">
                    <a16:rowId xmlns:a16="http://schemas.microsoft.com/office/drawing/2014/main" val="10000"/>
                  </a:ext>
                </a:extLst>
              </a:tr>
              <a:tr h="600034">
                <a:tc>
                  <a:txBody>
                    <a:bodyPr/>
                    <a:lstStyle/>
                    <a:p>
                      <a:pPr marL="1905" marR="30480" algn="just">
                        <a:lnSpc>
                          <a:spcPts val="1800"/>
                        </a:lnSpc>
                        <a:spcBef>
                          <a:spcPts val="0"/>
                        </a:spcBef>
                        <a:spcAft>
                          <a:spcPts val="720"/>
                        </a:spcAft>
                      </a:pPr>
                      <a:r>
                        <a:rPr lang="en-US" sz="1100" dirty="0">
                          <a:effectLst/>
                        </a:rPr>
                        <a:t>CHAR(M) </a:t>
                      </a:r>
                      <a:endParaRPr lang="en-US" sz="1100" dirty="0">
                        <a:solidFill>
                          <a:schemeClr val="tx1"/>
                        </a:solidFill>
                        <a:effectLst/>
                        <a:latin typeface="+mn-lt"/>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A fixed-length string between 1 and 255 characters in length (for example CHAR(5)), right-padded with spaces to the specified length when stored.</a:t>
                      </a:r>
                      <a:endParaRPr lang="en-US" sz="1100"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Defining a length is not required, but the default is 1.Ranges from 0 to 255</a:t>
                      </a:r>
                      <a:endParaRPr lang="en-US" sz="1100" dirty="0">
                        <a:solidFill>
                          <a:schemeClr val="tx1"/>
                        </a:solidFill>
                        <a:latin typeface="+mn-lt"/>
                      </a:endParaRPr>
                    </a:p>
                  </a:txBody>
                  <a:tcPr/>
                </a:tc>
                <a:extLst>
                  <a:ext uri="{0D108BD9-81ED-4DB2-BD59-A6C34878D82A}">
                    <a16:rowId xmlns:a16="http://schemas.microsoft.com/office/drawing/2014/main" val="10001"/>
                  </a:ext>
                </a:extLst>
              </a:tr>
              <a:tr h="533428">
                <a:tc>
                  <a:txBody>
                    <a:bodyPr/>
                    <a:lstStyle/>
                    <a:p>
                      <a:pPr marL="0" marR="30480" algn="just">
                        <a:lnSpc>
                          <a:spcPts val="1800"/>
                        </a:lnSpc>
                        <a:spcBef>
                          <a:spcPts val="0"/>
                        </a:spcBef>
                        <a:spcAft>
                          <a:spcPts val="720"/>
                        </a:spcAft>
                      </a:pPr>
                      <a:r>
                        <a:rPr lang="en-US" sz="1100" dirty="0">
                          <a:effectLst/>
                        </a:rPr>
                        <a:t>VARCHAR(M) </a:t>
                      </a:r>
                      <a:endParaRPr lang="en-US" sz="1100" dirty="0">
                        <a:solidFill>
                          <a:schemeClr val="tx1"/>
                        </a:solidFill>
                        <a:effectLst/>
                        <a:latin typeface="+mn-lt"/>
                        <a:ea typeface="Times New Roman"/>
                      </a:endParaRPr>
                    </a:p>
                  </a:txBody>
                  <a:tcPr marL="68580" marR="68580"/>
                </a:tc>
                <a:tc>
                  <a:txBody>
                    <a:bodyPr/>
                    <a:lstStyle/>
                    <a:p>
                      <a:pPr marL="1905" marR="30480">
                        <a:lnSpc>
                          <a:spcPts val="1800"/>
                        </a:lnSpc>
                        <a:spcBef>
                          <a:spcPts val="0"/>
                        </a:spcBef>
                        <a:spcAft>
                          <a:spcPts val="720"/>
                        </a:spcAft>
                      </a:pPr>
                      <a:r>
                        <a:rPr lang="en-US" sz="1100" dirty="0">
                          <a:effectLst/>
                        </a:rPr>
                        <a:t>A variable-length string. For example, VARCHAR(25).</a:t>
                      </a:r>
                      <a:endParaRPr lang="en-US" sz="1100" dirty="0">
                        <a:solidFill>
                          <a:schemeClr val="tx1"/>
                        </a:solidFill>
                        <a:effectLst/>
                        <a:latin typeface="+mn-lt"/>
                        <a:ea typeface="Times New Roman"/>
                      </a:endParaRPr>
                    </a:p>
                  </a:txBody>
                  <a:tcPr marL="68580" marR="68580"/>
                </a:tc>
                <a:tc>
                  <a:txBody>
                    <a:bodyPr/>
                    <a:lstStyle/>
                    <a:p>
                      <a:pPr marL="0" marR="30480">
                        <a:lnSpc>
                          <a:spcPts val="1800"/>
                        </a:lnSpc>
                        <a:spcBef>
                          <a:spcPts val="0"/>
                        </a:spcBef>
                        <a:spcAft>
                          <a:spcPts val="720"/>
                        </a:spcAft>
                      </a:pPr>
                      <a:r>
                        <a:rPr lang="en-US" sz="1100" dirty="0">
                          <a:effectLst/>
                        </a:rPr>
                        <a:t> Length can be specified as a value from 0 to 65,535. </a:t>
                      </a:r>
                      <a:endParaRPr lang="en-US" sz="1100" dirty="0">
                        <a:solidFill>
                          <a:schemeClr val="tx1"/>
                        </a:solidFill>
                        <a:effectLst/>
                        <a:latin typeface="+mn-lt"/>
                        <a:ea typeface="Times New Roman"/>
                      </a:endParaRPr>
                    </a:p>
                  </a:txBody>
                  <a:tcPr marL="68580" marR="68580"/>
                </a:tc>
                <a:extLst>
                  <a:ext uri="{0D108BD9-81ED-4DB2-BD59-A6C34878D82A}">
                    <a16:rowId xmlns:a16="http://schemas.microsoft.com/office/drawing/2014/main" val="10002"/>
                  </a:ext>
                </a:extLst>
              </a:tr>
              <a:tr h="1276996">
                <a:tc>
                  <a:txBody>
                    <a:bodyPr/>
                    <a:lstStyle/>
                    <a:p>
                      <a:pPr marL="1905" marR="30480" algn="just">
                        <a:lnSpc>
                          <a:spcPts val="1800"/>
                        </a:lnSpc>
                        <a:spcBef>
                          <a:spcPts val="0"/>
                        </a:spcBef>
                        <a:spcAft>
                          <a:spcPts val="720"/>
                        </a:spcAft>
                      </a:pPr>
                      <a:r>
                        <a:rPr lang="en-US" sz="1100" dirty="0">
                          <a:effectLst/>
                        </a:rPr>
                        <a:t>BLOB or TEXT </a:t>
                      </a:r>
                      <a:endParaRPr lang="en-US" sz="1100" dirty="0">
                        <a:solidFill>
                          <a:schemeClr val="tx1"/>
                        </a:solidFill>
                        <a:effectLst/>
                        <a:latin typeface="+mn-lt"/>
                        <a:ea typeface="Times New Roman"/>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A field with a maximum length of 65535 characters. BLOBs are "Binary Large Objects" and are used to store large amounts of binary data, such as images or other types of files. Fields defined as TEXT also hold large amounts of data. The difference between the two is that the sorts and comparisons on the stored data are case sensitive on BLOBs and are not case sensitive in TEXT fields.</a:t>
                      </a:r>
                      <a:endParaRPr lang="en-US" sz="1100"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You do not specify a length with BLOB or TEXT.</a:t>
                      </a:r>
                      <a:endParaRPr lang="en-US" sz="1100" dirty="0">
                        <a:solidFill>
                          <a:schemeClr val="tx1"/>
                        </a:solidFill>
                        <a:latin typeface="+mn-lt"/>
                      </a:endParaRPr>
                    </a:p>
                  </a:txBody>
                  <a:tcPr/>
                </a:tc>
                <a:extLst>
                  <a:ext uri="{0D108BD9-81ED-4DB2-BD59-A6C34878D82A}">
                    <a16:rowId xmlns:a16="http://schemas.microsoft.com/office/drawing/2014/main" val="10003"/>
                  </a:ext>
                </a:extLst>
              </a:tr>
              <a:tr h="524778">
                <a:tc>
                  <a:txBody>
                    <a:bodyPr/>
                    <a:lstStyle/>
                    <a:p>
                      <a:pPr marL="1905" marR="30480" algn="just">
                        <a:lnSpc>
                          <a:spcPts val="1800"/>
                        </a:lnSpc>
                        <a:spcBef>
                          <a:spcPts val="0"/>
                        </a:spcBef>
                        <a:spcAft>
                          <a:spcPts val="720"/>
                        </a:spcAft>
                      </a:pPr>
                      <a:r>
                        <a:rPr lang="en-US" sz="1100" dirty="0">
                          <a:effectLst/>
                        </a:rPr>
                        <a:t>TINYBLOB / TINYTEXT </a:t>
                      </a:r>
                      <a:endParaRPr lang="en-US" sz="1100" dirty="0">
                        <a:solidFill>
                          <a:schemeClr val="tx1"/>
                        </a:solidFill>
                        <a:effectLst/>
                        <a:latin typeface="+mn-lt"/>
                        <a:ea typeface="Times New Roman"/>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 BLOB or TEXT column with a maximum length of 255 characters.</a:t>
                      </a:r>
                      <a:endParaRPr lang="en-US" sz="1100"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You do not specify a length with TINYBLOB or TINYTEXT.</a:t>
                      </a:r>
                      <a:endParaRPr lang="en-US" sz="1100" dirty="0">
                        <a:solidFill>
                          <a:schemeClr val="tx1"/>
                        </a:solidFill>
                        <a:latin typeface="+mn-lt"/>
                      </a:endParaRPr>
                    </a:p>
                  </a:txBody>
                  <a:tcPr/>
                </a:tc>
                <a:extLst>
                  <a:ext uri="{0D108BD9-81ED-4DB2-BD59-A6C34878D82A}">
                    <a16:rowId xmlns:a16="http://schemas.microsoft.com/office/drawing/2014/main" val="10004"/>
                  </a:ext>
                </a:extLst>
              </a:tr>
              <a:tr h="622437">
                <a:tc>
                  <a:txBody>
                    <a:bodyPr/>
                    <a:lstStyle/>
                    <a:p>
                      <a:pPr marL="1905" marR="30480" algn="just">
                        <a:lnSpc>
                          <a:spcPts val="1800"/>
                        </a:lnSpc>
                        <a:spcBef>
                          <a:spcPts val="0"/>
                        </a:spcBef>
                        <a:spcAft>
                          <a:spcPts val="720"/>
                        </a:spcAft>
                      </a:pPr>
                      <a:r>
                        <a:rPr lang="en-US" sz="1100" dirty="0">
                          <a:effectLst/>
                        </a:rPr>
                        <a:t>MEDIUMBLOB/MEDIUMTEXT </a:t>
                      </a:r>
                      <a:endParaRPr lang="en-US" sz="1100" dirty="0">
                        <a:solidFill>
                          <a:schemeClr val="tx1"/>
                        </a:solidFill>
                        <a:effectLst/>
                        <a:latin typeface="+mn-lt"/>
                        <a:ea typeface="Times New Roman"/>
                      </a:endParaRPr>
                    </a:p>
                  </a:txBody>
                  <a:tcPr marL="68580" marR="68580"/>
                </a:tc>
                <a:tc>
                  <a:txBody>
                    <a:bodyPr/>
                    <a:lstStyle/>
                    <a:p>
                      <a:r>
                        <a:rPr lang="en-US" sz="1100" dirty="0">
                          <a:effectLst/>
                        </a:rPr>
                        <a:t>A BLOB or TEXT column with a maximum length of 16777215 characters. </a:t>
                      </a:r>
                      <a:endParaRPr lang="en-US" sz="1100"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You do not specify a length with MEDIUMBLOB or MEDIUMTEXT.</a:t>
                      </a:r>
                      <a:endParaRPr lang="en-US" sz="1100" dirty="0">
                        <a:solidFill>
                          <a:schemeClr val="tx1"/>
                        </a:solidFill>
                        <a:latin typeface="+mn-lt"/>
                      </a:endParaRPr>
                    </a:p>
                  </a:txBody>
                  <a:tcPr/>
                </a:tc>
                <a:extLst>
                  <a:ext uri="{0D108BD9-81ED-4DB2-BD59-A6C34878D82A}">
                    <a16:rowId xmlns:a16="http://schemas.microsoft.com/office/drawing/2014/main" val="10005"/>
                  </a:ext>
                </a:extLst>
              </a:tr>
              <a:tr h="809214">
                <a:tc>
                  <a:txBody>
                    <a:bodyPr/>
                    <a:lstStyle/>
                    <a:p>
                      <a:pPr marL="1905" marR="30480" algn="just">
                        <a:lnSpc>
                          <a:spcPts val="1800"/>
                        </a:lnSpc>
                        <a:spcBef>
                          <a:spcPts val="0"/>
                        </a:spcBef>
                        <a:spcAft>
                          <a:spcPts val="720"/>
                        </a:spcAft>
                      </a:pPr>
                      <a:r>
                        <a:rPr lang="en-US" sz="1100" dirty="0">
                          <a:effectLst/>
                        </a:rPr>
                        <a:t>LONGBLOB/</a:t>
                      </a:r>
                      <a:r>
                        <a:rPr lang="en-US" sz="1100" baseline="0" dirty="0">
                          <a:effectLst/>
                        </a:rPr>
                        <a:t> </a:t>
                      </a:r>
                      <a:r>
                        <a:rPr lang="en-US" sz="1100" dirty="0">
                          <a:effectLst/>
                        </a:rPr>
                        <a:t>LONGTEXT </a:t>
                      </a:r>
                      <a:endParaRPr lang="en-US" sz="1100" dirty="0">
                        <a:solidFill>
                          <a:schemeClr val="tx1"/>
                        </a:solidFill>
                        <a:effectLst/>
                        <a:latin typeface="+mn-lt"/>
                        <a:ea typeface="Times New Roman"/>
                      </a:endParaRPr>
                    </a:p>
                  </a:txBody>
                  <a:tcPr marL="68580" marR="68580"/>
                </a:tc>
                <a:tc>
                  <a:txBody>
                    <a:bodyPr/>
                    <a:lstStyle/>
                    <a:p>
                      <a:r>
                        <a:rPr lang="en-US" sz="1100" dirty="0">
                          <a:effectLst/>
                        </a:rPr>
                        <a:t>A BLOB or TEXT column with a maximum length of 4294967295 characters.</a:t>
                      </a:r>
                      <a:endParaRPr lang="en-US" sz="1100"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You do not specify a length with LONGBLOB or LONGTEXT.</a:t>
                      </a:r>
                      <a:endParaRPr lang="en-US" sz="1100" dirty="0">
                        <a:solidFill>
                          <a:schemeClr val="tx1"/>
                        </a:solidFill>
                        <a:latin typeface="+mn-lt"/>
                      </a:endParaRPr>
                    </a:p>
                  </a:txBody>
                  <a:tcPr/>
                </a:tc>
                <a:extLst>
                  <a:ext uri="{0D108BD9-81ED-4DB2-BD59-A6C34878D82A}">
                    <a16:rowId xmlns:a16="http://schemas.microsoft.com/office/drawing/2014/main" val="10006"/>
                  </a:ext>
                </a:extLst>
              </a:tr>
              <a:tr h="938515">
                <a:tc>
                  <a:txBody>
                    <a:bodyPr/>
                    <a:lstStyle/>
                    <a:p>
                      <a:pPr marL="1905" marR="30480" algn="just">
                        <a:lnSpc>
                          <a:spcPts val="1800"/>
                        </a:lnSpc>
                        <a:spcBef>
                          <a:spcPts val="0"/>
                        </a:spcBef>
                        <a:spcAft>
                          <a:spcPts val="720"/>
                        </a:spcAft>
                      </a:pPr>
                      <a:r>
                        <a:rPr lang="en-US" sz="1100" dirty="0">
                          <a:effectLst/>
                        </a:rPr>
                        <a:t>ENUM </a:t>
                      </a:r>
                      <a:endParaRPr lang="en-US" sz="1100" dirty="0">
                        <a:solidFill>
                          <a:schemeClr val="tx1"/>
                        </a:solidFill>
                        <a:effectLst/>
                        <a:latin typeface="+mn-lt"/>
                        <a:ea typeface="Times New Roman"/>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An enumeration, which is a fancy term for list. When defining an ENUM, you are creating a list of items from which the value must be selected (or it can be NULL).</a:t>
                      </a:r>
                      <a:endParaRPr lang="en-US" sz="1100" dirty="0">
                        <a:solidFill>
                          <a:schemeClr val="tx1"/>
                        </a:solidFill>
                        <a:effectLst/>
                        <a:latin typeface="+mn-lt"/>
                        <a:ea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rPr>
                        <a:t>For example, if you wanted your field to contain "A" or "B" or "C", you would define your ENUM as ENUM ('A', 'B', 'C') and only those values (or NULL) could ever populate that field.</a:t>
                      </a:r>
                      <a:endParaRPr lang="en-US" sz="1100" dirty="0">
                        <a:solidFill>
                          <a:schemeClr val="tx1"/>
                        </a:solidFill>
                        <a:latin typeface="+mn-lt"/>
                      </a:endParaRPr>
                    </a:p>
                  </a:txBody>
                  <a:tcPr/>
                </a:tc>
                <a:extLst>
                  <a:ext uri="{0D108BD9-81ED-4DB2-BD59-A6C34878D82A}">
                    <a16:rowId xmlns:a16="http://schemas.microsoft.com/office/drawing/2014/main" val="10007"/>
                  </a:ext>
                </a:extLst>
              </a:tr>
              <a:tr h="483641">
                <a:tc gridSpan="3">
                  <a:txBody>
                    <a:bodyPr/>
                    <a:lstStyle/>
                    <a:p>
                      <a:pPr marL="1905" marR="30480">
                        <a:lnSpc>
                          <a:spcPts val="1800"/>
                        </a:lnSpc>
                        <a:spcBef>
                          <a:spcPts val="0"/>
                        </a:spcBef>
                        <a:spcAft>
                          <a:spcPts val="720"/>
                        </a:spcAft>
                      </a:pPr>
                      <a:endParaRPr lang="en-US" sz="1100" dirty="0">
                        <a:solidFill>
                          <a:schemeClr val="tx1"/>
                        </a:solidFill>
                        <a:effectLst/>
                        <a:latin typeface="+mn-lt"/>
                        <a:ea typeface="Times New Roman"/>
                      </a:endParaRPr>
                    </a:p>
                  </a:txBody>
                  <a:tcPr marL="68580" marR="6858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6283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TASK</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Are the following values assigned valid data types?</a:t>
            </a:r>
          </a:p>
          <a:p>
            <a:pPr marL="914400" lvl="1" indent="-514350">
              <a:buFont typeface="+mj-lt"/>
              <a:buAutoNum type="alphaLcParenR"/>
            </a:pPr>
            <a:r>
              <a:rPr lang="en-US" dirty="0"/>
              <a:t>0 : BOOLEAN</a:t>
            </a:r>
          </a:p>
          <a:p>
            <a:pPr marL="971550" lvl="1" indent="-514350">
              <a:buFont typeface="+mj-lt"/>
              <a:buAutoNum type="alphaLcParenR"/>
            </a:pPr>
            <a:r>
              <a:rPr lang="en-US" dirty="0"/>
              <a:t>‘1998-10-25’: CHAR</a:t>
            </a:r>
          </a:p>
          <a:p>
            <a:pPr marL="971550" lvl="1" indent="-514350">
              <a:buFont typeface="+mj-lt"/>
              <a:buAutoNum type="alphaLcParenR"/>
            </a:pPr>
            <a:r>
              <a:rPr lang="en-US" dirty="0"/>
              <a:t>‘Date: 1998-10-25’:VARCHAR</a:t>
            </a:r>
          </a:p>
          <a:p>
            <a:pPr marL="971550" lvl="1" indent="-514350">
              <a:buFont typeface="+mj-lt"/>
              <a:buAutoNum type="alphaLcParenR"/>
            </a:pPr>
            <a:r>
              <a:rPr lang="en-US" dirty="0"/>
              <a:t>1998-10-25:CHAR</a:t>
            </a:r>
          </a:p>
          <a:p>
            <a:pPr marL="971550" lvl="1" indent="-514350">
              <a:buFont typeface="+mj-lt"/>
              <a:buAutoNum type="alphaLcParenR"/>
            </a:pPr>
            <a:r>
              <a:rPr lang="en-US" dirty="0"/>
              <a:t>True: BOOLEAN</a:t>
            </a:r>
          </a:p>
          <a:p>
            <a:pPr marL="971550" lvl="1" indent="-514350">
              <a:buFont typeface="+mj-lt"/>
              <a:buAutoNum type="alphaLcParenR"/>
            </a:pPr>
            <a:r>
              <a:rPr lang="en-US" dirty="0"/>
              <a:t>‘    ’: CHAR(0)</a:t>
            </a:r>
          </a:p>
          <a:p>
            <a:pPr marL="971550" lvl="1" indent="-514350">
              <a:buFont typeface="+mj-lt"/>
              <a:buAutoNum type="alphaLcParenR"/>
            </a:pPr>
            <a:r>
              <a:rPr lang="en-US" dirty="0"/>
              <a:t>-214748364937: INT</a:t>
            </a:r>
          </a:p>
          <a:p>
            <a:pPr marL="971550" lvl="1" indent="-514350">
              <a:buFont typeface="+mj-lt"/>
              <a:buAutoNum type="alphaLcParenR"/>
            </a:pPr>
            <a:r>
              <a:rPr lang="en-US" dirty="0"/>
              <a:t>1025.98: INT</a:t>
            </a:r>
          </a:p>
          <a:p>
            <a:pPr marL="971550" lvl="1" indent="-514350">
              <a:buFont typeface="+mj-lt"/>
              <a:buAutoNum type="alphaLcParenR"/>
            </a:pPr>
            <a:r>
              <a:rPr lang="en-US" dirty="0"/>
              <a:t>-1234567.1234: DECIMAL(10,3)</a:t>
            </a:r>
          </a:p>
          <a:p>
            <a:pPr marL="971550" lvl="1" indent="-514350">
              <a:buFont typeface="+mj-lt"/>
              <a:buAutoNum type="alphaLcParenR"/>
            </a:pPr>
            <a:r>
              <a:rPr lang="en-US" dirty="0"/>
              <a:t>‘2000-2-27’: DATE</a:t>
            </a:r>
          </a:p>
          <a:p>
            <a:pPr marL="971550" lvl="1" indent="-514350">
              <a:buFont typeface="+mj-lt"/>
              <a:buAutoNum type="alphaLcParenR"/>
            </a:pPr>
            <a:r>
              <a:rPr lang="en-US" dirty="0"/>
              <a:t>‘1990-1-1‘: DATE</a:t>
            </a:r>
          </a:p>
          <a:p>
            <a:pPr marL="971550" lvl="1" indent="-514350">
              <a:buFont typeface="+mj-lt"/>
              <a:buAutoNum type="alphaLcParenR"/>
            </a:pPr>
            <a:r>
              <a:rPr lang="en-US" dirty="0"/>
              <a:t>'23:59:59‘: TIME</a:t>
            </a:r>
          </a:p>
          <a:p>
            <a:pPr marL="971550" lvl="1" indent="-514350">
              <a:buFont typeface="+mj-lt"/>
              <a:buAutoNum type="alphaLcParenR"/>
            </a:pPr>
            <a:r>
              <a:rPr lang="en-US" dirty="0"/>
              <a:t>'24:01:00‘: TIME</a:t>
            </a:r>
          </a:p>
          <a:p>
            <a:pPr marL="971550" lvl="1" indent="-514350">
              <a:buFont typeface="+mj-lt"/>
              <a:buAutoNum type="alphaLcParenR"/>
            </a:pPr>
            <a:r>
              <a:rPr lang="en-US" dirty="0"/>
              <a:t>`1999-12-31 23:59:59‘: TIMESTAMP</a:t>
            </a:r>
          </a:p>
          <a:p>
            <a:pPr marL="971550" lvl="1" indent="-514350">
              <a:buFont typeface="+mj-lt"/>
              <a:buAutoNum type="alphaLcParenR"/>
            </a:pPr>
            <a:r>
              <a:rPr lang="en-US" dirty="0"/>
              <a:t>-30.3 : SMALLINT</a:t>
            </a:r>
          </a:p>
          <a:p>
            <a:pPr marL="971550" lvl="1" indent="-514350">
              <a:buFont typeface="+mj-lt"/>
              <a:buAutoNum type="alphaLcParenR"/>
            </a:pPr>
            <a:endParaRPr lang="en-US" dirty="0"/>
          </a:p>
        </p:txBody>
      </p:sp>
    </p:spTree>
    <p:extLst>
      <p:ext uri="{BB962C8B-B14F-4D97-AF65-F5344CB8AC3E}">
        <p14:creationId xmlns:p14="http://schemas.microsoft.com/office/powerpoint/2010/main" val="547611762"/>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E2317B5-2DF1-430F-B0A0-6B45B1FA141A}" vid="{2E7DD423-2E71-4340-8E2A-AF187DE81B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12631</TotalTime>
  <Words>1714</Words>
  <Application>Microsoft Office PowerPoint</Application>
  <PresentationFormat>On-screen Show (4:3)</PresentationFormat>
  <Paragraphs>350</Paragraphs>
  <Slides>23</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Narrow</vt:lpstr>
      <vt:lpstr>Arial Rounded MT Bold</vt:lpstr>
      <vt:lpstr>Calibri</vt:lpstr>
      <vt:lpstr>Comic Sans MS</vt:lpstr>
      <vt:lpstr>Stencil</vt:lpstr>
      <vt:lpstr>Times New Roman</vt:lpstr>
      <vt:lpstr>Wingdings</vt:lpstr>
      <vt:lpstr>Presentation3</vt:lpstr>
      <vt:lpstr>LECTURE 2   DATA DEFINITION LANGUAGE</vt:lpstr>
      <vt:lpstr>AGENDA</vt:lpstr>
      <vt:lpstr>LEARNING OUTCOME</vt:lpstr>
      <vt:lpstr>PowerPoint Presentation</vt:lpstr>
      <vt:lpstr>MySQL Data Types</vt:lpstr>
      <vt:lpstr>Numeric Types</vt:lpstr>
      <vt:lpstr>Date and Time Types</vt:lpstr>
      <vt:lpstr>String Types</vt:lpstr>
      <vt:lpstr>TASK</vt:lpstr>
      <vt:lpstr>PowerPoint Presentation</vt:lpstr>
      <vt:lpstr>What is DDL?</vt:lpstr>
      <vt:lpstr>CREATE DATABASE Command</vt:lpstr>
      <vt:lpstr>USE Statement</vt:lpstr>
      <vt:lpstr>DROP DATABASE Command</vt:lpstr>
      <vt:lpstr>CREATE TABLE Command</vt:lpstr>
      <vt:lpstr>ALTER TABLE Command</vt:lpstr>
      <vt:lpstr>RENAME TABLE Command</vt:lpstr>
      <vt:lpstr>DROP TABLE Command</vt:lpstr>
      <vt:lpstr>TRUNCATE TABLE Command</vt:lpstr>
      <vt:lpstr>PowerPoint Presentation</vt:lpstr>
      <vt:lpstr>TASK</vt:lpstr>
      <vt:lpstr>References</vt:lpstr>
      <vt:lpstr>Topics to be covered in next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Orientation</dc:title>
  <dc:creator>Suhas Pote</dc:creator>
  <cp:lastModifiedBy>Samit</cp:lastModifiedBy>
  <cp:revision>543</cp:revision>
  <dcterms:created xsi:type="dcterms:W3CDTF">2016-07-19T06:37:48Z</dcterms:created>
  <dcterms:modified xsi:type="dcterms:W3CDTF">2019-10-17T09:36:34Z</dcterms:modified>
</cp:coreProperties>
</file>