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0" r:id="rId2"/>
    <p:sldId id="382" r:id="rId3"/>
    <p:sldId id="381" r:id="rId4"/>
    <p:sldId id="388" r:id="rId5"/>
    <p:sldId id="407" r:id="rId6"/>
    <p:sldId id="403" r:id="rId7"/>
    <p:sldId id="404" r:id="rId8"/>
    <p:sldId id="405" r:id="rId9"/>
    <p:sldId id="410" r:id="rId10"/>
    <p:sldId id="411" r:id="rId11"/>
    <p:sldId id="409" r:id="rId12"/>
    <p:sldId id="408" r:id="rId13"/>
    <p:sldId id="36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CA5470-5C8E-446B-A050-B52CB9465093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CDF3FD-752D-45B6-8FA2-A6A9AB1CA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86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ED23A-0040-42C1-A856-FBCCBF955FB8}" type="datetimeFigureOut">
              <a:rPr lang="en-IN" smtClean="0"/>
              <a:t>05/11/2019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6F6B-3FBD-423E-9A61-A4E4479915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5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https://www.1keydata.com/sql/sqlinsert.html</a:t>
            </a:r>
          </a:p>
          <a:p>
            <a:r>
              <a:rPr lang="en-US" dirty="0"/>
              <a:t>https://www.tutorialspoint.com/mysql/mysql-insert-query.htm</a:t>
            </a:r>
          </a:p>
          <a:p>
            <a:r>
              <a:rPr lang="en-US" dirty="0"/>
              <a:t>https://dev.mysql.com/doc/refman/8.0/en/insert.html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19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https://www.1keydata.com/sql/sqlupdate.html</a:t>
            </a:r>
          </a:p>
          <a:p>
            <a:r>
              <a:rPr lang="en-US" dirty="0"/>
              <a:t>https://www.tutorialspoint.com/mysql/mysql-update-query.htm</a:t>
            </a:r>
          </a:p>
          <a:p>
            <a:r>
              <a:rPr lang="en-US" dirty="0"/>
              <a:t>https://dev.mysql.com/doc/refman/8.0/en/update.html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19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https://www.1keydata.com/sql/sqldelete.html</a:t>
            </a:r>
          </a:p>
          <a:p>
            <a:r>
              <a:rPr lang="en-US" dirty="0"/>
              <a:t>https://www.tutorialspoint.com/mysql/mysql-delete-query.htm</a:t>
            </a:r>
          </a:p>
          <a:p>
            <a:r>
              <a:rPr lang="en-US" dirty="0"/>
              <a:t>https://dev.mysql.com/doc/refman/8.0/en/delete.html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19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variables like 'secure_file_priv';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17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https://dev.mysql.com/doc/refman/8.0/en/load-data.html</a:t>
            </a:r>
          </a:p>
          <a:p>
            <a:r>
              <a:rPr lang="en-US" dirty="0"/>
              <a:t>https://stackoverflow.com/questions/13579810/how-to-import-data-from-text-file-to-mysql-database</a:t>
            </a:r>
          </a:p>
          <a:p>
            <a:r>
              <a:rPr lang="en-US"/>
              <a:t>https://dev.mysql.com/doc/refman/8.0/en/load-data.html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84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B</a:t>
            </a:r>
          </a:p>
          <a:p>
            <a:pPr marL="228600" indent="-228600">
              <a:buAutoNum type="arabicPeriod"/>
            </a:pPr>
            <a:r>
              <a:rPr lang="en-US" dirty="0"/>
              <a:t>DDL- a, e</a:t>
            </a:r>
            <a:r>
              <a:rPr lang="en-US" baseline="0" dirty="0"/>
              <a:t>…..DML-b, c, d</a:t>
            </a:r>
          </a:p>
          <a:p>
            <a:pPr marL="228600" indent="-228600">
              <a:buAutoNum type="arabicPeriod"/>
            </a:pPr>
            <a:r>
              <a:rPr lang="en-US" baseline="0" dirty="0"/>
              <a:t>A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Both clauses are optional, but </a:t>
            </a:r>
            <a:r>
              <a:rPr lang="en-US" dirty="0"/>
              <a:t>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precede </a:t>
            </a:r>
            <a:r>
              <a:rPr lang="en-US" dirty="0"/>
              <a:t>LINES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both are specified.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76F6B-3FBD-423E-9A61-A4E44799159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42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C3F40-8760-43FA-9059-330E2D1C5C70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37E34-F76E-411B-90DA-1125C1A7C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24CD1-EF35-48EC-BA1B-9B5025510BD9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656AA-32B3-492C-BFFA-08320FA7F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BC49E-F306-4F4F-A720-509760451F08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A73B3-251F-4012-A178-BBC875D9E0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9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50D6A-FDA4-4AAD-9067-C1C0F5874746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4369-F8FB-4CDE-949A-51F088BEA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2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0CB57-D793-4261-A051-0932427D3832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766A-C5A5-4873-8386-FDE9D44195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3E672-DD0F-429A-A51A-BA12958DE0B3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623E0-7478-40B7-B92D-7F5D063FC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88AF-5BD7-4079-8346-6A274D5FC336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09FB5-89BF-4E64-933D-5B0FFF9E4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57C8D-3EF8-44BC-B1DA-256E8FD87A7D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DB2E7-D513-4104-8B1D-16CABE96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DB28F-1F99-4A05-9EDC-731F8BFB0A81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1ECB-7294-4D8D-AC6A-F7A0811FF4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44ACE-1529-490F-9CF3-58EAB28A18F7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31AF7-A381-4DAD-917E-607CD0CA6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90EB-F603-4F18-8813-9028B0034AE6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C54E4-1DE5-47D9-8CC9-7B90BA4754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96FF00-D3F7-4917-A9E8-A1C7FCB86C03}" type="datetimeFigureOut">
              <a:rPr lang="en-US"/>
              <a:pPr>
                <a:defRPr/>
              </a:pPr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FACC600-3636-4FC7-B750-7944793B9A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ysql/index.htm" TargetMode="External"/><Relationship Id="rId2" Type="http://schemas.openxmlformats.org/officeDocument/2006/relationships/hyperlink" Target="https://www.1keydata.com/sql/sq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ysql/index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5708" r="5200" b="7088"/>
          <a:stretch/>
        </p:blipFill>
        <p:spPr bwMode="auto">
          <a:xfrm>
            <a:off x="4620491" y="152400"/>
            <a:ext cx="4523509" cy="2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443296"/>
            <a:ext cx="7772400" cy="2308225"/>
          </a:xfrm>
        </p:spPr>
        <p:txBody>
          <a:bodyPr/>
          <a:lstStyle/>
          <a:p>
            <a:pPr algn="l"/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b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00" dirty="0">
                <a:solidFill>
                  <a:srgbClr val="FF0000"/>
                </a:solidFill>
                <a:latin typeface="Stencil" panose="040409050D0802020404" pitchFamily="82" charset="0"/>
              </a:rPr>
            </a:br>
            <a:r>
              <a:rPr lang="en-US" sz="60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DATA MANIPULATION LANGUAGE</a:t>
            </a:r>
            <a:endParaRPr lang="en-US" sz="6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10200" y="4876800"/>
            <a:ext cx="4038600" cy="10668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  <a:latin typeface="Arial Rounded MT Bold" panose="020F0704030504030204" pitchFamily="34" charset="0"/>
              </a:rPr>
              <a:t>Ankita Pai</a:t>
            </a:r>
          </a:p>
          <a:p>
            <a:endParaRPr lang="en-US" sz="4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6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LOAD DATA INFILE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rows from a text file (.txt, .csv) into a table at a very high speed.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file can be given as a full path name to specify its exact location.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743200"/>
            <a:ext cx="6781800" cy="15696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LOAD DATA INFILE '</a:t>
            </a:r>
            <a:r>
              <a:rPr lang="en-US" sz="2400" i="1" dirty="0">
                <a:solidFill>
                  <a:srgbClr val="C00000"/>
                </a:solidFill>
              </a:rPr>
              <a:t>file_name</a:t>
            </a:r>
            <a:r>
              <a:rPr lang="en-US" sz="2400" dirty="0">
                <a:solidFill>
                  <a:srgbClr val="C00000"/>
                </a:solidFill>
              </a:rPr>
              <a:t>' [REPLACE | IGNORE] INTO TABLE </a:t>
            </a:r>
            <a:r>
              <a:rPr lang="en-US" sz="2400" i="1" dirty="0">
                <a:solidFill>
                  <a:srgbClr val="C00000"/>
                </a:solidFill>
              </a:rPr>
              <a:t>tbl_name</a:t>
            </a:r>
            <a:r>
              <a:rPr lang="en-US" sz="2400" dirty="0">
                <a:solidFill>
                  <a:srgbClr val="C00000"/>
                </a:solidFill>
              </a:rPr>
              <a:t> [{FIELDS | COLUMNS} [TERMINATED BY '</a:t>
            </a:r>
            <a:r>
              <a:rPr lang="en-US" sz="2400" i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rgbClr val="C00000"/>
                </a:solidFill>
              </a:rPr>
              <a:t>'] [LINES [STARTING BY '</a:t>
            </a:r>
            <a:r>
              <a:rPr lang="en-US" sz="2400" i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rgbClr val="C00000"/>
                </a:solidFill>
              </a:rPr>
              <a:t>'] [TERMINATED BY '</a:t>
            </a:r>
            <a:r>
              <a:rPr lang="en-US" sz="2400" i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rgbClr val="C00000"/>
                </a:solidFill>
              </a:rPr>
              <a:t>'] ]</a:t>
            </a:r>
          </a:p>
        </p:txBody>
      </p:sp>
    </p:spTree>
    <p:extLst>
      <p:ext uri="{BB962C8B-B14F-4D97-AF65-F5344CB8AC3E}">
        <p14:creationId xmlns:p14="http://schemas.microsoft.com/office/powerpoint/2010/main" val="395990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8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924800" cy="5410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/>
              <a:t>1.      Which command can be used to delete all rows from a table?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000" dirty="0"/>
              <a:t>Drop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000" dirty="0"/>
              <a:t>Delete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000" dirty="0"/>
              <a:t>Remove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4000" dirty="0"/>
              <a:t>Flush</a:t>
            </a:r>
          </a:p>
          <a:p>
            <a:pPr marL="0" indent="0">
              <a:buNone/>
            </a:pPr>
            <a:r>
              <a:rPr lang="en-US" sz="4000" dirty="0"/>
              <a:t>2.       Which of the following are DDL commands and which are DML commands?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Create table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Insert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Update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Delete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Drop table</a:t>
            </a:r>
          </a:p>
          <a:p>
            <a:pPr marL="0" indent="0">
              <a:buNone/>
            </a:pPr>
            <a:r>
              <a:rPr lang="en-US" sz="4000" dirty="0"/>
              <a:t>3.       Which of the following is both Unique and not NULL?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Primary Key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Foreign Key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Not Null Column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4000" dirty="0"/>
              <a:t>Default Column</a:t>
            </a:r>
          </a:p>
          <a:p>
            <a:pPr marL="457200" lvl="1" indent="0">
              <a:buNone/>
            </a:pPr>
            <a:r>
              <a:rPr lang="en-US" sz="4000" dirty="0"/>
              <a:t>4. From the following, another software that can be used instead of MySQL is: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4000" dirty="0"/>
              <a:t>SQLite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4000" dirty="0"/>
              <a:t>Python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4000" dirty="0"/>
              <a:t>HTML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4000" dirty="0"/>
              <a:t>JavaScript</a:t>
            </a:r>
          </a:p>
          <a:p>
            <a:pPr marL="57150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2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solidFill>
                  <a:srgbClr val="C0000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Textbook: </a:t>
            </a:r>
          </a:p>
          <a:p>
            <a:pPr lvl="1"/>
            <a:r>
              <a:rPr lang="en-US" dirty="0"/>
              <a:t>Fundamentals of Database Systems by Ramez Elmasri, Shamkant Navathe</a:t>
            </a:r>
          </a:p>
          <a:p>
            <a:pPr lvl="1"/>
            <a:r>
              <a:rPr lang="en-US" dirty="0"/>
              <a:t>Database Management Systems by Raghu Ramakrishnan, Johannes Gehrke </a:t>
            </a:r>
          </a:p>
          <a:p>
            <a:pPr lvl="1"/>
            <a:r>
              <a:rPr lang="en-US" dirty="0"/>
              <a:t>Database System Concepts by Abraham Silberschatz, Henry Forth, Sudarshan</a:t>
            </a:r>
          </a:p>
          <a:p>
            <a:r>
              <a:rPr lang="en-US" dirty="0"/>
              <a:t>Web material:</a:t>
            </a:r>
          </a:p>
          <a:p>
            <a:pPr lvl="1"/>
            <a:r>
              <a:rPr lang="en-US" dirty="0">
                <a:hlinkClick r:id="rId2"/>
              </a:rPr>
              <a:t>https://www.1keydata.com/sql/sql.html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https://www.tutorialspoint.com/mysql/index.htm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https://dev.mysql.com/doc/refman/8.0/en/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CEEF-7425-4D68-91A1-62533DBF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53242"/>
            <a:ext cx="7772400" cy="1470024"/>
          </a:xfrm>
        </p:spPr>
        <p:txBody>
          <a:bodyPr/>
          <a:lstStyle/>
          <a:p>
            <a:pPr algn="l"/>
            <a:r>
              <a:rPr lang="en-GB" altLang="en-US" sz="4000" b="1" dirty="0">
                <a:solidFill>
                  <a:srgbClr val="C00000"/>
                </a:solidFill>
                <a:cs typeface="Times New Roman" panose="02020603050405020304" pitchFamily="18" charset="0"/>
              </a:rPr>
              <a:t>Topics to be covered in next Lecture</a:t>
            </a:r>
            <a:br>
              <a:rPr lang="en-GB" altLang="en-US" b="1" dirty="0">
                <a:solidFill>
                  <a:srgbClr val="333366"/>
                </a:solidFill>
                <a:latin typeface="Comic Sans MS" panose="030F0702030302020204" pitchFamily="66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B5B79-7118-4C5D-B523-8DEF50060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988254"/>
            <a:ext cx="8011549" cy="4779499"/>
          </a:xfrm>
        </p:spPr>
        <p:txBody>
          <a:bodyPr/>
          <a:lstStyle/>
          <a:p>
            <a:pPr marL="800100" lvl="1" indent="-342900" algn="l">
              <a:lnSpc>
                <a:spcPct val="117000"/>
              </a:lnSpc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DRL Commands</a:t>
            </a:r>
          </a:p>
          <a:p>
            <a:pPr marL="800100" lvl="1" indent="-342900" algn="l">
              <a:lnSpc>
                <a:spcPct val="117000"/>
              </a:lnSpc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800100" lvl="1" indent="-342900" algn="l">
              <a:lnSpc>
                <a:spcPct val="117000"/>
              </a:lnSpc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By, Group By, Having</a:t>
            </a:r>
          </a:p>
          <a:p>
            <a:pPr marL="800100" lvl="1" indent="-342900" algn="l">
              <a:lnSpc>
                <a:spcPct val="117000"/>
              </a:lnSpc>
              <a:buSzPct val="80000"/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</a:p>
          <a:p>
            <a:pPr lvl="1" algn="l">
              <a:lnSpc>
                <a:spcPct val="117000"/>
              </a:lnSpc>
              <a:buSzPct val="80000"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these topics above:</a:t>
            </a:r>
          </a:p>
          <a:p>
            <a:pPr lvl="1" algn="l"/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://www.tutorialspoint.com/mysql/index.htm</a:t>
            </a:r>
            <a:endParaRPr lang="en-US" dirty="0"/>
          </a:p>
          <a:p>
            <a:pPr algn="l">
              <a:lnSpc>
                <a:spcPct val="117000"/>
              </a:lnSpc>
              <a:buClrTx/>
              <a:buSzPct val="80000"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have MCQ on this Lecture.</a:t>
            </a:r>
          </a:p>
          <a:p>
            <a:pPr marL="457200" indent="-457200" algn="l">
              <a:lnSpc>
                <a:spcPct val="117000"/>
              </a:lnSpc>
              <a:buClrTx/>
              <a:buSzPct val="80000"/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hlinkClick r:id="rId2" action="ppaction://hlinksldjump"/>
              </a:rPr>
              <a:t>Data Manipulation Language</a:t>
            </a:r>
            <a:endParaRPr lang="en-US" sz="2400" dirty="0"/>
          </a:p>
          <a:p>
            <a:pPr lvl="1"/>
            <a:r>
              <a:rPr lang="en-US" sz="2400" dirty="0"/>
              <a:t>INSERT INTO Command</a:t>
            </a:r>
          </a:p>
          <a:p>
            <a:pPr lvl="1"/>
            <a:r>
              <a:rPr lang="en-US" sz="2400" dirty="0"/>
              <a:t>UPDATE…SET Command</a:t>
            </a:r>
          </a:p>
          <a:p>
            <a:pPr lvl="1"/>
            <a:r>
              <a:rPr lang="en-US" sz="2400" dirty="0"/>
              <a:t>DELETE FROM Command</a:t>
            </a:r>
          </a:p>
          <a:p>
            <a:pPr lvl="0"/>
            <a:r>
              <a:rPr lang="en-US" sz="2400" dirty="0">
                <a:hlinkClick r:id="rId3" action="ppaction://hlinksldjump"/>
              </a:rPr>
              <a:t>Loading data into SQL server</a:t>
            </a:r>
            <a:endParaRPr lang="en-US" sz="2400" dirty="0"/>
          </a:p>
          <a:p>
            <a:pPr lvl="1"/>
            <a:r>
              <a:rPr lang="en-US" sz="2400" dirty="0"/>
              <a:t>LOAD DATA INFILE Command </a:t>
            </a:r>
          </a:p>
        </p:txBody>
      </p:sp>
    </p:spTree>
    <p:extLst>
      <p:ext uri="{BB962C8B-B14F-4D97-AF65-F5344CB8AC3E}">
        <p14:creationId xmlns:p14="http://schemas.microsoft.com/office/powerpoint/2010/main" val="11679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cs typeface="Times New Roman" panose="02020603050405020304" pitchFamily="18" charset="0"/>
              </a:rPr>
              <a:t>To understand</a:t>
            </a:r>
          </a:p>
          <a:p>
            <a:pPr lvl="1">
              <a:lnSpc>
                <a:spcPct val="150000"/>
              </a:lnSpc>
            </a:pPr>
            <a:r>
              <a:rPr lang="en-IN" sz="2400" dirty="0">
                <a:cs typeface="Times New Roman" panose="02020603050405020304" pitchFamily="18" charset="0"/>
              </a:rPr>
              <a:t>How to insert values into tables using INSERT</a:t>
            </a:r>
          </a:p>
          <a:p>
            <a:pPr lvl="1">
              <a:lnSpc>
                <a:spcPct val="150000"/>
              </a:lnSpc>
            </a:pPr>
            <a:r>
              <a:rPr lang="en-IN" sz="2400" dirty="0">
                <a:cs typeface="Times New Roman" panose="02020603050405020304" pitchFamily="18" charset="0"/>
              </a:rPr>
              <a:t>How to update values in tables using UPDATE </a:t>
            </a:r>
          </a:p>
          <a:p>
            <a:pPr lvl="1">
              <a:lnSpc>
                <a:spcPct val="150000"/>
              </a:lnSpc>
            </a:pPr>
            <a:r>
              <a:rPr lang="en-IN" sz="2400" dirty="0">
                <a:cs typeface="Times New Roman" panose="02020603050405020304" pitchFamily="18" charset="0"/>
              </a:rPr>
              <a:t>How to delete values in tables using DELETE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2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447800"/>
            <a:ext cx="8763000" cy="35548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5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</a:t>
            </a:r>
            <a:endParaRPr lang="en-US" sz="75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19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What is DML?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 (DML) is a part of SQL that is used for adding, deleting and modifying data in a database. </a:t>
            </a:r>
          </a:p>
          <a:p>
            <a:r>
              <a:rPr lang="en-US" dirty="0"/>
              <a:t>Below are the most common DML commands:</a:t>
            </a:r>
          </a:p>
          <a:p>
            <a:pPr lvl="1"/>
            <a:r>
              <a:rPr lang="en-US" dirty="0"/>
              <a:t>INSERT INTO</a:t>
            </a:r>
          </a:p>
          <a:p>
            <a:pPr lvl="1"/>
            <a:r>
              <a:rPr lang="en-US" dirty="0"/>
              <a:t>UPDATE…SET</a:t>
            </a:r>
          </a:p>
          <a:p>
            <a:pPr lvl="1"/>
            <a:r>
              <a:rPr lang="en-US" dirty="0"/>
              <a:t>DELETE FROM</a:t>
            </a:r>
          </a:p>
        </p:txBody>
      </p:sp>
    </p:spTree>
    <p:extLst>
      <p:ext uri="{BB962C8B-B14F-4D97-AF65-F5344CB8AC3E}">
        <p14:creationId xmlns:p14="http://schemas.microsoft.com/office/powerpoint/2010/main" val="30896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INSERT INTO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505200"/>
            <a:ext cx="7315200" cy="2362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64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INSERT inserts new rows into an existing table.</a:t>
            </a:r>
          </a:p>
          <a:p>
            <a:r>
              <a:rPr lang="en-US" dirty="0"/>
              <a:t>The INSERT ... SELECT form inserts rows selected from another table or tables. </a:t>
            </a:r>
          </a:p>
          <a:p>
            <a:r>
              <a:rPr lang="en-US" dirty="0"/>
              <a:t>INSERT with an ON DUPLICATE KEY UPDATE clause enables existing rows to be updated if a row to be inserted would cause a duplicate value in a UNIQUE index or PRIMARY KEY.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INSERT INTO </a:t>
            </a:r>
            <a:r>
              <a:rPr lang="en-US" i="1" dirty="0">
                <a:solidFill>
                  <a:srgbClr val="C00000"/>
                </a:solidFill>
              </a:rPr>
              <a:t>tbl_name</a:t>
            </a:r>
            <a:r>
              <a:rPr lang="en-US" dirty="0">
                <a:solidFill>
                  <a:srgbClr val="C00000"/>
                </a:solidFill>
              </a:rPr>
              <a:t> [(</a:t>
            </a:r>
            <a:r>
              <a:rPr lang="en-US" i="1" dirty="0">
                <a:solidFill>
                  <a:srgbClr val="C00000"/>
                </a:solidFill>
              </a:rPr>
              <a:t>col_name</a:t>
            </a:r>
            <a:r>
              <a:rPr lang="en-US" dirty="0">
                <a:solidFill>
                  <a:srgbClr val="C00000"/>
                </a:solidFill>
              </a:rPr>
              <a:t> [, </a:t>
            </a:r>
            <a:r>
              <a:rPr lang="en-US" i="1" dirty="0">
                <a:solidFill>
                  <a:srgbClr val="C00000"/>
                </a:solidFill>
              </a:rPr>
              <a:t>col_name</a:t>
            </a:r>
            <a:r>
              <a:rPr lang="en-US" dirty="0">
                <a:solidFill>
                  <a:srgbClr val="C00000"/>
                </a:solidFill>
              </a:rPr>
              <a:t>] 	...)] {VALUES | VALUE} (</a:t>
            </a:r>
            <a:r>
              <a:rPr lang="en-US" i="1" dirty="0">
                <a:solidFill>
                  <a:srgbClr val="C00000"/>
                </a:solidFill>
              </a:rPr>
              <a:t>value_list</a:t>
            </a:r>
            <a:r>
              <a:rPr lang="en-US" dirty="0">
                <a:solidFill>
                  <a:srgbClr val="C00000"/>
                </a:solidFill>
              </a:rPr>
              <a:t>) [, (</a:t>
            </a:r>
            <a:r>
              <a:rPr lang="en-US" i="1" dirty="0">
                <a:solidFill>
                  <a:srgbClr val="C00000"/>
                </a:solidFill>
              </a:rPr>
              <a:t>value_list</a:t>
            </a:r>
            <a:r>
              <a:rPr lang="en-US" dirty="0">
                <a:solidFill>
                  <a:srgbClr val="C00000"/>
                </a:solidFill>
              </a:rPr>
              <a:t>)] ... 	[ON DUPLICATE KEY UPDATE </a:t>
            </a:r>
            <a:r>
              <a:rPr lang="en-US" i="1" dirty="0">
                <a:solidFill>
                  <a:srgbClr val="C00000"/>
                </a:solidFill>
              </a:rPr>
              <a:t>assignment_list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INSERT INTO </a:t>
            </a:r>
            <a:r>
              <a:rPr lang="en-US" i="1" dirty="0">
                <a:solidFill>
                  <a:srgbClr val="C00000"/>
                </a:solidFill>
              </a:rPr>
              <a:t>tbl_name</a:t>
            </a:r>
            <a:r>
              <a:rPr lang="en-US" dirty="0">
                <a:solidFill>
                  <a:srgbClr val="C00000"/>
                </a:solidFill>
              </a:rPr>
              <a:t> [(</a:t>
            </a:r>
            <a:r>
              <a:rPr lang="en-US" i="1" dirty="0">
                <a:solidFill>
                  <a:srgbClr val="C00000"/>
                </a:solidFill>
              </a:rPr>
              <a:t>col_name</a:t>
            </a:r>
            <a:r>
              <a:rPr lang="en-US" dirty="0">
                <a:solidFill>
                  <a:srgbClr val="C00000"/>
                </a:solidFill>
              </a:rPr>
              <a:t> [, </a:t>
            </a:r>
            <a:r>
              <a:rPr lang="en-US" i="1" dirty="0">
                <a:solidFill>
                  <a:srgbClr val="C00000"/>
                </a:solidFill>
              </a:rPr>
              <a:t>col_name</a:t>
            </a:r>
            <a:r>
              <a:rPr lang="en-US" dirty="0">
                <a:solidFill>
                  <a:srgbClr val="C00000"/>
                </a:solidFill>
              </a:rPr>
              <a:t>] 	...)] SELECT ... [ON DUPLICATE KEY UPDATE 	</a:t>
            </a:r>
            <a:r>
              <a:rPr lang="en-US" i="1" dirty="0">
                <a:solidFill>
                  <a:srgbClr val="C00000"/>
                </a:solidFill>
              </a:rPr>
              <a:t>assignment_list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17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UPDATE…SET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191000"/>
            <a:ext cx="73152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 The UPDATE statement updates columns of existing rows in the named table with new values. </a:t>
            </a:r>
          </a:p>
          <a:p>
            <a:r>
              <a:rPr lang="en-US" dirty="0"/>
              <a:t>The SET clause indicates which columns to modify and the values they should be given.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UPDATE </a:t>
            </a:r>
            <a:r>
              <a:rPr lang="en-US" i="1" dirty="0">
                <a:solidFill>
                  <a:srgbClr val="C00000"/>
                </a:solidFill>
              </a:rPr>
              <a:t>table_name</a:t>
            </a:r>
            <a:r>
              <a:rPr lang="en-US" dirty="0">
                <a:solidFill>
                  <a:srgbClr val="C00000"/>
                </a:solidFill>
              </a:rPr>
              <a:t> SET </a:t>
            </a:r>
            <a:r>
              <a:rPr lang="en-US" i="1" dirty="0">
                <a:solidFill>
                  <a:srgbClr val="C00000"/>
                </a:solidFill>
              </a:rPr>
              <a:t>assignment</a:t>
            </a:r>
            <a:r>
              <a:rPr lang="en-US" dirty="0">
                <a:solidFill>
                  <a:srgbClr val="C00000"/>
                </a:solidFill>
              </a:rPr>
              <a:t>                 	[,</a:t>
            </a:r>
            <a:r>
              <a:rPr lang="en-US" i="1" dirty="0">
                <a:solidFill>
                  <a:srgbClr val="C00000"/>
                </a:solidFill>
              </a:rPr>
              <a:t>assignment</a:t>
            </a:r>
            <a:r>
              <a:rPr lang="en-US" dirty="0">
                <a:solidFill>
                  <a:srgbClr val="C00000"/>
                </a:solidFill>
              </a:rPr>
              <a:t>] ... [WHERE </a:t>
            </a:r>
            <a:r>
              <a:rPr lang="en-US" i="1" dirty="0">
                <a:solidFill>
                  <a:srgbClr val="C00000"/>
                </a:solidFill>
              </a:rPr>
              <a:t>where_condition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	assignment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i="1" dirty="0">
                <a:solidFill>
                  <a:srgbClr val="C00000"/>
                </a:solidFill>
              </a:rPr>
              <a:t>col_name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value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7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DELETE FROM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876800"/>
            <a:ext cx="47244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DELETE statement deletes rows from </a:t>
            </a:r>
            <a:r>
              <a:rPr lang="en-US" i="1" dirty="0"/>
              <a:t>tbl_name</a:t>
            </a:r>
            <a:r>
              <a:rPr lang="en-US" dirty="0"/>
              <a:t> and returns the number of deleted rows. </a:t>
            </a:r>
          </a:p>
          <a:p>
            <a:r>
              <a:rPr lang="en-US" dirty="0"/>
              <a:t>The conditions in the optional WHERE clause identify which rows to delete. </a:t>
            </a:r>
          </a:p>
          <a:p>
            <a:r>
              <a:rPr lang="en-US" dirty="0"/>
              <a:t>With no WHERE clause, all rows are deleted.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DELETE FROM </a:t>
            </a:r>
            <a:r>
              <a:rPr lang="en-US" i="1" dirty="0">
                <a:solidFill>
                  <a:srgbClr val="C00000"/>
                </a:solidFill>
              </a:rPr>
              <a:t>tbl_name</a:t>
            </a:r>
            <a:r>
              <a:rPr lang="en-US" dirty="0">
                <a:solidFill>
                  <a:srgbClr val="C00000"/>
                </a:solidFill>
              </a:rPr>
              <a:t> 			[WHERE </a:t>
            </a:r>
            <a:r>
              <a:rPr lang="en-US" i="1" dirty="0">
                <a:solidFill>
                  <a:srgbClr val="C00000"/>
                </a:solidFill>
              </a:rPr>
              <a:t>where_condition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17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981200"/>
            <a:ext cx="8763000" cy="24006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5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SQL SERVER </a:t>
            </a:r>
            <a:endParaRPr lang="en-US" sz="75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7734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2317B5-2DF1-430F-B0A0-6B45B1FA141A}" vid="{2E7DD423-2E71-4340-8E2A-AF187DE81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9692</TotalTime>
  <Words>886</Words>
  <Application>Microsoft Office PowerPoint</Application>
  <PresentationFormat>On-screen Show (4:3)</PresentationFormat>
  <Paragraphs>108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Arial Rounded MT Bold</vt:lpstr>
      <vt:lpstr>Calibri</vt:lpstr>
      <vt:lpstr>Comic Sans MS</vt:lpstr>
      <vt:lpstr>Stencil</vt:lpstr>
      <vt:lpstr>Times New Roman</vt:lpstr>
      <vt:lpstr>Wingdings</vt:lpstr>
      <vt:lpstr>Presentation3</vt:lpstr>
      <vt:lpstr>LECTURE 3   DATA MANIPULATION LANGUAGE</vt:lpstr>
      <vt:lpstr>AGENDA</vt:lpstr>
      <vt:lpstr>LEARNING OUTCOME</vt:lpstr>
      <vt:lpstr>PowerPoint Presentation</vt:lpstr>
      <vt:lpstr>What is DML?</vt:lpstr>
      <vt:lpstr>INSERT INTO Command</vt:lpstr>
      <vt:lpstr>UPDATE…SET Command</vt:lpstr>
      <vt:lpstr>DELETE FROM Command</vt:lpstr>
      <vt:lpstr>PowerPoint Presentation</vt:lpstr>
      <vt:lpstr>LOAD DATA INFILE Command</vt:lpstr>
      <vt:lpstr>TASK</vt:lpstr>
      <vt:lpstr>References</vt:lpstr>
      <vt:lpstr>Topics to be covered in next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Orientation</dc:title>
  <dc:creator>Suhas Pote</dc:creator>
  <cp:lastModifiedBy>Samit</cp:lastModifiedBy>
  <cp:revision>496</cp:revision>
  <dcterms:created xsi:type="dcterms:W3CDTF">2016-07-19T06:37:48Z</dcterms:created>
  <dcterms:modified xsi:type="dcterms:W3CDTF">2019-11-05T06:15:01Z</dcterms:modified>
</cp:coreProperties>
</file>