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80" r:id="rId2"/>
    <p:sldId id="382" r:id="rId3"/>
    <p:sldId id="381" r:id="rId4"/>
    <p:sldId id="383" r:id="rId5"/>
    <p:sldId id="392" r:id="rId6"/>
    <p:sldId id="395" r:id="rId7"/>
    <p:sldId id="396" r:id="rId8"/>
    <p:sldId id="397" r:id="rId9"/>
    <p:sldId id="398" r:id="rId10"/>
    <p:sldId id="399" r:id="rId11"/>
    <p:sldId id="414" r:id="rId12"/>
    <p:sldId id="400" r:id="rId13"/>
    <p:sldId id="401" r:id="rId14"/>
    <p:sldId id="402" r:id="rId15"/>
    <p:sldId id="403" r:id="rId16"/>
    <p:sldId id="404" r:id="rId17"/>
    <p:sldId id="405" r:id="rId18"/>
    <p:sldId id="407" r:id="rId19"/>
    <p:sldId id="415" r:id="rId20"/>
    <p:sldId id="413"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p:cViewPr varScale="1">
        <p:scale>
          <a:sx n="72" d="100"/>
          <a:sy n="72" d="100"/>
        </p:scale>
        <p:origin x="1350" y="7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FCA5470-5C8E-446B-A050-B52CB9465093}" type="datetimeFigureOut">
              <a:rPr lang="en-US"/>
              <a:pPr>
                <a:defRPr/>
              </a:pPr>
              <a:t>11/13/2019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8CDF3FD-752D-45B6-8FA2-A6A9AB1CA7F9}" type="slidenum">
              <a:rPr lang="en-US"/>
              <a:pPr>
                <a:defRPr/>
              </a:pPr>
              <a:t>‹#›</a:t>
            </a:fld>
            <a:endParaRPr lang="en-US" dirty="0"/>
          </a:p>
        </p:txBody>
      </p:sp>
    </p:spTree>
    <p:extLst>
      <p:ext uri="{BB962C8B-B14F-4D97-AF65-F5344CB8AC3E}">
        <p14:creationId xmlns:p14="http://schemas.microsoft.com/office/powerpoint/2010/main" val="2542386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ED23A-0040-42C1-A856-FBCCBF955FB8}" type="datetimeFigureOut">
              <a:rPr lang="en-IN" smtClean="0"/>
              <a:t>13/11/2019</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76F6B-3FBD-423E-9A61-A4E44799159F}" type="slidenum">
              <a:rPr lang="en-IN" smtClean="0"/>
              <a:t>‹#›</a:t>
            </a:fld>
            <a:endParaRPr lang="en-IN" dirty="0"/>
          </a:p>
        </p:txBody>
      </p:sp>
    </p:spTree>
    <p:extLst>
      <p:ext uri="{BB962C8B-B14F-4D97-AF65-F5344CB8AC3E}">
        <p14:creationId xmlns:p14="http://schemas.microsoft.com/office/powerpoint/2010/main" val="302405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mysql.com/doc/refman/5.5/en/blob.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liveburst.com/ref/1/" TargetMode="External"/><Relationship Id="rId13" Type="http://schemas.openxmlformats.org/officeDocument/2006/relationships/hyperlink" Target="https://dev.mysql.com/doc/refman/8.0/en/binary-varbinary.html" TargetMode="External"/><Relationship Id="rId3" Type="http://schemas.openxmlformats.org/officeDocument/2006/relationships/hyperlink" Target="http://dev.mysql.com/doc/refman/5.1/en/binary-varbinary.html" TargetMode="External"/><Relationship Id="rId7" Type="http://schemas.openxmlformats.org/officeDocument/2006/relationships/hyperlink" Target="http://www.mysqltutorial.org/mysql-string-functions/" TargetMode="External"/><Relationship Id="rId12" Type="http://schemas.openxmlformats.org/officeDocument/2006/relationships/hyperlink" Target="https://dev.mysql.com/doc/refman/8.0/en/string-functions.html#function_upper"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mysqltutorial.org/" TargetMode="External"/><Relationship Id="rId11" Type="http://schemas.openxmlformats.org/officeDocument/2006/relationships/hyperlink" Target="https://dev.mysql.com/doc/refman/8.0/en/string-functions.html#function_lower" TargetMode="External"/><Relationship Id="rId5" Type="http://schemas.openxmlformats.org/officeDocument/2006/relationships/hyperlink" Target="http://bugs.mysql.com/bug.php?id=53920" TargetMode="External"/><Relationship Id="rId10" Type="http://schemas.openxmlformats.org/officeDocument/2006/relationships/hyperlink" Target="http://www.postgresqltutorial.com/postgresql-concat-function/" TargetMode="External"/><Relationship Id="rId4" Type="http://schemas.openxmlformats.org/officeDocument/2006/relationships/hyperlink" Target="http://dev.mysql.com/doc/refman/5.1/en/miscellaneous-functions.html#function_inet-ntoa" TargetMode="External"/><Relationship Id="rId9" Type="http://schemas.openxmlformats.org/officeDocument/2006/relationships/hyperlink" Target="http://www.mysqltutorial.org/tryit/query/mysql-concat/#1" TargetMode="External"/><Relationship Id="rId14" Type="http://schemas.openxmlformats.org/officeDocument/2006/relationships/hyperlink" Target="https://dev.mysql.com/doc/refman/8.0/en/blob.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076F6B-3FBD-423E-9A61-A4E44799159F}" type="slidenum">
              <a:rPr lang="en-IN" smtClean="0"/>
              <a:t>1</a:t>
            </a:fld>
            <a:endParaRPr lang="en-IN" dirty="0"/>
          </a:p>
        </p:txBody>
      </p:sp>
    </p:spTree>
    <p:extLst>
      <p:ext uri="{BB962C8B-B14F-4D97-AF65-F5344CB8AC3E}">
        <p14:creationId xmlns:p14="http://schemas.microsoft.com/office/powerpoint/2010/main" val="3030837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https://dev.mysql.com/doc/refman/8.0/en/select.html</a:t>
            </a:r>
          </a:p>
          <a:p>
            <a:r>
              <a:rPr lang="en-US" dirty="0"/>
              <a:t>https://www.1keydata.com/sql/sqlfunctions.html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17</a:t>
            </a:fld>
            <a:endParaRPr lang="en-IN" dirty="0"/>
          </a:p>
        </p:txBody>
      </p:sp>
    </p:spTree>
    <p:extLst>
      <p:ext uri="{BB962C8B-B14F-4D97-AF65-F5344CB8AC3E}">
        <p14:creationId xmlns:p14="http://schemas.microsoft.com/office/powerpoint/2010/main" val="337824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mj-lt"/>
              <a:buAutoNum type="romanLcPeriod"/>
            </a:pPr>
            <a:r>
              <a:rPr lang="en-US" dirty="0"/>
              <a:t>F</a:t>
            </a:r>
          </a:p>
          <a:p>
            <a:pPr marL="285750" indent="-285750">
              <a:buFont typeface="+mj-lt"/>
              <a:buAutoNum type="romanLcPeriod"/>
            </a:pPr>
            <a:r>
              <a:rPr lang="en-US" dirty="0"/>
              <a:t>T</a:t>
            </a:r>
          </a:p>
          <a:p>
            <a:pPr marL="285750" indent="-285750">
              <a:buFont typeface="+mj-lt"/>
              <a:buAutoNum type="romanLcPeriod"/>
            </a:pPr>
            <a:r>
              <a:rPr lang="en-US" dirty="0"/>
              <a:t>F, cant u se aggregate functions</a:t>
            </a:r>
          </a:p>
          <a:p>
            <a:pPr marL="285750" indent="-285750">
              <a:buFont typeface="+mj-lt"/>
              <a:buAutoNum type="romanLcPeriod"/>
            </a:pPr>
            <a:r>
              <a:rPr lang="en-US" dirty="0"/>
              <a:t>T</a:t>
            </a:r>
          </a:p>
          <a:p>
            <a:pPr marL="285750" indent="-285750">
              <a:buFont typeface="+mj-lt"/>
              <a:buAutoNum type="romanLcPeriod"/>
            </a:pPr>
            <a:r>
              <a:rPr lang="en-US" dirty="0"/>
              <a:t>T,</a:t>
            </a:r>
            <a:r>
              <a:rPr lang="en-US" baseline="0" dirty="0"/>
              <a:t> </a:t>
            </a:r>
            <a:r>
              <a:rPr lang="en-US" sz="1200" b="0" i="0" kern="1200" dirty="0">
                <a:solidFill>
                  <a:schemeClr val="tx1"/>
                </a:solidFill>
                <a:effectLst/>
                <a:latin typeface="+mn-lt"/>
                <a:ea typeface="+mn-ea"/>
                <a:cs typeface="+mn-cs"/>
              </a:rPr>
              <a:t>If you use </a:t>
            </a:r>
            <a:r>
              <a:rPr lang="en-US" dirty="0"/>
              <a:t>INTO DUMPFILE</a:t>
            </a:r>
            <a:r>
              <a:rPr lang="en-US" sz="1200" b="0" i="0" kern="1200" dirty="0">
                <a:solidFill>
                  <a:schemeClr val="tx1"/>
                </a:solidFill>
                <a:effectLst/>
                <a:latin typeface="+mn-lt"/>
                <a:ea typeface="+mn-ea"/>
                <a:cs typeface="+mn-cs"/>
              </a:rPr>
              <a:t> instead of </a:t>
            </a:r>
            <a:r>
              <a:rPr lang="en-US" dirty="0"/>
              <a:t>INTO OUTFILE</a:t>
            </a:r>
            <a:r>
              <a:rPr lang="en-US" sz="1200" b="0" i="0" kern="1200" dirty="0">
                <a:solidFill>
                  <a:schemeClr val="tx1"/>
                </a:solidFill>
                <a:effectLst/>
                <a:latin typeface="+mn-lt"/>
                <a:ea typeface="+mn-ea"/>
                <a:cs typeface="+mn-cs"/>
              </a:rPr>
              <a:t>, MySQL writes only one row into the file, without any column or line termination and without performing any escape processing. This is useful if you want to store a </a:t>
            </a:r>
            <a:r>
              <a:rPr lang="en-US" sz="1200" b="0" i="0" u="none" strike="noStrike" kern="1200" dirty="0">
                <a:solidFill>
                  <a:schemeClr val="tx1"/>
                </a:solidFill>
                <a:effectLst/>
                <a:latin typeface="+mn-lt"/>
                <a:ea typeface="+mn-ea"/>
                <a:cs typeface="+mn-cs"/>
                <a:hlinkClick r:id="rId3" tooltip="11.4.3 The BLOB and TEXT Types"/>
              </a:rPr>
              <a:t>BLOB</a:t>
            </a:r>
            <a:r>
              <a:rPr lang="en-US" sz="1200" b="0" i="0" kern="1200" dirty="0">
                <a:solidFill>
                  <a:schemeClr val="tx1"/>
                </a:solidFill>
                <a:effectLst/>
                <a:latin typeface="+mn-lt"/>
                <a:ea typeface="+mn-ea"/>
                <a:cs typeface="+mn-cs"/>
              </a:rPr>
              <a:t> value in a file.</a:t>
            </a:r>
          </a:p>
          <a:p>
            <a:pPr marL="285750" indent="-285750">
              <a:buFont typeface="+mj-lt"/>
              <a:buAutoNum type="romanLcPeriod"/>
            </a:pPr>
            <a:r>
              <a:rPr lang="en-US" sz="1200" b="0" i="0" kern="1200" dirty="0">
                <a:solidFill>
                  <a:schemeClr val="tx1"/>
                </a:solidFill>
                <a:effectLst/>
                <a:latin typeface="+mn-lt"/>
                <a:ea typeface="+mn-ea"/>
                <a:cs typeface="+mn-cs"/>
              </a:rPr>
              <a:t>F, 0</a:t>
            </a:r>
            <a:r>
              <a:rPr lang="en-US" sz="1200" b="0" i="0" kern="1200" baseline="0" dirty="0">
                <a:solidFill>
                  <a:schemeClr val="tx1"/>
                </a:solidFill>
                <a:effectLst/>
                <a:latin typeface="+mn-lt"/>
                <a:ea typeface="+mn-ea"/>
                <a:cs typeface="+mn-cs"/>
              </a:rPr>
              <a:t> is returned when strings are equal</a:t>
            </a:r>
          </a:p>
          <a:p>
            <a:pPr marL="285750" indent="-285750">
              <a:buFont typeface="+mj-lt"/>
              <a:buAutoNum type="romanLcPeriod"/>
            </a:pPr>
            <a:r>
              <a:rPr lang="en-US" dirty="0"/>
              <a:t>F, returns binary</a:t>
            </a:r>
            <a:r>
              <a:rPr lang="en-US" baseline="0" dirty="0"/>
              <a:t> values</a:t>
            </a:r>
          </a:p>
          <a:p>
            <a:pPr marL="285750" indent="-285750">
              <a:buFont typeface="+mj-lt"/>
              <a:buAutoNum type="romanLcPeriod"/>
            </a:pPr>
            <a:r>
              <a:rPr lang="en-US" dirty="0"/>
              <a:t>T</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dirty="0"/>
              <a:t>F, DISTINCT is used to retrieve unique values from a database table. Any value that has a duplicate will only show up once.</a:t>
            </a:r>
          </a:p>
          <a:p>
            <a:pPr marL="285750" indent="-285750">
              <a:buFont typeface="+mj-lt"/>
              <a:buAutoNum type="romanLcPeriod"/>
            </a:pPr>
            <a:r>
              <a:rPr lang="en-US" dirty="0"/>
              <a:t>F, only /like and not like</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19</a:t>
            </a:fld>
            <a:endParaRPr lang="en-IN" dirty="0"/>
          </a:p>
        </p:txBody>
      </p:sp>
    </p:spTree>
    <p:extLst>
      <p:ext uri="{BB962C8B-B14F-4D97-AF65-F5344CB8AC3E}">
        <p14:creationId xmlns:p14="http://schemas.microsoft.com/office/powerpoint/2010/main" val="278687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https://www.1keydata.com/sql/sqlselect.html</a:t>
            </a:r>
          </a:p>
          <a:p>
            <a:r>
              <a:rPr lang="en-US" dirty="0"/>
              <a:t>https://www.tutorialspoint.com/mysql/mysql-select-query.htm</a:t>
            </a:r>
          </a:p>
          <a:p>
            <a:r>
              <a:rPr lang="en-US" dirty="0"/>
              <a:t>https://dev.mysql.com/doc/refman/8.0/en/select.html</a:t>
            </a:r>
          </a:p>
        </p:txBody>
      </p:sp>
      <p:sp>
        <p:nvSpPr>
          <p:cNvPr id="4" name="Slide Number Placeholder 3"/>
          <p:cNvSpPr>
            <a:spLocks noGrp="1"/>
          </p:cNvSpPr>
          <p:nvPr>
            <p:ph type="sldNum" sz="quarter" idx="10"/>
          </p:nvPr>
        </p:nvSpPr>
        <p:spPr/>
        <p:txBody>
          <a:bodyPr/>
          <a:lstStyle/>
          <a:p>
            <a:fld id="{42076F6B-3FBD-423E-9A61-A4E44799159F}" type="slidenum">
              <a:rPr lang="en-IN" smtClean="0"/>
              <a:t>5</a:t>
            </a:fld>
            <a:endParaRPr lang="en-IN" dirty="0"/>
          </a:p>
        </p:txBody>
      </p:sp>
    </p:spTree>
    <p:extLst>
      <p:ext uri="{BB962C8B-B14F-4D97-AF65-F5344CB8AC3E}">
        <p14:creationId xmlns:p14="http://schemas.microsoft.com/office/powerpoint/2010/main" val="286899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https://www.1keydata.com/sql/sqlwhere.html</a:t>
            </a:r>
          </a:p>
          <a:p>
            <a:r>
              <a:rPr lang="en-US" dirty="0"/>
              <a:t>https://www.tutorialspoint.com/mysql/mysql-where-clause.htm</a:t>
            </a:r>
          </a:p>
        </p:txBody>
      </p:sp>
      <p:sp>
        <p:nvSpPr>
          <p:cNvPr id="4" name="Slide Number Placeholder 3"/>
          <p:cNvSpPr>
            <a:spLocks noGrp="1"/>
          </p:cNvSpPr>
          <p:nvPr>
            <p:ph type="sldNum" sz="quarter" idx="10"/>
          </p:nvPr>
        </p:nvSpPr>
        <p:spPr/>
        <p:txBody>
          <a:bodyPr/>
          <a:lstStyle/>
          <a:p>
            <a:fld id="{42076F6B-3FBD-423E-9A61-A4E44799159F}" type="slidenum">
              <a:rPr lang="en-IN" smtClean="0"/>
              <a:t>8</a:t>
            </a:fld>
            <a:endParaRPr lang="en-IN" dirty="0"/>
          </a:p>
        </p:txBody>
      </p:sp>
    </p:spTree>
    <p:extLst>
      <p:ext uri="{BB962C8B-B14F-4D97-AF65-F5344CB8AC3E}">
        <p14:creationId xmlns:p14="http://schemas.microsoft.com/office/powerpoint/2010/main" val="2211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https://www.1keydata.com/sql/sqlandor.html</a:t>
            </a:r>
          </a:p>
          <a:p>
            <a:r>
              <a:rPr lang="en-US" dirty="0"/>
              <a:t>https://dev.mysql.com/doc/refman/8.0/en/logical-operators.html</a:t>
            </a:r>
          </a:p>
        </p:txBody>
      </p:sp>
      <p:sp>
        <p:nvSpPr>
          <p:cNvPr id="4" name="Slide Number Placeholder 3"/>
          <p:cNvSpPr>
            <a:spLocks noGrp="1"/>
          </p:cNvSpPr>
          <p:nvPr>
            <p:ph type="sldNum" sz="quarter" idx="10"/>
          </p:nvPr>
        </p:nvSpPr>
        <p:spPr/>
        <p:txBody>
          <a:bodyPr/>
          <a:lstStyle/>
          <a:p>
            <a:fld id="{42076F6B-3FBD-423E-9A61-A4E44799159F}" type="slidenum">
              <a:rPr lang="en-IN" smtClean="0"/>
              <a:t>9</a:t>
            </a:fld>
            <a:endParaRPr lang="en-IN" dirty="0"/>
          </a:p>
        </p:txBody>
      </p:sp>
    </p:spTree>
    <p:extLst>
      <p:ext uri="{BB962C8B-B14F-4D97-AF65-F5344CB8AC3E}">
        <p14:creationId xmlns:p14="http://schemas.microsoft.com/office/powerpoint/2010/main" val="48386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https://dev.mysql.com/doc/refman/8.0/en/assignment-operators.html</a:t>
            </a:r>
          </a:p>
          <a:p>
            <a:r>
              <a:rPr lang="en-US" dirty="0"/>
              <a:t>https://dev.mysql.com/doc/refman/8.0/en/comparison-operators.html</a:t>
            </a:r>
          </a:p>
          <a:p>
            <a:r>
              <a:rPr lang="en-US" dirty="0"/>
              <a:t>https://dev.mysql.com/doc/refman/8.0/en/string-comparison-functions.html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10</a:t>
            </a:fld>
            <a:endParaRPr lang="en-IN" dirty="0"/>
          </a:p>
        </p:txBody>
      </p:sp>
    </p:spTree>
    <p:extLst>
      <p:ext uri="{BB962C8B-B14F-4D97-AF65-F5344CB8AC3E}">
        <p14:creationId xmlns:p14="http://schemas.microsoft.com/office/powerpoint/2010/main" val="352281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Background:</a:t>
            </a:r>
            <a:r>
              <a:rPr lang="en-US" sz="1200" b="0" i="0" kern="1200" dirty="0">
                <a:solidFill>
                  <a:schemeClr val="tx1"/>
                </a:solidFill>
                <a:effectLst/>
                <a:latin typeface="+mn-lt"/>
                <a:ea typeface="+mn-ea"/>
                <a:cs typeface="+mn-cs"/>
              </a:rPr>
              <a:t> This problem occurs when the binary string values (BINARY/VARBINARY type) are returned in the results. The binary strings contain the zero bytes and for some reason, apparently security, have not been shown by default. More details about binary strings </a:t>
            </a:r>
            <a:r>
              <a:rPr lang="en-US" sz="1200" b="0" i="0" u="sng" kern="1200" dirty="0">
                <a:solidFill>
                  <a:schemeClr val="tx1"/>
                </a:solidFill>
                <a:effectLst/>
                <a:latin typeface="+mn-lt"/>
                <a:ea typeface="+mn-ea"/>
                <a:cs typeface="+mn-cs"/>
                <a:hlinkClick r:id="rId3"/>
              </a:rPr>
              <a:t>here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Even in the reported example SELECT INET_NTOA(167773449), the function returns binary string. Check </a:t>
            </a:r>
            <a:r>
              <a:rPr lang="en-US" sz="1200" b="0" i="0" u="sng" kern="1200" dirty="0">
                <a:solidFill>
                  <a:schemeClr val="tx1"/>
                </a:solidFill>
                <a:effectLst/>
                <a:latin typeface="+mn-lt"/>
                <a:ea typeface="+mn-ea"/>
                <a:cs typeface="+mn-cs"/>
                <a:hlinkClick r:id="rId4"/>
              </a:rPr>
              <a:t>this</a:t>
            </a:r>
            <a:r>
              <a:rPr lang="en-US" sz="1200" b="0" i="0" kern="1200" dirty="0">
                <a:solidFill>
                  <a:schemeClr val="tx1"/>
                </a:solidFill>
                <a:effectLst/>
                <a:latin typeface="+mn-lt"/>
                <a:ea typeface="+mn-ea"/>
                <a:cs typeface="+mn-cs"/>
              </a:rPr>
              <a:t> for reference.</a:t>
            </a:r>
          </a:p>
          <a:p>
            <a:pPr fontAlgn="base"/>
            <a:r>
              <a:rPr lang="en-US" sz="1200" b="1" i="0" kern="1200" dirty="0">
                <a:solidFill>
                  <a:schemeClr val="tx1"/>
                </a:solidFill>
                <a:effectLst/>
                <a:latin typeface="+mn-lt"/>
                <a:ea typeface="+mn-ea"/>
                <a:cs typeface="+mn-cs"/>
              </a:rPr>
              <a:t>Solution:</a:t>
            </a:r>
            <a:r>
              <a:rPr lang="en-US" sz="1200" b="0" i="0" kern="1200" dirty="0">
                <a:solidFill>
                  <a:schemeClr val="tx1"/>
                </a:solidFill>
                <a:effectLst/>
                <a:latin typeface="+mn-lt"/>
                <a:ea typeface="+mn-ea"/>
                <a:cs typeface="+mn-cs"/>
              </a:rPr>
              <a:t> Since MySQL Workbench v5.2.22, it can be set through preferences whether to SHOW or HIDE such values.</a:t>
            </a:r>
          </a:p>
          <a:p>
            <a:pPr fontAlgn="base"/>
            <a:r>
              <a:rPr lang="en-US" sz="1200" b="0" i="0" kern="1200" dirty="0">
                <a:solidFill>
                  <a:schemeClr val="tx1"/>
                </a:solidFill>
                <a:effectLst/>
                <a:latin typeface="+mn-lt"/>
                <a:ea typeface="+mn-ea"/>
                <a:cs typeface="+mn-cs"/>
              </a:rPr>
              <a:t>In MySQL Workbench, go to: </a:t>
            </a:r>
            <a:r>
              <a:rPr lang="en-US" sz="1200" b="0" i="1" kern="1200" dirty="0">
                <a:solidFill>
                  <a:schemeClr val="tx1"/>
                </a:solidFill>
                <a:effectLst/>
                <a:latin typeface="+mn-lt"/>
                <a:ea typeface="+mn-ea"/>
                <a:cs typeface="+mn-cs"/>
              </a:rPr>
              <a:t>"Edit -&gt; Preferences... -&gt; </a:t>
            </a:r>
            <a:r>
              <a:rPr lang="en-US" sz="1200" b="1" i="1" kern="1200" dirty="0">
                <a:solidFill>
                  <a:schemeClr val="tx1"/>
                </a:solidFill>
                <a:effectLst/>
                <a:latin typeface="+mn-lt"/>
                <a:ea typeface="+mn-ea"/>
                <a:cs typeface="+mn-cs"/>
              </a:rPr>
              <a:t>SQL Queries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"Edit -&gt; Preferences... -&gt; SQL Editor -&gt; </a:t>
            </a:r>
            <a:r>
              <a:rPr lang="en-US" sz="1200" b="1" i="1" kern="1200" dirty="0">
                <a:solidFill>
                  <a:schemeClr val="tx1"/>
                </a:solidFill>
                <a:effectLst/>
                <a:latin typeface="+mn-lt"/>
                <a:ea typeface="+mn-ea"/>
                <a:cs typeface="+mn-cs"/>
              </a:rPr>
              <a:t>SQL Execution</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(depending upon what version of Workbench you have).</a:t>
            </a:r>
          </a:p>
          <a:p>
            <a:pPr fontAlgn="base"/>
            <a:r>
              <a:rPr lang="en-US" sz="1200" b="0" i="0" kern="1200" dirty="0">
                <a:solidFill>
                  <a:schemeClr val="tx1"/>
                </a:solidFill>
                <a:effectLst/>
                <a:latin typeface="+mn-lt"/>
                <a:ea typeface="+mn-ea"/>
                <a:cs typeface="+mn-cs"/>
              </a:rPr>
              <a:t>Check the option 'Treat BINARY/VARBINARY as </a:t>
            </a:r>
            <a:r>
              <a:rPr lang="en-US" sz="1200" b="0" i="0" kern="1200" dirty="0" err="1">
                <a:solidFill>
                  <a:schemeClr val="tx1"/>
                </a:solidFill>
                <a:effectLst/>
                <a:latin typeface="+mn-lt"/>
                <a:ea typeface="+mn-ea"/>
                <a:cs typeface="+mn-cs"/>
              </a:rPr>
              <a:t>nonbinary</a:t>
            </a:r>
            <a:r>
              <a:rPr lang="en-US" sz="1200" b="0" i="0" kern="1200" dirty="0">
                <a:solidFill>
                  <a:schemeClr val="tx1"/>
                </a:solidFill>
                <a:effectLst/>
                <a:latin typeface="+mn-lt"/>
                <a:ea typeface="+mn-ea"/>
                <a:cs typeface="+mn-cs"/>
              </a:rPr>
              <a:t> character string' to show the actual value.</a:t>
            </a:r>
          </a:p>
          <a:p>
            <a:pPr fontAlgn="base"/>
            <a:r>
              <a:rPr lang="en-US" sz="1200" b="1" i="0" kern="1200" dirty="0">
                <a:solidFill>
                  <a:schemeClr val="tx1"/>
                </a:solidFill>
                <a:effectLst/>
                <a:latin typeface="+mn-lt"/>
                <a:ea typeface="+mn-ea"/>
                <a:cs typeface="+mn-cs"/>
              </a:rPr>
              <a:t>Reference:</a:t>
            </a:r>
            <a:r>
              <a:rPr lang="en-US" sz="1200" b="0" i="0" kern="1200" dirty="0">
                <a:solidFill>
                  <a:schemeClr val="tx1"/>
                </a:solidFill>
                <a:effectLst/>
                <a:latin typeface="+mn-lt"/>
                <a:ea typeface="+mn-ea"/>
                <a:cs typeface="+mn-cs"/>
              </a:rPr>
              <a:t> The original issue has been reported and answered with fix </a:t>
            </a:r>
            <a:r>
              <a:rPr lang="en-US" sz="1200" b="0" i="0" u="sng" kern="1200" dirty="0">
                <a:solidFill>
                  <a:schemeClr val="tx1"/>
                </a:solidFill>
                <a:effectLst/>
                <a:latin typeface="+mn-lt"/>
                <a:ea typeface="+mn-ea"/>
                <a:cs typeface="+mn-cs"/>
                <a:hlinkClick r:id="rId5"/>
              </a:rPr>
              <a:t>here</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SELECT 'MySQL ' 'String ' 'Concatenation';</a:t>
            </a:r>
          </a:p>
          <a:p>
            <a:r>
              <a:rPr lang="en-US" sz="1200" b="0" i="0" u="none" strike="noStrike" kern="1200" dirty="0">
                <a:solidFill>
                  <a:schemeClr val="tx1"/>
                </a:solidFill>
                <a:effectLst/>
                <a:latin typeface="+mn-lt"/>
                <a:ea typeface="+mn-ea"/>
                <a:cs typeface="+mn-cs"/>
                <a:hlinkClick r:id="rId6"/>
              </a:rPr>
              <a:t>Home</a:t>
            </a:r>
            <a:r>
              <a:rPr lang="en-US" sz="1200" b="0" i="0" kern="1200" dirty="0">
                <a:solidFill>
                  <a:schemeClr val="tx1"/>
                </a:solidFill>
                <a:effectLst/>
                <a:latin typeface="+mn-lt"/>
                <a:ea typeface="+mn-ea"/>
                <a:cs typeface="+mn-cs"/>
              </a:rPr>
              <a:t> / </a:t>
            </a:r>
            <a:r>
              <a:rPr lang="en-US" sz="1200" b="0" i="0" u="none" strike="noStrike" kern="1200" dirty="0">
                <a:solidFill>
                  <a:schemeClr val="tx1"/>
                </a:solidFill>
                <a:effectLst/>
                <a:latin typeface="+mn-lt"/>
                <a:ea typeface="+mn-ea"/>
                <a:cs typeface="+mn-cs"/>
                <a:hlinkClick r:id="rId7"/>
              </a:rPr>
              <a:t>MySQL String Functions</a:t>
            </a:r>
            <a:r>
              <a:rPr lang="en-US" sz="1200" b="0" i="0" kern="1200" dirty="0">
                <a:solidFill>
                  <a:schemeClr val="tx1"/>
                </a:solidFill>
                <a:effectLst/>
                <a:latin typeface="+mn-lt"/>
                <a:ea typeface="+mn-ea"/>
                <a:cs typeface="+mn-cs"/>
              </a:rPr>
              <a:t> / MySQL CONCAT Function</a:t>
            </a:r>
          </a:p>
          <a:p>
            <a:r>
              <a:rPr lang="en-US" sz="1200" b="0" kern="1200" dirty="0">
                <a:solidFill>
                  <a:schemeClr val="tx1"/>
                </a:solidFill>
                <a:effectLst/>
                <a:latin typeface="+mn-lt"/>
                <a:ea typeface="+mn-ea"/>
                <a:cs typeface="+mn-cs"/>
              </a:rPr>
              <a:t>MySQL CONCAT Function</a:t>
            </a:r>
          </a:p>
          <a:p>
            <a:r>
              <a:rPr lang="en-US" sz="1200" b="1" i="0" u="none" strike="noStrike" kern="1200" dirty="0">
                <a:solidFill>
                  <a:schemeClr val="tx1"/>
                </a:solidFill>
                <a:effectLst/>
                <a:latin typeface="+mn-lt"/>
                <a:ea typeface="+mn-ea"/>
                <a:cs typeface="+mn-cs"/>
                <a:hlinkClick r:id="rId8"/>
              </a:rPr>
              <a:t>?</a:t>
            </a:r>
            <a:endParaRPr lang="en-US" sz="1200" b="1" kern="1200" dirty="0">
              <a:solidFill>
                <a:schemeClr val="tx1"/>
              </a:solidFill>
              <a:effectLst/>
              <a:latin typeface="+mn-lt"/>
              <a:ea typeface="+mn-ea"/>
              <a:cs typeface="+mn-cs"/>
            </a:endParaRPr>
          </a:p>
          <a:p>
            <a:r>
              <a:rPr lang="en-US" b="1" dirty="0">
                <a:effectLst/>
              </a:rPr>
              <a:t>Summary: </a:t>
            </a:r>
            <a:r>
              <a:rPr lang="en-US" dirty="0">
                <a:effectLst/>
              </a:rPr>
              <a:t>in this tutorial, you will learn various ways to concatenate two or more strings together by using the MySQL CONCAT and CONCAT_WS functions.</a:t>
            </a:r>
          </a:p>
          <a:p>
            <a:r>
              <a:rPr lang="en-US" dirty="0">
                <a:effectLst/>
              </a:rPr>
              <a:t>To concatenate two or more quoted string values, you place the string next to each other as the following syntax:</a:t>
            </a:r>
          </a:p>
          <a:p>
            <a:pPr rtl="0" fontAlgn="t"/>
            <a:r>
              <a:rPr lang="en-US" sz="1200" b="0" kern="1200" dirty="0">
                <a:solidFill>
                  <a:schemeClr val="tx1"/>
                </a:solidFill>
                <a:effectLst/>
                <a:latin typeface="+mn-lt"/>
                <a:ea typeface="+mn-ea"/>
                <a:cs typeface="+mn-cs"/>
              </a:rPr>
              <a:t>1</a:t>
            </a:r>
          </a:p>
          <a:p>
            <a:pPr rtl="0" fontAlgn="t" latinLnBrk="1"/>
            <a:r>
              <a:rPr lang="en-US" sz="1200" b="0" kern="1200" dirty="0">
                <a:solidFill>
                  <a:schemeClr val="tx1"/>
                </a:solidFill>
                <a:effectLst/>
                <a:latin typeface="+mn-lt"/>
                <a:ea typeface="+mn-ea"/>
                <a:cs typeface="+mn-cs"/>
              </a:rPr>
              <a:t>SELECT 'MySQL ' 'String ' 'Concatenation';</a:t>
            </a:r>
          </a:p>
          <a:p>
            <a:r>
              <a:rPr lang="en-US" sz="1200" b="1" u="none" strike="noStrike" kern="1200" dirty="0">
                <a:solidFill>
                  <a:schemeClr val="tx1"/>
                </a:solidFill>
                <a:effectLst/>
                <a:latin typeface="+mn-lt"/>
                <a:ea typeface="+mn-ea"/>
                <a:cs typeface="+mn-cs"/>
                <a:hlinkClick r:id="rId9"/>
              </a:rPr>
              <a:t>Try It Out</a:t>
            </a:r>
            <a:endParaRPr lang="en-US" dirty="0">
              <a:effectLst/>
            </a:endParaRPr>
          </a:p>
          <a:p>
            <a:r>
              <a:rPr lang="en-US" dirty="0">
                <a:effectLst/>
              </a:rPr>
              <a:t>MySQL string concatenation is cleaner in comparison with other database management systems. For example, if you use </a:t>
            </a:r>
            <a:r>
              <a:rPr lang="en-US" sz="1200" u="none" strike="noStrike" kern="1200" dirty="0">
                <a:solidFill>
                  <a:schemeClr val="tx1"/>
                </a:solidFill>
                <a:effectLst/>
                <a:latin typeface="+mn-lt"/>
                <a:ea typeface="+mn-ea"/>
                <a:cs typeface="+mn-cs"/>
                <a:hlinkClick r:id="rId10"/>
              </a:rPr>
              <a:t>PostgreSQL</a:t>
            </a:r>
            <a:r>
              <a:rPr lang="en-US" dirty="0">
                <a:effectLst/>
              </a:rPr>
              <a:t> or Oracle, you have to use the string concatenation operator ||. In Microsoft SQL server, you use the addition arithmetic operator (+) to concatenate string values.</a:t>
            </a:r>
          </a:p>
          <a:p>
            <a:r>
              <a:rPr lang="en-US" dirty="0">
                <a:effectLst/>
              </a:rPr>
              <a:t>Besides using spaces for string concatenation, MySQL provides two other functions that concatenate string values: CONCAT and CONCAT_WS.</a:t>
            </a:r>
          </a:p>
          <a:p>
            <a:r>
              <a:rPr lang="en-US" sz="1200" b="0" i="0" kern="1200" dirty="0">
                <a:solidFill>
                  <a:schemeClr val="tx1"/>
                </a:solidFill>
                <a:effectLst/>
                <a:latin typeface="+mn-lt"/>
                <a:ea typeface="+mn-ea"/>
                <a:cs typeface="+mn-cs"/>
              </a:rPr>
              <a:t>MySQL CONCAT function</a:t>
            </a:r>
          </a:p>
          <a:p>
            <a:r>
              <a:rPr lang="en-US" sz="1200" b="0" i="0" kern="1200" dirty="0">
                <a:solidFill>
                  <a:schemeClr val="tx1"/>
                </a:solidFill>
                <a:effectLst/>
                <a:latin typeface="+mn-lt"/>
                <a:ea typeface="+mn-ea"/>
                <a:cs typeface="+mn-cs"/>
              </a:rPr>
              <a:t>The MySQL CONCAT function takes one or more string arguments and concatenates them into a single string. The CONCAT function requires a minimum of one parameter otherwise it raises an error.</a:t>
            </a:r>
          </a:p>
          <a:p>
            <a:r>
              <a:rPr lang="en-US" sz="1200" b="0" i="0" kern="1200" dirty="0">
                <a:solidFill>
                  <a:schemeClr val="tx1"/>
                </a:solidFill>
                <a:effectLst/>
                <a:latin typeface="+mn-lt"/>
                <a:ea typeface="+mn-ea"/>
                <a:cs typeface="+mn-cs"/>
              </a:rPr>
              <a:t>The following illustrates the syntax of the CONCAT function.</a:t>
            </a:r>
          </a:p>
          <a:p>
            <a:pPr rtl="0" fontAlgn="t"/>
            <a:r>
              <a:rPr lang="en-US" sz="1200" b="0" i="0" kern="1200" dirty="0">
                <a:solidFill>
                  <a:schemeClr val="tx1"/>
                </a:solidFill>
                <a:effectLst/>
                <a:latin typeface="+mn-lt"/>
                <a:ea typeface="+mn-ea"/>
                <a:cs typeface="+mn-cs"/>
              </a:rPr>
              <a:t>1</a:t>
            </a:r>
          </a:p>
          <a:p>
            <a:pPr rtl="0" fontAlgn="t" latinLnBrk="1"/>
            <a:r>
              <a:rPr lang="en-US" sz="1200" b="0" i="0" kern="1200" dirty="0">
                <a:solidFill>
                  <a:schemeClr val="tx1"/>
                </a:solidFill>
                <a:effectLst/>
                <a:latin typeface="+mn-lt"/>
                <a:ea typeface="+mn-ea"/>
                <a:cs typeface="+mn-cs"/>
              </a:rPr>
              <a:t>CONCAT(string1,string2, ... );</a:t>
            </a:r>
          </a:p>
          <a:p>
            <a:r>
              <a:rPr lang="en-US" sz="1200" b="0" i="0" kern="1200" dirty="0">
                <a:solidFill>
                  <a:schemeClr val="tx1"/>
                </a:solidFill>
                <a:effectLst/>
                <a:latin typeface="+mn-lt"/>
                <a:ea typeface="+mn-ea"/>
                <a:cs typeface="+mn-cs"/>
              </a:rPr>
              <a:t>The CONCAT function converts all arguments to the string type before concatenating. If any argument is NULL, the CONCAT function returns a NULL value.</a:t>
            </a:r>
          </a:p>
          <a:p>
            <a:r>
              <a:rPr lang="en-US" sz="1200" b="0" i="0" kern="1200" dirty="0">
                <a:solidFill>
                  <a:schemeClr val="tx1"/>
                </a:solidFill>
                <a:effectLst/>
                <a:latin typeface="+mn-lt"/>
                <a:ea typeface="+mn-ea"/>
                <a:cs typeface="+mn-cs"/>
              </a:rPr>
              <a:t>To get the full names of contacts, you use the CONCAT function to concatenate first name, space, last name as the following statement:</a:t>
            </a:r>
          </a:p>
          <a:p>
            <a:pPr rtl="0" fontAlgn="t"/>
            <a:r>
              <a:rPr lang="en-US" sz="1200" b="0" i="0" kern="1200" dirty="0">
                <a:solidFill>
                  <a:schemeClr val="tx1"/>
                </a:solidFill>
                <a:effectLst/>
                <a:latin typeface="+mn-lt"/>
                <a:ea typeface="+mn-ea"/>
                <a:cs typeface="+mn-cs"/>
              </a:rPr>
              <a:t>1</a:t>
            </a:r>
          </a:p>
          <a:p>
            <a:pPr rtl="0" fontAlgn="t"/>
            <a:r>
              <a:rPr lang="en-US" sz="1200" b="0" i="0" kern="1200" dirty="0">
                <a:solidFill>
                  <a:schemeClr val="tx1"/>
                </a:solidFill>
                <a:effectLst/>
                <a:latin typeface="+mn-lt"/>
                <a:ea typeface="+mn-ea"/>
                <a:cs typeface="+mn-cs"/>
              </a:rPr>
              <a:t>2</a:t>
            </a:r>
          </a:p>
          <a:p>
            <a:pPr rtl="0" fontAlgn="t"/>
            <a:r>
              <a:rPr lang="en-US" sz="1200" b="0" i="0" kern="1200" dirty="0">
                <a:solidFill>
                  <a:schemeClr val="tx1"/>
                </a:solidFill>
                <a:effectLst/>
                <a:latin typeface="+mn-lt"/>
                <a:ea typeface="+mn-ea"/>
                <a:cs typeface="+mn-cs"/>
              </a:rPr>
              <a:t>3</a:t>
            </a:r>
          </a:p>
          <a:p>
            <a:pPr rtl="0" fontAlgn="t"/>
            <a:r>
              <a:rPr lang="en-US" sz="1200" b="0" i="0" kern="1200" dirty="0">
                <a:solidFill>
                  <a:schemeClr val="tx1"/>
                </a:solidFill>
                <a:effectLst/>
                <a:latin typeface="+mn-lt"/>
                <a:ea typeface="+mn-ea"/>
                <a:cs typeface="+mn-cs"/>
              </a:rPr>
              <a:t>4</a:t>
            </a:r>
          </a:p>
          <a:p>
            <a:pPr rtl="0" fontAlgn="t" latinLnBrk="1"/>
            <a:r>
              <a:rPr lang="en-US" sz="1200" b="0" i="0" kern="1200" dirty="0">
                <a:solidFill>
                  <a:schemeClr val="tx1"/>
                </a:solidFill>
                <a:effectLst/>
                <a:latin typeface="+mn-lt"/>
                <a:ea typeface="+mn-ea"/>
                <a:cs typeface="+mn-cs"/>
              </a:rPr>
              <a:t>SELECT </a:t>
            </a:r>
          </a:p>
          <a:p>
            <a:pPr rtl="0" fontAlgn="t" latinLnBrk="1"/>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concat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contactFirstName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contactLastName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Fullname</a:t>
            </a:r>
            <a:endParaRPr lang="en-US" sz="1200" b="0" i="0" kern="1200" dirty="0">
              <a:solidFill>
                <a:schemeClr val="tx1"/>
              </a:solidFill>
              <a:effectLst/>
              <a:latin typeface="+mn-lt"/>
              <a:ea typeface="+mn-ea"/>
              <a:cs typeface="+mn-cs"/>
            </a:endParaRPr>
          </a:p>
          <a:p>
            <a:pPr rtl="0" fontAlgn="t" latinLnBrk="1"/>
            <a:r>
              <a:rPr lang="en-US" sz="1200" b="0" i="0" kern="1200" dirty="0">
                <a:solidFill>
                  <a:schemeClr val="tx1"/>
                </a:solidFill>
                <a:effectLst/>
                <a:latin typeface="+mn-lt"/>
                <a:ea typeface="+mn-ea"/>
                <a:cs typeface="+mn-cs"/>
              </a:rPr>
              <a:t>FROM</a:t>
            </a:r>
          </a:p>
          <a:p>
            <a:pPr rtl="0" fontAlgn="t" latinLnBrk="1"/>
            <a:r>
              <a:rPr lang="en-US" sz="1200" b="0" i="0" kern="1200" dirty="0">
                <a:solidFill>
                  <a:schemeClr val="tx1"/>
                </a:solidFill>
                <a:effectLst/>
                <a:latin typeface="+mn-lt"/>
                <a:ea typeface="+mn-ea"/>
                <a:cs typeface="+mn-cs"/>
              </a:rPr>
              <a:t>    customers;</a:t>
            </a:r>
          </a:p>
          <a:p>
            <a:r>
              <a:rPr lang="en-US" sz="1200" b="0" i="0" kern="1200" dirty="0">
                <a:solidFill>
                  <a:schemeClr val="tx1"/>
                </a:solidFill>
                <a:effectLst/>
                <a:latin typeface="+mn-lt"/>
                <a:ea typeface="+mn-ea"/>
                <a:cs typeface="+mn-cs"/>
              </a:rPr>
              <a:t>MySQL CONCAT_WS function: Concatenate strings with a separator</a:t>
            </a:r>
          </a:p>
          <a:p>
            <a:r>
              <a:rPr lang="en-US" sz="1200" b="0" i="0" kern="1200" dirty="0">
                <a:solidFill>
                  <a:schemeClr val="tx1"/>
                </a:solidFill>
                <a:effectLst/>
                <a:latin typeface="+mn-lt"/>
                <a:ea typeface="+mn-ea"/>
                <a:cs typeface="+mn-cs"/>
              </a:rPr>
              <a:t>MySQL provides a special form of the CONCAT function: CONCAT_WS function. The CONCAT_WS function concatenates two or more string values with a predefined separator.</a:t>
            </a:r>
          </a:p>
          <a:p>
            <a:r>
              <a:rPr lang="en-US" sz="1200" b="0" i="0" kern="1200" dirty="0">
                <a:solidFill>
                  <a:schemeClr val="tx1"/>
                </a:solidFill>
                <a:effectLst/>
                <a:latin typeface="+mn-lt"/>
                <a:ea typeface="+mn-ea"/>
                <a:cs typeface="+mn-cs"/>
              </a:rPr>
              <a:t>The following illustrates the syntax of the CONCAT_WS function:</a:t>
            </a:r>
          </a:p>
          <a:p>
            <a:pPr rtl="0" fontAlgn="t"/>
            <a:r>
              <a:rPr lang="en-US" sz="1200" b="0" i="0" kern="1200" dirty="0">
                <a:solidFill>
                  <a:schemeClr val="tx1"/>
                </a:solidFill>
                <a:effectLst/>
                <a:latin typeface="+mn-lt"/>
                <a:ea typeface="+mn-ea"/>
                <a:cs typeface="+mn-cs"/>
              </a:rPr>
              <a:t>1</a:t>
            </a:r>
          </a:p>
          <a:p>
            <a:pPr rtl="0" fontAlgn="t" latinLnBrk="1"/>
            <a:r>
              <a:rPr lang="en-US" sz="1200" b="0" i="0" kern="1200" dirty="0">
                <a:solidFill>
                  <a:schemeClr val="tx1"/>
                </a:solidFill>
                <a:effectLst/>
                <a:latin typeface="+mn-lt"/>
                <a:ea typeface="+mn-ea"/>
                <a:cs typeface="+mn-cs"/>
              </a:rPr>
              <a:t>CONCAT_WS(seperator,string1,string2, ... );</a:t>
            </a:r>
          </a:p>
          <a:p>
            <a:r>
              <a:rPr lang="en-US" sz="1200" b="0" i="0" kern="1200" dirty="0">
                <a:solidFill>
                  <a:schemeClr val="tx1"/>
                </a:solidFill>
                <a:effectLst/>
                <a:latin typeface="+mn-lt"/>
                <a:ea typeface="+mn-ea"/>
                <a:cs typeface="+mn-cs"/>
              </a:rPr>
              <a:t>The first argument is the separator for other arguments: string1, string2, …</a:t>
            </a:r>
          </a:p>
          <a:p>
            <a:r>
              <a:rPr lang="en-US" sz="1200" b="0" i="0" kern="1200" dirty="0">
                <a:solidFill>
                  <a:schemeClr val="tx1"/>
                </a:solidFill>
                <a:effectLst/>
                <a:latin typeface="+mn-lt"/>
                <a:ea typeface="+mn-ea"/>
                <a:cs typeface="+mn-cs"/>
              </a:rPr>
              <a:t>The CONCAT_WS function adds the separator between string arguments and returns a single string with the separator inserted between string arguments.</a:t>
            </a:r>
          </a:p>
          <a:p>
            <a:r>
              <a:rPr lang="en-US" sz="1200" b="0" i="0" kern="1200" dirty="0">
                <a:solidFill>
                  <a:schemeClr val="tx1"/>
                </a:solidFill>
                <a:effectLst/>
                <a:latin typeface="+mn-lt"/>
                <a:ea typeface="+mn-ea"/>
                <a:cs typeface="+mn-cs"/>
              </a:rPr>
              <a:t>The following statement concatenates two string values: John and Doe, and separates these two strings by a comma:</a:t>
            </a:r>
          </a:p>
          <a:p>
            <a:pPr rtl="0" fontAlgn="t"/>
            <a:r>
              <a:rPr lang="en-US" sz="1200" b="0" i="0" kern="1200" dirty="0">
                <a:solidFill>
                  <a:schemeClr val="tx1"/>
                </a:solidFill>
                <a:effectLst/>
                <a:latin typeface="+mn-lt"/>
                <a:ea typeface="+mn-ea"/>
                <a:cs typeface="+mn-cs"/>
              </a:rPr>
              <a:t>1</a:t>
            </a:r>
          </a:p>
          <a:p>
            <a:pPr rtl="0" fontAlgn="t" latinLnBrk="1"/>
            <a:r>
              <a:rPr lang="en-US" sz="1200" b="0" i="0" kern="1200" dirty="0">
                <a:solidFill>
                  <a:schemeClr val="tx1"/>
                </a:solidFill>
                <a:effectLst/>
                <a:latin typeface="+mn-lt"/>
                <a:ea typeface="+mn-ea"/>
                <a:cs typeface="+mn-cs"/>
              </a:rPr>
              <a:t>SELECT CONCAT_WS(',','</a:t>
            </a:r>
            <a:r>
              <a:rPr lang="en-US" sz="1200" b="0" i="0" kern="1200" dirty="0" err="1">
                <a:solidFill>
                  <a:schemeClr val="tx1"/>
                </a:solidFill>
                <a:effectLst/>
                <a:latin typeface="+mn-lt"/>
                <a:ea typeface="+mn-ea"/>
                <a:cs typeface="+mn-cs"/>
              </a:rPr>
              <a:t>John','Doe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following statement constructs complete addresses using the CONCAT_WS function:</a:t>
            </a:r>
          </a:p>
          <a:p>
            <a:pPr rtl="0" fontAlgn="t"/>
            <a:r>
              <a:rPr lang="en-US" sz="1200" b="0" i="0" kern="1200" dirty="0">
                <a:solidFill>
                  <a:schemeClr val="tx1"/>
                </a:solidFill>
                <a:effectLst/>
                <a:latin typeface="+mn-lt"/>
                <a:ea typeface="+mn-ea"/>
                <a:cs typeface="+mn-cs"/>
              </a:rPr>
              <a:t>1</a:t>
            </a:r>
          </a:p>
          <a:p>
            <a:pPr rtl="0" fontAlgn="t"/>
            <a:r>
              <a:rPr lang="en-US" sz="1200" b="0" i="0" kern="1200" dirty="0">
                <a:solidFill>
                  <a:schemeClr val="tx1"/>
                </a:solidFill>
                <a:effectLst/>
                <a:latin typeface="+mn-lt"/>
                <a:ea typeface="+mn-ea"/>
                <a:cs typeface="+mn-cs"/>
              </a:rPr>
              <a:t>2</a:t>
            </a:r>
          </a:p>
          <a:p>
            <a:pPr rtl="0" fontAlgn="t"/>
            <a:r>
              <a:rPr lang="en-US" sz="1200" b="0" i="0" kern="1200" dirty="0">
                <a:solidFill>
                  <a:schemeClr val="tx1"/>
                </a:solidFill>
                <a:effectLst/>
                <a:latin typeface="+mn-lt"/>
                <a:ea typeface="+mn-ea"/>
                <a:cs typeface="+mn-cs"/>
              </a:rPr>
              <a:t>3</a:t>
            </a:r>
          </a:p>
          <a:p>
            <a:pPr rtl="0" fontAlgn="t"/>
            <a:r>
              <a:rPr lang="en-US" sz="1200" b="0" i="0" kern="1200" dirty="0">
                <a:solidFill>
                  <a:schemeClr val="tx1"/>
                </a:solidFill>
                <a:effectLst/>
                <a:latin typeface="+mn-lt"/>
                <a:ea typeface="+mn-ea"/>
                <a:cs typeface="+mn-cs"/>
              </a:rPr>
              <a:t>4</a:t>
            </a:r>
          </a:p>
          <a:p>
            <a:pPr rtl="0" fontAlgn="t"/>
            <a:r>
              <a:rPr lang="en-US" sz="1200" b="0" i="0" kern="1200" dirty="0">
                <a:solidFill>
                  <a:schemeClr val="tx1"/>
                </a:solidFill>
                <a:effectLst/>
                <a:latin typeface="+mn-lt"/>
                <a:ea typeface="+mn-ea"/>
                <a:cs typeface="+mn-cs"/>
              </a:rPr>
              <a:t>5</a:t>
            </a:r>
          </a:p>
          <a:p>
            <a:pPr rtl="0" fontAlgn="t"/>
            <a:r>
              <a:rPr lang="en-US" sz="1200" b="0" i="0" kern="1200" dirty="0">
                <a:solidFill>
                  <a:schemeClr val="tx1"/>
                </a:solidFill>
                <a:effectLst/>
                <a:latin typeface="+mn-lt"/>
                <a:ea typeface="+mn-ea"/>
                <a:cs typeface="+mn-cs"/>
              </a:rPr>
              <a:t>6</a:t>
            </a:r>
          </a:p>
          <a:p>
            <a:pPr rtl="0" fontAlgn="t"/>
            <a:r>
              <a:rPr lang="en-US" sz="1200" b="0" i="0" kern="1200" dirty="0">
                <a:solidFill>
                  <a:schemeClr val="tx1"/>
                </a:solidFill>
                <a:effectLst/>
                <a:latin typeface="+mn-lt"/>
                <a:ea typeface="+mn-ea"/>
                <a:cs typeface="+mn-cs"/>
              </a:rPr>
              <a:t>7</a:t>
            </a:r>
          </a:p>
          <a:p>
            <a:pPr rtl="0" fontAlgn="t"/>
            <a:r>
              <a:rPr lang="en-US" sz="1200" b="0" i="0" kern="1200" dirty="0">
                <a:solidFill>
                  <a:schemeClr val="tx1"/>
                </a:solidFill>
                <a:effectLst/>
                <a:latin typeface="+mn-lt"/>
                <a:ea typeface="+mn-ea"/>
                <a:cs typeface="+mn-cs"/>
              </a:rPr>
              <a:t>8</a:t>
            </a:r>
          </a:p>
          <a:p>
            <a:pPr rtl="0" fontAlgn="t"/>
            <a:r>
              <a:rPr lang="en-US" sz="1200" b="0" i="0" kern="1200" dirty="0">
                <a:solidFill>
                  <a:schemeClr val="tx1"/>
                </a:solidFill>
                <a:effectLst/>
                <a:latin typeface="+mn-lt"/>
                <a:ea typeface="+mn-ea"/>
                <a:cs typeface="+mn-cs"/>
              </a:rPr>
              <a:t>9</a:t>
            </a:r>
          </a:p>
          <a:p>
            <a:pPr rtl="0" fontAlgn="t"/>
            <a:r>
              <a:rPr lang="en-US" sz="1200" b="0" i="0" kern="1200" dirty="0">
                <a:solidFill>
                  <a:schemeClr val="tx1"/>
                </a:solidFill>
                <a:effectLst/>
                <a:latin typeface="+mn-lt"/>
                <a:ea typeface="+mn-ea"/>
                <a:cs typeface="+mn-cs"/>
              </a:rPr>
              <a:t>10</a:t>
            </a:r>
          </a:p>
          <a:p>
            <a:pPr rtl="0" fontAlgn="t" latinLnBrk="1"/>
            <a:r>
              <a:rPr lang="en-US" sz="1200" b="0" i="0" kern="1200" dirty="0">
                <a:solidFill>
                  <a:schemeClr val="tx1"/>
                </a:solidFill>
                <a:effectLst/>
                <a:latin typeface="+mn-lt"/>
                <a:ea typeface="+mn-ea"/>
                <a:cs typeface="+mn-cs"/>
              </a:rPr>
              <a:t>SELECT </a:t>
            </a:r>
          </a:p>
          <a:p>
            <a:pPr rtl="0" fontAlgn="t" latinLnBrk="1"/>
            <a:r>
              <a:rPr lang="en-US" sz="1200" b="0" i="0" kern="1200" dirty="0">
                <a:solidFill>
                  <a:schemeClr val="tx1"/>
                </a:solidFill>
                <a:effectLst/>
                <a:latin typeface="+mn-lt"/>
                <a:ea typeface="+mn-ea"/>
                <a:cs typeface="+mn-cs"/>
              </a:rPr>
              <a:t>    CONCAT_WS(CHAR(13),</a:t>
            </a:r>
          </a:p>
          <a:p>
            <a:pPr rtl="0" fontAlgn="t" latinLnBrk="1"/>
            <a:r>
              <a:rPr lang="en-US" sz="1200" b="0" i="0" kern="1200" dirty="0">
                <a:solidFill>
                  <a:schemeClr val="tx1"/>
                </a:solidFill>
                <a:effectLst/>
                <a:latin typeface="+mn-lt"/>
                <a:ea typeface="+mn-ea"/>
                <a:cs typeface="+mn-cs"/>
              </a:rPr>
              <a:t>            CONCAT_WS(' ', </a:t>
            </a:r>
            <a:r>
              <a:rPr lang="en-US" sz="1200" b="0" i="0" kern="1200" dirty="0" err="1">
                <a:solidFill>
                  <a:schemeClr val="tx1"/>
                </a:solidFill>
                <a:effectLst/>
                <a:latin typeface="+mn-lt"/>
                <a:ea typeface="+mn-ea"/>
                <a:cs typeface="+mn-cs"/>
              </a:rPr>
              <a:t>contactLastname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contactFirstname</a:t>
            </a:r>
            <a:r>
              <a:rPr lang="en-US" sz="1200" b="0" i="0" kern="1200" dirty="0">
                <a:solidFill>
                  <a:schemeClr val="tx1"/>
                </a:solidFill>
                <a:effectLst/>
                <a:latin typeface="+mn-lt"/>
                <a:ea typeface="+mn-ea"/>
                <a:cs typeface="+mn-cs"/>
              </a:rPr>
              <a:t>),</a:t>
            </a:r>
          </a:p>
          <a:p>
            <a:pPr rtl="0" fontAlgn="t" latinLnBrk="1"/>
            <a:r>
              <a:rPr lang="en-US" sz="1200" b="0" i="0" kern="1200" dirty="0">
                <a:solidFill>
                  <a:schemeClr val="tx1"/>
                </a:solidFill>
                <a:effectLst/>
                <a:latin typeface="+mn-lt"/>
                <a:ea typeface="+mn-ea"/>
                <a:cs typeface="+mn-cs"/>
              </a:rPr>
              <a:t>            addressLine1,</a:t>
            </a:r>
          </a:p>
          <a:p>
            <a:pPr rtl="0" fontAlgn="t" latinLnBrk="1"/>
            <a:r>
              <a:rPr lang="en-US" sz="1200" b="0" i="0" kern="1200" dirty="0">
                <a:solidFill>
                  <a:schemeClr val="tx1"/>
                </a:solidFill>
                <a:effectLst/>
                <a:latin typeface="+mn-lt"/>
                <a:ea typeface="+mn-ea"/>
                <a:cs typeface="+mn-cs"/>
              </a:rPr>
              <a:t>            addressLine2,</a:t>
            </a:r>
          </a:p>
          <a:p>
            <a:pPr rtl="0" fontAlgn="t" latinLnBrk="1"/>
            <a:r>
              <a:rPr lang="en-US" sz="1200" b="0" i="0" kern="1200" dirty="0">
                <a:solidFill>
                  <a:schemeClr val="tx1"/>
                </a:solidFill>
                <a:effectLst/>
                <a:latin typeface="+mn-lt"/>
                <a:ea typeface="+mn-ea"/>
                <a:cs typeface="+mn-cs"/>
              </a:rPr>
              <a:t>            CONCAT_WS(' ', </a:t>
            </a:r>
            <a:r>
              <a:rPr lang="en-US" sz="1200" b="0" i="0" kern="1200" dirty="0" err="1">
                <a:solidFill>
                  <a:schemeClr val="tx1"/>
                </a:solidFill>
                <a:effectLst/>
                <a:latin typeface="+mn-lt"/>
                <a:ea typeface="+mn-ea"/>
                <a:cs typeface="+mn-cs"/>
              </a:rPr>
              <a:t>postalCode</a:t>
            </a:r>
            <a:r>
              <a:rPr lang="en-US" sz="1200" b="0" i="0" kern="1200" dirty="0">
                <a:solidFill>
                  <a:schemeClr val="tx1"/>
                </a:solidFill>
                <a:effectLst/>
                <a:latin typeface="+mn-lt"/>
                <a:ea typeface="+mn-ea"/>
                <a:cs typeface="+mn-cs"/>
              </a:rPr>
              <a:t>, city),</a:t>
            </a:r>
          </a:p>
          <a:p>
            <a:pPr rtl="0" fontAlgn="t" latinLnBrk="1"/>
            <a:r>
              <a:rPr lang="en-US" sz="1200" b="0" i="0" kern="1200" dirty="0">
                <a:solidFill>
                  <a:schemeClr val="tx1"/>
                </a:solidFill>
                <a:effectLst/>
                <a:latin typeface="+mn-lt"/>
                <a:ea typeface="+mn-ea"/>
                <a:cs typeface="+mn-cs"/>
              </a:rPr>
              <a:t>            country,</a:t>
            </a:r>
          </a:p>
          <a:p>
            <a:pPr rtl="0" fontAlgn="t" latinLnBrk="1"/>
            <a:r>
              <a:rPr lang="en-US" sz="1200" b="0" i="0" kern="1200" dirty="0">
                <a:solidFill>
                  <a:schemeClr val="tx1"/>
                </a:solidFill>
                <a:effectLst/>
                <a:latin typeface="+mn-lt"/>
                <a:ea typeface="+mn-ea"/>
                <a:cs typeface="+mn-cs"/>
              </a:rPr>
              <a:t>            CONCAT_WS(CHAR(13), '')) AS </a:t>
            </a:r>
            <a:r>
              <a:rPr lang="en-US" sz="1200" b="0" i="0" kern="1200" dirty="0" err="1">
                <a:solidFill>
                  <a:schemeClr val="tx1"/>
                </a:solidFill>
                <a:effectLst/>
                <a:latin typeface="+mn-lt"/>
                <a:ea typeface="+mn-ea"/>
                <a:cs typeface="+mn-cs"/>
              </a:rPr>
              <a:t>Customer_Address</a:t>
            </a:r>
            <a:endParaRPr lang="en-US" sz="1200" b="0" i="0" kern="1200" dirty="0">
              <a:solidFill>
                <a:schemeClr val="tx1"/>
              </a:solidFill>
              <a:effectLst/>
              <a:latin typeface="+mn-lt"/>
              <a:ea typeface="+mn-ea"/>
              <a:cs typeface="+mn-cs"/>
            </a:endParaRPr>
          </a:p>
          <a:p>
            <a:pPr rtl="0" fontAlgn="t" latinLnBrk="1"/>
            <a:r>
              <a:rPr lang="en-US" sz="1200" b="0" i="0" kern="1200" dirty="0">
                <a:solidFill>
                  <a:schemeClr val="tx1"/>
                </a:solidFill>
                <a:effectLst/>
                <a:latin typeface="+mn-lt"/>
                <a:ea typeface="+mn-ea"/>
                <a:cs typeface="+mn-cs"/>
              </a:rPr>
              <a:t>FROM</a:t>
            </a:r>
          </a:p>
          <a:p>
            <a:pPr rtl="0" fontAlgn="t" latinLnBrk="1"/>
            <a:r>
              <a:rPr lang="en-US" sz="1200" b="0" i="0" kern="1200" dirty="0">
                <a:solidFill>
                  <a:schemeClr val="tx1"/>
                </a:solidFill>
                <a:effectLst/>
                <a:latin typeface="+mn-lt"/>
                <a:ea typeface="+mn-ea"/>
                <a:cs typeface="+mn-cs"/>
              </a:rPr>
              <a:t>    customers;</a:t>
            </a:r>
          </a:p>
          <a:p>
            <a:pPr fontAlgn="base"/>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11"/>
              </a:rPr>
              <a:t>LOWER()</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2"/>
              </a:rPr>
              <a:t>UPPER()</a:t>
            </a:r>
            <a:r>
              <a:rPr lang="en-US" sz="1200" b="0" i="0" kern="1200" dirty="0">
                <a:solidFill>
                  <a:schemeClr val="tx1"/>
                </a:solidFill>
                <a:effectLst/>
                <a:latin typeface="+mn-lt"/>
                <a:ea typeface="+mn-ea"/>
                <a:cs typeface="+mn-cs"/>
              </a:rPr>
              <a:t>) are ineffective when applied to binary strings (</a:t>
            </a:r>
            <a:r>
              <a:rPr lang="en-US" sz="1200" b="0" i="0" u="none" strike="noStrike" kern="1200" dirty="0">
                <a:solidFill>
                  <a:schemeClr val="tx1"/>
                </a:solidFill>
                <a:effectLst/>
                <a:latin typeface="+mn-lt"/>
                <a:ea typeface="+mn-ea"/>
                <a:cs typeface="+mn-cs"/>
                <a:hlinkClick r:id="rId13" tooltip="11.4.2 The BINARY and VARBINARY Types"/>
              </a:rPr>
              <a:t>BINARY</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3" tooltip="11.4.2 The BINARY and VARBINARY Types"/>
              </a:rPr>
              <a:t>VARBINARY</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4" tooltip="11.4.3 The BLOB and TEXT Types"/>
              </a:rPr>
              <a:t>BLOB</a:t>
            </a:r>
            <a:r>
              <a:rPr lang="en-US" sz="1200" b="0" i="0" kern="1200" dirty="0">
                <a:solidFill>
                  <a:schemeClr val="tx1"/>
                </a:solidFill>
                <a:effectLst/>
                <a:latin typeface="+mn-lt"/>
                <a:ea typeface="+mn-ea"/>
                <a:cs typeface="+mn-cs"/>
              </a:rPr>
              <a:t>). To perform </a:t>
            </a:r>
            <a:r>
              <a:rPr lang="en-US" sz="1200" b="0" i="0" kern="1200" dirty="0" err="1">
                <a:solidFill>
                  <a:schemeClr val="tx1"/>
                </a:solidFill>
                <a:effectLst/>
                <a:latin typeface="+mn-lt"/>
                <a:ea typeface="+mn-ea"/>
                <a:cs typeface="+mn-cs"/>
              </a:rPr>
              <a:t>lettercase</a:t>
            </a:r>
            <a:r>
              <a:rPr lang="en-US" sz="1200" b="0" i="0" kern="1200" dirty="0">
                <a:solidFill>
                  <a:schemeClr val="tx1"/>
                </a:solidFill>
                <a:effectLst/>
                <a:latin typeface="+mn-lt"/>
                <a:ea typeface="+mn-ea"/>
                <a:cs typeface="+mn-cs"/>
              </a:rPr>
              <a:t> conversion, convert the string to a </a:t>
            </a:r>
            <a:r>
              <a:rPr lang="en-US" sz="1200" b="0" i="0" kern="1200" dirty="0" err="1">
                <a:solidFill>
                  <a:schemeClr val="tx1"/>
                </a:solidFill>
                <a:effectLst/>
                <a:latin typeface="+mn-lt"/>
                <a:ea typeface="+mn-ea"/>
                <a:cs typeface="+mn-cs"/>
              </a:rPr>
              <a:t>nonbinary</a:t>
            </a:r>
            <a:r>
              <a:rPr lang="en-US" sz="1200" b="0" i="0" kern="1200" dirty="0">
                <a:solidFill>
                  <a:schemeClr val="tx1"/>
                </a:solidFill>
                <a:effectLst/>
                <a:latin typeface="+mn-lt"/>
                <a:ea typeface="+mn-ea"/>
                <a:cs typeface="+mn-cs"/>
              </a:rPr>
              <a:t> string:</a:t>
            </a:r>
          </a:p>
          <a:p>
            <a:pPr fontAlgn="base"/>
            <a:r>
              <a:rPr lang="en-US" sz="1200" b="0" i="0" kern="1200" dirty="0" err="1">
                <a:solidFill>
                  <a:schemeClr val="tx1"/>
                </a:solidFill>
                <a:effectLst/>
                <a:latin typeface="+mn-lt"/>
                <a:ea typeface="+mn-ea"/>
                <a:cs typeface="+mn-cs"/>
              </a:rPr>
              <a:t>mysql</a:t>
            </a:r>
            <a:r>
              <a:rPr lang="en-US" sz="1200" b="0" i="0" kern="1200" dirty="0">
                <a:solidFill>
                  <a:schemeClr val="tx1"/>
                </a:solidFill>
                <a:effectLst/>
                <a:latin typeface="+mn-lt"/>
                <a:ea typeface="+mn-ea"/>
                <a:cs typeface="+mn-cs"/>
              </a:rPr>
              <a:t>&gt; SET @</a:t>
            </a:r>
            <a:r>
              <a:rPr lang="en-US" sz="1200" b="0" i="0" kern="1200" dirty="0" err="1">
                <a:solidFill>
                  <a:schemeClr val="tx1"/>
                </a:solidFill>
                <a:effectLst/>
                <a:latin typeface="+mn-lt"/>
                <a:ea typeface="+mn-ea"/>
                <a:cs typeface="+mn-cs"/>
              </a:rPr>
              <a:t>str</a:t>
            </a:r>
            <a:r>
              <a:rPr lang="en-US" sz="1200" b="0" i="0" kern="1200" dirty="0">
                <a:solidFill>
                  <a:schemeClr val="tx1"/>
                </a:solidFill>
                <a:effectLst/>
                <a:latin typeface="+mn-lt"/>
                <a:ea typeface="+mn-ea"/>
                <a:cs typeface="+mn-cs"/>
              </a:rPr>
              <a:t> = BINARY 'New York'; </a:t>
            </a:r>
            <a:r>
              <a:rPr lang="en-US" sz="1200" b="0" i="0" kern="1200" dirty="0" err="1">
                <a:solidFill>
                  <a:schemeClr val="tx1"/>
                </a:solidFill>
                <a:effectLst/>
                <a:latin typeface="+mn-lt"/>
                <a:ea typeface="+mn-ea"/>
                <a:cs typeface="+mn-cs"/>
              </a:rPr>
              <a:t>mysql</a:t>
            </a:r>
            <a:r>
              <a:rPr lang="en-US" sz="1200" b="0" i="0" kern="1200" dirty="0">
                <a:solidFill>
                  <a:schemeClr val="tx1"/>
                </a:solidFill>
                <a:effectLst/>
                <a:latin typeface="+mn-lt"/>
                <a:ea typeface="+mn-ea"/>
                <a:cs typeface="+mn-cs"/>
              </a:rPr>
              <a:t>&gt; SELECT LOWER(@</a:t>
            </a:r>
            <a:r>
              <a:rPr lang="en-US" sz="1200" b="0" i="0" kern="1200" dirty="0" err="1">
                <a:solidFill>
                  <a:schemeClr val="tx1"/>
                </a:solidFill>
                <a:effectLst/>
                <a:latin typeface="+mn-lt"/>
                <a:ea typeface="+mn-ea"/>
                <a:cs typeface="+mn-cs"/>
              </a:rPr>
              <a:t>str</a:t>
            </a:r>
            <a:r>
              <a:rPr lang="en-US" sz="1200" b="0" i="0" kern="1200" dirty="0">
                <a:solidFill>
                  <a:schemeClr val="tx1"/>
                </a:solidFill>
                <a:effectLst/>
                <a:latin typeface="+mn-lt"/>
                <a:ea typeface="+mn-ea"/>
                <a:cs typeface="+mn-cs"/>
              </a:rPr>
              <a:t>), LOWER(CONVERT(@</a:t>
            </a:r>
            <a:r>
              <a:rPr lang="en-US" sz="1200" b="0" i="0" kern="1200" dirty="0" err="1">
                <a:solidFill>
                  <a:schemeClr val="tx1"/>
                </a:solidFill>
                <a:effectLst/>
                <a:latin typeface="+mn-lt"/>
                <a:ea typeface="+mn-ea"/>
                <a:cs typeface="+mn-cs"/>
              </a:rPr>
              <a:t>str</a:t>
            </a:r>
            <a:r>
              <a:rPr lang="en-US" sz="1200" b="0" i="0" kern="1200" dirty="0">
                <a:solidFill>
                  <a:schemeClr val="tx1"/>
                </a:solidFill>
                <a:effectLst/>
                <a:latin typeface="+mn-lt"/>
                <a:ea typeface="+mn-ea"/>
                <a:cs typeface="+mn-cs"/>
              </a:rPr>
              <a:t> USING utf8mb4)); +-------------+------------------------------------+ | LOWER(@</a:t>
            </a:r>
            <a:r>
              <a:rPr lang="en-US" sz="1200" b="0" i="0" kern="1200" dirty="0" err="1">
                <a:solidFill>
                  <a:schemeClr val="tx1"/>
                </a:solidFill>
                <a:effectLst/>
                <a:latin typeface="+mn-lt"/>
                <a:ea typeface="+mn-ea"/>
                <a:cs typeface="+mn-cs"/>
              </a:rPr>
              <a:t>str</a:t>
            </a:r>
            <a:r>
              <a:rPr lang="en-US" sz="1200" b="0" i="0" kern="1200" dirty="0">
                <a:solidFill>
                  <a:schemeClr val="tx1"/>
                </a:solidFill>
                <a:effectLst/>
                <a:latin typeface="+mn-lt"/>
                <a:ea typeface="+mn-ea"/>
                <a:cs typeface="+mn-cs"/>
              </a:rPr>
              <a:t>) | LOWER(CONVERT(@</a:t>
            </a:r>
            <a:r>
              <a:rPr lang="en-US" sz="1200" b="0" i="0" kern="1200" dirty="0" err="1">
                <a:solidFill>
                  <a:schemeClr val="tx1"/>
                </a:solidFill>
                <a:effectLst/>
                <a:latin typeface="+mn-lt"/>
                <a:ea typeface="+mn-ea"/>
                <a:cs typeface="+mn-cs"/>
              </a:rPr>
              <a:t>str</a:t>
            </a:r>
            <a:r>
              <a:rPr lang="en-US" sz="1200" b="0" i="0" kern="1200" dirty="0">
                <a:solidFill>
                  <a:schemeClr val="tx1"/>
                </a:solidFill>
                <a:effectLst/>
                <a:latin typeface="+mn-lt"/>
                <a:ea typeface="+mn-ea"/>
                <a:cs typeface="+mn-cs"/>
              </a:rPr>
              <a:t> USING utf8mb4)) | +-------------+------------------------------------+ | New York | new </a:t>
            </a:r>
            <a:r>
              <a:rPr lang="en-US" sz="1200" b="0" i="0" kern="1200" dirty="0" err="1">
                <a:solidFill>
                  <a:schemeClr val="tx1"/>
                </a:solidFill>
                <a:effectLst/>
                <a:latin typeface="+mn-lt"/>
                <a:ea typeface="+mn-ea"/>
                <a:cs typeface="+mn-cs"/>
              </a:rPr>
              <a:t>york</a:t>
            </a:r>
            <a:r>
              <a:rPr lang="en-US" sz="1200" b="0" i="0" kern="1200" dirty="0">
                <a:solidFill>
                  <a:schemeClr val="tx1"/>
                </a:solidFill>
                <a:effectLst/>
                <a:latin typeface="+mn-lt"/>
                <a:ea typeface="+mn-ea"/>
                <a:cs typeface="+mn-cs"/>
              </a:rPr>
              <a:t> | +-------------+------------------------------------+</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076F6B-3FBD-423E-9A61-A4E44799159F}" type="slidenum">
              <a:rPr lang="en-IN" smtClean="0"/>
              <a:t>11</a:t>
            </a:fld>
            <a:endParaRPr lang="en-IN" dirty="0"/>
          </a:p>
        </p:txBody>
      </p:sp>
    </p:spTree>
    <p:extLst>
      <p:ext uri="{BB962C8B-B14F-4D97-AF65-F5344CB8AC3E}">
        <p14:creationId xmlns:p14="http://schemas.microsoft.com/office/powerpoint/2010/main" val="186168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https://www.1keydata.com/sql/sql-wildcard.html</a:t>
            </a:r>
          </a:p>
        </p:txBody>
      </p:sp>
      <p:sp>
        <p:nvSpPr>
          <p:cNvPr id="4" name="Slide Number Placeholder 3"/>
          <p:cNvSpPr>
            <a:spLocks noGrp="1"/>
          </p:cNvSpPr>
          <p:nvPr>
            <p:ph type="sldNum" sz="quarter" idx="10"/>
          </p:nvPr>
        </p:nvSpPr>
        <p:spPr/>
        <p:txBody>
          <a:bodyPr/>
          <a:lstStyle/>
          <a:p>
            <a:fld id="{42076F6B-3FBD-423E-9A61-A4E44799159F}" type="slidenum">
              <a:rPr lang="en-IN" smtClean="0"/>
              <a:t>13</a:t>
            </a:fld>
            <a:endParaRPr lang="en-IN" dirty="0"/>
          </a:p>
        </p:txBody>
      </p:sp>
    </p:spTree>
    <p:extLst>
      <p:ext uri="{BB962C8B-B14F-4D97-AF65-F5344CB8AC3E}">
        <p14:creationId xmlns:p14="http://schemas.microsoft.com/office/powerpoint/2010/main" val="3759517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https://dev.mysql.com/doc/refman/8.0/en/group-by-modifiers.html</a:t>
            </a:r>
          </a:p>
          <a:p>
            <a:r>
              <a:rPr lang="en-US" dirty="0"/>
              <a:t>https://www.1keydata.com/sql/sqlgroupby.html</a:t>
            </a:r>
          </a:p>
        </p:txBody>
      </p:sp>
      <p:sp>
        <p:nvSpPr>
          <p:cNvPr id="4" name="Slide Number Placeholder 3"/>
          <p:cNvSpPr>
            <a:spLocks noGrp="1"/>
          </p:cNvSpPr>
          <p:nvPr>
            <p:ph type="sldNum" sz="quarter" idx="10"/>
          </p:nvPr>
        </p:nvSpPr>
        <p:spPr/>
        <p:txBody>
          <a:bodyPr/>
          <a:lstStyle/>
          <a:p>
            <a:fld id="{42076F6B-3FBD-423E-9A61-A4E44799159F}" type="slidenum">
              <a:rPr lang="en-IN" smtClean="0"/>
              <a:t>15</a:t>
            </a:fld>
            <a:endParaRPr lang="en-IN" dirty="0"/>
          </a:p>
        </p:txBody>
      </p:sp>
    </p:spTree>
    <p:extLst>
      <p:ext uri="{BB962C8B-B14F-4D97-AF65-F5344CB8AC3E}">
        <p14:creationId xmlns:p14="http://schemas.microsoft.com/office/powerpoint/2010/main" val="2044574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https://www.1keydata.com/sql/sqlhaving.html</a:t>
            </a:r>
          </a:p>
          <a:p>
            <a:r>
              <a:rPr lang="en-US" dirty="0"/>
              <a:t>https://dev.mysql.com/doc/refman/8.0/en/select.html</a:t>
            </a:r>
          </a:p>
        </p:txBody>
      </p:sp>
      <p:sp>
        <p:nvSpPr>
          <p:cNvPr id="4" name="Slide Number Placeholder 3"/>
          <p:cNvSpPr>
            <a:spLocks noGrp="1"/>
          </p:cNvSpPr>
          <p:nvPr>
            <p:ph type="sldNum" sz="quarter" idx="10"/>
          </p:nvPr>
        </p:nvSpPr>
        <p:spPr/>
        <p:txBody>
          <a:bodyPr/>
          <a:lstStyle/>
          <a:p>
            <a:fld id="{42076F6B-3FBD-423E-9A61-A4E44799159F}" type="slidenum">
              <a:rPr lang="en-IN" smtClean="0"/>
              <a:t>16</a:t>
            </a:fld>
            <a:endParaRPr lang="en-IN" dirty="0"/>
          </a:p>
        </p:txBody>
      </p:sp>
    </p:spTree>
    <p:extLst>
      <p:ext uri="{BB962C8B-B14F-4D97-AF65-F5344CB8AC3E}">
        <p14:creationId xmlns:p14="http://schemas.microsoft.com/office/powerpoint/2010/main" val="1297967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F32C3F40-8760-43FA-9059-330E2D1C5C70}" type="datetimeFigureOut">
              <a:rPr lang="en-US"/>
              <a:pPr>
                <a:defRPr/>
              </a:pPr>
              <a:t>11/13/2019</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0FF37E34-F76E-411B-90DA-1125C1A7C47C}" type="slidenum">
              <a:rPr lang="en-US"/>
              <a:pPr>
                <a:defRPr/>
              </a:pPr>
              <a:t>‹#›</a:t>
            </a:fld>
            <a:endParaRPr lang="en-US" dirty="0"/>
          </a:p>
        </p:txBody>
      </p:sp>
    </p:spTree>
    <p:extLst>
      <p:ext uri="{BB962C8B-B14F-4D97-AF65-F5344CB8AC3E}">
        <p14:creationId xmlns:p14="http://schemas.microsoft.com/office/powerpoint/2010/main" val="279736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924CD1-EF35-48EC-BA1B-9B5025510BD9}" type="datetimeFigureOut">
              <a:rPr lang="en-US"/>
              <a:pPr>
                <a:defRPr/>
              </a:pPr>
              <a:t>11/13/2019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656AA-32B3-492C-BFFA-08320FA7FDE4}" type="slidenum">
              <a:rPr lang="en-US"/>
              <a:pPr>
                <a:defRPr/>
              </a:pPr>
              <a:t>‹#›</a:t>
            </a:fld>
            <a:endParaRPr lang="en-US" dirty="0"/>
          </a:p>
        </p:txBody>
      </p:sp>
    </p:spTree>
    <p:extLst>
      <p:ext uri="{BB962C8B-B14F-4D97-AF65-F5344CB8AC3E}">
        <p14:creationId xmlns:p14="http://schemas.microsoft.com/office/powerpoint/2010/main" val="51845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BC49E-F306-4F4F-A720-509760451F08}" type="datetimeFigureOut">
              <a:rPr lang="en-US"/>
              <a:pPr>
                <a:defRPr/>
              </a:pPr>
              <a:t>11/13/2019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7DA73B3-251F-4012-A178-BBC875D9E00E}" type="slidenum">
              <a:rPr lang="en-US"/>
              <a:pPr>
                <a:defRPr/>
              </a:pPr>
              <a:t>‹#›</a:t>
            </a:fld>
            <a:endParaRPr lang="en-US" dirty="0"/>
          </a:p>
        </p:txBody>
      </p:sp>
    </p:spTree>
    <p:extLst>
      <p:ext uri="{BB962C8B-B14F-4D97-AF65-F5344CB8AC3E}">
        <p14:creationId xmlns:p14="http://schemas.microsoft.com/office/powerpoint/2010/main" val="320729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750D6A-FDA4-4AAD-9067-C1C0F5874746}" type="datetimeFigureOut">
              <a:rPr lang="en-US"/>
              <a:pPr>
                <a:defRPr/>
              </a:pPr>
              <a:t>11/13/2019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874369-F8FB-4CDE-949A-51F088BEA6F8}" type="slidenum">
              <a:rPr lang="en-US"/>
              <a:pPr>
                <a:defRPr/>
              </a:pPr>
              <a:t>‹#›</a:t>
            </a:fld>
            <a:endParaRPr lang="en-US" dirty="0"/>
          </a:p>
        </p:txBody>
      </p:sp>
    </p:spTree>
    <p:extLst>
      <p:ext uri="{BB962C8B-B14F-4D97-AF65-F5344CB8AC3E}">
        <p14:creationId xmlns:p14="http://schemas.microsoft.com/office/powerpoint/2010/main" val="11840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D0CB57-D793-4261-A051-0932427D3832}" type="datetimeFigureOut">
              <a:rPr lang="en-US"/>
              <a:pPr>
                <a:defRPr/>
              </a:pPr>
              <a:t>11/13/2019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8F766A-C5A5-4873-8386-FDE9D44195C2}" type="slidenum">
              <a:rPr lang="en-US"/>
              <a:pPr>
                <a:defRPr/>
              </a:pPr>
              <a:t>‹#›</a:t>
            </a:fld>
            <a:endParaRPr lang="en-US" dirty="0"/>
          </a:p>
        </p:txBody>
      </p:sp>
    </p:spTree>
    <p:extLst>
      <p:ext uri="{BB962C8B-B14F-4D97-AF65-F5344CB8AC3E}">
        <p14:creationId xmlns:p14="http://schemas.microsoft.com/office/powerpoint/2010/main" val="92125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EE3E672-DD0F-429A-A51A-BA12958DE0B3}" type="datetimeFigureOut">
              <a:rPr lang="en-US"/>
              <a:pPr>
                <a:defRPr/>
              </a:pPr>
              <a:t>11/13/2019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9B623E0-7478-40B7-B92D-7F5D063FC610}" type="slidenum">
              <a:rPr lang="en-US"/>
              <a:pPr>
                <a:defRPr/>
              </a:pPr>
              <a:t>‹#›</a:t>
            </a:fld>
            <a:endParaRPr lang="en-US" dirty="0"/>
          </a:p>
        </p:txBody>
      </p:sp>
    </p:spTree>
    <p:extLst>
      <p:ext uri="{BB962C8B-B14F-4D97-AF65-F5344CB8AC3E}">
        <p14:creationId xmlns:p14="http://schemas.microsoft.com/office/powerpoint/2010/main" val="37951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AD488AF-5BD7-4079-8346-6A274D5FC336}" type="datetimeFigureOut">
              <a:rPr lang="en-US"/>
              <a:pPr>
                <a:defRPr/>
              </a:pPr>
              <a:t>11/13/2019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7C209FB5-89BF-4E64-933D-5B0FFF9E4ED4}" type="slidenum">
              <a:rPr lang="en-US"/>
              <a:pPr>
                <a:defRPr/>
              </a:pPr>
              <a:t>‹#›</a:t>
            </a:fld>
            <a:endParaRPr lang="en-US" dirty="0"/>
          </a:p>
        </p:txBody>
      </p:sp>
    </p:spTree>
    <p:extLst>
      <p:ext uri="{BB962C8B-B14F-4D97-AF65-F5344CB8AC3E}">
        <p14:creationId xmlns:p14="http://schemas.microsoft.com/office/powerpoint/2010/main" val="182331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957C8D-3EF8-44BC-B1DA-256E8FD87A7D}" type="datetimeFigureOut">
              <a:rPr lang="en-US"/>
              <a:pPr>
                <a:defRPr/>
              </a:pPr>
              <a:t>11/13/2019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66DB2E7-D513-4104-8B1D-16CABE96F212}" type="slidenum">
              <a:rPr lang="en-US"/>
              <a:pPr>
                <a:defRPr/>
              </a:pPr>
              <a:t>‹#›</a:t>
            </a:fld>
            <a:endParaRPr lang="en-US" dirty="0"/>
          </a:p>
        </p:txBody>
      </p:sp>
    </p:spTree>
    <p:extLst>
      <p:ext uri="{BB962C8B-B14F-4D97-AF65-F5344CB8AC3E}">
        <p14:creationId xmlns:p14="http://schemas.microsoft.com/office/powerpoint/2010/main" val="18961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43DB28F-1F99-4A05-9EDC-731F8BFB0A81}" type="datetimeFigureOut">
              <a:rPr lang="en-US"/>
              <a:pPr>
                <a:defRPr/>
              </a:pPr>
              <a:t>11/13/2019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1A511ECB-7294-4D8D-AC6A-F7A0811FF4CA}" type="slidenum">
              <a:rPr lang="en-US"/>
              <a:pPr>
                <a:defRPr/>
              </a:pPr>
              <a:t>‹#›</a:t>
            </a:fld>
            <a:endParaRPr lang="en-US" dirty="0"/>
          </a:p>
        </p:txBody>
      </p:sp>
    </p:spTree>
    <p:extLst>
      <p:ext uri="{BB962C8B-B14F-4D97-AF65-F5344CB8AC3E}">
        <p14:creationId xmlns:p14="http://schemas.microsoft.com/office/powerpoint/2010/main" val="3805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D44ACE-1529-490F-9CF3-58EAB28A18F7}" type="datetimeFigureOut">
              <a:rPr lang="en-US"/>
              <a:pPr>
                <a:defRPr/>
              </a:pPr>
              <a:t>11/13/2019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931AF7-A381-4DAD-917E-607CD0CA699C}" type="slidenum">
              <a:rPr lang="en-US"/>
              <a:pPr>
                <a:defRPr/>
              </a:pPr>
              <a:t>‹#›</a:t>
            </a:fld>
            <a:endParaRPr lang="en-US" dirty="0"/>
          </a:p>
        </p:txBody>
      </p:sp>
    </p:spTree>
    <p:extLst>
      <p:ext uri="{BB962C8B-B14F-4D97-AF65-F5344CB8AC3E}">
        <p14:creationId xmlns:p14="http://schemas.microsoft.com/office/powerpoint/2010/main" val="100254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C90EB-F603-4F18-8813-9028B0034AE6}" type="datetimeFigureOut">
              <a:rPr lang="en-US"/>
              <a:pPr>
                <a:defRPr/>
              </a:pPr>
              <a:t>11/13/2019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23C54E4-1DE5-47D9-8CC9-7B90BA475475}" type="slidenum">
              <a:rPr lang="en-US"/>
              <a:pPr>
                <a:defRPr/>
              </a:pPr>
              <a:t>‹#›</a:t>
            </a:fld>
            <a:endParaRPr lang="en-US" dirty="0"/>
          </a:p>
        </p:txBody>
      </p:sp>
    </p:spTree>
    <p:extLst>
      <p:ext uri="{BB962C8B-B14F-4D97-AF65-F5344CB8AC3E}">
        <p14:creationId xmlns:p14="http://schemas.microsoft.com/office/powerpoint/2010/main" val="304089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B96FF00-D3F7-4917-A9E8-A1C7FCB86C03}" type="datetimeFigureOut">
              <a:rPr lang="en-US"/>
              <a:pPr>
                <a:defRPr/>
              </a:pPr>
              <a:t>11/13/2019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FACC600-3636-4FC7-B750-7944793B9AA3}" type="slidenum">
              <a:rPr lang="en-US"/>
              <a:pPr>
                <a:defRPr/>
              </a:pPr>
              <a:t>‹#›</a:t>
            </a:fld>
            <a:endParaRPr lang="en-US" dirty="0"/>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mysql/index.htm" TargetMode="External"/><Relationship Id="rId2" Type="http://schemas.openxmlformats.org/officeDocument/2006/relationships/hyperlink" Target="https://www.1keydata.com/sql/sql.html" TargetMode="External"/><Relationship Id="rId1" Type="http://schemas.openxmlformats.org/officeDocument/2006/relationships/slideLayout" Target="../slideLayouts/slideLayout2.xml"/><Relationship Id="rId4" Type="http://schemas.openxmlformats.org/officeDocument/2006/relationships/hyperlink" Target="https://dev.mysql.com/doc/refman/8.0/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945" t="5708" r="5200" b="7088"/>
          <a:stretch/>
        </p:blipFill>
        <p:spPr bwMode="auto">
          <a:xfrm>
            <a:off x="4620491" y="152400"/>
            <a:ext cx="4523509" cy="252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ctrTitle"/>
          </p:nvPr>
        </p:nvSpPr>
        <p:spPr>
          <a:xfrm>
            <a:off x="152400" y="1443296"/>
            <a:ext cx="7772400" cy="2308225"/>
          </a:xfrm>
        </p:spPr>
        <p:txBody>
          <a:bodyPr/>
          <a:lstStyle/>
          <a:p>
            <a:pPr algn="l"/>
            <a:r>
              <a:rPr lang="en-US" sz="6000" b="1" dirty="0">
                <a:solidFill>
                  <a:schemeClr val="accent5">
                    <a:lumMod val="75000"/>
                  </a:schemeClr>
                </a:solidFill>
                <a:latin typeface="Times New Roman" panose="02020603050405020304" pitchFamily="18" charset="0"/>
                <a:cs typeface="Times New Roman" panose="02020603050405020304" pitchFamily="18" charset="0"/>
              </a:rPr>
              <a:t>LECTURE 4</a:t>
            </a: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700" dirty="0">
                <a:solidFill>
                  <a:srgbClr val="FF0000"/>
                </a:solidFill>
                <a:latin typeface="Stencil" panose="040409050D0802020404" pitchFamily="82" charset="0"/>
              </a:rPr>
            </a:br>
            <a:r>
              <a:rPr lang="en-US" sz="4800" b="1" u="sng" dirty="0">
                <a:solidFill>
                  <a:srgbClr val="C00000"/>
                </a:solidFill>
                <a:latin typeface="Arial Narrow" panose="020B0606020202030204" pitchFamily="34" charset="0"/>
              </a:rPr>
              <a:t>DATA RETRIEVAL LANGUAGE</a:t>
            </a:r>
            <a:endParaRPr lang="en-US" b="1" dirty="0">
              <a:solidFill>
                <a:srgbClr val="C00000"/>
              </a:solidFill>
              <a:latin typeface="Arial Narrow" panose="020B0606020202030204" pitchFamily="34" charset="0"/>
            </a:endParaRPr>
          </a:p>
        </p:txBody>
      </p:sp>
      <p:sp>
        <p:nvSpPr>
          <p:cNvPr id="5" name="Subtitle 4"/>
          <p:cNvSpPr>
            <a:spLocks noGrp="1"/>
          </p:cNvSpPr>
          <p:nvPr>
            <p:ph type="subTitle" idx="1"/>
          </p:nvPr>
        </p:nvSpPr>
        <p:spPr>
          <a:xfrm>
            <a:off x="5410200" y="4876800"/>
            <a:ext cx="4038600" cy="1066800"/>
          </a:xfrm>
        </p:spPr>
        <p:txBody>
          <a:bodyPr/>
          <a:lstStyle/>
          <a:p>
            <a:r>
              <a:rPr lang="en-US" sz="4000" dirty="0">
                <a:solidFill>
                  <a:schemeClr val="tx1"/>
                </a:solidFill>
                <a:latin typeface="Arial Rounded MT Bold" panose="020F0704030504030204" pitchFamily="34" charset="0"/>
              </a:rPr>
              <a:t>Ankita Pai</a:t>
            </a:r>
          </a:p>
        </p:txBody>
      </p:sp>
    </p:spTree>
    <p:extLst>
      <p:ext uri="{BB962C8B-B14F-4D97-AF65-F5344CB8AC3E}">
        <p14:creationId xmlns:p14="http://schemas.microsoft.com/office/powerpoint/2010/main" val="310436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646238"/>
          </a:xfrm>
        </p:spPr>
        <p:txBody>
          <a:bodyPr/>
          <a:lstStyle/>
          <a:p>
            <a:pPr algn="l"/>
            <a:r>
              <a:rPr lang="en-US" b="1" u="sng" dirty="0">
                <a:solidFill>
                  <a:srgbClr val="C00000"/>
                </a:solidFill>
              </a:rPr>
              <a:t>Comparison Functions and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388248"/>
              </p:ext>
            </p:extLst>
          </p:nvPr>
        </p:nvGraphicFramePr>
        <p:xfrm>
          <a:off x="457200" y="1101090"/>
          <a:ext cx="3581400" cy="4953003"/>
        </p:xfrm>
        <a:graphic>
          <a:graphicData uri="http://schemas.openxmlformats.org/drawingml/2006/table">
            <a:tbl>
              <a:tblPr firstRow="1" bandRow="1">
                <a:tableStyleId>{21E4AEA4-8DFA-4A89-87EB-49C32662AFE0}</a:tableStyleId>
              </a:tblPr>
              <a:tblGrid>
                <a:gridCol w="11938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tblGrid>
              <a:tr h="285673">
                <a:tc>
                  <a:txBody>
                    <a:bodyPr/>
                    <a:lstStyle/>
                    <a:p>
                      <a:pPr fontAlgn="base"/>
                      <a:r>
                        <a:rPr lang="en-US" sz="1400" dirty="0">
                          <a:effectLst/>
                        </a:rPr>
                        <a:t>Name</a:t>
                      </a:r>
                      <a:endParaRPr lang="en-US" sz="1400" b="1" i="0" dirty="0">
                        <a:effectLst/>
                      </a:endParaRPr>
                    </a:p>
                  </a:txBody>
                  <a:tcPr marL="28575" marR="28575" marT="28575" marB="28575"/>
                </a:tc>
                <a:tc>
                  <a:txBody>
                    <a:bodyPr/>
                    <a:lstStyle/>
                    <a:p>
                      <a:pPr fontAlgn="base"/>
                      <a:r>
                        <a:rPr lang="en-US" sz="1400" dirty="0">
                          <a:effectLst/>
                        </a:rPr>
                        <a:t>Description</a:t>
                      </a:r>
                      <a:endParaRPr lang="en-US" sz="1400" b="1" i="0" dirty="0">
                        <a:effectLst/>
                      </a:endParaRPr>
                    </a:p>
                  </a:txBody>
                  <a:tcPr marL="28575" marR="28575" marT="28575" marB="28575"/>
                </a:tc>
                <a:extLst>
                  <a:ext uri="{0D108BD9-81ED-4DB2-BD59-A6C34878D82A}">
                    <a16:rowId xmlns:a16="http://schemas.microsoft.com/office/drawing/2014/main" val="10000"/>
                  </a:ext>
                </a:extLst>
              </a:tr>
              <a:tr h="547204">
                <a:tc>
                  <a:txBody>
                    <a:bodyPr/>
                    <a:lstStyle/>
                    <a:p>
                      <a:pPr fontAlgn="base"/>
                      <a:r>
                        <a:rPr lang="en-US" sz="1400" u="none" strike="noStrike" dirty="0">
                          <a:effectLst/>
                        </a:rPr>
                        <a:t>BETWEEN ... AND ...</a:t>
                      </a:r>
                      <a:endParaRPr lang="en-US" sz="1400" dirty="0">
                        <a:effectLst/>
                      </a:endParaRPr>
                    </a:p>
                  </a:txBody>
                  <a:tcPr marL="47625" marR="47625"/>
                </a:tc>
                <a:tc>
                  <a:txBody>
                    <a:bodyPr/>
                    <a:lstStyle/>
                    <a:p>
                      <a:pPr fontAlgn="base"/>
                      <a:r>
                        <a:rPr lang="en-US" sz="1400" dirty="0">
                          <a:effectLst/>
                        </a:rPr>
                        <a:t>Check whether a value is within a range of values</a:t>
                      </a:r>
                    </a:p>
                  </a:txBody>
                  <a:tcPr marL="47625" marR="47625"/>
                </a:tc>
                <a:extLst>
                  <a:ext uri="{0D108BD9-81ED-4DB2-BD59-A6C34878D82A}">
                    <a16:rowId xmlns:a16="http://schemas.microsoft.com/office/drawing/2014/main" val="10001"/>
                  </a:ext>
                </a:extLst>
              </a:tr>
              <a:tr h="547204">
                <a:tc>
                  <a:txBody>
                    <a:bodyPr/>
                    <a:lstStyle/>
                    <a:p>
                      <a:pPr fontAlgn="base"/>
                      <a:r>
                        <a:rPr lang="en-US" sz="1400" u="none" strike="noStrike" dirty="0">
                          <a:effectLst/>
                        </a:rPr>
                        <a:t>COALESCE()</a:t>
                      </a:r>
                      <a:endParaRPr lang="en-US" sz="1400" dirty="0">
                        <a:effectLst/>
                      </a:endParaRPr>
                    </a:p>
                  </a:txBody>
                  <a:tcPr marL="47625" marR="47625"/>
                </a:tc>
                <a:tc>
                  <a:txBody>
                    <a:bodyPr/>
                    <a:lstStyle/>
                    <a:p>
                      <a:pPr fontAlgn="base"/>
                      <a:r>
                        <a:rPr lang="en-US" sz="1400" dirty="0">
                          <a:effectLst/>
                        </a:rPr>
                        <a:t>Return the first non-NULL argument</a:t>
                      </a:r>
                    </a:p>
                  </a:txBody>
                  <a:tcPr marL="47625" marR="47625"/>
                </a:tc>
                <a:extLst>
                  <a:ext uri="{0D108BD9-81ED-4DB2-BD59-A6C34878D82A}">
                    <a16:rowId xmlns:a16="http://schemas.microsoft.com/office/drawing/2014/main" val="10002"/>
                  </a:ext>
                </a:extLst>
              </a:tr>
              <a:tr h="321885">
                <a:tc>
                  <a:txBody>
                    <a:bodyPr/>
                    <a:lstStyle/>
                    <a:p>
                      <a:pPr fontAlgn="base"/>
                      <a:r>
                        <a:rPr lang="en-US" sz="1400" u="none" strike="noStrike" dirty="0">
                          <a:effectLst/>
                        </a:rPr>
                        <a:t>=</a:t>
                      </a:r>
                      <a:endParaRPr lang="en-US" sz="1400" dirty="0">
                        <a:effectLst/>
                      </a:endParaRPr>
                    </a:p>
                  </a:txBody>
                  <a:tcPr marL="47625" marR="47625"/>
                </a:tc>
                <a:tc>
                  <a:txBody>
                    <a:bodyPr/>
                    <a:lstStyle/>
                    <a:p>
                      <a:pPr fontAlgn="base"/>
                      <a:r>
                        <a:rPr lang="en-US" sz="1400" dirty="0">
                          <a:effectLst/>
                        </a:rPr>
                        <a:t>Equal operator</a:t>
                      </a:r>
                    </a:p>
                  </a:txBody>
                  <a:tcPr marL="47625" marR="47625"/>
                </a:tc>
                <a:extLst>
                  <a:ext uri="{0D108BD9-81ED-4DB2-BD59-A6C34878D82A}">
                    <a16:rowId xmlns:a16="http://schemas.microsoft.com/office/drawing/2014/main" val="10003"/>
                  </a:ext>
                </a:extLst>
              </a:tr>
              <a:tr h="321885">
                <a:tc>
                  <a:txBody>
                    <a:bodyPr/>
                    <a:lstStyle/>
                    <a:p>
                      <a:pPr fontAlgn="base"/>
                      <a:r>
                        <a:rPr lang="en-US" sz="1400" u="none" strike="noStrike" dirty="0">
                          <a:effectLst/>
                        </a:rPr>
                        <a:t>&lt;=&gt;</a:t>
                      </a:r>
                      <a:endParaRPr lang="en-US" sz="1400" dirty="0">
                        <a:effectLst/>
                      </a:endParaRPr>
                    </a:p>
                  </a:txBody>
                  <a:tcPr marL="47625" marR="47625"/>
                </a:tc>
                <a:tc>
                  <a:txBody>
                    <a:bodyPr/>
                    <a:lstStyle/>
                    <a:p>
                      <a:pPr fontAlgn="base"/>
                      <a:r>
                        <a:rPr lang="en-US" sz="1400" dirty="0">
                          <a:effectLst/>
                        </a:rPr>
                        <a:t>NULL-safe equal to operator</a:t>
                      </a:r>
                    </a:p>
                  </a:txBody>
                  <a:tcPr marL="47625" marR="47625"/>
                </a:tc>
                <a:extLst>
                  <a:ext uri="{0D108BD9-81ED-4DB2-BD59-A6C34878D82A}">
                    <a16:rowId xmlns:a16="http://schemas.microsoft.com/office/drawing/2014/main" val="10004"/>
                  </a:ext>
                </a:extLst>
              </a:tr>
              <a:tr h="321885">
                <a:tc>
                  <a:txBody>
                    <a:bodyPr/>
                    <a:lstStyle/>
                    <a:p>
                      <a:pPr fontAlgn="base"/>
                      <a:r>
                        <a:rPr lang="en-US" sz="1400" u="none" strike="noStrike" dirty="0">
                          <a:effectLst/>
                        </a:rPr>
                        <a:t>&gt;</a:t>
                      </a:r>
                      <a:endParaRPr lang="en-US" sz="1400" dirty="0">
                        <a:effectLst/>
                      </a:endParaRPr>
                    </a:p>
                  </a:txBody>
                  <a:tcPr marL="47625" marR="47625"/>
                </a:tc>
                <a:tc>
                  <a:txBody>
                    <a:bodyPr/>
                    <a:lstStyle/>
                    <a:p>
                      <a:pPr fontAlgn="base"/>
                      <a:r>
                        <a:rPr lang="en-US" sz="1400" dirty="0">
                          <a:effectLst/>
                        </a:rPr>
                        <a:t>Greater than operator</a:t>
                      </a:r>
                    </a:p>
                  </a:txBody>
                  <a:tcPr marL="47625" marR="47625"/>
                </a:tc>
                <a:extLst>
                  <a:ext uri="{0D108BD9-81ED-4DB2-BD59-A6C34878D82A}">
                    <a16:rowId xmlns:a16="http://schemas.microsoft.com/office/drawing/2014/main" val="10005"/>
                  </a:ext>
                </a:extLst>
              </a:tr>
              <a:tr h="321885">
                <a:tc>
                  <a:txBody>
                    <a:bodyPr/>
                    <a:lstStyle/>
                    <a:p>
                      <a:pPr fontAlgn="base"/>
                      <a:r>
                        <a:rPr lang="en-US" sz="1400" u="none" strike="noStrike" dirty="0">
                          <a:effectLst/>
                        </a:rPr>
                        <a:t>&gt;=</a:t>
                      </a:r>
                      <a:endParaRPr lang="en-US" sz="1400" dirty="0">
                        <a:effectLst/>
                      </a:endParaRPr>
                    </a:p>
                  </a:txBody>
                  <a:tcPr marL="47625" marR="47625"/>
                </a:tc>
                <a:tc>
                  <a:txBody>
                    <a:bodyPr/>
                    <a:lstStyle/>
                    <a:p>
                      <a:pPr fontAlgn="base"/>
                      <a:r>
                        <a:rPr lang="en-US" sz="1400" dirty="0">
                          <a:effectLst/>
                        </a:rPr>
                        <a:t>Greater than or equal operator</a:t>
                      </a:r>
                    </a:p>
                  </a:txBody>
                  <a:tcPr marL="47625" marR="47625"/>
                </a:tc>
                <a:extLst>
                  <a:ext uri="{0D108BD9-81ED-4DB2-BD59-A6C34878D82A}">
                    <a16:rowId xmlns:a16="http://schemas.microsoft.com/office/drawing/2014/main" val="10006"/>
                  </a:ext>
                </a:extLst>
              </a:tr>
              <a:tr h="321885">
                <a:tc>
                  <a:txBody>
                    <a:bodyPr/>
                    <a:lstStyle/>
                    <a:p>
                      <a:pPr fontAlgn="base"/>
                      <a:r>
                        <a:rPr lang="en-US" sz="1400" u="none" strike="noStrike" dirty="0">
                          <a:effectLst/>
                        </a:rPr>
                        <a:t>GREATEST()</a:t>
                      </a:r>
                      <a:endParaRPr lang="en-US" sz="1400" dirty="0">
                        <a:effectLst/>
                      </a:endParaRPr>
                    </a:p>
                  </a:txBody>
                  <a:tcPr marL="47625" marR="47625"/>
                </a:tc>
                <a:tc>
                  <a:txBody>
                    <a:bodyPr/>
                    <a:lstStyle/>
                    <a:p>
                      <a:pPr fontAlgn="base"/>
                      <a:r>
                        <a:rPr lang="en-US" sz="1400" dirty="0">
                          <a:effectLst/>
                        </a:rPr>
                        <a:t>Return the largest argument</a:t>
                      </a:r>
                    </a:p>
                  </a:txBody>
                  <a:tcPr marL="47625" marR="47625"/>
                </a:tc>
                <a:extLst>
                  <a:ext uri="{0D108BD9-81ED-4DB2-BD59-A6C34878D82A}">
                    <a16:rowId xmlns:a16="http://schemas.microsoft.com/office/drawing/2014/main" val="10007"/>
                  </a:ext>
                </a:extLst>
              </a:tr>
              <a:tr h="547204">
                <a:tc>
                  <a:txBody>
                    <a:bodyPr/>
                    <a:lstStyle/>
                    <a:p>
                      <a:pPr fontAlgn="base"/>
                      <a:r>
                        <a:rPr lang="en-US" sz="1400" u="none" strike="noStrike" dirty="0">
                          <a:effectLst/>
                        </a:rPr>
                        <a:t>IN()</a:t>
                      </a:r>
                      <a:endParaRPr lang="en-US" sz="1400" dirty="0">
                        <a:effectLst/>
                      </a:endParaRPr>
                    </a:p>
                  </a:txBody>
                  <a:tcPr marL="47625" marR="47625"/>
                </a:tc>
                <a:tc>
                  <a:txBody>
                    <a:bodyPr/>
                    <a:lstStyle/>
                    <a:p>
                      <a:pPr fontAlgn="base"/>
                      <a:r>
                        <a:rPr lang="en-US" sz="1400" dirty="0">
                          <a:effectLst/>
                        </a:rPr>
                        <a:t>Check whether a value is within a set of values</a:t>
                      </a:r>
                    </a:p>
                  </a:txBody>
                  <a:tcPr marL="47625" marR="47625"/>
                </a:tc>
                <a:extLst>
                  <a:ext uri="{0D108BD9-81ED-4DB2-BD59-A6C34878D82A}">
                    <a16:rowId xmlns:a16="http://schemas.microsoft.com/office/drawing/2014/main" val="10008"/>
                  </a:ext>
                </a:extLst>
              </a:tr>
              <a:tr h="772523">
                <a:tc>
                  <a:txBody>
                    <a:bodyPr/>
                    <a:lstStyle/>
                    <a:p>
                      <a:pPr fontAlgn="base"/>
                      <a:r>
                        <a:rPr lang="en-US" sz="1400" u="none" strike="noStrike" dirty="0">
                          <a:effectLst/>
                        </a:rPr>
                        <a:t>INTERVAL()</a:t>
                      </a:r>
                      <a:endParaRPr lang="en-US" sz="1400" dirty="0">
                        <a:effectLst/>
                      </a:endParaRPr>
                    </a:p>
                  </a:txBody>
                  <a:tcPr marL="47625" marR="47625"/>
                </a:tc>
                <a:tc>
                  <a:txBody>
                    <a:bodyPr/>
                    <a:lstStyle/>
                    <a:p>
                      <a:pPr fontAlgn="base"/>
                      <a:r>
                        <a:rPr lang="en-US" sz="1400" dirty="0">
                          <a:effectLst/>
                        </a:rPr>
                        <a:t>Return the index of the argument that is less than the first argument</a:t>
                      </a:r>
                    </a:p>
                  </a:txBody>
                  <a:tcPr marL="47625" marR="47625"/>
                </a:tc>
                <a:extLst>
                  <a:ext uri="{0D108BD9-81ED-4DB2-BD59-A6C34878D82A}">
                    <a16:rowId xmlns:a16="http://schemas.microsoft.com/office/drawing/2014/main" val="10009"/>
                  </a:ext>
                </a:extLst>
              </a:tr>
              <a:tr h="321885">
                <a:tc>
                  <a:txBody>
                    <a:bodyPr/>
                    <a:lstStyle/>
                    <a:p>
                      <a:pPr fontAlgn="base"/>
                      <a:r>
                        <a:rPr lang="en-US" sz="1400" u="none" strike="noStrike" dirty="0">
                          <a:effectLst/>
                        </a:rPr>
                        <a:t>IS</a:t>
                      </a:r>
                      <a:endParaRPr lang="en-US" sz="1400" dirty="0">
                        <a:effectLst/>
                      </a:endParaRPr>
                    </a:p>
                  </a:txBody>
                  <a:tcPr marL="47625" marR="47625"/>
                </a:tc>
                <a:tc>
                  <a:txBody>
                    <a:bodyPr/>
                    <a:lstStyle/>
                    <a:p>
                      <a:pPr fontAlgn="base"/>
                      <a:r>
                        <a:rPr lang="en-US" sz="1400" dirty="0">
                          <a:effectLst/>
                        </a:rPr>
                        <a:t>Test a value against a Boolean</a:t>
                      </a:r>
                    </a:p>
                  </a:txBody>
                  <a:tcPr marL="47625" marR="47625"/>
                </a:tc>
                <a:extLst>
                  <a:ext uri="{0D108BD9-81ED-4DB2-BD59-A6C34878D82A}">
                    <a16:rowId xmlns:a16="http://schemas.microsoft.com/office/drawing/2014/main" val="10010"/>
                  </a:ext>
                </a:extLst>
              </a:tr>
              <a:tr h="321885">
                <a:tc>
                  <a:txBody>
                    <a:bodyPr/>
                    <a:lstStyle/>
                    <a:p>
                      <a:pPr fontAlgn="base"/>
                      <a:r>
                        <a:rPr lang="en-US" sz="1400" u="none" strike="noStrike" dirty="0">
                          <a:effectLst/>
                        </a:rPr>
                        <a:t>IS NOT</a:t>
                      </a:r>
                      <a:endParaRPr lang="en-US" sz="1400" dirty="0">
                        <a:effectLst/>
                      </a:endParaRPr>
                    </a:p>
                  </a:txBody>
                  <a:tcPr marL="47625" marR="47625"/>
                </a:tc>
                <a:tc>
                  <a:txBody>
                    <a:bodyPr/>
                    <a:lstStyle/>
                    <a:p>
                      <a:pPr fontAlgn="base"/>
                      <a:r>
                        <a:rPr lang="en-US" sz="1400" dirty="0">
                          <a:effectLst/>
                        </a:rPr>
                        <a:t>Test a value against a Boolean</a:t>
                      </a:r>
                    </a:p>
                  </a:txBody>
                  <a:tcPr marL="47625" marR="47625"/>
                </a:tc>
                <a:extLst>
                  <a:ext uri="{0D108BD9-81ED-4DB2-BD59-A6C34878D82A}">
                    <a16:rowId xmlns:a16="http://schemas.microsoft.com/office/drawing/2014/main" val="10011"/>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872741290"/>
              </p:ext>
            </p:extLst>
          </p:nvPr>
        </p:nvGraphicFramePr>
        <p:xfrm>
          <a:off x="4495800" y="1066800"/>
          <a:ext cx="3733800" cy="4953002"/>
        </p:xfrm>
        <a:graphic>
          <a:graphicData uri="http://schemas.openxmlformats.org/drawingml/2006/table">
            <a:tbl>
              <a:tblPr firstRow="1" bandRow="1">
                <a:tableStyleId>{21E4AEA4-8DFA-4A89-87EB-49C32662AFE0}</a:tableStyleId>
              </a:tblPr>
              <a:tblGrid>
                <a:gridCol w="12446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tblGrid>
              <a:tr h="299288">
                <a:tc>
                  <a:txBody>
                    <a:bodyPr/>
                    <a:lstStyle/>
                    <a:p>
                      <a:pPr fontAlgn="base"/>
                      <a:r>
                        <a:rPr lang="en-US" sz="1400" dirty="0">
                          <a:effectLst/>
                        </a:rPr>
                        <a:t>Name</a:t>
                      </a:r>
                      <a:endParaRPr lang="en-US" sz="1400" b="1" i="0" dirty="0">
                        <a:effectLst/>
                      </a:endParaRPr>
                    </a:p>
                  </a:txBody>
                  <a:tcPr marL="28575" marR="28575" marT="28575" marB="28575"/>
                </a:tc>
                <a:tc>
                  <a:txBody>
                    <a:bodyPr/>
                    <a:lstStyle/>
                    <a:p>
                      <a:pPr fontAlgn="base"/>
                      <a:r>
                        <a:rPr lang="en-US" sz="1400" dirty="0">
                          <a:effectLst/>
                        </a:rPr>
                        <a:t>Description</a:t>
                      </a:r>
                      <a:endParaRPr lang="en-US" sz="1400" b="1" i="0" dirty="0">
                        <a:effectLst/>
                      </a:endParaRPr>
                    </a:p>
                  </a:txBody>
                  <a:tcPr marL="28575" marR="28575" marT="28575" marB="28575"/>
                </a:tc>
                <a:extLst>
                  <a:ext uri="{0D108BD9-81ED-4DB2-BD59-A6C34878D82A}">
                    <a16:rowId xmlns:a16="http://schemas.microsoft.com/office/drawing/2014/main" val="10000"/>
                  </a:ext>
                </a:extLst>
              </a:tr>
              <a:tr h="337226">
                <a:tc>
                  <a:txBody>
                    <a:bodyPr/>
                    <a:lstStyle/>
                    <a:p>
                      <a:pPr fontAlgn="base"/>
                      <a:r>
                        <a:rPr lang="en-US" sz="1400" u="none" strike="noStrike" dirty="0">
                          <a:effectLst/>
                        </a:rPr>
                        <a:t>IS NOT NULL</a:t>
                      </a:r>
                      <a:endParaRPr lang="en-US" sz="1400" dirty="0">
                        <a:effectLst/>
                      </a:endParaRPr>
                    </a:p>
                  </a:txBody>
                  <a:tcPr marL="47625" marR="47625"/>
                </a:tc>
                <a:tc>
                  <a:txBody>
                    <a:bodyPr/>
                    <a:lstStyle/>
                    <a:p>
                      <a:pPr fontAlgn="base"/>
                      <a:r>
                        <a:rPr lang="en-US" sz="1400" dirty="0">
                          <a:effectLst/>
                        </a:rPr>
                        <a:t>NOT NULL value test</a:t>
                      </a:r>
                    </a:p>
                  </a:txBody>
                  <a:tcPr marL="47625" marR="47625"/>
                </a:tc>
                <a:extLst>
                  <a:ext uri="{0D108BD9-81ED-4DB2-BD59-A6C34878D82A}">
                    <a16:rowId xmlns:a16="http://schemas.microsoft.com/office/drawing/2014/main" val="10001"/>
                  </a:ext>
                </a:extLst>
              </a:tr>
              <a:tr h="337226">
                <a:tc>
                  <a:txBody>
                    <a:bodyPr/>
                    <a:lstStyle/>
                    <a:p>
                      <a:pPr fontAlgn="base"/>
                      <a:r>
                        <a:rPr lang="en-US" sz="1400" u="none" strike="noStrike" dirty="0">
                          <a:effectLst/>
                        </a:rPr>
                        <a:t>IS NULL</a:t>
                      </a:r>
                      <a:endParaRPr lang="en-US" sz="1400" dirty="0">
                        <a:effectLst/>
                      </a:endParaRPr>
                    </a:p>
                  </a:txBody>
                  <a:tcPr marL="47625" marR="47625"/>
                </a:tc>
                <a:tc>
                  <a:txBody>
                    <a:bodyPr/>
                    <a:lstStyle/>
                    <a:p>
                      <a:pPr fontAlgn="base"/>
                      <a:r>
                        <a:rPr lang="en-US" sz="1400" dirty="0">
                          <a:effectLst/>
                        </a:rPr>
                        <a:t>NULL value test</a:t>
                      </a:r>
                    </a:p>
                  </a:txBody>
                  <a:tcPr marL="47625" marR="47625"/>
                </a:tc>
                <a:extLst>
                  <a:ext uri="{0D108BD9-81ED-4DB2-BD59-A6C34878D82A}">
                    <a16:rowId xmlns:a16="http://schemas.microsoft.com/office/drawing/2014/main" val="10002"/>
                  </a:ext>
                </a:extLst>
              </a:tr>
              <a:tr h="573283">
                <a:tc>
                  <a:txBody>
                    <a:bodyPr/>
                    <a:lstStyle/>
                    <a:p>
                      <a:pPr fontAlgn="base"/>
                      <a:r>
                        <a:rPr lang="en-US" sz="1400" u="none" strike="noStrike" dirty="0">
                          <a:effectLst/>
                        </a:rPr>
                        <a:t>ISNULL()</a:t>
                      </a:r>
                      <a:endParaRPr lang="en-US" sz="1400" dirty="0">
                        <a:effectLst/>
                      </a:endParaRPr>
                    </a:p>
                  </a:txBody>
                  <a:tcPr marL="47625" marR="47625"/>
                </a:tc>
                <a:tc>
                  <a:txBody>
                    <a:bodyPr/>
                    <a:lstStyle/>
                    <a:p>
                      <a:pPr fontAlgn="base"/>
                      <a:r>
                        <a:rPr lang="en-US" sz="1400" dirty="0">
                          <a:effectLst/>
                        </a:rPr>
                        <a:t>Test whether the argument is NULL</a:t>
                      </a:r>
                    </a:p>
                  </a:txBody>
                  <a:tcPr marL="47625" marR="47625"/>
                </a:tc>
                <a:extLst>
                  <a:ext uri="{0D108BD9-81ED-4DB2-BD59-A6C34878D82A}">
                    <a16:rowId xmlns:a16="http://schemas.microsoft.com/office/drawing/2014/main" val="10003"/>
                  </a:ext>
                </a:extLst>
              </a:tr>
              <a:tr h="337226">
                <a:tc>
                  <a:txBody>
                    <a:bodyPr/>
                    <a:lstStyle/>
                    <a:p>
                      <a:pPr fontAlgn="base"/>
                      <a:r>
                        <a:rPr lang="en-US" sz="1400" u="none" strike="noStrike" dirty="0">
                          <a:effectLst/>
                        </a:rPr>
                        <a:t>LEAST()</a:t>
                      </a:r>
                      <a:endParaRPr lang="en-US" sz="1400" dirty="0">
                        <a:effectLst/>
                      </a:endParaRPr>
                    </a:p>
                  </a:txBody>
                  <a:tcPr marL="47625" marR="47625"/>
                </a:tc>
                <a:tc>
                  <a:txBody>
                    <a:bodyPr/>
                    <a:lstStyle/>
                    <a:p>
                      <a:pPr fontAlgn="base"/>
                      <a:r>
                        <a:rPr lang="en-US" sz="1400" dirty="0">
                          <a:effectLst/>
                        </a:rPr>
                        <a:t>Return the smallest argument</a:t>
                      </a:r>
                    </a:p>
                  </a:txBody>
                  <a:tcPr marL="47625" marR="47625"/>
                </a:tc>
                <a:extLst>
                  <a:ext uri="{0D108BD9-81ED-4DB2-BD59-A6C34878D82A}">
                    <a16:rowId xmlns:a16="http://schemas.microsoft.com/office/drawing/2014/main" val="10004"/>
                  </a:ext>
                </a:extLst>
              </a:tr>
              <a:tr h="337226">
                <a:tc>
                  <a:txBody>
                    <a:bodyPr/>
                    <a:lstStyle/>
                    <a:p>
                      <a:pPr fontAlgn="base"/>
                      <a:r>
                        <a:rPr lang="en-US" sz="1400" u="none" strike="noStrike" dirty="0">
                          <a:effectLst/>
                        </a:rPr>
                        <a:t>&lt;</a:t>
                      </a:r>
                      <a:endParaRPr lang="en-US" sz="1400" dirty="0">
                        <a:effectLst/>
                      </a:endParaRPr>
                    </a:p>
                  </a:txBody>
                  <a:tcPr marL="47625" marR="47625"/>
                </a:tc>
                <a:tc>
                  <a:txBody>
                    <a:bodyPr/>
                    <a:lstStyle/>
                    <a:p>
                      <a:pPr fontAlgn="base"/>
                      <a:r>
                        <a:rPr lang="en-US" sz="1400" dirty="0">
                          <a:effectLst/>
                        </a:rPr>
                        <a:t>Less than operator</a:t>
                      </a:r>
                    </a:p>
                  </a:txBody>
                  <a:tcPr marL="47625" marR="47625"/>
                </a:tc>
                <a:extLst>
                  <a:ext uri="{0D108BD9-81ED-4DB2-BD59-A6C34878D82A}">
                    <a16:rowId xmlns:a16="http://schemas.microsoft.com/office/drawing/2014/main" val="10005"/>
                  </a:ext>
                </a:extLst>
              </a:tr>
              <a:tr h="337226">
                <a:tc>
                  <a:txBody>
                    <a:bodyPr/>
                    <a:lstStyle/>
                    <a:p>
                      <a:pPr fontAlgn="base"/>
                      <a:r>
                        <a:rPr lang="en-US" sz="1400" u="none" strike="noStrike" dirty="0">
                          <a:effectLst/>
                        </a:rPr>
                        <a:t>&lt;=</a:t>
                      </a:r>
                      <a:endParaRPr lang="en-US" sz="1400" dirty="0">
                        <a:effectLst/>
                      </a:endParaRPr>
                    </a:p>
                  </a:txBody>
                  <a:tcPr marL="47625" marR="47625"/>
                </a:tc>
                <a:tc>
                  <a:txBody>
                    <a:bodyPr/>
                    <a:lstStyle/>
                    <a:p>
                      <a:pPr fontAlgn="base"/>
                      <a:r>
                        <a:rPr lang="en-US" sz="1400" dirty="0">
                          <a:effectLst/>
                        </a:rPr>
                        <a:t>Less than or equal operator</a:t>
                      </a:r>
                    </a:p>
                  </a:txBody>
                  <a:tcPr marL="47625" marR="47625"/>
                </a:tc>
                <a:extLst>
                  <a:ext uri="{0D108BD9-81ED-4DB2-BD59-A6C34878D82A}">
                    <a16:rowId xmlns:a16="http://schemas.microsoft.com/office/drawing/2014/main" val="10006"/>
                  </a:ext>
                </a:extLst>
              </a:tr>
              <a:tr h="337226">
                <a:tc>
                  <a:txBody>
                    <a:bodyPr/>
                    <a:lstStyle/>
                    <a:p>
                      <a:pPr fontAlgn="base"/>
                      <a:r>
                        <a:rPr lang="en-US" sz="1400" u="none" strike="noStrike" dirty="0">
                          <a:effectLst/>
                        </a:rPr>
                        <a:t>LIKE</a:t>
                      </a:r>
                      <a:endParaRPr lang="en-US" sz="1400" dirty="0">
                        <a:effectLst/>
                      </a:endParaRPr>
                    </a:p>
                  </a:txBody>
                  <a:tcPr marL="47625" marR="47625"/>
                </a:tc>
                <a:tc>
                  <a:txBody>
                    <a:bodyPr/>
                    <a:lstStyle/>
                    <a:p>
                      <a:pPr fontAlgn="base"/>
                      <a:r>
                        <a:rPr lang="en-US" sz="1400" dirty="0">
                          <a:effectLst/>
                        </a:rPr>
                        <a:t>Simple pattern matching</a:t>
                      </a:r>
                    </a:p>
                  </a:txBody>
                  <a:tcPr marL="47625" marR="47625"/>
                </a:tc>
                <a:extLst>
                  <a:ext uri="{0D108BD9-81ED-4DB2-BD59-A6C34878D82A}">
                    <a16:rowId xmlns:a16="http://schemas.microsoft.com/office/drawing/2014/main" val="10007"/>
                  </a:ext>
                </a:extLst>
              </a:tr>
              <a:tr h="573283">
                <a:tc>
                  <a:txBody>
                    <a:bodyPr/>
                    <a:lstStyle/>
                    <a:p>
                      <a:pPr fontAlgn="base"/>
                      <a:r>
                        <a:rPr lang="en-US" sz="1400" u="none" strike="noStrike" dirty="0">
                          <a:effectLst/>
                        </a:rPr>
                        <a:t>NOT BETWEEN ... AND ...</a:t>
                      </a:r>
                      <a:endParaRPr lang="en-US" sz="1400" dirty="0">
                        <a:effectLst/>
                      </a:endParaRPr>
                    </a:p>
                  </a:txBody>
                  <a:tcPr marL="47625" marR="47625"/>
                </a:tc>
                <a:tc>
                  <a:txBody>
                    <a:bodyPr/>
                    <a:lstStyle/>
                    <a:p>
                      <a:pPr fontAlgn="base"/>
                      <a:r>
                        <a:rPr lang="en-US" sz="1400" dirty="0">
                          <a:effectLst/>
                        </a:rPr>
                        <a:t>Check whether a value is not within a range of values</a:t>
                      </a:r>
                    </a:p>
                  </a:txBody>
                  <a:tcPr marL="47625" marR="47625"/>
                </a:tc>
                <a:extLst>
                  <a:ext uri="{0D108BD9-81ED-4DB2-BD59-A6C34878D82A}">
                    <a16:rowId xmlns:a16="http://schemas.microsoft.com/office/drawing/2014/main" val="10008"/>
                  </a:ext>
                </a:extLst>
              </a:tr>
              <a:tr h="337226">
                <a:tc>
                  <a:txBody>
                    <a:bodyPr/>
                    <a:lstStyle/>
                    <a:p>
                      <a:pPr fontAlgn="base"/>
                      <a:r>
                        <a:rPr lang="en-US" sz="1400" u="none" strike="noStrike" dirty="0">
                          <a:effectLst/>
                        </a:rPr>
                        <a:t>!=, &lt;&gt;</a:t>
                      </a:r>
                      <a:endParaRPr lang="en-US" sz="1400" dirty="0">
                        <a:effectLst/>
                      </a:endParaRPr>
                    </a:p>
                  </a:txBody>
                  <a:tcPr marL="47625" marR="47625"/>
                </a:tc>
                <a:tc>
                  <a:txBody>
                    <a:bodyPr/>
                    <a:lstStyle/>
                    <a:p>
                      <a:pPr fontAlgn="base"/>
                      <a:r>
                        <a:rPr lang="en-US" sz="1400" dirty="0">
                          <a:effectLst/>
                        </a:rPr>
                        <a:t>Not equal operator</a:t>
                      </a:r>
                    </a:p>
                  </a:txBody>
                  <a:tcPr marL="47625" marR="47625"/>
                </a:tc>
                <a:extLst>
                  <a:ext uri="{0D108BD9-81ED-4DB2-BD59-A6C34878D82A}">
                    <a16:rowId xmlns:a16="http://schemas.microsoft.com/office/drawing/2014/main" val="10009"/>
                  </a:ext>
                </a:extLst>
              </a:tr>
              <a:tr h="573283">
                <a:tc>
                  <a:txBody>
                    <a:bodyPr/>
                    <a:lstStyle/>
                    <a:p>
                      <a:pPr fontAlgn="base"/>
                      <a:r>
                        <a:rPr lang="en-US" sz="1400" u="none" strike="noStrike" dirty="0">
                          <a:effectLst/>
                        </a:rPr>
                        <a:t>NOT IN()</a:t>
                      </a:r>
                      <a:endParaRPr lang="en-US" sz="1400" dirty="0">
                        <a:effectLst/>
                      </a:endParaRPr>
                    </a:p>
                  </a:txBody>
                  <a:tcPr marL="47625" marR="47625"/>
                </a:tc>
                <a:tc>
                  <a:txBody>
                    <a:bodyPr/>
                    <a:lstStyle/>
                    <a:p>
                      <a:pPr fontAlgn="base"/>
                      <a:r>
                        <a:rPr lang="en-US" sz="1400" dirty="0">
                          <a:effectLst/>
                        </a:rPr>
                        <a:t>Check whether a value is not within a set of values</a:t>
                      </a:r>
                    </a:p>
                  </a:txBody>
                  <a:tcPr marL="47625" marR="47625"/>
                </a:tc>
                <a:extLst>
                  <a:ext uri="{0D108BD9-81ED-4DB2-BD59-A6C34878D82A}">
                    <a16:rowId xmlns:a16="http://schemas.microsoft.com/office/drawing/2014/main" val="10010"/>
                  </a:ext>
                </a:extLst>
              </a:tr>
              <a:tr h="573283">
                <a:tc>
                  <a:txBody>
                    <a:bodyPr/>
                    <a:lstStyle/>
                    <a:p>
                      <a:pPr fontAlgn="base"/>
                      <a:r>
                        <a:rPr lang="en-US" sz="1400" u="none" strike="noStrike" dirty="0">
                          <a:effectLst/>
                        </a:rPr>
                        <a:t>NOT LIKE</a:t>
                      </a:r>
                      <a:endParaRPr lang="en-US" sz="1400" dirty="0">
                        <a:effectLst/>
                      </a:endParaRPr>
                    </a:p>
                  </a:txBody>
                  <a:tcPr marL="47625" marR="47625"/>
                </a:tc>
                <a:tc>
                  <a:txBody>
                    <a:bodyPr/>
                    <a:lstStyle/>
                    <a:p>
                      <a:pPr fontAlgn="base"/>
                      <a:r>
                        <a:rPr lang="en-US" sz="1400" dirty="0">
                          <a:effectLst/>
                        </a:rPr>
                        <a:t>Negation of simple pattern matching</a:t>
                      </a:r>
                    </a:p>
                  </a:txBody>
                  <a:tcPr marL="47625" marR="47625"/>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9655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pPr algn="l"/>
            <a:r>
              <a:rPr lang="en-US" b="1" u="sng" dirty="0">
                <a:solidFill>
                  <a:srgbClr val="C00000"/>
                </a:solidFill>
              </a:rPr>
              <a:t>String Functions</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2923099510"/>
              </p:ext>
            </p:extLst>
          </p:nvPr>
        </p:nvGraphicFramePr>
        <p:xfrm>
          <a:off x="81197" y="762000"/>
          <a:ext cx="4795603" cy="5562601"/>
        </p:xfrm>
        <a:graphic>
          <a:graphicData uri="http://schemas.openxmlformats.org/drawingml/2006/table">
            <a:tbl>
              <a:tblPr firstRow="1" bandRow="1">
                <a:tableStyleId>{21E4AEA4-8DFA-4A89-87EB-49C32662AFE0}</a:tableStyleId>
              </a:tblPr>
              <a:tblGrid>
                <a:gridCol w="1366603">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190059">
                <a:tc>
                  <a:txBody>
                    <a:bodyPr/>
                    <a:lstStyle/>
                    <a:p>
                      <a:pPr algn="ctr" fontAlgn="ctr"/>
                      <a:r>
                        <a:rPr lang="en-US" sz="1100" u="none" strike="noStrike" dirty="0">
                          <a:effectLst/>
                        </a:rPr>
                        <a:t>Name</a:t>
                      </a:r>
                      <a:endParaRPr lang="en-US" sz="1100" b="1" i="0" u="none" strike="noStrike" dirty="0">
                        <a:solidFill>
                          <a:srgbClr val="555555"/>
                        </a:solidFill>
                        <a:effectLst/>
                        <a:latin typeface="Arial"/>
                      </a:endParaRPr>
                    </a:p>
                  </a:txBody>
                  <a:tcPr marL="9525" marR="9525" marT="9525" marB="0" anchor="ctr"/>
                </a:tc>
                <a:tc>
                  <a:txBody>
                    <a:bodyPr/>
                    <a:lstStyle/>
                    <a:p>
                      <a:pPr algn="ctr" fontAlgn="ctr"/>
                      <a:r>
                        <a:rPr lang="en-US" sz="1100" u="none" strike="noStrike" dirty="0">
                          <a:effectLst/>
                        </a:rPr>
                        <a:t>Description</a:t>
                      </a:r>
                      <a:endParaRPr lang="en-US" sz="1100" b="1"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00"/>
                  </a:ext>
                </a:extLst>
              </a:tr>
              <a:tr h="337201">
                <a:tc>
                  <a:txBody>
                    <a:bodyPr/>
                    <a:lstStyle/>
                    <a:p>
                      <a:pPr algn="l" fontAlgn="b"/>
                      <a:r>
                        <a:rPr lang="en-US" sz="1100" u="none" strike="noStrike" dirty="0">
                          <a:effectLst/>
                        </a:rPr>
                        <a:t>ASCII()</a:t>
                      </a:r>
                      <a:endParaRPr lang="en-US" sz="1100" b="0" i="0" u="none" strike="noStrike" dirty="0">
                        <a:solidFill>
                          <a:srgbClr val="000000"/>
                        </a:solidFill>
                        <a:effectLst/>
                        <a:latin typeface="Calibri"/>
                      </a:endParaRPr>
                    </a:p>
                  </a:txBody>
                  <a:tcPr marL="9525" marR="9525" marT="9525" marB="0" anchor="b"/>
                </a:tc>
                <a:tc>
                  <a:txBody>
                    <a:bodyPr/>
                    <a:lstStyle/>
                    <a:p>
                      <a:pPr algn="l" fontAlgn="ctr"/>
                      <a:r>
                        <a:rPr lang="en-US" sz="1000" u="none" strike="noStrike">
                          <a:effectLst/>
                        </a:rPr>
                        <a:t>Return numeric value of left-most character</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1"/>
                  </a:ext>
                </a:extLst>
              </a:tr>
              <a:tr h="337201">
                <a:tc>
                  <a:txBody>
                    <a:bodyPr/>
                    <a:lstStyle/>
                    <a:p>
                      <a:pPr algn="l" fontAlgn="b"/>
                      <a:r>
                        <a:rPr lang="en-US" sz="1100" u="none" strike="noStrike">
                          <a:effectLst/>
                        </a:rPr>
                        <a:t>BIN()</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a string containing binary representation of a number</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2"/>
                  </a:ext>
                </a:extLst>
              </a:tr>
              <a:tr h="337201">
                <a:tc>
                  <a:txBody>
                    <a:bodyPr/>
                    <a:lstStyle/>
                    <a:p>
                      <a:pPr algn="l" fontAlgn="b"/>
                      <a:r>
                        <a:rPr lang="en-US" sz="1100" u="none" strike="noStrike">
                          <a:effectLst/>
                        </a:rPr>
                        <a:t>CHAR()</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character for each integer passed</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3"/>
                  </a:ext>
                </a:extLst>
              </a:tr>
              <a:tr h="369899">
                <a:tc>
                  <a:txBody>
                    <a:bodyPr/>
                    <a:lstStyle/>
                    <a:p>
                      <a:pPr algn="l" fontAlgn="b"/>
                      <a:r>
                        <a:rPr lang="en-US" sz="1100" u="none" strike="noStrike" dirty="0">
                          <a:effectLst/>
                        </a:rPr>
                        <a:t>CHAR_LENGTH()/ CHARACTER_LENGTH()</a:t>
                      </a:r>
                      <a:endParaRPr lang="en-US" sz="1100" b="0" i="0" u="none" strike="noStrike" dirty="0">
                        <a:solidFill>
                          <a:srgbClr val="000000"/>
                        </a:solidFill>
                        <a:effectLst/>
                        <a:latin typeface="Calibri"/>
                      </a:endParaRPr>
                    </a:p>
                  </a:txBody>
                  <a:tcPr marL="9525" marR="9525" marT="9525" marB="0" anchor="b"/>
                </a:tc>
                <a:tc>
                  <a:txBody>
                    <a:bodyPr/>
                    <a:lstStyle/>
                    <a:p>
                      <a:pPr algn="l" fontAlgn="ctr"/>
                      <a:r>
                        <a:rPr lang="en-US" sz="1000" u="none" strike="noStrike">
                          <a:effectLst/>
                        </a:rPr>
                        <a:t>Return number of characters in argument</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4"/>
                  </a:ext>
                </a:extLst>
              </a:tr>
              <a:tr h="193290">
                <a:tc>
                  <a:txBody>
                    <a:bodyPr/>
                    <a:lstStyle/>
                    <a:p>
                      <a:pPr algn="l" fontAlgn="b"/>
                      <a:r>
                        <a:rPr lang="en-US" sz="1100" u="none" strike="noStrike">
                          <a:effectLst/>
                        </a:rPr>
                        <a:t>CONCAT()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concatenated string</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5"/>
                  </a:ext>
                </a:extLst>
              </a:tr>
              <a:tr h="193290">
                <a:tc>
                  <a:txBody>
                    <a:bodyPr/>
                    <a:lstStyle/>
                    <a:p>
                      <a:pPr algn="l" fontAlgn="b"/>
                      <a:r>
                        <a:rPr lang="en-US" sz="1100" u="none" strike="noStrike">
                          <a:effectLst/>
                        </a:rPr>
                        <a:t>CONCAT_WS()</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concatenate with separator</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6"/>
                  </a:ext>
                </a:extLst>
              </a:tr>
              <a:tr h="193290">
                <a:tc>
                  <a:txBody>
                    <a:bodyPr/>
                    <a:lstStyle/>
                    <a:p>
                      <a:pPr algn="l" fontAlgn="b"/>
                      <a:r>
                        <a:rPr lang="en-US" sz="1100" u="none" strike="noStrike">
                          <a:effectLst/>
                        </a:rPr>
                        <a:t>ELT()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string at index number</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7"/>
                  </a:ext>
                </a:extLst>
              </a:tr>
              <a:tr h="500692">
                <a:tc>
                  <a:txBody>
                    <a:bodyPr/>
                    <a:lstStyle/>
                    <a:p>
                      <a:pPr algn="l" fontAlgn="b"/>
                      <a:r>
                        <a:rPr lang="en-US" sz="1100" u="none" strike="noStrike">
                          <a:effectLst/>
                        </a:rPr>
                        <a:t>FIELD()</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index (position) of the first argument in the subsequent arguments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8"/>
                  </a:ext>
                </a:extLst>
              </a:tr>
              <a:tr h="337201">
                <a:tc>
                  <a:txBody>
                    <a:bodyPr/>
                    <a:lstStyle/>
                    <a:p>
                      <a:pPr algn="l" fontAlgn="b"/>
                      <a:r>
                        <a:rPr lang="en-US" sz="1100" u="none" strike="noStrike">
                          <a:effectLst/>
                        </a:rPr>
                        <a:t>FIND_IN_SET()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index position of the first argument within the second argument</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9"/>
                  </a:ext>
                </a:extLst>
              </a:tr>
              <a:tr h="337201">
                <a:tc>
                  <a:txBody>
                    <a:bodyPr/>
                    <a:lstStyle/>
                    <a:p>
                      <a:pPr algn="l" fontAlgn="b"/>
                      <a:r>
                        <a:rPr lang="en-US" sz="1100" u="none" strike="noStrike">
                          <a:effectLst/>
                        </a:rPr>
                        <a:t>FORMAT()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dirty="0">
                          <a:effectLst/>
                        </a:rPr>
                        <a:t>Return a number formatted to specified number of decimal places</a:t>
                      </a:r>
                      <a:endParaRPr lang="en-US" sz="1000" b="0"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10"/>
                  </a:ext>
                </a:extLst>
              </a:tr>
              <a:tr h="500692">
                <a:tc>
                  <a:txBody>
                    <a:bodyPr/>
                    <a:lstStyle/>
                    <a:p>
                      <a:pPr algn="l" fontAlgn="b"/>
                      <a:r>
                        <a:rPr lang="en-US" sz="1100" u="none" strike="noStrike">
                          <a:effectLst/>
                        </a:rPr>
                        <a:t>INSERT()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Insert a substring at the specified position up to the specified number of characters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1"/>
                  </a:ext>
                </a:extLst>
              </a:tr>
              <a:tr h="337201">
                <a:tc>
                  <a:txBody>
                    <a:bodyPr/>
                    <a:lstStyle/>
                    <a:p>
                      <a:pPr algn="l" fontAlgn="b"/>
                      <a:r>
                        <a:rPr lang="en-US" sz="1100" u="none" strike="noStrike">
                          <a:effectLst/>
                        </a:rPr>
                        <a:t>INSTR()</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index of the first occurrence of substring</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2"/>
                  </a:ext>
                </a:extLst>
              </a:tr>
              <a:tr h="337201">
                <a:tc>
                  <a:txBody>
                    <a:bodyPr/>
                    <a:lstStyle/>
                    <a:p>
                      <a:pPr algn="l" fontAlgn="b"/>
                      <a:r>
                        <a:rPr lang="en-US" sz="1100" u="none" strike="noStrike">
                          <a:effectLst/>
                        </a:rPr>
                        <a:t>LEFT()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leftmost number of characters as specified</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3"/>
                  </a:ext>
                </a:extLst>
              </a:tr>
              <a:tr h="193290">
                <a:tc>
                  <a:txBody>
                    <a:bodyPr/>
                    <a:lstStyle/>
                    <a:p>
                      <a:pPr algn="l" fontAlgn="b"/>
                      <a:r>
                        <a:rPr lang="en-US" sz="1100" u="none" strike="noStrike">
                          <a:effectLst/>
                        </a:rPr>
                        <a:t>LOAD_FILE()</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dirty="0">
                          <a:effectLst/>
                        </a:rPr>
                        <a:t>Load the named file</a:t>
                      </a:r>
                      <a:endParaRPr lang="en-US" sz="1000" b="0"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14"/>
                  </a:ext>
                </a:extLst>
              </a:tr>
              <a:tr h="337201">
                <a:tc>
                  <a:txBody>
                    <a:bodyPr/>
                    <a:lstStyle/>
                    <a:p>
                      <a:pPr algn="l" fontAlgn="b"/>
                      <a:r>
                        <a:rPr lang="en-US" sz="1100" u="none" strike="noStrike" dirty="0">
                          <a:effectLst/>
                        </a:rPr>
                        <a:t>LOCATE()/POSITION()</a:t>
                      </a:r>
                      <a:endParaRPr lang="en-US" sz="1100" b="0" i="0" u="none" strike="noStrike" dirty="0">
                        <a:solidFill>
                          <a:srgbClr val="000000"/>
                        </a:solidFill>
                        <a:effectLst/>
                        <a:latin typeface="Calibri"/>
                      </a:endParaRPr>
                    </a:p>
                  </a:txBody>
                  <a:tcPr marL="9525" marR="9525" marT="9525" marB="0" anchor="b"/>
                </a:tc>
                <a:tc>
                  <a:txBody>
                    <a:bodyPr/>
                    <a:lstStyle/>
                    <a:p>
                      <a:pPr algn="l" fontAlgn="ctr"/>
                      <a:r>
                        <a:rPr lang="en-US" sz="1000" u="none" strike="noStrike" dirty="0">
                          <a:effectLst/>
                        </a:rPr>
                        <a:t>Return the position of the first occurrence of substring</a:t>
                      </a:r>
                      <a:endParaRPr lang="en-US" sz="1000" b="0"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15"/>
                  </a:ext>
                </a:extLst>
              </a:tr>
              <a:tr h="193290">
                <a:tc>
                  <a:txBody>
                    <a:bodyPr/>
                    <a:lstStyle/>
                    <a:p>
                      <a:pPr algn="l" fontAlgn="b"/>
                      <a:r>
                        <a:rPr lang="en-US" sz="1100" u="none" strike="noStrike" dirty="0">
                          <a:effectLst/>
                        </a:rPr>
                        <a:t>LOWER()/LCASE()</a:t>
                      </a:r>
                      <a:endParaRPr lang="en-US" sz="1100" b="0" i="0" u="none" strike="noStrike" dirty="0">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argument in lowercase</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6"/>
                  </a:ext>
                </a:extLst>
              </a:tr>
              <a:tr h="337201">
                <a:tc>
                  <a:txBody>
                    <a:bodyPr/>
                    <a:lstStyle/>
                    <a:p>
                      <a:pPr algn="l" fontAlgn="b"/>
                      <a:r>
                        <a:rPr lang="en-US" sz="1100" u="none" strike="noStrike">
                          <a:effectLst/>
                        </a:rPr>
                        <a:t>LPAD()</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dirty="0">
                          <a:effectLst/>
                        </a:rPr>
                        <a:t>Return the string argument, left-padded with the specified string</a:t>
                      </a:r>
                      <a:endParaRPr lang="en-US" sz="1000" b="0"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17"/>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064693612"/>
              </p:ext>
            </p:extLst>
          </p:nvPr>
        </p:nvGraphicFramePr>
        <p:xfrm>
          <a:off x="5105401" y="762000"/>
          <a:ext cx="4038599" cy="4876805"/>
        </p:xfrm>
        <a:graphic>
          <a:graphicData uri="http://schemas.openxmlformats.org/drawingml/2006/table">
            <a:tbl>
              <a:tblPr firstRow="1" bandRow="1">
                <a:tableStyleId>{21E4AEA4-8DFA-4A89-87EB-49C32662AFE0}</a:tableStyleId>
              </a:tblPr>
              <a:tblGrid>
                <a:gridCol w="1232751">
                  <a:extLst>
                    <a:ext uri="{9D8B030D-6E8A-4147-A177-3AD203B41FA5}">
                      <a16:colId xmlns:a16="http://schemas.microsoft.com/office/drawing/2014/main" val="20000"/>
                    </a:ext>
                  </a:extLst>
                </a:gridCol>
                <a:gridCol w="2805848">
                  <a:extLst>
                    <a:ext uri="{9D8B030D-6E8A-4147-A177-3AD203B41FA5}">
                      <a16:colId xmlns:a16="http://schemas.microsoft.com/office/drawing/2014/main" val="20001"/>
                    </a:ext>
                  </a:extLst>
                </a:gridCol>
              </a:tblGrid>
              <a:tr h="215909">
                <a:tc>
                  <a:txBody>
                    <a:bodyPr/>
                    <a:lstStyle/>
                    <a:p>
                      <a:pPr algn="ctr" fontAlgn="ctr"/>
                      <a:r>
                        <a:rPr lang="en-US" sz="1100" u="none" strike="noStrike" dirty="0">
                          <a:effectLst/>
                        </a:rPr>
                        <a:t>Name</a:t>
                      </a:r>
                      <a:endParaRPr lang="en-US" sz="1100" b="1" i="0" u="none" strike="noStrike" dirty="0">
                        <a:solidFill>
                          <a:srgbClr val="555555"/>
                        </a:solidFill>
                        <a:effectLst/>
                        <a:latin typeface="Arial"/>
                      </a:endParaRPr>
                    </a:p>
                  </a:txBody>
                  <a:tcPr marL="9525" marR="9525" marT="9525" marB="0" anchor="ctr"/>
                </a:tc>
                <a:tc>
                  <a:txBody>
                    <a:bodyPr/>
                    <a:lstStyle/>
                    <a:p>
                      <a:pPr algn="ctr" fontAlgn="ctr"/>
                      <a:r>
                        <a:rPr lang="en-US" sz="1100" u="none" strike="noStrike" dirty="0">
                          <a:effectLst/>
                        </a:rPr>
                        <a:t>Description</a:t>
                      </a:r>
                      <a:endParaRPr lang="en-US" sz="1100" b="1"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00"/>
                  </a:ext>
                </a:extLst>
              </a:tr>
              <a:tr h="218908">
                <a:tc>
                  <a:txBody>
                    <a:bodyPr/>
                    <a:lstStyle/>
                    <a:p>
                      <a:pPr algn="l" fontAlgn="b"/>
                      <a:r>
                        <a:rPr lang="en-US" sz="1100" u="none" strike="noStrike" dirty="0">
                          <a:effectLst/>
                        </a:rPr>
                        <a:t>LTRIM()</a:t>
                      </a:r>
                      <a:endParaRPr lang="en-US" sz="1100" b="0" i="0" u="none" strike="noStrike" dirty="0">
                        <a:solidFill>
                          <a:srgbClr val="000000"/>
                        </a:solidFill>
                        <a:effectLst/>
                        <a:latin typeface="Calibri"/>
                      </a:endParaRPr>
                    </a:p>
                  </a:txBody>
                  <a:tcPr marL="9525" marR="9525" marT="9525" marB="0" anchor="b"/>
                </a:tc>
                <a:tc>
                  <a:txBody>
                    <a:bodyPr/>
                    <a:lstStyle/>
                    <a:p>
                      <a:pPr algn="l" fontAlgn="ctr"/>
                      <a:r>
                        <a:rPr lang="en-US" sz="1000" u="none" strike="noStrike">
                          <a:effectLst/>
                        </a:rPr>
                        <a:t>Remove leading spaces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1"/>
                  </a:ext>
                </a:extLst>
              </a:tr>
              <a:tr h="381892">
                <a:tc>
                  <a:txBody>
                    <a:bodyPr/>
                    <a:lstStyle/>
                    <a:p>
                      <a:pPr algn="l" fontAlgn="b"/>
                      <a:r>
                        <a:rPr lang="en-US" sz="1100" u="none" strike="noStrike">
                          <a:effectLst/>
                        </a:rPr>
                        <a:t>MAKE_SET()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a set of comma-separated strings that have the corresponding bit in bits set</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2"/>
                  </a:ext>
                </a:extLst>
              </a:tr>
              <a:tr h="381892">
                <a:tc>
                  <a:txBody>
                    <a:bodyPr/>
                    <a:lstStyle/>
                    <a:p>
                      <a:pPr algn="l" fontAlgn="b"/>
                      <a:r>
                        <a:rPr lang="en-US" sz="1100" u="none" strike="noStrike">
                          <a:effectLst/>
                        </a:rPr>
                        <a:t>ORD()</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character code for leftmost character of the argument</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3"/>
                  </a:ext>
                </a:extLst>
              </a:tr>
              <a:tr h="218908">
                <a:tc>
                  <a:txBody>
                    <a:bodyPr/>
                    <a:lstStyle/>
                    <a:p>
                      <a:pPr algn="l" fontAlgn="b"/>
                      <a:r>
                        <a:rPr lang="en-US" sz="1100" u="none" strike="noStrike">
                          <a:effectLst/>
                        </a:rPr>
                        <a:t>REPEAT()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Repeat a string the specified number of times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4"/>
                  </a:ext>
                </a:extLst>
              </a:tr>
              <a:tr h="218908">
                <a:tc>
                  <a:txBody>
                    <a:bodyPr/>
                    <a:lstStyle/>
                    <a:p>
                      <a:pPr algn="l" fontAlgn="b"/>
                      <a:r>
                        <a:rPr lang="en-US" sz="1100" u="none" strike="noStrike">
                          <a:effectLst/>
                        </a:rPr>
                        <a:t>REPLACE()</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Replace occurrences of a specified string</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5"/>
                  </a:ext>
                </a:extLst>
              </a:tr>
              <a:tr h="218908">
                <a:tc>
                  <a:txBody>
                    <a:bodyPr/>
                    <a:lstStyle/>
                    <a:p>
                      <a:pPr algn="l" fontAlgn="b"/>
                      <a:r>
                        <a:rPr lang="en-US" sz="1100" u="none" strike="noStrike">
                          <a:effectLst/>
                        </a:rPr>
                        <a:t>REVERSE()</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Reverse the characters in a string</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6"/>
                  </a:ext>
                </a:extLst>
              </a:tr>
              <a:tr h="381892">
                <a:tc>
                  <a:txBody>
                    <a:bodyPr/>
                    <a:lstStyle/>
                    <a:p>
                      <a:pPr algn="l" fontAlgn="b"/>
                      <a:r>
                        <a:rPr lang="en-US" sz="1100" u="none" strike="noStrike">
                          <a:effectLst/>
                        </a:rPr>
                        <a:t>RIGHT()</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specified rightmost number of characters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7"/>
                  </a:ext>
                </a:extLst>
              </a:tr>
              <a:tr h="218908">
                <a:tc>
                  <a:txBody>
                    <a:bodyPr/>
                    <a:lstStyle/>
                    <a:p>
                      <a:pPr algn="l" fontAlgn="b"/>
                      <a:r>
                        <a:rPr lang="en-US" sz="1100" u="none" strike="noStrike">
                          <a:effectLst/>
                        </a:rPr>
                        <a:t>RPAD()</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Append string the specified number of times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8"/>
                  </a:ext>
                </a:extLst>
              </a:tr>
              <a:tr h="218908">
                <a:tc>
                  <a:txBody>
                    <a:bodyPr/>
                    <a:lstStyle/>
                    <a:p>
                      <a:pPr algn="l" fontAlgn="b"/>
                      <a:r>
                        <a:rPr lang="en-US" sz="1100" u="none" strike="noStrike">
                          <a:effectLst/>
                        </a:rPr>
                        <a:t>RTRIM()</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Remove trailing spaces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09"/>
                  </a:ext>
                </a:extLst>
              </a:tr>
              <a:tr h="381892">
                <a:tc>
                  <a:txBody>
                    <a:bodyPr/>
                    <a:lstStyle/>
                    <a:p>
                      <a:pPr algn="l" fontAlgn="b"/>
                      <a:r>
                        <a:rPr lang="en-US" sz="1100" u="none" strike="noStrike">
                          <a:effectLst/>
                        </a:rPr>
                        <a:t>SPACE()</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a string of the specified number of spaces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0"/>
                  </a:ext>
                </a:extLst>
              </a:tr>
              <a:tr h="218908">
                <a:tc>
                  <a:txBody>
                    <a:bodyPr/>
                    <a:lstStyle/>
                    <a:p>
                      <a:pPr algn="l" fontAlgn="b"/>
                      <a:r>
                        <a:rPr lang="en-US" sz="1100" u="none" strike="noStrike">
                          <a:effectLst/>
                        </a:rPr>
                        <a:t>STRCMP()</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Compare two strings</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1"/>
                  </a:ext>
                </a:extLst>
              </a:tr>
              <a:tr h="218908">
                <a:tc>
                  <a:txBody>
                    <a:bodyPr/>
                    <a:lstStyle/>
                    <a:p>
                      <a:pPr algn="l" fontAlgn="b"/>
                      <a:r>
                        <a:rPr lang="en-US" sz="1100" u="none" strike="noStrike">
                          <a:effectLst/>
                        </a:rPr>
                        <a:t>SUBSTR()/MID()</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substring as specified</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2"/>
                  </a:ext>
                </a:extLst>
              </a:tr>
              <a:tr h="218908">
                <a:tc>
                  <a:txBody>
                    <a:bodyPr/>
                    <a:lstStyle/>
                    <a:p>
                      <a:pPr algn="l" fontAlgn="b"/>
                      <a:r>
                        <a:rPr lang="en-US" sz="1100" u="none" strike="noStrike">
                          <a:effectLst/>
                        </a:rPr>
                        <a:t>SUBSTRING()</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a:effectLst/>
                        </a:rPr>
                        <a:t>Return the substring as specified</a:t>
                      </a:r>
                      <a:endParaRPr lang="en-US" sz="1000" b="0" i="0" u="none" strike="noStrike">
                        <a:solidFill>
                          <a:srgbClr val="555555"/>
                        </a:solidFill>
                        <a:effectLst/>
                        <a:latin typeface="Arial"/>
                      </a:endParaRPr>
                    </a:p>
                  </a:txBody>
                  <a:tcPr marL="9525" marR="9525" marT="9525" marB="0" anchor="ctr"/>
                </a:tc>
                <a:extLst>
                  <a:ext uri="{0D108BD9-81ED-4DB2-BD59-A6C34878D82A}">
                    <a16:rowId xmlns:a16="http://schemas.microsoft.com/office/drawing/2014/main" val="10013"/>
                  </a:ext>
                </a:extLst>
              </a:tr>
              <a:tr h="567052">
                <a:tc>
                  <a:txBody>
                    <a:bodyPr/>
                    <a:lstStyle/>
                    <a:p>
                      <a:pPr algn="l" fontAlgn="b"/>
                      <a:r>
                        <a:rPr lang="en-US" sz="1100" u="none" strike="noStrike" dirty="0">
                          <a:effectLst/>
                        </a:rPr>
                        <a:t>SUBSTRING_INDEX()</a:t>
                      </a:r>
                      <a:endParaRPr lang="en-US" sz="1100" b="0" i="0" u="none" strike="noStrike" dirty="0">
                        <a:solidFill>
                          <a:srgbClr val="000000"/>
                        </a:solidFill>
                        <a:effectLst/>
                        <a:latin typeface="Calibri"/>
                      </a:endParaRPr>
                    </a:p>
                  </a:txBody>
                  <a:tcPr marL="9525" marR="9525" marT="9525" marB="0" anchor="b"/>
                </a:tc>
                <a:tc>
                  <a:txBody>
                    <a:bodyPr/>
                    <a:lstStyle/>
                    <a:p>
                      <a:pPr algn="l" fontAlgn="ctr"/>
                      <a:r>
                        <a:rPr lang="en-US" sz="1000" u="none" strike="noStrike" dirty="0">
                          <a:effectLst/>
                        </a:rPr>
                        <a:t>Return a substring from a string before the specified number of occurrences of the delimiter</a:t>
                      </a:r>
                      <a:endParaRPr lang="en-US" sz="1000" b="0"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14"/>
                  </a:ext>
                </a:extLst>
              </a:tr>
              <a:tr h="218908">
                <a:tc>
                  <a:txBody>
                    <a:bodyPr/>
                    <a:lstStyle/>
                    <a:p>
                      <a:pPr algn="l" fontAlgn="b"/>
                      <a:r>
                        <a:rPr lang="en-US" sz="1100" u="none" strike="noStrike">
                          <a:effectLst/>
                        </a:rPr>
                        <a:t>TRIM()</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dirty="0">
                          <a:effectLst/>
                        </a:rPr>
                        <a:t>Remove leading and trailing spaces</a:t>
                      </a:r>
                      <a:endParaRPr lang="en-US" sz="1000" b="0"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15"/>
                  </a:ext>
                </a:extLst>
              </a:tr>
              <a:tr h="377196">
                <a:tc>
                  <a:txBody>
                    <a:bodyPr/>
                    <a:lstStyle/>
                    <a:p>
                      <a:pPr algn="l" fontAlgn="b"/>
                      <a:r>
                        <a:rPr lang="en-US" sz="1100" u="none" strike="noStrike">
                          <a:effectLst/>
                        </a:rPr>
                        <a:t>UPPER()/UCASE()</a:t>
                      </a:r>
                      <a:endParaRPr lang="en-US" sz="1100" b="0" i="0" u="none" strike="noStrike">
                        <a:solidFill>
                          <a:srgbClr val="000000"/>
                        </a:solidFill>
                        <a:effectLst/>
                        <a:latin typeface="Calibri"/>
                      </a:endParaRPr>
                    </a:p>
                  </a:txBody>
                  <a:tcPr marL="9525" marR="9525" marT="9525" marB="0" anchor="b"/>
                </a:tc>
                <a:tc>
                  <a:txBody>
                    <a:bodyPr/>
                    <a:lstStyle/>
                    <a:p>
                      <a:pPr algn="l" fontAlgn="ctr"/>
                      <a:r>
                        <a:rPr lang="en-US" sz="1000" u="none" strike="noStrike" dirty="0">
                          <a:effectLst/>
                        </a:rPr>
                        <a:t>Convert to uppercase</a:t>
                      </a:r>
                      <a:endParaRPr lang="en-US" sz="1000" b="0" i="0" u="none" strike="noStrike" dirty="0">
                        <a:solidFill>
                          <a:srgbClr val="555555"/>
                        </a:solidFill>
                        <a:effectLst/>
                        <a:latin typeface="Arial"/>
                      </a:endParaRPr>
                    </a:p>
                  </a:txBody>
                  <a:tcPr marL="9525" marR="9525" marT="9525"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24689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ALL and DISTINCT Modifiers</a:t>
            </a:r>
            <a:endParaRPr lang="en-US" dirty="0"/>
          </a:p>
        </p:txBody>
      </p:sp>
      <p:sp>
        <p:nvSpPr>
          <p:cNvPr id="3" name="Content Placeholder 2"/>
          <p:cNvSpPr>
            <a:spLocks noGrp="1"/>
          </p:cNvSpPr>
          <p:nvPr>
            <p:ph idx="1"/>
          </p:nvPr>
        </p:nvSpPr>
        <p:spPr/>
        <p:txBody>
          <a:bodyPr/>
          <a:lstStyle/>
          <a:p>
            <a:r>
              <a:rPr lang="en-US" dirty="0"/>
              <a:t>ALL (the default) specifies that all matching rows should be returned, including duplicates. </a:t>
            </a:r>
          </a:p>
          <a:p>
            <a:r>
              <a:rPr lang="en-US" dirty="0"/>
              <a:t>DISTINCT is used to retrieve unique values from a database table. Any value that has a duplicate will only show up once.</a:t>
            </a:r>
          </a:p>
        </p:txBody>
      </p:sp>
    </p:spTree>
    <p:extLst>
      <p:ext uri="{BB962C8B-B14F-4D97-AF65-F5344CB8AC3E}">
        <p14:creationId xmlns:p14="http://schemas.microsoft.com/office/powerpoint/2010/main" val="411638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SQL Wildcards</a:t>
            </a:r>
            <a:endParaRPr lang="en-US" dirty="0"/>
          </a:p>
        </p:txBody>
      </p:sp>
      <p:sp>
        <p:nvSpPr>
          <p:cNvPr id="3" name="Content Placeholder 2"/>
          <p:cNvSpPr>
            <a:spLocks noGrp="1"/>
          </p:cNvSpPr>
          <p:nvPr>
            <p:ph idx="1"/>
          </p:nvPr>
        </p:nvSpPr>
        <p:spPr/>
        <p:txBody>
          <a:bodyPr/>
          <a:lstStyle/>
          <a:p>
            <a:r>
              <a:rPr lang="en-US" dirty="0"/>
              <a:t>Wildcards are used in SQL to match a string pattern. </a:t>
            </a:r>
          </a:p>
          <a:p>
            <a:r>
              <a:rPr lang="en-US" dirty="0"/>
              <a:t>There are two types of wildcards:</a:t>
            </a:r>
          </a:p>
          <a:p>
            <a:pPr lvl="1"/>
            <a:r>
              <a:rPr lang="en-US" dirty="0"/>
              <a:t>% (percent sign) represents zero, one, or more characters.</a:t>
            </a:r>
          </a:p>
          <a:p>
            <a:pPr lvl="1"/>
            <a:r>
              <a:rPr lang="en-US" dirty="0"/>
              <a:t>_ (underscore) represents exactly one character.</a:t>
            </a:r>
          </a:p>
          <a:p>
            <a:r>
              <a:rPr lang="en-US" dirty="0"/>
              <a:t>Wildcards are used with the LIKE operator in SQL.</a:t>
            </a:r>
          </a:p>
          <a:p>
            <a:endParaRPr lang="en-US" dirty="0"/>
          </a:p>
        </p:txBody>
      </p:sp>
    </p:spTree>
    <p:extLst>
      <p:ext uri="{BB962C8B-B14F-4D97-AF65-F5344CB8AC3E}">
        <p14:creationId xmlns:p14="http://schemas.microsoft.com/office/powerpoint/2010/main" val="355465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ORDER BY Clause</a:t>
            </a:r>
            <a:endParaRPr lang="en-US" dirty="0"/>
          </a:p>
        </p:txBody>
      </p:sp>
      <p:sp>
        <p:nvSpPr>
          <p:cNvPr id="3" name="Content Placeholder 2"/>
          <p:cNvSpPr>
            <a:spLocks noGrp="1"/>
          </p:cNvSpPr>
          <p:nvPr>
            <p:ph idx="1"/>
          </p:nvPr>
        </p:nvSpPr>
        <p:spPr/>
        <p:txBody>
          <a:bodyPr/>
          <a:lstStyle/>
          <a:p>
            <a:r>
              <a:rPr lang="en-US" dirty="0"/>
              <a:t>The ORDER BY command in SQL sorts the result set in either ascending (default) or descending order. </a:t>
            </a:r>
          </a:p>
          <a:p>
            <a:r>
              <a:rPr lang="en-US" dirty="0"/>
              <a:t>ORDER BY usually appears last in a SQL statement because it is performed after the result set has been retrieved.</a:t>
            </a:r>
          </a:p>
          <a:p>
            <a:r>
              <a:rPr lang="en-US" dirty="0"/>
              <a:t>It is possible to order by more than one column. </a:t>
            </a:r>
          </a:p>
        </p:txBody>
      </p:sp>
    </p:spTree>
    <p:extLst>
      <p:ext uri="{BB962C8B-B14F-4D97-AF65-F5344CB8AC3E}">
        <p14:creationId xmlns:p14="http://schemas.microsoft.com/office/powerpoint/2010/main" val="190095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GROUP BY Clause</a:t>
            </a:r>
            <a:endParaRPr lang="en-US" dirty="0"/>
          </a:p>
        </p:txBody>
      </p:sp>
      <p:sp>
        <p:nvSpPr>
          <p:cNvPr id="4" name="Content Placeholder 2"/>
          <p:cNvSpPr txBox="1">
            <a:spLocks/>
          </p:cNvSpPr>
          <p:nvPr/>
        </p:nvSpPr>
        <p:spPr bwMode="auto">
          <a:xfrm>
            <a:off x="1143000" y="5105399"/>
            <a:ext cx="7010400" cy="762001"/>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pP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a:t>The GROUP BY clause is used to tell SQL what level of granularity the aggregate function should be calculated in. </a:t>
            </a:r>
          </a:p>
          <a:p>
            <a:r>
              <a:rPr lang="en-US" dirty="0"/>
              <a:t>The level of granularity is represented by the columns in the SELECT statement that are not aggregate functions.</a:t>
            </a:r>
          </a:p>
          <a:p>
            <a:r>
              <a:rPr lang="en-IN" dirty="0">
                <a:cs typeface="Times New Roman" panose="02020603050405020304" pitchFamily="18" charset="0"/>
              </a:rPr>
              <a:t>GROUP BY clause follows the WHERE clause in a SELECT statement and precedes the ORDER BY clause.</a:t>
            </a:r>
            <a:endParaRPr lang="en-GB" altLang="en-US" dirty="0">
              <a:cs typeface="Times New Roman" panose="02020603050405020304" pitchFamily="18" charset="0"/>
            </a:endParaRPr>
          </a:p>
          <a:p>
            <a:pPr marL="0" indent="0">
              <a:buNone/>
            </a:pPr>
            <a:r>
              <a:rPr lang="en-US" dirty="0"/>
              <a:t>       SELECT </a:t>
            </a:r>
            <a:r>
              <a:rPr lang="en-US" i="1" dirty="0"/>
              <a:t>col_name1</a:t>
            </a:r>
            <a:r>
              <a:rPr lang="en-US" dirty="0"/>
              <a:t>, </a:t>
            </a:r>
            <a:r>
              <a:rPr lang="en-US" i="1" dirty="0"/>
              <a:t>function_type</a:t>
            </a:r>
            <a:r>
              <a:rPr lang="en-US" dirty="0"/>
              <a:t>(</a:t>
            </a:r>
            <a:r>
              <a:rPr lang="en-US" i="1" dirty="0"/>
              <a:t>col_name2</a:t>
            </a:r>
            <a:r>
              <a:rPr lang="en-US" dirty="0"/>
              <a:t>)</a:t>
            </a:r>
            <a:br>
              <a:rPr lang="en-US" dirty="0"/>
            </a:br>
            <a:r>
              <a:rPr lang="en-US" dirty="0"/>
              <a:t>	FROM </a:t>
            </a:r>
            <a:r>
              <a:rPr lang="en-US" i="1" dirty="0"/>
              <a:t>table_name</a:t>
            </a:r>
            <a:r>
              <a:rPr lang="en-US" dirty="0"/>
              <a:t> GROUP BY </a:t>
            </a:r>
            <a:r>
              <a:rPr lang="en-US" i="1" dirty="0"/>
              <a:t>col_name1</a:t>
            </a:r>
            <a:r>
              <a:rPr lang="en-US" dirty="0"/>
              <a:t>;</a:t>
            </a:r>
          </a:p>
        </p:txBody>
      </p:sp>
    </p:spTree>
    <p:extLst>
      <p:ext uri="{BB962C8B-B14F-4D97-AF65-F5344CB8AC3E}">
        <p14:creationId xmlns:p14="http://schemas.microsoft.com/office/powerpoint/2010/main" val="98293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HAVING Clause</a:t>
            </a:r>
            <a:endParaRPr lang="en-US" dirty="0"/>
          </a:p>
        </p:txBody>
      </p:sp>
      <p:sp>
        <p:nvSpPr>
          <p:cNvPr id="3" name="Content Placeholder 2"/>
          <p:cNvSpPr>
            <a:spLocks noGrp="1"/>
          </p:cNvSpPr>
          <p:nvPr>
            <p:ph idx="1"/>
          </p:nvPr>
        </p:nvSpPr>
        <p:spPr/>
        <p:txBody>
          <a:bodyPr>
            <a:normAutofit lnSpcReduction="10000"/>
          </a:bodyPr>
          <a:lstStyle/>
          <a:p>
            <a:r>
              <a:rPr lang="en-US" dirty="0"/>
              <a:t>The HAVING clause is used to filter the result set based on the result of an aggregate function. </a:t>
            </a:r>
          </a:p>
          <a:p>
            <a:r>
              <a:rPr lang="en-US" dirty="0"/>
              <a:t>It is typically located near or at the end of the SQL statement.</a:t>
            </a:r>
          </a:p>
          <a:p>
            <a:r>
              <a:rPr lang="en-US" dirty="0"/>
              <a:t>HAVING is often coupled with the presence of the GROUP BY clause, although it is possible to have a HAVING clause without the GROUP BY clause.</a:t>
            </a:r>
          </a:p>
          <a:p>
            <a:endParaRPr lang="en-US" dirty="0"/>
          </a:p>
        </p:txBody>
      </p:sp>
    </p:spTree>
    <p:extLst>
      <p:ext uri="{BB962C8B-B14F-4D97-AF65-F5344CB8AC3E}">
        <p14:creationId xmlns:p14="http://schemas.microsoft.com/office/powerpoint/2010/main" val="355191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l"/>
            <a:r>
              <a:rPr lang="en-US" b="1" u="sng" dirty="0">
                <a:solidFill>
                  <a:srgbClr val="C00000"/>
                </a:solidFill>
              </a:rPr>
              <a:t>Aggregate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0028251"/>
              </p:ext>
            </p:extLst>
          </p:nvPr>
        </p:nvGraphicFramePr>
        <p:xfrm>
          <a:off x="457200" y="685800"/>
          <a:ext cx="7239000" cy="5444066"/>
        </p:xfrm>
        <a:graphic>
          <a:graphicData uri="http://schemas.openxmlformats.org/drawingml/2006/table">
            <a:tbl>
              <a:tblPr firstRow="1" bandRow="1">
                <a:tableStyleId>{21E4AEA4-8DFA-4A89-87EB-49C32662AFE0}</a:tableStyleId>
              </a:tblPr>
              <a:tblGrid>
                <a:gridCol w="2614789">
                  <a:extLst>
                    <a:ext uri="{9D8B030D-6E8A-4147-A177-3AD203B41FA5}">
                      <a16:colId xmlns:a16="http://schemas.microsoft.com/office/drawing/2014/main" val="20000"/>
                    </a:ext>
                  </a:extLst>
                </a:gridCol>
                <a:gridCol w="4624211">
                  <a:extLst>
                    <a:ext uri="{9D8B030D-6E8A-4147-A177-3AD203B41FA5}">
                      <a16:colId xmlns:a16="http://schemas.microsoft.com/office/drawing/2014/main" val="20001"/>
                    </a:ext>
                  </a:extLst>
                </a:gridCol>
              </a:tblGrid>
              <a:tr h="283633">
                <a:tc>
                  <a:txBody>
                    <a:bodyPr/>
                    <a:lstStyle/>
                    <a:p>
                      <a:pPr fontAlgn="base"/>
                      <a:r>
                        <a:rPr lang="en-US" sz="1400" dirty="0">
                          <a:effectLst/>
                        </a:rPr>
                        <a:t>Name</a:t>
                      </a:r>
                      <a:endParaRPr lang="en-US" sz="1400" b="1" i="0" dirty="0">
                        <a:effectLst/>
                      </a:endParaRPr>
                    </a:p>
                  </a:txBody>
                  <a:tcPr marL="28575" marR="28575" marT="28575" marB="28575"/>
                </a:tc>
                <a:tc>
                  <a:txBody>
                    <a:bodyPr/>
                    <a:lstStyle/>
                    <a:p>
                      <a:pPr fontAlgn="base"/>
                      <a:r>
                        <a:rPr lang="en-US" sz="1400" dirty="0">
                          <a:effectLst/>
                        </a:rPr>
                        <a:t>Description</a:t>
                      </a:r>
                      <a:endParaRPr lang="en-US" sz="1400" b="1" i="0" dirty="0">
                        <a:effectLst/>
                      </a:endParaRPr>
                    </a:p>
                  </a:txBody>
                  <a:tcPr marL="28575" marR="28575" marT="28575" marB="28575"/>
                </a:tc>
                <a:extLst>
                  <a:ext uri="{0D108BD9-81ED-4DB2-BD59-A6C34878D82A}">
                    <a16:rowId xmlns:a16="http://schemas.microsoft.com/office/drawing/2014/main" val="10000"/>
                  </a:ext>
                </a:extLst>
              </a:tr>
              <a:tr h="283633">
                <a:tc>
                  <a:txBody>
                    <a:bodyPr/>
                    <a:lstStyle/>
                    <a:p>
                      <a:pPr fontAlgn="base"/>
                      <a:r>
                        <a:rPr lang="en-US" sz="1400" u="none" strike="noStrike" dirty="0">
                          <a:effectLst/>
                        </a:rPr>
                        <a:t>AVG()</a:t>
                      </a:r>
                      <a:endParaRPr lang="en-US" sz="1400" dirty="0">
                        <a:effectLst/>
                      </a:endParaRPr>
                    </a:p>
                  </a:txBody>
                  <a:tcPr marL="47625" marR="47625"/>
                </a:tc>
                <a:tc>
                  <a:txBody>
                    <a:bodyPr/>
                    <a:lstStyle/>
                    <a:p>
                      <a:pPr fontAlgn="base"/>
                      <a:r>
                        <a:rPr lang="en-US" sz="1400" dirty="0">
                          <a:effectLst/>
                        </a:rPr>
                        <a:t>Return the average value of the argument</a:t>
                      </a:r>
                    </a:p>
                  </a:txBody>
                  <a:tcPr marL="47625" marR="47625"/>
                </a:tc>
                <a:extLst>
                  <a:ext uri="{0D108BD9-81ED-4DB2-BD59-A6C34878D82A}">
                    <a16:rowId xmlns:a16="http://schemas.microsoft.com/office/drawing/2014/main" val="10001"/>
                  </a:ext>
                </a:extLst>
              </a:tr>
              <a:tr h="283633">
                <a:tc>
                  <a:txBody>
                    <a:bodyPr/>
                    <a:lstStyle/>
                    <a:p>
                      <a:pPr fontAlgn="base"/>
                      <a:r>
                        <a:rPr lang="en-US" sz="1400" u="none" strike="noStrike" dirty="0">
                          <a:effectLst/>
                        </a:rPr>
                        <a:t>BIT_AND()</a:t>
                      </a:r>
                      <a:endParaRPr lang="en-US" sz="1400" dirty="0">
                        <a:effectLst/>
                      </a:endParaRPr>
                    </a:p>
                  </a:txBody>
                  <a:tcPr marL="47625" marR="47625"/>
                </a:tc>
                <a:tc>
                  <a:txBody>
                    <a:bodyPr/>
                    <a:lstStyle/>
                    <a:p>
                      <a:pPr fontAlgn="base"/>
                      <a:r>
                        <a:rPr lang="en-US" sz="1400" dirty="0">
                          <a:effectLst/>
                        </a:rPr>
                        <a:t>Return bitwise AND</a:t>
                      </a:r>
                    </a:p>
                  </a:txBody>
                  <a:tcPr marL="47625" marR="47625"/>
                </a:tc>
                <a:extLst>
                  <a:ext uri="{0D108BD9-81ED-4DB2-BD59-A6C34878D82A}">
                    <a16:rowId xmlns:a16="http://schemas.microsoft.com/office/drawing/2014/main" val="10002"/>
                  </a:ext>
                </a:extLst>
              </a:tr>
              <a:tr h="283633">
                <a:tc>
                  <a:txBody>
                    <a:bodyPr/>
                    <a:lstStyle/>
                    <a:p>
                      <a:pPr fontAlgn="base"/>
                      <a:r>
                        <a:rPr lang="en-US" sz="1400" u="none" strike="noStrike" dirty="0">
                          <a:effectLst/>
                        </a:rPr>
                        <a:t>BIT_OR()</a:t>
                      </a:r>
                      <a:endParaRPr lang="en-US" sz="1400" dirty="0">
                        <a:effectLst/>
                      </a:endParaRPr>
                    </a:p>
                  </a:txBody>
                  <a:tcPr marL="47625" marR="47625"/>
                </a:tc>
                <a:tc>
                  <a:txBody>
                    <a:bodyPr/>
                    <a:lstStyle/>
                    <a:p>
                      <a:pPr fontAlgn="base"/>
                      <a:r>
                        <a:rPr lang="en-US" sz="1400" dirty="0">
                          <a:effectLst/>
                        </a:rPr>
                        <a:t>Return bitwise OR</a:t>
                      </a:r>
                    </a:p>
                  </a:txBody>
                  <a:tcPr marL="47625" marR="47625"/>
                </a:tc>
                <a:extLst>
                  <a:ext uri="{0D108BD9-81ED-4DB2-BD59-A6C34878D82A}">
                    <a16:rowId xmlns:a16="http://schemas.microsoft.com/office/drawing/2014/main" val="10003"/>
                  </a:ext>
                </a:extLst>
              </a:tr>
              <a:tr h="283633">
                <a:tc>
                  <a:txBody>
                    <a:bodyPr/>
                    <a:lstStyle/>
                    <a:p>
                      <a:pPr fontAlgn="base"/>
                      <a:r>
                        <a:rPr lang="en-US" sz="1400" u="none" strike="noStrike" dirty="0">
                          <a:effectLst/>
                        </a:rPr>
                        <a:t>COUNT()</a:t>
                      </a:r>
                      <a:endParaRPr lang="en-US" sz="1400" dirty="0">
                        <a:effectLst/>
                      </a:endParaRPr>
                    </a:p>
                  </a:txBody>
                  <a:tcPr marL="47625" marR="47625"/>
                </a:tc>
                <a:tc>
                  <a:txBody>
                    <a:bodyPr/>
                    <a:lstStyle/>
                    <a:p>
                      <a:pPr fontAlgn="base"/>
                      <a:r>
                        <a:rPr lang="en-US" sz="1400" dirty="0">
                          <a:effectLst/>
                        </a:rPr>
                        <a:t>Return a count of the number of rows returned</a:t>
                      </a:r>
                    </a:p>
                  </a:txBody>
                  <a:tcPr marL="47625" marR="47625"/>
                </a:tc>
                <a:extLst>
                  <a:ext uri="{0D108BD9-81ED-4DB2-BD59-A6C34878D82A}">
                    <a16:rowId xmlns:a16="http://schemas.microsoft.com/office/drawing/2014/main" val="10005"/>
                  </a:ext>
                </a:extLst>
              </a:tr>
              <a:tr h="283633">
                <a:tc>
                  <a:txBody>
                    <a:bodyPr/>
                    <a:lstStyle/>
                    <a:p>
                      <a:pPr fontAlgn="base"/>
                      <a:r>
                        <a:rPr lang="en-US" sz="1400" u="none" strike="noStrike" dirty="0">
                          <a:effectLst/>
                        </a:rPr>
                        <a:t>COUNT(DISTINCT)</a:t>
                      </a:r>
                      <a:endParaRPr lang="en-US" sz="1400" dirty="0">
                        <a:effectLst/>
                      </a:endParaRPr>
                    </a:p>
                  </a:txBody>
                  <a:tcPr marL="47625" marR="47625"/>
                </a:tc>
                <a:tc>
                  <a:txBody>
                    <a:bodyPr/>
                    <a:lstStyle/>
                    <a:p>
                      <a:pPr fontAlgn="base"/>
                      <a:r>
                        <a:rPr lang="en-US" sz="1400" dirty="0">
                          <a:effectLst/>
                        </a:rPr>
                        <a:t>Return the count of a number of different values</a:t>
                      </a:r>
                    </a:p>
                  </a:txBody>
                  <a:tcPr marL="47625" marR="47625"/>
                </a:tc>
                <a:extLst>
                  <a:ext uri="{0D108BD9-81ED-4DB2-BD59-A6C34878D82A}">
                    <a16:rowId xmlns:a16="http://schemas.microsoft.com/office/drawing/2014/main" val="10006"/>
                  </a:ext>
                </a:extLst>
              </a:tr>
              <a:tr h="283633">
                <a:tc>
                  <a:txBody>
                    <a:bodyPr/>
                    <a:lstStyle/>
                    <a:p>
                      <a:pPr fontAlgn="base"/>
                      <a:r>
                        <a:rPr lang="en-US" sz="1400" u="none" strike="noStrike" dirty="0">
                          <a:effectLst/>
                        </a:rPr>
                        <a:t>GROUP_CONCAT()</a:t>
                      </a:r>
                      <a:endParaRPr lang="en-US" sz="1400" dirty="0">
                        <a:effectLst/>
                      </a:endParaRPr>
                    </a:p>
                  </a:txBody>
                  <a:tcPr marL="47625" marR="47625"/>
                </a:tc>
                <a:tc>
                  <a:txBody>
                    <a:bodyPr/>
                    <a:lstStyle/>
                    <a:p>
                      <a:pPr fontAlgn="base"/>
                      <a:r>
                        <a:rPr lang="en-US" sz="1400" dirty="0">
                          <a:effectLst/>
                        </a:rPr>
                        <a:t>Return a concatenated string</a:t>
                      </a:r>
                    </a:p>
                  </a:txBody>
                  <a:tcPr marL="47625" marR="47625"/>
                </a:tc>
                <a:extLst>
                  <a:ext uri="{0D108BD9-81ED-4DB2-BD59-A6C34878D82A}">
                    <a16:rowId xmlns:a16="http://schemas.microsoft.com/office/drawing/2014/main" val="10007"/>
                  </a:ext>
                </a:extLst>
              </a:tr>
              <a:tr h="283633">
                <a:tc>
                  <a:txBody>
                    <a:bodyPr/>
                    <a:lstStyle/>
                    <a:p>
                      <a:pPr fontAlgn="base"/>
                      <a:r>
                        <a:rPr lang="en-US" sz="1400" u="none" strike="noStrike" dirty="0">
                          <a:effectLst/>
                        </a:rPr>
                        <a:t>MAX()</a:t>
                      </a:r>
                      <a:endParaRPr lang="en-US" sz="1400" dirty="0">
                        <a:effectLst/>
                      </a:endParaRPr>
                    </a:p>
                  </a:txBody>
                  <a:tcPr marL="47625" marR="47625"/>
                </a:tc>
                <a:tc>
                  <a:txBody>
                    <a:bodyPr/>
                    <a:lstStyle/>
                    <a:p>
                      <a:pPr fontAlgn="base"/>
                      <a:r>
                        <a:rPr lang="en-US" sz="1400" dirty="0">
                          <a:effectLst/>
                        </a:rPr>
                        <a:t>Return the maximum value</a:t>
                      </a:r>
                    </a:p>
                  </a:txBody>
                  <a:tcPr marL="47625" marR="47625"/>
                </a:tc>
                <a:extLst>
                  <a:ext uri="{0D108BD9-81ED-4DB2-BD59-A6C34878D82A}">
                    <a16:rowId xmlns:a16="http://schemas.microsoft.com/office/drawing/2014/main" val="10008"/>
                  </a:ext>
                </a:extLst>
              </a:tr>
              <a:tr h="283633">
                <a:tc>
                  <a:txBody>
                    <a:bodyPr/>
                    <a:lstStyle/>
                    <a:p>
                      <a:pPr fontAlgn="base"/>
                      <a:r>
                        <a:rPr lang="en-US" sz="1400" u="none" strike="noStrike" dirty="0">
                          <a:effectLst/>
                        </a:rPr>
                        <a:t>MIN()</a:t>
                      </a:r>
                      <a:endParaRPr lang="en-US" sz="1400" dirty="0">
                        <a:effectLst/>
                      </a:endParaRPr>
                    </a:p>
                  </a:txBody>
                  <a:tcPr marL="47625" marR="47625"/>
                </a:tc>
                <a:tc>
                  <a:txBody>
                    <a:bodyPr/>
                    <a:lstStyle/>
                    <a:p>
                      <a:pPr fontAlgn="base"/>
                      <a:r>
                        <a:rPr lang="en-US" sz="1400" dirty="0">
                          <a:effectLst/>
                        </a:rPr>
                        <a:t>Return the minimum value</a:t>
                      </a:r>
                    </a:p>
                  </a:txBody>
                  <a:tcPr marL="47625" marR="47625"/>
                </a:tc>
                <a:extLst>
                  <a:ext uri="{0D108BD9-81ED-4DB2-BD59-A6C34878D82A}">
                    <a16:rowId xmlns:a16="http://schemas.microsoft.com/office/drawing/2014/main" val="10009"/>
                  </a:ext>
                </a:extLst>
              </a:tr>
              <a:tr h="283633">
                <a:tc>
                  <a:txBody>
                    <a:bodyPr/>
                    <a:lstStyle/>
                    <a:p>
                      <a:r>
                        <a:rPr lang="en-US" sz="1400" b="0" u="none" dirty="0">
                          <a:effectLst/>
                        </a:rPr>
                        <a:t>ROUND</a:t>
                      </a:r>
                      <a:endParaRPr lang="en-US" sz="1400" b="0" u="none" dirty="0"/>
                    </a:p>
                  </a:txBody>
                  <a:tcPr marL="28575" marR="28575" marT="28575" marB="28575" anchor="ctr"/>
                </a:tc>
                <a:tc>
                  <a:txBody>
                    <a:bodyPr/>
                    <a:lstStyle/>
                    <a:p>
                      <a:r>
                        <a:rPr lang="en-US" sz="1400" b="0" dirty="0"/>
                        <a:t>Round a number to s specified precision.</a:t>
                      </a:r>
                    </a:p>
                  </a:txBody>
                  <a:tcPr marL="28575" marR="28575" marT="28575" marB="28575" anchor="ctr"/>
                </a:tc>
                <a:extLst>
                  <a:ext uri="{0D108BD9-81ED-4DB2-BD59-A6C34878D82A}">
                    <a16:rowId xmlns:a16="http://schemas.microsoft.com/office/drawing/2014/main" val="10010"/>
                  </a:ext>
                </a:extLst>
              </a:tr>
              <a:tr h="283633">
                <a:tc>
                  <a:txBody>
                    <a:bodyPr/>
                    <a:lstStyle/>
                    <a:p>
                      <a:pPr fontAlgn="base"/>
                      <a:r>
                        <a:rPr lang="en-US" sz="1400" u="none" strike="noStrike" dirty="0">
                          <a:effectLst/>
                        </a:rPr>
                        <a:t>STD()</a:t>
                      </a:r>
                      <a:endParaRPr lang="en-US" sz="1400" dirty="0">
                        <a:effectLst/>
                      </a:endParaRPr>
                    </a:p>
                  </a:txBody>
                  <a:tcPr marL="47625" marR="47625"/>
                </a:tc>
                <a:tc>
                  <a:txBody>
                    <a:bodyPr/>
                    <a:lstStyle/>
                    <a:p>
                      <a:pPr fontAlgn="base"/>
                      <a:r>
                        <a:rPr lang="en-US" sz="1400" dirty="0">
                          <a:effectLst/>
                        </a:rPr>
                        <a:t>Return the population standard deviation</a:t>
                      </a:r>
                    </a:p>
                  </a:txBody>
                  <a:tcPr marL="47625" marR="47625"/>
                </a:tc>
                <a:extLst>
                  <a:ext uri="{0D108BD9-81ED-4DB2-BD59-A6C34878D82A}">
                    <a16:rowId xmlns:a16="http://schemas.microsoft.com/office/drawing/2014/main" val="10011"/>
                  </a:ext>
                </a:extLst>
              </a:tr>
              <a:tr h="283633">
                <a:tc>
                  <a:txBody>
                    <a:bodyPr/>
                    <a:lstStyle/>
                    <a:p>
                      <a:pPr fontAlgn="base"/>
                      <a:r>
                        <a:rPr lang="en-US" sz="1400" u="none" strike="noStrike" dirty="0">
                          <a:effectLst/>
                        </a:rPr>
                        <a:t>STDDEV()</a:t>
                      </a:r>
                      <a:endParaRPr lang="en-US" sz="1400" dirty="0">
                        <a:effectLst/>
                      </a:endParaRPr>
                    </a:p>
                  </a:txBody>
                  <a:tcPr marL="47625" marR="47625"/>
                </a:tc>
                <a:tc>
                  <a:txBody>
                    <a:bodyPr/>
                    <a:lstStyle/>
                    <a:p>
                      <a:pPr fontAlgn="base"/>
                      <a:r>
                        <a:rPr lang="en-US" sz="1400" dirty="0">
                          <a:effectLst/>
                        </a:rPr>
                        <a:t>Return the population standard deviation</a:t>
                      </a:r>
                    </a:p>
                  </a:txBody>
                  <a:tcPr marL="47625" marR="47625"/>
                </a:tc>
                <a:extLst>
                  <a:ext uri="{0D108BD9-81ED-4DB2-BD59-A6C34878D82A}">
                    <a16:rowId xmlns:a16="http://schemas.microsoft.com/office/drawing/2014/main" val="10012"/>
                  </a:ext>
                </a:extLst>
              </a:tr>
              <a:tr h="283633">
                <a:tc>
                  <a:txBody>
                    <a:bodyPr/>
                    <a:lstStyle/>
                    <a:p>
                      <a:pPr fontAlgn="base"/>
                      <a:r>
                        <a:rPr lang="en-US" sz="1400" u="none" strike="noStrike" dirty="0">
                          <a:effectLst/>
                        </a:rPr>
                        <a:t>STDDEV_POP()</a:t>
                      </a:r>
                      <a:endParaRPr lang="en-US" sz="1400" dirty="0">
                        <a:effectLst/>
                      </a:endParaRPr>
                    </a:p>
                  </a:txBody>
                  <a:tcPr marL="47625" marR="47625"/>
                </a:tc>
                <a:tc>
                  <a:txBody>
                    <a:bodyPr/>
                    <a:lstStyle/>
                    <a:p>
                      <a:pPr fontAlgn="base"/>
                      <a:r>
                        <a:rPr lang="en-US" sz="1400" dirty="0">
                          <a:effectLst/>
                        </a:rPr>
                        <a:t>Return the population standard deviation</a:t>
                      </a:r>
                    </a:p>
                  </a:txBody>
                  <a:tcPr marL="47625" marR="47625"/>
                </a:tc>
                <a:extLst>
                  <a:ext uri="{0D108BD9-81ED-4DB2-BD59-A6C34878D82A}">
                    <a16:rowId xmlns:a16="http://schemas.microsoft.com/office/drawing/2014/main" val="10013"/>
                  </a:ext>
                </a:extLst>
              </a:tr>
              <a:tr h="283633">
                <a:tc>
                  <a:txBody>
                    <a:bodyPr/>
                    <a:lstStyle/>
                    <a:p>
                      <a:pPr fontAlgn="base"/>
                      <a:r>
                        <a:rPr lang="en-US" sz="1400" u="none" strike="noStrike" dirty="0">
                          <a:effectLst/>
                        </a:rPr>
                        <a:t>STDDEV_SAMP()</a:t>
                      </a:r>
                      <a:endParaRPr lang="en-US" sz="1400" dirty="0">
                        <a:effectLst/>
                      </a:endParaRPr>
                    </a:p>
                  </a:txBody>
                  <a:tcPr marL="47625" marR="47625"/>
                </a:tc>
                <a:tc>
                  <a:txBody>
                    <a:bodyPr/>
                    <a:lstStyle/>
                    <a:p>
                      <a:pPr fontAlgn="base"/>
                      <a:r>
                        <a:rPr lang="en-US" sz="1400" dirty="0">
                          <a:effectLst/>
                        </a:rPr>
                        <a:t>Return the sample standard deviation</a:t>
                      </a:r>
                    </a:p>
                  </a:txBody>
                  <a:tcPr marL="47625" marR="47625"/>
                </a:tc>
                <a:extLst>
                  <a:ext uri="{0D108BD9-81ED-4DB2-BD59-A6C34878D82A}">
                    <a16:rowId xmlns:a16="http://schemas.microsoft.com/office/drawing/2014/main" val="10014"/>
                  </a:ext>
                </a:extLst>
              </a:tr>
              <a:tr h="283633">
                <a:tc>
                  <a:txBody>
                    <a:bodyPr/>
                    <a:lstStyle/>
                    <a:p>
                      <a:pPr fontAlgn="base"/>
                      <a:r>
                        <a:rPr lang="en-US" sz="1400" u="none" strike="noStrike" dirty="0">
                          <a:effectLst/>
                        </a:rPr>
                        <a:t>SUM()</a:t>
                      </a:r>
                      <a:endParaRPr lang="en-US" sz="1400" dirty="0">
                        <a:effectLst/>
                      </a:endParaRPr>
                    </a:p>
                  </a:txBody>
                  <a:tcPr marL="47625" marR="47625"/>
                </a:tc>
                <a:tc>
                  <a:txBody>
                    <a:bodyPr/>
                    <a:lstStyle/>
                    <a:p>
                      <a:pPr fontAlgn="base"/>
                      <a:r>
                        <a:rPr lang="en-US" sz="1400" dirty="0">
                          <a:effectLst/>
                        </a:rPr>
                        <a:t>Return the sum</a:t>
                      </a:r>
                    </a:p>
                  </a:txBody>
                  <a:tcPr marL="47625" marR="47625"/>
                </a:tc>
                <a:extLst>
                  <a:ext uri="{0D108BD9-81ED-4DB2-BD59-A6C34878D82A}">
                    <a16:rowId xmlns:a16="http://schemas.microsoft.com/office/drawing/2014/main" val="10015"/>
                  </a:ext>
                </a:extLst>
              </a:tr>
              <a:tr h="283633">
                <a:tc>
                  <a:txBody>
                    <a:bodyPr/>
                    <a:lstStyle/>
                    <a:p>
                      <a:pPr fontAlgn="base"/>
                      <a:r>
                        <a:rPr lang="en-US" sz="1400" u="none" strike="noStrike" dirty="0">
                          <a:effectLst/>
                        </a:rPr>
                        <a:t>VAR_POP()</a:t>
                      </a:r>
                      <a:endParaRPr lang="en-US" sz="1400" dirty="0">
                        <a:effectLst/>
                      </a:endParaRPr>
                    </a:p>
                  </a:txBody>
                  <a:tcPr marL="47625" marR="47625"/>
                </a:tc>
                <a:tc>
                  <a:txBody>
                    <a:bodyPr/>
                    <a:lstStyle/>
                    <a:p>
                      <a:pPr fontAlgn="base"/>
                      <a:r>
                        <a:rPr lang="en-US" sz="1400" dirty="0">
                          <a:effectLst/>
                        </a:rPr>
                        <a:t>Return the population standard variance</a:t>
                      </a:r>
                    </a:p>
                  </a:txBody>
                  <a:tcPr marL="47625" marR="47625"/>
                </a:tc>
                <a:extLst>
                  <a:ext uri="{0D108BD9-81ED-4DB2-BD59-A6C34878D82A}">
                    <a16:rowId xmlns:a16="http://schemas.microsoft.com/office/drawing/2014/main" val="10016"/>
                  </a:ext>
                </a:extLst>
              </a:tr>
              <a:tr h="283633">
                <a:tc>
                  <a:txBody>
                    <a:bodyPr/>
                    <a:lstStyle/>
                    <a:p>
                      <a:pPr fontAlgn="base"/>
                      <a:r>
                        <a:rPr lang="en-US" sz="1400" u="none" strike="noStrike" dirty="0">
                          <a:effectLst/>
                        </a:rPr>
                        <a:t>VAR_SAMP()</a:t>
                      </a:r>
                      <a:endParaRPr lang="en-US" sz="1400" dirty="0">
                        <a:effectLst/>
                      </a:endParaRPr>
                    </a:p>
                  </a:txBody>
                  <a:tcPr marL="47625" marR="47625"/>
                </a:tc>
                <a:tc>
                  <a:txBody>
                    <a:bodyPr/>
                    <a:lstStyle/>
                    <a:p>
                      <a:pPr fontAlgn="base"/>
                      <a:r>
                        <a:rPr lang="en-US" sz="1400" dirty="0">
                          <a:effectLst/>
                        </a:rPr>
                        <a:t>Return the sample variance</a:t>
                      </a:r>
                    </a:p>
                  </a:txBody>
                  <a:tcPr marL="47625" marR="47625"/>
                </a:tc>
                <a:extLst>
                  <a:ext uri="{0D108BD9-81ED-4DB2-BD59-A6C34878D82A}">
                    <a16:rowId xmlns:a16="http://schemas.microsoft.com/office/drawing/2014/main" val="10017"/>
                  </a:ext>
                </a:extLst>
              </a:tr>
              <a:tr h="283633">
                <a:tc>
                  <a:txBody>
                    <a:bodyPr/>
                    <a:lstStyle/>
                    <a:p>
                      <a:pPr fontAlgn="base"/>
                      <a:r>
                        <a:rPr lang="en-US" sz="1400" u="none" strike="noStrike" dirty="0">
                          <a:effectLst/>
                        </a:rPr>
                        <a:t>VARIANCE()</a:t>
                      </a:r>
                      <a:endParaRPr lang="en-US" sz="1400" dirty="0">
                        <a:effectLst/>
                      </a:endParaRPr>
                    </a:p>
                  </a:txBody>
                  <a:tcPr marL="47625" marR="47625"/>
                </a:tc>
                <a:tc>
                  <a:txBody>
                    <a:bodyPr/>
                    <a:lstStyle/>
                    <a:p>
                      <a:pPr fontAlgn="base"/>
                      <a:r>
                        <a:rPr lang="en-US" sz="1400" dirty="0">
                          <a:effectLst/>
                        </a:rPr>
                        <a:t>Return the population standard variance</a:t>
                      </a:r>
                    </a:p>
                  </a:txBody>
                  <a:tcPr marL="47625" marR="47625"/>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05396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SELECT…INTO </a:t>
            </a:r>
            <a:endParaRPr lang="en-US" dirty="0"/>
          </a:p>
        </p:txBody>
      </p:sp>
      <p:sp>
        <p:nvSpPr>
          <p:cNvPr id="3" name="Content Placeholder 2"/>
          <p:cNvSpPr>
            <a:spLocks noGrp="1"/>
          </p:cNvSpPr>
          <p:nvPr>
            <p:ph idx="1"/>
          </p:nvPr>
        </p:nvSpPr>
        <p:spPr/>
        <p:txBody>
          <a:bodyPr>
            <a:normAutofit lnSpcReduction="10000"/>
          </a:bodyPr>
          <a:lstStyle/>
          <a:p>
            <a:r>
              <a:rPr lang="en-US" dirty="0"/>
              <a:t>The SELECT ... INTO form of SELECT enables a query result to be stored in variables or written to a file:</a:t>
            </a:r>
          </a:p>
          <a:p>
            <a:pPr lvl="1"/>
            <a:r>
              <a:rPr lang="en-US" dirty="0"/>
              <a:t>SELECT ... INTO </a:t>
            </a:r>
            <a:r>
              <a:rPr lang="en-US" i="1" dirty="0"/>
              <a:t>var_list</a:t>
            </a:r>
            <a:r>
              <a:rPr lang="en-US" dirty="0"/>
              <a:t> selects column values and stores them into variables.</a:t>
            </a:r>
          </a:p>
          <a:p>
            <a:pPr lvl="1"/>
            <a:r>
              <a:rPr lang="en-US" dirty="0"/>
              <a:t>SELECT ... INTO OUTFILE writes the selected rows to a file. Column and line terminators can be specified to produce a specific output format.</a:t>
            </a:r>
          </a:p>
          <a:p>
            <a:pPr lvl="1"/>
            <a:r>
              <a:rPr lang="en-US" dirty="0"/>
              <a:t>SELECT ... INTO DUMPFILE writes a single row to a file without any formatting.</a:t>
            </a:r>
          </a:p>
          <a:p>
            <a:endParaRPr lang="en-US" dirty="0"/>
          </a:p>
        </p:txBody>
      </p:sp>
    </p:spTree>
    <p:extLst>
      <p:ext uri="{BB962C8B-B14F-4D97-AF65-F5344CB8AC3E}">
        <p14:creationId xmlns:p14="http://schemas.microsoft.com/office/powerpoint/2010/main" val="302202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IN" b="1" dirty="0">
                <a:solidFill>
                  <a:srgbClr val="C00000"/>
                </a:solidFill>
                <a:latin typeface="Times New Roman" panose="02020603050405020304" pitchFamily="18" charset="0"/>
                <a:cs typeface="Times New Roman" panose="02020603050405020304" pitchFamily="18" charset="0"/>
              </a:rPr>
              <a:t>TASK</a:t>
            </a:r>
            <a:endParaRPr lang="en-US" dirty="0"/>
          </a:p>
        </p:txBody>
      </p:sp>
      <p:sp>
        <p:nvSpPr>
          <p:cNvPr id="6" name="Content Placeholder 2"/>
          <p:cNvSpPr txBox="1">
            <a:spLocks/>
          </p:cNvSpPr>
          <p:nvPr/>
        </p:nvSpPr>
        <p:spPr>
          <a:xfrm>
            <a:off x="457200" y="1447800"/>
            <a:ext cx="8229600" cy="4525963"/>
          </a:xfrm>
          <a:prstGeom prst="rect">
            <a:avLst/>
          </a:prstGeom>
        </p:spPr>
        <p:txBody>
          <a:bodyPr>
            <a:no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400" dirty="0"/>
              <a:t>State whether the following statements are true or false:</a:t>
            </a:r>
          </a:p>
          <a:p>
            <a:pPr marL="914400" lvl="1" indent="-514350">
              <a:buFont typeface="+mj-lt"/>
              <a:buAutoNum type="romanLcPeriod"/>
            </a:pPr>
            <a:r>
              <a:rPr lang="en-US" sz="1800" dirty="0"/>
              <a:t>SELECT ALL will retrieve all the rows and columns in the table specified.</a:t>
            </a:r>
          </a:p>
          <a:p>
            <a:pPr marL="914400" lvl="1" indent="-514350">
              <a:buFont typeface="+mj-lt"/>
              <a:buAutoNum type="romanLcPeriod"/>
            </a:pPr>
            <a:r>
              <a:rPr lang="en-US" sz="1800" dirty="0"/>
              <a:t>SELECT 2+3 is a valid statement and will display 5.</a:t>
            </a:r>
          </a:p>
          <a:p>
            <a:pPr marL="914400" lvl="1" indent="-514350">
              <a:buFont typeface="+mj-lt"/>
              <a:buAutoNum type="romanLcPeriod"/>
            </a:pPr>
            <a:r>
              <a:rPr lang="en-US" sz="1800" dirty="0"/>
              <a:t>In the WHERE expression, you can use any of </a:t>
            </a:r>
            <a:r>
              <a:rPr lang="en-US" sz="1800"/>
              <a:t>the aggregate </a:t>
            </a:r>
            <a:r>
              <a:rPr lang="en-US" sz="1800" dirty="0"/>
              <a:t>functions and operators that MySQL supports.</a:t>
            </a:r>
          </a:p>
          <a:p>
            <a:pPr marL="914400" lvl="1" indent="-514350">
              <a:buFont typeface="+mj-lt"/>
              <a:buAutoNum type="romanLcPeriod"/>
            </a:pPr>
            <a:r>
              <a:rPr lang="en-US" sz="1800" dirty="0"/>
              <a:t>SELECT ... INTO DUMPFILE writes a single row to a file without any formatting.</a:t>
            </a:r>
          </a:p>
          <a:p>
            <a:pPr marL="914400" lvl="1" indent="-514350">
              <a:buFont typeface="+mj-lt"/>
              <a:buAutoNum type="romanLcPeriod"/>
            </a:pPr>
            <a:r>
              <a:rPr lang="en-US" sz="1800" dirty="0"/>
              <a:t>SELECT ... INTO DUMPFILE is useful if you want to store a BLOB value in a file.</a:t>
            </a:r>
          </a:p>
          <a:p>
            <a:pPr marL="914400" lvl="1" indent="-514350">
              <a:buFont typeface="+mj-lt"/>
              <a:buAutoNum type="romanLcPeriod"/>
            </a:pPr>
            <a:r>
              <a:rPr lang="en-US" sz="1800" dirty="0"/>
              <a:t>STRCMP() compares two strings and returns 0 if the strings are unequal.</a:t>
            </a:r>
          </a:p>
          <a:p>
            <a:pPr marL="914400" lvl="1" indent="-514350">
              <a:buFont typeface="+mj-lt"/>
              <a:buAutoNum type="romanLcPeriod"/>
            </a:pPr>
            <a:r>
              <a:rPr lang="en-US" sz="1800" dirty="0"/>
              <a:t>BIN() returns the null values associated with a variable.</a:t>
            </a:r>
          </a:p>
          <a:p>
            <a:pPr marL="914400" lvl="1" indent="-514350">
              <a:buFont typeface="+mj-lt"/>
              <a:buAutoNum type="romanLcPeriod"/>
            </a:pPr>
            <a:r>
              <a:rPr lang="en-US" sz="1800" dirty="0"/>
              <a:t>FORMAT() returns a number formatted to specified number of decimal places.</a:t>
            </a:r>
          </a:p>
          <a:p>
            <a:pPr marL="914400" lvl="1" indent="-514350">
              <a:buFont typeface="+mj-lt"/>
              <a:buAutoNum type="romanLcPeriod"/>
            </a:pPr>
            <a:r>
              <a:rPr lang="en-US" sz="1800" dirty="0"/>
              <a:t>DISTINCT is used to retrieve unique values from a database table; so any value that has a duplicate will not show up.</a:t>
            </a:r>
          </a:p>
          <a:p>
            <a:pPr marL="914400" lvl="1" indent="-514350">
              <a:buFont typeface="+mj-lt"/>
              <a:buAutoNum type="romanLcPeriod"/>
            </a:pPr>
            <a:r>
              <a:rPr lang="en-US" sz="1800" dirty="0"/>
              <a:t>Wildcards can be used with LIKE, NOT LIKE, = and !=.</a:t>
            </a:r>
          </a:p>
          <a:p>
            <a:pPr marL="914400" lvl="1" indent="-514350">
              <a:buFont typeface="+mj-lt"/>
              <a:buAutoNum type="romanLcPeriod"/>
            </a:pPr>
            <a:endParaRPr lang="en-US" sz="1400" dirty="0"/>
          </a:p>
          <a:p>
            <a:pPr marL="914400" lvl="1" indent="-514350">
              <a:buFont typeface="+mj-lt"/>
              <a:buAutoNum type="romanLcPeriod"/>
            </a:pPr>
            <a:endParaRPr lang="en-US" sz="1400" dirty="0">
              <a:solidFill>
                <a:srgbClr val="555555"/>
              </a:solidFill>
              <a:latin typeface="Arial"/>
            </a:endParaRPr>
          </a:p>
          <a:p>
            <a:pPr marL="914400" lvl="1" indent="-514350">
              <a:buFont typeface="+mj-lt"/>
              <a:buAutoNum type="romanLcPeriod"/>
            </a:pPr>
            <a:endParaRPr lang="en-US" sz="1400" dirty="0"/>
          </a:p>
          <a:p>
            <a:pPr marL="514350" indent="-514350">
              <a:buFont typeface="+mj-lt"/>
              <a:buAutoNum type="arabicPeriod"/>
            </a:pPr>
            <a:endParaRPr lang="en-US" sz="1800" dirty="0"/>
          </a:p>
          <a:p>
            <a:pPr marL="514350" indent="-514350">
              <a:buFont typeface="+mj-lt"/>
              <a:buAutoNum type="arabicPeriod"/>
            </a:pPr>
            <a:endParaRPr lang="en-US" altLang="en-US" sz="1800" dirty="0"/>
          </a:p>
          <a:p>
            <a:pPr marL="514350" indent="-514350">
              <a:buFont typeface="+mj-lt"/>
              <a:buAutoNum type="arabicPeriod"/>
            </a:pPr>
            <a:endParaRPr lang="en-US" altLang="en-US" sz="1800" dirty="0"/>
          </a:p>
        </p:txBody>
      </p:sp>
    </p:spTree>
    <p:extLst>
      <p:ext uri="{BB962C8B-B14F-4D97-AF65-F5344CB8AC3E}">
        <p14:creationId xmlns:p14="http://schemas.microsoft.com/office/powerpoint/2010/main" val="48783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AGENDA</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hlinkClick r:id="rId2" action="ppaction://hlinksldjump"/>
              </a:rPr>
              <a:t>SELECT</a:t>
            </a:r>
            <a:endParaRPr lang="en-US" dirty="0"/>
          </a:p>
          <a:p>
            <a:pPr lvl="1"/>
            <a:r>
              <a:rPr lang="en-US" dirty="0"/>
              <a:t>WHERE Clause</a:t>
            </a:r>
          </a:p>
          <a:p>
            <a:pPr lvl="1"/>
            <a:r>
              <a:rPr lang="en-US" dirty="0"/>
              <a:t>Logical Operators</a:t>
            </a:r>
          </a:p>
          <a:p>
            <a:pPr lvl="1"/>
            <a:r>
              <a:rPr lang="en-US" dirty="0"/>
              <a:t>Comparison Functions and Operators</a:t>
            </a:r>
          </a:p>
          <a:p>
            <a:pPr lvl="1"/>
            <a:r>
              <a:rPr lang="en-US" dirty="0"/>
              <a:t>String Functions</a:t>
            </a:r>
          </a:p>
          <a:p>
            <a:pPr lvl="1"/>
            <a:r>
              <a:rPr lang="en-US" dirty="0"/>
              <a:t>ALL and DISTINCT Modifiers</a:t>
            </a:r>
          </a:p>
          <a:p>
            <a:pPr lvl="1"/>
            <a:r>
              <a:rPr lang="en-US" dirty="0"/>
              <a:t>SQL Wildcards</a:t>
            </a:r>
          </a:p>
          <a:p>
            <a:pPr lvl="1"/>
            <a:r>
              <a:rPr lang="en-US" dirty="0"/>
              <a:t>ORDER BY Clause</a:t>
            </a:r>
          </a:p>
          <a:p>
            <a:pPr lvl="1"/>
            <a:r>
              <a:rPr lang="en-US" dirty="0"/>
              <a:t>GROUP BY Clause</a:t>
            </a:r>
          </a:p>
          <a:p>
            <a:pPr lvl="1"/>
            <a:r>
              <a:rPr lang="en-US" dirty="0"/>
              <a:t>HAVING Clause</a:t>
            </a:r>
          </a:p>
          <a:p>
            <a:pPr lvl="1"/>
            <a:r>
              <a:rPr lang="en-US" dirty="0"/>
              <a:t>Aggregate Functions</a:t>
            </a:r>
          </a:p>
        </p:txBody>
      </p:sp>
    </p:spTree>
    <p:extLst>
      <p:ext uri="{BB962C8B-B14F-4D97-AF65-F5344CB8AC3E}">
        <p14:creationId xmlns:p14="http://schemas.microsoft.com/office/powerpoint/2010/main" val="116795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Textbook: </a:t>
            </a:r>
          </a:p>
          <a:p>
            <a:pPr lvl="1"/>
            <a:r>
              <a:rPr lang="en-US" dirty="0"/>
              <a:t>Fundamentals of Database Systems by Ramez Elmasri, Shamkant Navathe</a:t>
            </a:r>
          </a:p>
          <a:p>
            <a:pPr lvl="1"/>
            <a:r>
              <a:rPr lang="en-US" dirty="0"/>
              <a:t>Database Management Systems by Raghu Ramakrishnan, Johannes Gehrke </a:t>
            </a:r>
          </a:p>
          <a:p>
            <a:pPr lvl="1"/>
            <a:r>
              <a:rPr lang="en-US" dirty="0"/>
              <a:t>Database System Concepts by Abraham Silberschatz, Henry Forth, Sudarshan</a:t>
            </a:r>
          </a:p>
          <a:p>
            <a:r>
              <a:rPr lang="en-US" dirty="0"/>
              <a:t>Web material:</a:t>
            </a:r>
          </a:p>
          <a:p>
            <a:pPr lvl="1"/>
            <a:r>
              <a:rPr lang="en-US" dirty="0">
                <a:hlinkClick r:id="rId2"/>
              </a:rPr>
              <a:t>https://www.1keydata.com/sql/sql.html</a:t>
            </a:r>
            <a:endParaRPr lang="en-US" dirty="0"/>
          </a:p>
          <a:p>
            <a:pPr lvl="1"/>
            <a:r>
              <a:rPr lang="en-US" dirty="0">
                <a:hlinkClick r:id="rId3"/>
              </a:rPr>
              <a:t>https://www.tutorialspoint.com/mysql/index.htm</a:t>
            </a:r>
            <a:endParaRPr lang="en-US" dirty="0"/>
          </a:p>
          <a:p>
            <a:pPr lvl="1"/>
            <a:r>
              <a:rPr lang="en-US" dirty="0">
                <a:hlinkClick r:id="rId4"/>
              </a:rPr>
              <a:t>https://dev.mysql.com/doc/refman/8.0/en/</a:t>
            </a:r>
            <a:endParaRPr lang="en-US" dirty="0"/>
          </a:p>
        </p:txBody>
      </p:sp>
    </p:spTree>
    <p:extLst>
      <p:ext uri="{BB962C8B-B14F-4D97-AF65-F5344CB8AC3E}">
        <p14:creationId xmlns:p14="http://schemas.microsoft.com/office/powerpoint/2010/main" val="334066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C00000"/>
                </a:solidFill>
                <a:latin typeface="Times New Roman" panose="02020603050405020304" pitchFamily="18" charset="0"/>
                <a:cs typeface="Times New Roman" panose="02020603050405020304" pitchFamily="18" charset="0"/>
              </a:rPr>
              <a:t>LEARNING OUTCOME</a:t>
            </a:r>
            <a:endParaRPr lang="en-US" sz="4000" dirty="0"/>
          </a:p>
        </p:txBody>
      </p:sp>
      <p:sp>
        <p:nvSpPr>
          <p:cNvPr id="3" name="Content Placeholder 2"/>
          <p:cNvSpPr>
            <a:spLocks noGrp="1"/>
          </p:cNvSpPr>
          <p:nvPr>
            <p:ph idx="1"/>
          </p:nvPr>
        </p:nvSpPr>
        <p:spPr/>
        <p:txBody>
          <a:bodyPr>
            <a:normAutofit/>
          </a:bodyPr>
          <a:lstStyle/>
          <a:p>
            <a:pPr>
              <a:lnSpc>
                <a:spcPct val="150000"/>
              </a:lnSpc>
            </a:pPr>
            <a:r>
              <a:rPr lang="en-IN" sz="2800" b="1" dirty="0">
                <a:cs typeface="Times New Roman" panose="02020603050405020304" pitchFamily="18" charset="0"/>
              </a:rPr>
              <a:t>To understand</a:t>
            </a:r>
          </a:p>
          <a:p>
            <a:pPr lvl="1">
              <a:lnSpc>
                <a:spcPct val="150000"/>
              </a:lnSpc>
            </a:pPr>
            <a:r>
              <a:rPr lang="en-IN" sz="2400" dirty="0">
                <a:cs typeface="Times New Roman" panose="02020603050405020304" pitchFamily="18" charset="0"/>
              </a:rPr>
              <a:t>How to select rows using SELECT</a:t>
            </a:r>
          </a:p>
          <a:p>
            <a:pPr lvl="1">
              <a:lnSpc>
                <a:spcPct val="150000"/>
              </a:lnSpc>
            </a:pPr>
            <a:r>
              <a:rPr lang="en-IN" sz="2400" dirty="0">
                <a:cs typeface="Times New Roman" panose="02020603050405020304" pitchFamily="18" charset="0"/>
              </a:rPr>
              <a:t>How to select filtered rows</a:t>
            </a:r>
          </a:p>
          <a:p>
            <a:pPr lvl="1">
              <a:lnSpc>
                <a:spcPct val="150000"/>
              </a:lnSpc>
            </a:pPr>
            <a:r>
              <a:rPr lang="en-IN" sz="2400" dirty="0">
                <a:cs typeface="Times New Roman" panose="02020603050405020304" pitchFamily="18" charset="0"/>
              </a:rPr>
              <a:t>How to perform ordering and grouping of rows</a:t>
            </a:r>
          </a:p>
          <a:p>
            <a:pPr lvl="1">
              <a:lnSpc>
                <a:spcPct val="150000"/>
              </a:lnSpc>
            </a:pPr>
            <a:r>
              <a:rPr lang="en-IN" sz="2400" dirty="0">
                <a:cs typeface="Times New Roman" panose="02020603050405020304" pitchFamily="18" charset="0"/>
              </a:rPr>
              <a:t>Aggregate Functions in SQL</a:t>
            </a:r>
          </a:p>
          <a:p>
            <a:endParaRPr lang="en-US" dirty="0"/>
          </a:p>
        </p:txBody>
      </p:sp>
    </p:spTree>
    <p:extLst>
      <p:ext uri="{BB962C8B-B14F-4D97-AF65-F5344CB8AC3E}">
        <p14:creationId xmlns:p14="http://schemas.microsoft.com/office/powerpoint/2010/main" val="9667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981200"/>
            <a:ext cx="8763000" cy="2400657"/>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SELECT STATEMENT </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154977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SELECT Statement</a:t>
            </a:r>
            <a:endParaRPr lang="en-US" dirty="0"/>
          </a:p>
        </p:txBody>
      </p:sp>
      <p:sp>
        <p:nvSpPr>
          <p:cNvPr id="3" name="Content Placeholder 2"/>
          <p:cNvSpPr>
            <a:spLocks noGrp="1"/>
          </p:cNvSpPr>
          <p:nvPr>
            <p:ph idx="1"/>
          </p:nvPr>
        </p:nvSpPr>
        <p:spPr/>
        <p:txBody>
          <a:bodyPr>
            <a:normAutofit/>
          </a:bodyPr>
          <a:lstStyle/>
          <a:p>
            <a:r>
              <a:rPr lang="en-US" dirty="0"/>
              <a:t>SELECT is used to retrieve rows selected from one or more tables.</a:t>
            </a:r>
          </a:p>
          <a:p>
            <a:endParaRPr lang="en-US" dirty="0"/>
          </a:p>
          <a:p>
            <a:endParaRPr lang="en-US" dirty="0"/>
          </a:p>
          <a:p>
            <a:endParaRPr lang="en-US" dirty="0"/>
          </a:p>
          <a:p>
            <a:r>
              <a:rPr lang="en-US" dirty="0"/>
              <a:t>SELECT can also be used to retrieve rows computed without reference to any table. e.g.:SELECT 1+1</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4269094"/>
              </p:ext>
            </p:extLst>
          </p:nvPr>
        </p:nvGraphicFramePr>
        <p:xfrm>
          <a:off x="304800" y="2667000"/>
          <a:ext cx="8686800" cy="1800860"/>
        </p:xfrm>
        <a:graphic>
          <a:graphicData uri="http://schemas.openxmlformats.org/drawingml/2006/table">
            <a:tbl>
              <a:tblPr firstRow="1" bandRow="1">
                <a:tableStyleId>{21E4AEA4-8DFA-4A89-87EB-49C32662AFE0}</a:tableStyleId>
              </a:tblPr>
              <a:tblGrid>
                <a:gridCol w="21336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55786">
                <a:tc>
                  <a:txBody>
                    <a:bodyPr/>
                    <a:lstStyle/>
                    <a:p>
                      <a:pPr algn="ctr"/>
                      <a:r>
                        <a:rPr lang="en-US" dirty="0"/>
                        <a:t>Number of Columns</a:t>
                      </a:r>
                    </a:p>
                  </a:txBody>
                  <a:tcPr marL="9525" marR="9525" marT="9525" marB="9525" anchor="ctr"/>
                </a:tc>
                <a:tc>
                  <a:txBody>
                    <a:bodyPr/>
                    <a:lstStyle/>
                    <a:p>
                      <a:pPr algn="ctr"/>
                      <a:r>
                        <a:rPr lang="en-US" dirty="0"/>
                        <a:t>SQL Syntax</a:t>
                      </a:r>
                    </a:p>
                  </a:txBody>
                  <a:tcPr marL="9525" marR="9525" marT="9525" marB="9525" anchor="ctr"/>
                </a:tc>
                <a:extLst>
                  <a:ext uri="{0D108BD9-81ED-4DB2-BD59-A6C34878D82A}">
                    <a16:rowId xmlns:a16="http://schemas.microsoft.com/office/drawing/2014/main" val="10000"/>
                  </a:ext>
                </a:extLst>
              </a:tr>
              <a:tr h="544644">
                <a:tc>
                  <a:txBody>
                    <a:bodyPr/>
                    <a:lstStyle/>
                    <a:p>
                      <a:pPr algn="ctr"/>
                      <a:r>
                        <a:rPr lang="en-US" dirty="0"/>
                        <a:t>1</a:t>
                      </a:r>
                    </a:p>
                  </a:txBody>
                  <a:tcPr marL="9525" marR="9525" marT="9525" marB="9525" anchor="ctr"/>
                </a:tc>
                <a:tc>
                  <a:txBody>
                    <a:bodyPr/>
                    <a:lstStyle/>
                    <a:p>
                      <a:r>
                        <a:rPr lang="en-US" dirty="0"/>
                        <a:t>SELECT "column_name" FROM "table_name";</a:t>
                      </a:r>
                    </a:p>
                  </a:txBody>
                  <a:tcPr marL="9525" marR="9525" marT="9525" marB="9525" anchor="ctr"/>
                </a:tc>
                <a:extLst>
                  <a:ext uri="{0D108BD9-81ED-4DB2-BD59-A6C34878D82A}">
                    <a16:rowId xmlns:a16="http://schemas.microsoft.com/office/drawing/2014/main" val="10001"/>
                  </a:ext>
                </a:extLst>
              </a:tr>
              <a:tr h="544644">
                <a:tc>
                  <a:txBody>
                    <a:bodyPr/>
                    <a:lstStyle/>
                    <a:p>
                      <a:pPr algn="ctr"/>
                      <a:r>
                        <a:rPr lang="en-US" dirty="0"/>
                        <a:t>More Than 1</a:t>
                      </a:r>
                    </a:p>
                  </a:txBody>
                  <a:tcPr marL="9525" marR="9525" marT="9525" marB="9525" anchor="ctr"/>
                </a:tc>
                <a:tc>
                  <a:txBody>
                    <a:bodyPr/>
                    <a:lstStyle/>
                    <a:p>
                      <a:r>
                        <a:rPr lang="en-US" dirty="0"/>
                        <a:t>SELECT "column_name1"[, "column_name2“…] FROM "table_name";</a:t>
                      </a:r>
                    </a:p>
                  </a:txBody>
                  <a:tcPr marL="9525" marR="9525" marT="9525" marB="9525" anchor="ctr"/>
                </a:tc>
                <a:extLst>
                  <a:ext uri="{0D108BD9-81ED-4DB2-BD59-A6C34878D82A}">
                    <a16:rowId xmlns:a16="http://schemas.microsoft.com/office/drawing/2014/main" val="10002"/>
                  </a:ext>
                </a:extLst>
              </a:tr>
              <a:tr h="355786">
                <a:tc>
                  <a:txBody>
                    <a:bodyPr/>
                    <a:lstStyle/>
                    <a:p>
                      <a:pPr algn="ctr"/>
                      <a:r>
                        <a:rPr lang="en-US" dirty="0"/>
                        <a:t>All</a:t>
                      </a:r>
                    </a:p>
                  </a:txBody>
                  <a:tcPr marL="9525" marR="9525" marT="9525" marB="9525" anchor="ctr"/>
                </a:tc>
                <a:tc>
                  <a:txBody>
                    <a:bodyPr/>
                    <a:lstStyle/>
                    <a:p>
                      <a:r>
                        <a:rPr lang="en-US" dirty="0"/>
                        <a:t>SELECT * FROM "table_name";</a:t>
                      </a:r>
                    </a:p>
                  </a:txBody>
                  <a:tcPr marL="9525" marR="9525" marT="9525" marB="95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964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SELECT Syntax</a:t>
            </a:r>
            <a:endParaRPr lang="en-US" dirty="0"/>
          </a:p>
        </p:txBody>
      </p:sp>
      <p:sp>
        <p:nvSpPr>
          <p:cNvPr id="3" name="Content Placeholder 2"/>
          <p:cNvSpPr>
            <a:spLocks noGrp="1"/>
          </p:cNvSpPr>
          <p:nvPr>
            <p:ph idx="1"/>
          </p:nvPr>
        </p:nvSpPr>
        <p:spPr>
          <a:xfrm>
            <a:off x="304800" y="1600201"/>
            <a:ext cx="8534400" cy="419100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0" indent="0">
              <a:buNone/>
            </a:pPr>
            <a:r>
              <a:rPr lang="en-US" dirty="0">
                <a:solidFill>
                  <a:srgbClr val="C00000"/>
                </a:solidFill>
              </a:rPr>
              <a:t>SELECT </a:t>
            </a:r>
          </a:p>
          <a:p>
            <a:pPr marL="0" indent="0">
              <a:buNone/>
            </a:pPr>
            <a:r>
              <a:rPr lang="en-US" dirty="0">
                <a:solidFill>
                  <a:srgbClr val="C00000"/>
                </a:solidFill>
              </a:rPr>
              <a:t>[ALL | DISTINCT ] </a:t>
            </a:r>
          </a:p>
          <a:p>
            <a:pPr marL="0" indent="0">
              <a:buNone/>
            </a:pPr>
            <a:r>
              <a:rPr lang="en-US" i="1" dirty="0">
                <a:solidFill>
                  <a:srgbClr val="C00000"/>
                </a:solidFill>
              </a:rPr>
              <a:t>select_expr</a:t>
            </a:r>
            <a:r>
              <a:rPr lang="en-US" dirty="0">
                <a:solidFill>
                  <a:srgbClr val="C00000"/>
                </a:solidFill>
              </a:rPr>
              <a:t> [, </a:t>
            </a:r>
            <a:r>
              <a:rPr lang="en-US" i="1" dirty="0">
                <a:solidFill>
                  <a:srgbClr val="C00000"/>
                </a:solidFill>
              </a:rPr>
              <a:t>select_expr</a:t>
            </a:r>
            <a:r>
              <a:rPr lang="en-US" dirty="0">
                <a:solidFill>
                  <a:srgbClr val="C00000"/>
                </a:solidFill>
              </a:rPr>
              <a:t> ...] </a:t>
            </a:r>
          </a:p>
          <a:p>
            <a:pPr marL="0" indent="0">
              <a:buNone/>
            </a:pPr>
            <a:r>
              <a:rPr lang="en-US" dirty="0">
                <a:solidFill>
                  <a:srgbClr val="C00000"/>
                </a:solidFill>
              </a:rPr>
              <a:t>[FROM </a:t>
            </a:r>
            <a:r>
              <a:rPr lang="en-US" i="1" dirty="0">
                <a:solidFill>
                  <a:srgbClr val="C00000"/>
                </a:solidFill>
              </a:rPr>
              <a:t>table_references</a:t>
            </a:r>
            <a:r>
              <a:rPr lang="en-US" dirty="0">
                <a:solidFill>
                  <a:srgbClr val="C00000"/>
                </a:solidFill>
              </a:rPr>
              <a:t> </a:t>
            </a:r>
          </a:p>
          <a:p>
            <a:pPr marL="0" indent="0">
              <a:buNone/>
            </a:pPr>
            <a:r>
              <a:rPr lang="en-US" dirty="0">
                <a:solidFill>
                  <a:srgbClr val="C00000"/>
                </a:solidFill>
              </a:rPr>
              <a:t>[WHERE </a:t>
            </a:r>
            <a:r>
              <a:rPr lang="en-US" i="1" dirty="0">
                <a:solidFill>
                  <a:srgbClr val="C00000"/>
                </a:solidFill>
              </a:rPr>
              <a:t>where_condition</a:t>
            </a:r>
            <a:r>
              <a:rPr lang="en-US" dirty="0">
                <a:solidFill>
                  <a:srgbClr val="C00000"/>
                </a:solidFill>
              </a:rPr>
              <a:t>] </a:t>
            </a:r>
          </a:p>
          <a:p>
            <a:pPr marL="0" indent="0">
              <a:buNone/>
            </a:pPr>
            <a:r>
              <a:rPr lang="en-US" dirty="0">
                <a:solidFill>
                  <a:srgbClr val="C00000"/>
                </a:solidFill>
              </a:rPr>
              <a:t>[GROUP BY {</a:t>
            </a:r>
            <a:r>
              <a:rPr lang="en-US" i="1" dirty="0">
                <a:solidFill>
                  <a:srgbClr val="C00000"/>
                </a:solidFill>
              </a:rPr>
              <a:t>col_name</a:t>
            </a:r>
            <a:r>
              <a:rPr lang="en-US" dirty="0">
                <a:solidFill>
                  <a:srgbClr val="C00000"/>
                </a:solidFill>
              </a:rPr>
              <a:t> | </a:t>
            </a:r>
            <a:r>
              <a:rPr lang="en-US" i="1" dirty="0">
                <a:solidFill>
                  <a:srgbClr val="C00000"/>
                </a:solidFill>
              </a:rPr>
              <a:t>expr</a:t>
            </a:r>
            <a:r>
              <a:rPr lang="en-US" dirty="0">
                <a:solidFill>
                  <a:srgbClr val="C00000"/>
                </a:solidFill>
              </a:rPr>
              <a:t> | </a:t>
            </a:r>
            <a:r>
              <a:rPr lang="en-US" i="1" dirty="0">
                <a:solidFill>
                  <a:srgbClr val="C00000"/>
                </a:solidFill>
              </a:rPr>
              <a:t>position</a:t>
            </a:r>
            <a:r>
              <a:rPr lang="en-US" dirty="0">
                <a:solidFill>
                  <a:srgbClr val="C00000"/>
                </a:solidFill>
              </a:rPr>
              <a:t>}, ... [WITH ROLLUP]]</a:t>
            </a:r>
          </a:p>
          <a:p>
            <a:pPr marL="0" indent="0">
              <a:buNone/>
            </a:pPr>
            <a:r>
              <a:rPr lang="en-US" dirty="0">
                <a:solidFill>
                  <a:srgbClr val="C00000"/>
                </a:solidFill>
              </a:rPr>
              <a:t>[HAVING </a:t>
            </a:r>
            <a:r>
              <a:rPr lang="en-US" i="1" dirty="0">
                <a:solidFill>
                  <a:srgbClr val="C00000"/>
                </a:solidFill>
              </a:rPr>
              <a:t>where_condition</a:t>
            </a:r>
            <a:r>
              <a:rPr lang="en-US" dirty="0">
                <a:solidFill>
                  <a:srgbClr val="C00000"/>
                </a:solidFill>
              </a:rPr>
              <a:t>] </a:t>
            </a:r>
          </a:p>
          <a:p>
            <a:pPr marL="0" indent="0">
              <a:buNone/>
            </a:pPr>
            <a:r>
              <a:rPr lang="en-US" dirty="0">
                <a:solidFill>
                  <a:srgbClr val="C00000"/>
                </a:solidFill>
              </a:rPr>
              <a:t>[ORDER BY {</a:t>
            </a:r>
            <a:r>
              <a:rPr lang="en-US" i="1" dirty="0">
                <a:solidFill>
                  <a:srgbClr val="C00000"/>
                </a:solidFill>
              </a:rPr>
              <a:t>col_name</a:t>
            </a:r>
            <a:r>
              <a:rPr lang="en-US" dirty="0">
                <a:solidFill>
                  <a:srgbClr val="C00000"/>
                </a:solidFill>
              </a:rPr>
              <a:t> | </a:t>
            </a:r>
            <a:r>
              <a:rPr lang="en-US" i="1" dirty="0">
                <a:solidFill>
                  <a:srgbClr val="C00000"/>
                </a:solidFill>
              </a:rPr>
              <a:t>expr</a:t>
            </a:r>
            <a:r>
              <a:rPr lang="en-US" dirty="0">
                <a:solidFill>
                  <a:srgbClr val="C00000"/>
                </a:solidFill>
              </a:rPr>
              <a:t> | </a:t>
            </a:r>
            <a:r>
              <a:rPr lang="en-US" i="1" dirty="0">
                <a:solidFill>
                  <a:srgbClr val="C00000"/>
                </a:solidFill>
              </a:rPr>
              <a:t>position</a:t>
            </a:r>
            <a:r>
              <a:rPr lang="en-US" dirty="0">
                <a:solidFill>
                  <a:srgbClr val="C00000"/>
                </a:solidFill>
              </a:rPr>
              <a:t>} [ASC | DESC], ... [WITH ROLLUP]]</a:t>
            </a:r>
          </a:p>
          <a:p>
            <a:pPr marL="0" indent="0">
              <a:buNone/>
            </a:pPr>
            <a:r>
              <a:rPr lang="en-US" dirty="0">
                <a:solidFill>
                  <a:srgbClr val="C00000"/>
                </a:solidFill>
              </a:rPr>
              <a:t>[LIMIT {[</a:t>
            </a:r>
            <a:r>
              <a:rPr lang="en-US" i="1" dirty="0">
                <a:solidFill>
                  <a:srgbClr val="C00000"/>
                </a:solidFill>
              </a:rPr>
              <a:t>offset</a:t>
            </a:r>
            <a:r>
              <a:rPr lang="en-US" dirty="0">
                <a:solidFill>
                  <a:srgbClr val="C00000"/>
                </a:solidFill>
              </a:rPr>
              <a:t>,] </a:t>
            </a:r>
            <a:r>
              <a:rPr lang="en-US" i="1" dirty="0">
                <a:solidFill>
                  <a:srgbClr val="C00000"/>
                </a:solidFill>
              </a:rPr>
              <a:t>row_count</a:t>
            </a:r>
            <a:r>
              <a:rPr lang="en-US" dirty="0">
                <a:solidFill>
                  <a:srgbClr val="C00000"/>
                </a:solidFill>
              </a:rPr>
              <a:t> | </a:t>
            </a:r>
            <a:r>
              <a:rPr lang="en-US" i="1" dirty="0">
                <a:solidFill>
                  <a:srgbClr val="C00000"/>
                </a:solidFill>
              </a:rPr>
              <a:t>row_count</a:t>
            </a:r>
            <a:r>
              <a:rPr lang="en-US" dirty="0">
                <a:solidFill>
                  <a:srgbClr val="C00000"/>
                </a:solidFill>
              </a:rPr>
              <a:t> OFFSET </a:t>
            </a:r>
            <a:r>
              <a:rPr lang="en-US" i="1" dirty="0">
                <a:solidFill>
                  <a:srgbClr val="C00000"/>
                </a:solidFill>
              </a:rPr>
              <a:t>offset</a:t>
            </a:r>
            <a:r>
              <a:rPr lang="en-US" dirty="0">
                <a:solidFill>
                  <a:srgbClr val="C00000"/>
                </a:solidFill>
              </a:rPr>
              <a:t>}] </a:t>
            </a:r>
          </a:p>
          <a:p>
            <a:pPr marL="0" indent="0">
              <a:buNone/>
            </a:pPr>
            <a:r>
              <a:rPr lang="en-US" dirty="0">
                <a:solidFill>
                  <a:srgbClr val="C00000"/>
                </a:solidFill>
              </a:rPr>
              <a:t>[INTO OUTFILE '</a:t>
            </a:r>
            <a:r>
              <a:rPr lang="en-US" i="1" dirty="0">
                <a:solidFill>
                  <a:srgbClr val="C00000"/>
                </a:solidFill>
              </a:rPr>
              <a:t>file_name</a:t>
            </a:r>
            <a:r>
              <a:rPr lang="en-US" dirty="0">
                <a:solidFill>
                  <a:srgbClr val="C00000"/>
                </a:solidFill>
              </a:rPr>
              <a:t>' </a:t>
            </a:r>
          </a:p>
          <a:p>
            <a:pPr marL="0" indent="0">
              <a:buNone/>
            </a:pPr>
            <a:r>
              <a:rPr lang="en-US" dirty="0">
                <a:solidFill>
                  <a:srgbClr val="C00000"/>
                </a:solidFill>
              </a:rPr>
              <a:t>| INTO DUMPFILE '</a:t>
            </a:r>
            <a:r>
              <a:rPr lang="en-US" i="1" dirty="0">
                <a:solidFill>
                  <a:srgbClr val="C00000"/>
                </a:solidFill>
              </a:rPr>
              <a:t>file_name</a:t>
            </a:r>
            <a:r>
              <a:rPr lang="en-US" dirty="0">
                <a:solidFill>
                  <a:srgbClr val="C00000"/>
                </a:solidFill>
              </a:rPr>
              <a:t>' </a:t>
            </a:r>
          </a:p>
          <a:p>
            <a:pPr marL="0" indent="0">
              <a:buNone/>
            </a:pPr>
            <a:r>
              <a:rPr lang="en-US" dirty="0">
                <a:solidFill>
                  <a:srgbClr val="C00000"/>
                </a:solidFill>
              </a:rPr>
              <a:t>| INTO </a:t>
            </a:r>
            <a:r>
              <a:rPr lang="en-US" i="1" dirty="0">
                <a:solidFill>
                  <a:srgbClr val="C00000"/>
                </a:solidFill>
              </a:rPr>
              <a:t>var_name</a:t>
            </a:r>
            <a:r>
              <a:rPr lang="en-US" dirty="0">
                <a:solidFill>
                  <a:srgbClr val="C00000"/>
                </a:solidFill>
              </a:rPr>
              <a:t> [, </a:t>
            </a:r>
            <a:r>
              <a:rPr lang="en-US" i="1" dirty="0">
                <a:solidFill>
                  <a:srgbClr val="C00000"/>
                </a:solidFill>
              </a:rPr>
              <a:t>var_name</a:t>
            </a:r>
            <a:r>
              <a:rPr lang="en-US" dirty="0">
                <a:solidFill>
                  <a:srgbClr val="C00000"/>
                </a:solidFill>
              </a:rPr>
              <a:t>]]</a:t>
            </a:r>
          </a:p>
        </p:txBody>
      </p:sp>
    </p:spTree>
    <p:extLst>
      <p:ext uri="{BB962C8B-B14F-4D97-AF65-F5344CB8AC3E}">
        <p14:creationId xmlns:p14="http://schemas.microsoft.com/office/powerpoint/2010/main" val="348992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Clauses of SELECT Statement</a:t>
            </a:r>
            <a:endParaRPr lang="en-US" dirty="0"/>
          </a:p>
        </p:txBody>
      </p:sp>
      <p:sp>
        <p:nvSpPr>
          <p:cNvPr id="3" name="Content Placeholder 2"/>
          <p:cNvSpPr>
            <a:spLocks noGrp="1"/>
          </p:cNvSpPr>
          <p:nvPr>
            <p:ph idx="1"/>
          </p:nvPr>
        </p:nvSpPr>
        <p:spPr>
          <a:xfrm>
            <a:off x="457200" y="1600200"/>
            <a:ext cx="8458200" cy="4525963"/>
          </a:xfrm>
        </p:spPr>
        <p:txBody>
          <a:bodyPr>
            <a:normAutofit fontScale="77500" lnSpcReduction="20000"/>
          </a:bodyPr>
          <a:lstStyle/>
          <a:p>
            <a:r>
              <a:rPr lang="en-US" dirty="0"/>
              <a:t>The most commonly used clauses of SELECT statements are these:</a:t>
            </a:r>
          </a:p>
          <a:p>
            <a:pPr lvl="1"/>
            <a:r>
              <a:rPr lang="en-US" dirty="0"/>
              <a:t>Each </a:t>
            </a:r>
            <a:r>
              <a:rPr lang="en-US" i="1" dirty="0"/>
              <a:t>select_expr</a:t>
            </a:r>
            <a:r>
              <a:rPr lang="en-US" dirty="0"/>
              <a:t> indicates a column that you want to retrieve. There must be at least one </a:t>
            </a:r>
            <a:r>
              <a:rPr lang="en-US" i="1" dirty="0"/>
              <a:t>select_expr</a:t>
            </a:r>
            <a:r>
              <a:rPr lang="en-US" dirty="0"/>
              <a:t>.</a:t>
            </a:r>
          </a:p>
          <a:p>
            <a:pPr lvl="2"/>
            <a:r>
              <a:rPr lang="en-US" dirty="0"/>
              <a:t>A select list consisting only of a single unqualified * can be used as shorthand to select all columns from all tables</a:t>
            </a:r>
          </a:p>
          <a:p>
            <a:pPr lvl="2"/>
            <a:r>
              <a:rPr lang="en-US" i="1" dirty="0"/>
              <a:t>tbl_name</a:t>
            </a:r>
            <a:r>
              <a:rPr lang="en-US" dirty="0"/>
              <a:t>.* can be used as a qualified shorthand to select all columns from the named table</a:t>
            </a:r>
          </a:p>
          <a:p>
            <a:pPr lvl="2"/>
            <a:r>
              <a:rPr lang="en-US" dirty="0"/>
              <a:t>A </a:t>
            </a:r>
            <a:r>
              <a:rPr lang="en-US" i="1" dirty="0"/>
              <a:t>select_expr</a:t>
            </a:r>
            <a:r>
              <a:rPr lang="en-US" dirty="0"/>
              <a:t> can be given an alias using AS </a:t>
            </a:r>
            <a:r>
              <a:rPr lang="en-US" i="1" dirty="0"/>
              <a:t>alias_name</a:t>
            </a:r>
            <a:r>
              <a:rPr lang="en-US" dirty="0"/>
              <a:t>. The AS keyword is optional when aliasing a </a:t>
            </a:r>
            <a:r>
              <a:rPr lang="en-US" i="1" dirty="0"/>
              <a:t>select_expr</a:t>
            </a:r>
            <a:r>
              <a:rPr lang="en-US" dirty="0"/>
              <a:t> with an identifier.</a:t>
            </a:r>
          </a:p>
          <a:p>
            <a:pPr lvl="1"/>
            <a:r>
              <a:rPr lang="en-US" i="1" dirty="0"/>
              <a:t>table_references</a:t>
            </a:r>
            <a:r>
              <a:rPr lang="en-US" dirty="0"/>
              <a:t> indicates the table or tables from which to retrieve rows.</a:t>
            </a:r>
          </a:p>
          <a:p>
            <a:pPr lvl="1"/>
            <a:r>
              <a:rPr lang="en-US" dirty="0"/>
              <a:t>The WHERE clause, if given, indicates the condition or conditions that rows must satisfy to be selected. </a:t>
            </a:r>
          </a:p>
          <a:p>
            <a:pPr marL="457200" lvl="1" indent="0">
              <a:buNone/>
            </a:pPr>
            <a:endParaRPr lang="en-US" dirty="0"/>
          </a:p>
        </p:txBody>
      </p:sp>
    </p:spTree>
    <p:extLst>
      <p:ext uri="{BB962C8B-B14F-4D97-AF65-F5344CB8AC3E}">
        <p14:creationId xmlns:p14="http://schemas.microsoft.com/office/powerpoint/2010/main" val="388273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The WHERE Clause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i="1" dirty="0"/>
              <a:t>where_condition </a:t>
            </a:r>
            <a:r>
              <a:rPr lang="en-US" dirty="0"/>
              <a:t>is an expression that evaluates to true for each row to be selected. </a:t>
            </a:r>
          </a:p>
          <a:p>
            <a:pPr algn="just"/>
            <a:r>
              <a:rPr lang="en-US" dirty="0"/>
              <a:t>The statement selects all rows if there is no WHERE clause.</a:t>
            </a:r>
          </a:p>
          <a:p>
            <a:pPr algn="just"/>
            <a:r>
              <a:rPr lang="en-US" dirty="0"/>
              <a:t>In the WHERE expression, you can use any of the functions and operators that MySQL supports, except for aggregate (summary) functions. </a:t>
            </a:r>
          </a:p>
          <a:p>
            <a:pPr algn="just"/>
            <a:r>
              <a:rPr lang="en-US" dirty="0"/>
              <a:t>where_condition can include a single comparison clause (called simple condition) or multiple comparison clauses combined together using </a:t>
            </a:r>
            <a:r>
              <a:rPr lang="en-US" b="1" dirty="0"/>
              <a:t>AND</a:t>
            </a:r>
            <a:r>
              <a:rPr lang="en-US" dirty="0"/>
              <a:t> or </a:t>
            </a:r>
            <a:r>
              <a:rPr lang="en-US" b="1" dirty="0"/>
              <a:t>OR</a:t>
            </a:r>
            <a:r>
              <a:rPr lang="en-US" dirty="0"/>
              <a:t> operators (compound condition).</a:t>
            </a:r>
          </a:p>
        </p:txBody>
      </p:sp>
    </p:spTree>
    <p:extLst>
      <p:ext uri="{BB962C8B-B14F-4D97-AF65-F5344CB8AC3E}">
        <p14:creationId xmlns:p14="http://schemas.microsoft.com/office/powerpoint/2010/main" val="229294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Logical Operators</a:t>
            </a:r>
            <a:endParaRPr lang="en-US" dirty="0"/>
          </a:p>
        </p:txBody>
      </p:sp>
      <p:sp>
        <p:nvSpPr>
          <p:cNvPr id="6" name="Content Placeholder 5"/>
          <p:cNvSpPr>
            <a:spLocks noGrp="1"/>
          </p:cNvSpPr>
          <p:nvPr>
            <p:ph idx="1"/>
          </p:nvPr>
        </p:nvSpPr>
        <p:spPr/>
        <p:txBody>
          <a:bodyPr/>
          <a:lstStyle/>
          <a:p>
            <a:r>
              <a:rPr lang="en-US" dirty="0"/>
              <a:t>In MySQL, all logical operators evaluate to TRUE implemented as 1, FALSE implemented as 0, or NULL (UNKNOWN). </a:t>
            </a:r>
          </a:p>
        </p:txBody>
      </p:sp>
      <p:graphicFrame>
        <p:nvGraphicFramePr>
          <p:cNvPr id="7" name="Table 6"/>
          <p:cNvGraphicFramePr>
            <a:graphicFrameLocks noGrp="1"/>
          </p:cNvGraphicFramePr>
          <p:nvPr>
            <p:extLst>
              <p:ext uri="{D42A27DB-BD31-4B8C-83A1-F6EECF244321}">
                <p14:modId xmlns:p14="http://schemas.microsoft.com/office/powerpoint/2010/main" val="849329280"/>
              </p:ext>
            </p:extLst>
          </p:nvPr>
        </p:nvGraphicFramePr>
        <p:xfrm>
          <a:off x="1905000" y="3352800"/>
          <a:ext cx="4495800" cy="1452880"/>
        </p:xfrm>
        <a:graphic>
          <a:graphicData uri="http://schemas.openxmlformats.org/drawingml/2006/table">
            <a:tbl>
              <a:tblPr firstRow="1" bandRow="1">
                <a:tableStyleId>{21E4AEA4-8DFA-4A89-87EB-49C32662AFE0}</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355600">
                <a:tc>
                  <a:txBody>
                    <a:bodyPr/>
                    <a:lstStyle/>
                    <a:p>
                      <a:pPr fontAlgn="base"/>
                      <a:r>
                        <a:rPr lang="en-US" dirty="0">
                          <a:effectLst/>
                        </a:rPr>
                        <a:t>Name</a:t>
                      </a:r>
                      <a:endParaRPr lang="en-US" b="1" i="0" dirty="0">
                        <a:effectLst/>
                      </a:endParaRPr>
                    </a:p>
                  </a:txBody>
                  <a:tcPr marL="28575" marR="28575" marT="28575" marB="28575"/>
                </a:tc>
                <a:tc>
                  <a:txBody>
                    <a:bodyPr/>
                    <a:lstStyle/>
                    <a:p>
                      <a:pPr fontAlgn="base"/>
                      <a:r>
                        <a:rPr lang="en-US" dirty="0">
                          <a:effectLst/>
                        </a:rPr>
                        <a:t>Description</a:t>
                      </a:r>
                      <a:endParaRPr lang="en-US" b="1" i="0" dirty="0">
                        <a:effectLst/>
                      </a:endParaRPr>
                    </a:p>
                  </a:txBody>
                  <a:tcPr marL="28575" marR="28575" marT="28575" marB="28575"/>
                </a:tc>
                <a:extLst>
                  <a:ext uri="{0D108BD9-81ED-4DB2-BD59-A6C34878D82A}">
                    <a16:rowId xmlns:a16="http://schemas.microsoft.com/office/drawing/2014/main" val="10000"/>
                  </a:ext>
                </a:extLst>
              </a:tr>
              <a:tr h="355600">
                <a:tc>
                  <a:txBody>
                    <a:bodyPr/>
                    <a:lstStyle/>
                    <a:p>
                      <a:pPr fontAlgn="base"/>
                      <a:r>
                        <a:rPr lang="en-US" u="none" strike="noStrike" dirty="0">
                          <a:effectLst/>
                        </a:rPr>
                        <a:t>AND, &amp;&amp;</a:t>
                      </a:r>
                      <a:endParaRPr lang="en-US" dirty="0">
                        <a:effectLst/>
                      </a:endParaRPr>
                    </a:p>
                  </a:txBody>
                  <a:tcPr marL="47625" marR="47625"/>
                </a:tc>
                <a:tc>
                  <a:txBody>
                    <a:bodyPr/>
                    <a:lstStyle/>
                    <a:p>
                      <a:pPr fontAlgn="base"/>
                      <a:r>
                        <a:rPr lang="en-US" dirty="0">
                          <a:effectLst/>
                        </a:rPr>
                        <a:t>Logical AND</a:t>
                      </a:r>
                    </a:p>
                  </a:txBody>
                  <a:tcPr marL="47625" marR="47625"/>
                </a:tc>
                <a:extLst>
                  <a:ext uri="{0D108BD9-81ED-4DB2-BD59-A6C34878D82A}">
                    <a16:rowId xmlns:a16="http://schemas.microsoft.com/office/drawing/2014/main" val="10001"/>
                  </a:ext>
                </a:extLst>
              </a:tr>
              <a:tr h="355600">
                <a:tc>
                  <a:txBody>
                    <a:bodyPr/>
                    <a:lstStyle/>
                    <a:p>
                      <a:pPr fontAlgn="base"/>
                      <a:r>
                        <a:rPr lang="en-US" u="none" strike="noStrike" dirty="0">
                          <a:effectLst/>
                        </a:rPr>
                        <a:t>NOT, !</a:t>
                      </a:r>
                      <a:endParaRPr lang="en-US" dirty="0">
                        <a:effectLst/>
                      </a:endParaRPr>
                    </a:p>
                  </a:txBody>
                  <a:tcPr marL="47625" marR="47625"/>
                </a:tc>
                <a:tc>
                  <a:txBody>
                    <a:bodyPr/>
                    <a:lstStyle/>
                    <a:p>
                      <a:pPr fontAlgn="base"/>
                      <a:r>
                        <a:rPr lang="en-US" dirty="0">
                          <a:effectLst/>
                        </a:rPr>
                        <a:t>Negates value</a:t>
                      </a:r>
                    </a:p>
                  </a:txBody>
                  <a:tcPr marL="47625" marR="47625"/>
                </a:tc>
                <a:extLst>
                  <a:ext uri="{0D108BD9-81ED-4DB2-BD59-A6C34878D82A}">
                    <a16:rowId xmlns:a16="http://schemas.microsoft.com/office/drawing/2014/main" val="10002"/>
                  </a:ext>
                </a:extLst>
              </a:tr>
              <a:tr h="355600">
                <a:tc>
                  <a:txBody>
                    <a:bodyPr/>
                    <a:lstStyle/>
                    <a:p>
                      <a:pPr fontAlgn="base"/>
                      <a:r>
                        <a:rPr lang="en-US" u="none" strike="noStrike" dirty="0">
                          <a:effectLst/>
                        </a:rPr>
                        <a:t>||, OR</a:t>
                      </a:r>
                      <a:endParaRPr lang="en-US" dirty="0">
                        <a:effectLst/>
                      </a:endParaRPr>
                    </a:p>
                  </a:txBody>
                  <a:tcPr marL="47625" marR="47625"/>
                </a:tc>
                <a:tc>
                  <a:txBody>
                    <a:bodyPr/>
                    <a:lstStyle/>
                    <a:p>
                      <a:pPr fontAlgn="base"/>
                      <a:r>
                        <a:rPr lang="en-US" dirty="0">
                          <a:effectLst/>
                        </a:rPr>
                        <a:t>Logical OR</a:t>
                      </a:r>
                    </a:p>
                  </a:txBody>
                  <a:tcPr marL="47625" marR="476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65349819"/>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E2317B5-2DF1-430F-B0A0-6B45B1FA141A}" vid="{2E7DD423-2E71-4340-8E2A-AF187DE81B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10473</TotalTime>
  <Words>3030</Words>
  <Application>Microsoft Office PowerPoint</Application>
  <PresentationFormat>On-screen Show (4:3)</PresentationFormat>
  <Paragraphs>387</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Arial Rounded MT Bold</vt:lpstr>
      <vt:lpstr>Calibri</vt:lpstr>
      <vt:lpstr>Stencil</vt:lpstr>
      <vt:lpstr>Times New Roman</vt:lpstr>
      <vt:lpstr>Presentation3</vt:lpstr>
      <vt:lpstr>LECTURE 4   DATA RETRIEVAL LANGUAGE</vt:lpstr>
      <vt:lpstr>AGENDA</vt:lpstr>
      <vt:lpstr>LEARNING OUTCOME</vt:lpstr>
      <vt:lpstr>PowerPoint Presentation</vt:lpstr>
      <vt:lpstr>SELECT Statement</vt:lpstr>
      <vt:lpstr>SELECT Syntax</vt:lpstr>
      <vt:lpstr>Clauses of SELECT Statement</vt:lpstr>
      <vt:lpstr>The WHERE Clause</vt:lpstr>
      <vt:lpstr>Logical Operators</vt:lpstr>
      <vt:lpstr>Comparison Functions and Operators</vt:lpstr>
      <vt:lpstr>String Functions</vt:lpstr>
      <vt:lpstr>ALL and DISTINCT Modifiers</vt:lpstr>
      <vt:lpstr>SQL Wildcards</vt:lpstr>
      <vt:lpstr>ORDER BY Clause</vt:lpstr>
      <vt:lpstr>GROUP BY Clause</vt:lpstr>
      <vt:lpstr>HAVING Clause</vt:lpstr>
      <vt:lpstr>Aggregate Functions</vt:lpstr>
      <vt:lpstr>SELECT…INTO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Orientation</dc:title>
  <dc:creator>Suhas Pote</dc:creator>
  <cp:lastModifiedBy>Samit</cp:lastModifiedBy>
  <cp:revision>583</cp:revision>
  <dcterms:created xsi:type="dcterms:W3CDTF">2016-07-19T06:37:48Z</dcterms:created>
  <dcterms:modified xsi:type="dcterms:W3CDTF">2019-11-13T06:11:40Z</dcterms:modified>
</cp:coreProperties>
</file>