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80" r:id="rId2"/>
    <p:sldId id="382" r:id="rId3"/>
    <p:sldId id="381" r:id="rId4"/>
    <p:sldId id="383" r:id="rId5"/>
    <p:sldId id="392" r:id="rId6"/>
    <p:sldId id="393" r:id="rId7"/>
    <p:sldId id="394" r:id="rId8"/>
    <p:sldId id="395" r:id="rId9"/>
    <p:sldId id="398" r:id="rId10"/>
    <p:sldId id="396" r:id="rId11"/>
    <p:sldId id="397" r:id="rId12"/>
    <p:sldId id="399" r:id="rId13"/>
    <p:sldId id="400" r:id="rId14"/>
    <p:sldId id="401" r:id="rId15"/>
    <p:sldId id="402" r:id="rId16"/>
    <p:sldId id="403" r:id="rId17"/>
    <p:sldId id="404" r:id="rId18"/>
    <p:sldId id="406" r:id="rId19"/>
    <p:sldId id="408" r:id="rId20"/>
    <p:sldId id="409" r:id="rId21"/>
    <p:sldId id="410" r:id="rId22"/>
    <p:sldId id="416" r:id="rId23"/>
    <p:sldId id="415" r:id="rId24"/>
    <p:sldId id="361"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p:cViewPr varScale="1">
        <p:scale>
          <a:sx n="72" d="100"/>
          <a:sy n="72" d="100"/>
        </p:scale>
        <p:origin x="1332" y="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FCA5470-5C8E-446B-A050-B52CB9465093}" type="datetimeFigureOut">
              <a:rPr lang="en-US"/>
              <a:pPr>
                <a:defRPr/>
              </a:pPr>
              <a:t>6/20/2019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8CDF3FD-752D-45B6-8FA2-A6A9AB1CA7F9}" type="slidenum">
              <a:rPr lang="en-US"/>
              <a:pPr>
                <a:defRPr/>
              </a:pPr>
              <a:t>‹#›</a:t>
            </a:fld>
            <a:endParaRPr lang="en-US" dirty="0"/>
          </a:p>
        </p:txBody>
      </p:sp>
    </p:spTree>
    <p:extLst>
      <p:ext uri="{BB962C8B-B14F-4D97-AF65-F5344CB8AC3E}">
        <p14:creationId xmlns:p14="http://schemas.microsoft.com/office/powerpoint/2010/main" val="254238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D23A-0040-42C1-A856-FBCCBF955FB8}" type="datetimeFigureOut">
              <a:rPr lang="en-IN" smtClean="0"/>
              <a:t>20/06/2019</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76F6B-3FBD-423E-9A61-A4E44799159F}" type="slidenum">
              <a:rPr lang="en-IN" smtClean="0"/>
              <a:t>‹#›</a:t>
            </a:fld>
            <a:endParaRPr lang="en-IN" dirty="0"/>
          </a:p>
        </p:txBody>
      </p:sp>
    </p:spTree>
    <p:extLst>
      <p:ext uri="{BB962C8B-B14F-4D97-AF65-F5344CB8AC3E}">
        <p14:creationId xmlns:p14="http://schemas.microsoft.com/office/powerpoint/2010/main" val="302405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dev.mysql.com/doc/refman/5.5/en/select.html" TargetMode="External"/><Relationship Id="rId3" Type="http://schemas.openxmlformats.org/officeDocument/2006/relationships/hyperlink" Target="https://dev.mysql.com/doc/refman/5.5/en/delete.html" TargetMode="External"/><Relationship Id="rId7" Type="http://schemas.openxmlformats.org/officeDocument/2006/relationships/hyperlink" Target="https://dev.mysql.com/doc/refman/5.5/en/load-data.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ev.mysql.com/doc/refman/5.5/en/update.html" TargetMode="External"/><Relationship Id="rId5" Type="http://schemas.openxmlformats.org/officeDocument/2006/relationships/hyperlink" Target="https://dev.mysql.com/doc/refman/5.5/en/replace.html" TargetMode="External"/><Relationship Id="rId4" Type="http://schemas.openxmlformats.org/officeDocument/2006/relationships/hyperlink" Target="https://dev.mysql.com/doc/refman/5.5/en/insert.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3</a:t>
            </a:fld>
            <a:endParaRPr lang="en-IN" dirty="0"/>
          </a:p>
        </p:txBody>
      </p:sp>
    </p:spTree>
    <p:extLst>
      <p:ext uri="{BB962C8B-B14F-4D97-AF65-F5344CB8AC3E}">
        <p14:creationId xmlns:p14="http://schemas.microsoft.com/office/powerpoint/2010/main" val="353393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https://dev.mysql.com/doc/refman/8.0/en/subquery-errors.html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15</a:t>
            </a:fld>
            <a:endParaRPr lang="en-IN" dirty="0"/>
          </a:p>
        </p:txBody>
      </p:sp>
    </p:spTree>
    <p:extLst>
      <p:ext uri="{BB962C8B-B14F-4D97-AF65-F5344CB8AC3E}">
        <p14:creationId xmlns:p14="http://schemas.microsoft.com/office/powerpoint/2010/main" val="414130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https://dev.mysql.com/doc/refman/8.0/en/optimizing-subqueries.html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16</a:t>
            </a:fld>
            <a:endParaRPr lang="en-IN" dirty="0"/>
          </a:p>
        </p:txBody>
      </p:sp>
    </p:spTree>
    <p:extLst>
      <p:ext uri="{BB962C8B-B14F-4D97-AF65-F5344CB8AC3E}">
        <p14:creationId xmlns:p14="http://schemas.microsoft.com/office/powerpoint/2010/main" val="2160382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https://dev.mysql.com/doc/refman/5.5/en/join.html</a:t>
            </a:r>
          </a:p>
          <a:p>
            <a:r>
              <a:rPr lang="en-US" dirty="0"/>
              <a:t>https://dev.mysql.com/doc/refman/5.5/en/nested-join-optimization.html</a:t>
            </a:r>
          </a:p>
          <a:p>
            <a:r>
              <a:rPr lang="en-US" dirty="0"/>
              <a:t>https://dev.mysql.com/doc/refman/5.5/en/outer-join-optimization.html</a:t>
            </a:r>
          </a:p>
          <a:p>
            <a:r>
              <a:rPr lang="en-US" dirty="0"/>
              <a:t>https://stackoverflow.com/questions/3362079/is-there-a-reason-mysql-doesnt-support-full-outer-joins</a:t>
            </a:r>
          </a:p>
        </p:txBody>
      </p:sp>
      <p:sp>
        <p:nvSpPr>
          <p:cNvPr id="4" name="Slide Number Placeholder 3"/>
          <p:cNvSpPr>
            <a:spLocks noGrp="1"/>
          </p:cNvSpPr>
          <p:nvPr>
            <p:ph type="sldNum" sz="quarter" idx="10"/>
          </p:nvPr>
        </p:nvSpPr>
        <p:spPr/>
        <p:txBody>
          <a:bodyPr/>
          <a:lstStyle/>
          <a:p>
            <a:fld id="{42076F6B-3FBD-423E-9A61-A4E44799159F}" type="slidenum">
              <a:rPr lang="en-IN" smtClean="0"/>
              <a:t>19</a:t>
            </a:fld>
            <a:endParaRPr lang="en-IN" dirty="0"/>
          </a:p>
        </p:txBody>
      </p:sp>
    </p:spTree>
    <p:extLst>
      <p:ext uri="{BB962C8B-B14F-4D97-AF65-F5344CB8AC3E}">
        <p14:creationId xmlns:p14="http://schemas.microsoft.com/office/powerpoint/2010/main" val="137483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https://www.1keydata.com/sql/sqljoins.html</a:t>
            </a:r>
          </a:p>
          <a:p>
            <a:r>
              <a:rPr lang="en-US" b="1" u="sng" dirty="0"/>
              <a:t>REGION</a:t>
            </a:r>
            <a:r>
              <a:rPr lang="en-US" dirty="0"/>
              <a:t> </a:t>
            </a:r>
            <a:r>
              <a:rPr lang="en-US" b="1" u="sng" dirty="0"/>
              <a:t>SALES</a:t>
            </a:r>
          </a:p>
          <a:p>
            <a:r>
              <a:rPr lang="en-US" b="1" dirty="0"/>
              <a:t>East</a:t>
            </a:r>
            <a:r>
              <a:rPr lang="en-US" dirty="0"/>
              <a:t> </a:t>
            </a:r>
            <a:r>
              <a:rPr lang="en-US" baseline="0" dirty="0"/>
              <a:t>        </a:t>
            </a:r>
            <a:r>
              <a:rPr lang="en-US" b="1" dirty="0"/>
              <a:t>700</a:t>
            </a:r>
          </a:p>
          <a:p>
            <a:r>
              <a:rPr lang="en-US" b="1" dirty="0"/>
              <a:t>West</a:t>
            </a:r>
            <a:r>
              <a:rPr lang="en-US" b="1" baseline="0" dirty="0"/>
              <a:t>       </a:t>
            </a:r>
            <a:r>
              <a:rPr lang="en-US" dirty="0"/>
              <a:t> </a:t>
            </a:r>
            <a:r>
              <a:rPr lang="en-US" b="1" dirty="0"/>
              <a:t>2050</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21</a:t>
            </a:fld>
            <a:endParaRPr lang="en-IN" dirty="0"/>
          </a:p>
        </p:txBody>
      </p:sp>
    </p:spTree>
    <p:extLst>
      <p:ext uri="{BB962C8B-B14F-4D97-AF65-F5344CB8AC3E}">
        <p14:creationId xmlns:p14="http://schemas.microsoft.com/office/powerpoint/2010/main" val="205348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mj-lt"/>
              <a:buAutoNum type="romanLcPeriod"/>
            </a:pPr>
            <a:r>
              <a:rPr lang="en-US" sz="1200" b="0" i="0" kern="1200" dirty="0">
                <a:solidFill>
                  <a:schemeClr val="tx1"/>
                </a:solidFill>
                <a:effectLst/>
                <a:latin typeface="+mn-lt"/>
                <a:ea typeface="+mn-ea"/>
                <a:cs typeface="+mn-cs"/>
              </a:rPr>
              <a:t>F;</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MySQL, you cannot modify a table and select from the same table in a subquery. This applies to statements suc</a:t>
            </a:r>
            <a:r>
              <a:rPr lang="en-US" sz="1200" b="0" i="0" kern="1200" baseline="0" dirty="0">
                <a:solidFill>
                  <a:schemeClr val="tx1"/>
                </a:solidFill>
                <a:effectLst/>
                <a:latin typeface="+mn-lt"/>
                <a:ea typeface="+mn-ea"/>
                <a:cs typeface="+mn-cs"/>
              </a:rPr>
              <a:t>h </a:t>
            </a:r>
            <a:r>
              <a:rPr lang="en-US" sz="1200" b="0" i="0" kern="1200" dirty="0">
                <a:solidFill>
                  <a:schemeClr val="tx1"/>
                </a:solidFill>
                <a:effectLst/>
                <a:latin typeface="+mn-lt"/>
                <a:ea typeface="+mn-ea"/>
                <a:cs typeface="+mn-cs"/>
              </a:rPr>
              <a:t>as </a:t>
            </a:r>
            <a:r>
              <a:rPr lang="en-US" sz="1200" b="0" i="0" u="none" strike="noStrike" kern="1200" dirty="0">
                <a:solidFill>
                  <a:schemeClr val="tx1"/>
                </a:solidFill>
                <a:effectLst/>
                <a:latin typeface="+mn-lt"/>
                <a:ea typeface="+mn-ea"/>
                <a:cs typeface="+mn-cs"/>
                <a:hlinkClick r:id="rId3" tooltip="13.2.2 DELETE Syntax"/>
              </a:rPr>
              <a:t>DELETE</a:t>
            </a:r>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tooltip="13.2.5 INSERT Syntax"/>
              </a:rPr>
              <a:t>INSERT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13.2.8 REPLACE Syntax"/>
              </a:rPr>
              <a:t>REPLACE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tooltip="13.2.11 UPDATE Syntax"/>
              </a:rPr>
              <a:t>UPDATE</a:t>
            </a:r>
            <a:r>
              <a:rPr lang="en-US" sz="1200" b="0" i="0" kern="1200" dirty="0">
                <a:solidFill>
                  <a:schemeClr val="tx1"/>
                </a:solidFill>
                <a:effectLst/>
                <a:latin typeface="+mn-lt"/>
                <a:ea typeface="+mn-ea"/>
                <a:cs typeface="+mn-cs"/>
              </a:rPr>
              <a:t>, and (because </a:t>
            </a:r>
            <a:r>
              <a:rPr lang="en-US" sz="1200" b="0" i="0" kern="1200" dirty="0" err="1">
                <a:solidFill>
                  <a:schemeClr val="tx1"/>
                </a:solidFill>
                <a:effectLst/>
                <a:latin typeface="+mn-lt"/>
                <a:ea typeface="+mn-ea"/>
                <a:cs typeface="+mn-cs"/>
              </a:rPr>
              <a:t>subqueries</a:t>
            </a:r>
            <a:r>
              <a:rPr lang="en-US" sz="1200" b="0" i="0" kern="1200" dirty="0">
                <a:solidFill>
                  <a:schemeClr val="tx1"/>
                </a:solidFill>
                <a:effectLst/>
                <a:latin typeface="+mn-lt"/>
                <a:ea typeface="+mn-ea"/>
                <a:cs typeface="+mn-cs"/>
              </a:rPr>
              <a:t> can be used in the </a:t>
            </a:r>
            <a:r>
              <a:rPr lang="en-US" dirty="0"/>
              <a:t>SET</a:t>
            </a:r>
            <a:r>
              <a:rPr lang="en-US" sz="1200" b="0" i="0" kern="1200" dirty="0">
                <a:solidFill>
                  <a:schemeClr val="tx1"/>
                </a:solidFill>
                <a:effectLst/>
                <a:latin typeface="+mn-lt"/>
                <a:ea typeface="+mn-ea"/>
                <a:cs typeface="+mn-cs"/>
              </a:rPr>
              <a:t> clause) </a:t>
            </a:r>
            <a:r>
              <a:rPr lang="en-US" sz="1200" b="0" i="0" u="none" strike="noStrike" kern="1200" dirty="0">
                <a:solidFill>
                  <a:schemeClr val="tx1"/>
                </a:solidFill>
                <a:effectLst/>
                <a:latin typeface="+mn-lt"/>
                <a:ea typeface="+mn-ea"/>
                <a:cs typeface="+mn-cs"/>
                <a:hlinkClick r:id="rId7" tooltip="13.2.6 LOAD DATA INFILE Syntax"/>
              </a:rPr>
              <a:t>LOAD DATA INFILE</a:t>
            </a:r>
            <a:r>
              <a:rPr lang="en-US" sz="1200" b="0" i="0" kern="1200" dirty="0">
                <a:solidFill>
                  <a:schemeClr val="tx1"/>
                </a:solidFill>
                <a:effectLst/>
                <a:latin typeface="+mn-lt"/>
                <a:ea typeface="+mn-ea"/>
                <a:cs typeface="+mn-cs"/>
              </a:rPr>
              <a:t>.</a:t>
            </a:r>
          </a:p>
          <a:p>
            <a:pPr marL="285750" indent="-285750">
              <a:buFont typeface="+mj-lt"/>
              <a:buAutoNum type="romanLcPeriod"/>
            </a:pPr>
            <a:r>
              <a:rPr lang="en-US" sz="1200" b="0" i="0" kern="1200" dirty="0">
                <a:solidFill>
                  <a:schemeClr val="tx1"/>
                </a:solidFill>
                <a:effectLst/>
                <a:latin typeface="+mn-lt"/>
                <a:ea typeface="+mn-ea"/>
                <a:cs typeface="+mn-cs"/>
              </a:rPr>
              <a:t>T; There are a few contexts in which a scalar subquery cannot be used. If a statement permits only a literal value, you cannot use a </a:t>
            </a:r>
            <a:r>
              <a:rPr lang="en-US" sz="1200" b="0" i="0" kern="1200" dirty="0" err="1">
                <a:solidFill>
                  <a:schemeClr val="tx1"/>
                </a:solidFill>
                <a:effectLst/>
                <a:latin typeface="+mn-lt"/>
                <a:ea typeface="+mn-ea"/>
                <a:cs typeface="+mn-cs"/>
              </a:rPr>
              <a:t>subquery</a:t>
            </a:r>
            <a:r>
              <a:rPr lang="en-US" sz="1200" b="0" i="0" kern="1200" dirty="0">
                <a:solidFill>
                  <a:schemeClr val="tx1"/>
                </a:solidFill>
                <a:effectLst/>
                <a:latin typeface="+mn-lt"/>
                <a:ea typeface="+mn-ea"/>
                <a:cs typeface="+mn-cs"/>
              </a:rPr>
              <a:t>. For example, </a:t>
            </a:r>
            <a:r>
              <a:rPr lang="en-US" dirty="0"/>
              <a:t>LIMIT</a:t>
            </a:r>
            <a:r>
              <a:rPr lang="en-US" sz="1200" b="0" i="0" kern="1200" dirty="0">
                <a:solidFill>
                  <a:schemeClr val="tx1"/>
                </a:solidFill>
                <a:effectLst/>
                <a:latin typeface="+mn-lt"/>
                <a:ea typeface="+mn-ea"/>
                <a:cs typeface="+mn-cs"/>
              </a:rPr>
              <a:t> requires literal integer arguments, and </a:t>
            </a:r>
            <a:r>
              <a:rPr lang="en-US" sz="1200" b="0" i="0" u="none" strike="noStrike" kern="1200" dirty="0">
                <a:solidFill>
                  <a:schemeClr val="tx1"/>
                </a:solidFill>
                <a:effectLst/>
                <a:latin typeface="+mn-lt"/>
                <a:ea typeface="+mn-ea"/>
                <a:cs typeface="+mn-cs"/>
                <a:hlinkClick r:id="rId7" tooltip="13.2.6 LOAD DATA INFILE Syntax"/>
              </a:rPr>
              <a:t>LOAD DATA INFILE</a:t>
            </a:r>
            <a:r>
              <a:rPr lang="en-US" sz="1200" b="0" i="0" kern="1200" dirty="0">
                <a:solidFill>
                  <a:schemeClr val="tx1"/>
                </a:solidFill>
                <a:effectLst/>
                <a:latin typeface="+mn-lt"/>
                <a:ea typeface="+mn-ea"/>
                <a:cs typeface="+mn-cs"/>
              </a:rPr>
              <a:t> requires a literal string file name. You cannot use </a:t>
            </a:r>
            <a:r>
              <a:rPr lang="en-US" sz="1200" b="0" i="0" kern="1200" dirty="0" err="1">
                <a:solidFill>
                  <a:schemeClr val="tx1"/>
                </a:solidFill>
                <a:effectLst/>
                <a:latin typeface="+mn-lt"/>
                <a:ea typeface="+mn-ea"/>
                <a:cs typeface="+mn-cs"/>
              </a:rPr>
              <a:t>subqueries</a:t>
            </a:r>
            <a:r>
              <a:rPr lang="en-US" sz="1200" b="0" i="0" kern="1200" dirty="0">
                <a:solidFill>
                  <a:schemeClr val="tx1"/>
                </a:solidFill>
                <a:effectLst/>
                <a:latin typeface="+mn-lt"/>
                <a:ea typeface="+mn-ea"/>
                <a:cs typeface="+mn-cs"/>
              </a:rPr>
              <a:t> to supply these values.</a:t>
            </a:r>
          </a:p>
          <a:p>
            <a:pPr marL="285750" indent="-285750">
              <a:buFont typeface="+mj-lt"/>
              <a:buAutoNum type="romanLcPeriod"/>
            </a:pPr>
            <a:r>
              <a:rPr lang="en-US" dirty="0"/>
              <a:t>F; NOT IN</a:t>
            </a:r>
            <a:r>
              <a:rPr lang="en-US" sz="1200" b="0" i="0" kern="1200" dirty="0">
                <a:solidFill>
                  <a:schemeClr val="tx1"/>
                </a:solidFill>
                <a:effectLst/>
                <a:latin typeface="+mn-lt"/>
                <a:ea typeface="+mn-ea"/>
                <a:cs typeface="+mn-cs"/>
              </a:rPr>
              <a:t> is not an alias for </a:t>
            </a:r>
            <a:r>
              <a:rPr lang="en-US" dirty="0"/>
              <a:t>&lt;&gt; ANY</a:t>
            </a:r>
            <a:r>
              <a:rPr lang="en-US" sz="1200" b="0" i="0" kern="1200" dirty="0">
                <a:solidFill>
                  <a:schemeClr val="tx1"/>
                </a:solidFill>
                <a:effectLst/>
                <a:latin typeface="+mn-lt"/>
                <a:ea typeface="+mn-ea"/>
                <a:cs typeface="+mn-cs"/>
              </a:rPr>
              <a:t>, but for </a:t>
            </a:r>
            <a:r>
              <a:rPr lang="en-US" dirty="0"/>
              <a:t>&lt;&gt; ALL</a:t>
            </a:r>
            <a:r>
              <a:rPr lang="en-US" sz="1200" b="0" i="0" kern="1200" dirty="0">
                <a:solidFill>
                  <a:schemeClr val="tx1"/>
                </a:solidFill>
                <a:effectLst/>
                <a:latin typeface="+mn-lt"/>
                <a:ea typeface="+mn-ea"/>
                <a:cs typeface="+mn-cs"/>
              </a:rPr>
              <a:t>.</a:t>
            </a:r>
          </a:p>
          <a:p>
            <a:pPr marL="285750" indent="-285750">
              <a:buFont typeface="+mj-lt"/>
              <a:buAutoNum type="romanLcPeriod"/>
            </a:pPr>
            <a:r>
              <a:rPr lang="en-US" sz="1200" b="0" i="0" kern="1200" dirty="0">
                <a:solidFill>
                  <a:schemeClr val="tx1"/>
                </a:solidFill>
                <a:effectLst/>
                <a:latin typeface="+mn-lt"/>
                <a:ea typeface="+mn-ea"/>
                <a:cs typeface="+mn-cs"/>
              </a:rPr>
              <a:t>T;A </a:t>
            </a:r>
            <a:r>
              <a:rPr lang="en-US" sz="1200" b="0" i="1" kern="1200" dirty="0">
                <a:solidFill>
                  <a:schemeClr val="tx1"/>
                </a:solidFill>
                <a:effectLst/>
                <a:latin typeface="+mn-lt"/>
                <a:ea typeface="+mn-ea"/>
                <a:cs typeface="+mn-cs"/>
              </a:rPr>
              <a:t>row subquery</a:t>
            </a:r>
            <a:r>
              <a:rPr lang="en-US" sz="1200" b="0" i="0" kern="1200" dirty="0">
                <a:solidFill>
                  <a:schemeClr val="tx1"/>
                </a:solidFill>
                <a:effectLst/>
                <a:latin typeface="+mn-lt"/>
                <a:ea typeface="+mn-ea"/>
                <a:cs typeface="+mn-cs"/>
              </a:rPr>
              <a:t> is a subquery variant that returns a single row and can thus return more than one column value.</a:t>
            </a:r>
          </a:p>
          <a:p>
            <a:pPr marL="285750" indent="-285750">
              <a:buFont typeface="+mj-lt"/>
              <a:buAutoNum type="romanLcPeriod"/>
            </a:pPr>
            <a:r>
              <a:rPr lang="en-US" sz="1200" b="0" i="0" kern="1200" dirty="0">
                <a:solidFill>
                  <a:schemeClr val="tx1"/>
                </a:solidFill>
                <a:effectLst/>
                <a:latin typeface="+mn-lt"/>
                <a:ea typeface="+mn-ea"/>
                <a:cs typeface="+mn-cs"/>
              </a:rPr>
              <a:t>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If a subquery returns any rows at all, </a:t>
            </a:r>
            <a:r>
              <a:rPr lang="en-US" dirty="0"/>
              <a:t>EXISTS </a:t>
            </a:r>
            <a:r>
              <a:rPr lang="en-US" i="1" dirty="0">
                <a:effectLst/>
              </a:rPr>
              <a:t>subquery</a:t>
            </a:r>
            <a:r>
              <a:rPr lang="en-US" sz="1200" b="0" i="0" kern="1200" dirty="0">
                <a:solidFill>
                  <a:schemeClr val="tx1"/>
                </a:solidFill>
                <a:effectLst/>
                <a:latin typeface="+mn-lt"/>
                <a:ea typeface="+mn-ea"/>
                <a:cs typeface="+mn-cs"/>
              </a:rPr>
              <a:t> is </a:t>
            </a:r>
            <a:r>
              <a:rPr lang="en-US" dirty="0"/>
              <a:t>TRUE</a:t>
            </a:r>
            <a:r>
              <a:rPr lang="en-US" sz="1200" b="0" i="0" kern="1200" dirty="0">
                <a:solidFill>
                  <a:schemeClr val="tx1"/>
                </a:solidFill>
                <a:effectLst/>
                <a:latin typeface="+mn-lt"/>
                <a:ea typeface="+mn-ea"/>
                <a:cs typeface="+mn-cs"/>
              </a:rPr>
              <a:t>, and </a:t>
            </a:r>
            <a:r>
              <a:rPr lang="en-US" dirty="0"/>
              <a:t>NOT EXISTS </a:t>
            </a:r>
            <a:r>
              <a:rPr lang="en-US" i="1" dirty="0">
                <a:effectLst/>
              </a:rPr>
              <a:t>subquery</a:t>
            </a:r>
            <a:r>
              <a:rPr lang="en-US" sz="1200" b="0" i="0" kern="1200" dirty="0">
                <a:solidFill>
                  <a:schemeClr val="tx1"/>
                </a:solidFill>
                <a:effectLst/>
                <a:latin typeface="+mn-lt"/>
                <a:ea typeface="+mn-ea"/>
                <a:cs typeface="+mn-cs"/>
              </a:rPr>
              <a:t> is </a:t>
            </a:r>
            <a:r>
              <a:rPr lang="en-US" dirty="0"/>
              <a:t>FALSE</a:t>
            </a:r>
            <a:r>
              <a:rPr lang="en-US" sz="1200" b="0" i="0" kern="1200" dirty="0">
                <a:solidFill>
                  <a:schemeClr val="tx1"/>
                </a:solidFill>
                <a:effectLst/>
                <a:latin typeface="+mn-lt"/>
                <a:ea typeface="+mn-ea"/>
                <a:cs typeface="+mn-cs"/>
              </a:rPr>
              <a:t>.</a:t>
            </a:r>
          </a:p>
          <a:p>
            <a:pPr marL="285750" indent="-285750">
              <a:buFont typeface="+mj-lt"/>
              <a:buAutoNum type="romanLcPeriod"/>
            </a:pPr>
            <a:r>
              <a:rPr lang="en-US" sz="1200" b="0" i="0" kern="1200" dirty="0">
                <a:solidFill>
                  <a:schemeClr val="tx1"/>
                </a:solidFill>
                <a:effectLst/>
                <a:latin typeface="+mn-lt"/>
                <a:ea typeface="+mn-ea"/>
                <a:cs typeface="+mn-cs"/>
              </a:rPr>
              <a:t>F; MySQL evaluates from inside to outside. </a:t>
            </a:r>
          </a:p>
          <a:p>
            <a:pPr marL="285750" indent="-285750">
              <a:buFont typeface="+mj-lt"/>
              <a:buAutoNum type="romanLcPeriod"/>
            </a:pPr>
            <a:r>
              <a:rPr lang="en-US" sz="1200" b="0" i="0" kern="1200" dirty="0">
                <a:solidFill>
                  <a:schemeClr val="tx1"/>
                </a:solidFill>
                <a:effectLst/>
                <a:latin typeface="+mn-lt"/>
                <a:ea typeface="+mn-ea"/>
                <a:cs typeface="+mn-cs"/>
              </a:rPr>
              <a:t>F;</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Some </a:t>
            </a:r>
            <a:r>
              <a:rPr lang="en-US" sz="1200" b="0" i="0" kern="1200" dirty="0" err="1">
                <a:solidFill>
                  <a:schemeClr val="tx1"/>
                </a:solidFill>
                <a:effectLst/>
                <a:latin typeface="+mn-lt"/>
                <a:ea typeface="+mn-ea"/>
                <a:cs typeface="+mn-cs"/>
              </a:rPr>
              <a:t>subqueries</a:t>
            </a:r>
            <a:r>
              <a:rPr lang="en-US" sz="1200" b="0" i="0" kern="1200" dirty="0">
                <a:solidFill>
                  <a:schemeClr val="tx1"/>
                </a:solidFill>
                <a:effectLst/>
                <a:latin typeface="+mn-lt"/>
                <a:ea typeface="+mn-ea"/>
                <a:cs typeface="+mn-cs"/>
              </a:rPr>
              <a:t> can be transformed to joins for compatibility with older versions of MySQL that do not support </a:t>
            </a:r>
            <a:r>
              <a:rPr lang="en-US" sz="1200" b="0" i="0" kern="1200" dirty="0" err="1">
                <a:solidFill>
                  <a:schemeClr val="tx1"/>
                </a:solidFill>
                <a:effectLst/>
                <a:latin typeface="+mn-lt"/>
                <a:ea typeface="+mn-ea"/>
                <a:cs typeface="+mn-cs"/>
              </a:rPr>
              <a:t>subqueries</a:t>
            </a:r>
            <a:r>
              <a:rPr lang="en-US" sz="1200" b="0" i="0" kern="1200" dirty="0">
                <a:solidFill>
                  <a:schemeClr val="tx1"/>
                </a:solidFill>
                <a:effectLst/>
                <a:latin typeface="+mn-lt"/>
                <a:ea typeface="+mn-ea"/>
                <a:cs typeface="+mn-cs"/>
              </a:rPr>
              <a:t>. However, in some cases, converting a </a:t>
            </a:r>
            <a:r>
              <a:rPr lang="en-US" sz="1200" b="0" i="0" kern="1200" dirty="0" err="1">
                <a:solidFill>
                  <a:schemeClr val="tx1"/>
                </a:solidFill>
                <a:effectLst/>
                <a:latin typeface="+mn-lt"/>
                <a:ea typeface="+mn-ea"/>
                <a:cs typeface="+mn-cs"/>
              </a:rPr>
              <a:t>subquery</a:t>
            </a:r>
            <a:r>
              <a:rPr lang="en-US" sz="1200" b="0" i="0" kern="1200" dirty="0">
                <a:solidFill>
                  <a:schemeClr val="tx1"/>
                </a:solidFill>
                <a:effectLst/>
                <a:latin typeface="+mn-lt"/>
                <a:ea typeface="+mn-ea"/>
                <a:cs typeface="+mn-cs"/>
              </a:rPr>
              <a:t> to a join may improve performance. </a:t>
            </a:r>
          </a:p>
          <a:p>
            <a:pPr marL="285750" indent="-285750">
              <a:buFont typeface="+mj-lt"/>
              <a:buAutoNum type="romanLcPeriod"/>
            </a:pPr>
            <a:r>
              <a:rPr lang="en-US" sz="1200" b="0" i="0" kern="1200" dirty="0">
                <a:solidFill>
                  <a:schemeClr val="tx1"/>
                </a:solidFill>
                <a:effectLst/>
                <a:latin typeface="+mn-lt"/>
                <a:ea typeface="+mn-ea"/>
                <a:cs typeface="+mn-cs"/>
              </a:rPr>
              <a:t>T; For </a:t>
            </a:r>
            <a:r>
              <a:rPr lang="en-US" sz="1200" b="0" i="0" kern="1200" dirty="0" err="1">
                <a:solidFill>
                  <a:schemeClr val="tx1"/>
                </a:solidFill>
                <a:effectLst/>
                <a:latin typeface="+mn-lt"/>
                <a:ea typeface="+mn-ea"/>
                <a:cs typeface="+mn-cs"/>
              </a:rPr>
              <a:t>subqueries</a:t>
            </a:r>
            <a:r>
              <a:rPr lang="en-US" sz="1200" b="0" i="0" kern="1200" dirty="0">
                <a:solidFill>
                  <a:schemeClr val="tx1"/>
                </a:solidFill>
                <a:effectLst/>
                <a:latin typeface="+mn-lt"/>
                <a:ea typeface="+mn-ea"/>
                <a:cs typeface="+mn-cs"/>
              </a:rPr>
              <a:t> in </a:t>
            </a:r>
            <a:r>
              <a:rPr lang="en-US" dirty="0"/>
              <a:t>HAVING</a:t>
            </a:r>
            <a:r>
              <a:rPr lang="en-US" sz="1200" b="0" i="0" kern="1200" dirty="0">
                <a:solidFill>
                  <a:schemeClr val="tx1"/>
                </a:solidFill>
                <a:effectLst/>
                <a:latin typeface="+mn-lt"/>
                <a:ea typeface="+mn-ea"/>
                <a:cs typeface="+mn-cs"/>
              </a:rPr>
              <a:t> or </a:t>
            </a:r>
            <a:r>
              <a:rPr lang="en-US" dirty="0"/>
              <a:t>ORDER BY</a:t>
            </a:r>
            <a:r>
              <a:rPr lang="en-US" sz="1200" b="0" i="0" kern="1200" dirty="0">
                <a:solidFill>
                  <a:schemeClr val="tx1"/>
                </a:solidFill>
                <a:effectLst/>
                <a:latin typeface="+mn-lt"/>
                <a:ea typeface="+mn-ea"/>
                <a:cs typeface="+mn-cs"/>
              </a:rPr>
              <a:t> clauses, MySQL also looks for column names in the outer select list.</a:t>
            </a:r>
          </a:p>
          <a:p>
            <a:pPr marL="285750" indent="-285750">
              <a:buFont typeface="+mj-lt"/>
              <a:buAutoNum type="romanLcPeriod"/>
            </a:pPr>
            <a:r>
              <a:rPr lang="en-US" sz="1200" b="0" i="0" kern="1200" dirty="0">
                <a:solidFill>
                  <a:schemeClr val="tx1"/>
                </a:solidFill>
                <a:effectLst/>
                <a:latin typeface="+mn-lt"/>
                <a:ea typeface="+mn-ea"/>
                <a:cs typeface="+mn-cs"/>
              </a:rPr>
              <a:t>F; Aggregate functions in correlated </a:t>
            </a:r>
            <a:r>
              <a:rPr lang="en-US" sz="1200" b="0" i="0" kern="1200" dirty="0" err="1">
                <a:solidFill>
                  <a:schemeClr val="tx1"/>
                </a:solidFill>
                <a:effectLst/>
                <a:latin typeface="+mn-lt"/>
                <a:ea typeface="+mn-ea"/>
                <a:cs typeface="+mn-cs"/>
              </a:rPr>
              <a:t>subqueries</a:t>
            </a:r>
            <a:r>
              <a:rPr lang="en-US" sz="1200" b="0" i="0" kern="1200" dirty="0">
                <a:solidFill>
                  <a:schemeClr val="tx1"/>
                </a:solidFill>
                <a:effectLst/>
                <a:latin typeface="+mn-lt"/>
                <a:ea typeface="+mn-ea"/>
                <a:cs typeface="+mn-cs"/>
              </a:rPr>
              <a:t> may contain outer references, provided the function contains nothing but outer references, and provided the function is not contained in another function or expression.</a:t>
            </a:r>
          </a:p>
          <a:p>
            <a:pPr marL="285750" indent="-285750">
              <a:buFont typeface="+mj-lt"/>
              <a:buAutoNum type="romanLcPeriod"/>
            </a:pPr>
            <a:r>
              <a:rPr lang="en-US" sz="1200" b="0" i="0" kern="1200" dirty="0">
                <a:solidFill>
                  <a:schemeClr val="tx1"/>
                </a:solidFill>
                <a:effectLst/>
                <a:latin typeface="+mn-lt"/>
                <a:ea typeface="+mn-ea"/>
                <a:cs typeface="+mn-cs"/>
              </a:rPr>
              <a:t>F; Traditionally, an </a:t>
            </a:r>
            <a:r>
              <a:rPr lang="en-US" dirty="0"/>
              <a:t>EXISTS</a:t>
            </a:r>
            <a:r>
              <a:rPr lang="en-US" sz="1200" b="0" i="0" kern="1200" dirty="0">
                <a:solidFill>
                  <a:schemeClr val="tx1"/>
                </a:solidFill>
                <a:effectLst/>
                <a:latin typeface="+mn-lt"/>
                <a:ea typeface="+mn-ea"/>
                <a:cs typeface="+mn-cs"/>
              </a:rPr>
              <a:t> subquery starts with </a:t>
            </a:r>
            <a:r>
              <a:rPr lang="en-US" dirty="0"/>
              <a:t>SELECT *</a:t>
            </a:r>
            <a:r>
              <a:rPr lang="en-US" sz="1200" b="0" i="0" kern="1200" dirty="0">
                <a:solidFill>
                  <a:schemeClr val="tx1"/>
                </a:solidFill>
                <a:effectLst/>
                <a:latin typeface="+mn-lt"/>
                <a:ea typeface="+mn-ea"/>
                <a:cs typeface="+mn-cs"/>
              </a:rPr>
              <a:t>, but it could begin with </a:t>
            </a:r>
            <a:r>
              <a:rPr lang="en-US" dirty="0"/>
              <a:t>SELECT 5</a:t>
            </a:r>
            <a:r>
              <a:rPr lang="en-US" sz="1200" b="0" i="0" kern="1200" dirty="0">
                <a:solidFill>
                  <a:schemeClr val="tx1"/>
                </a:solidFill>
                <a:effectLst/>
                <a:latin typeface="+mn-lt"/>
                <a:ea typeface="+mn-ea"/>
                <a:cs typeface="+mn-cs"/>
              </a:rPr>
              <a:t> or </a:t>
            </a:r>
            <a:r>
              <a:rPr lang="en-US" dirty="0"/>
              <a:t>SELECT column1</a:t>
            </a:r>
            <a:r>
              <a:rPr lang="en-US" sz="1200" b="0" i="0" kern="1200" dirty="0">
                <a:solidFill>
                  <a:schemeClr val="tx1"/>
                </a:solidFill>
                <a:effectLst/>
                <a:latin typeface="+mn-lt"/>
                <a:ea typeface="+mn-ea"/>
                <a:cs typeface="+mn-cs"/>
              </a:rPr>
              <a:t> or anything at all. </a:t>
            </a:r>
            <a:r>
              <a:rPr lang="en-US" sz="1200" b="0" i="0" kern="1200">
                <a:solidFill>
                  <a:schemeClr val="tx1"/>
                </a:solidFill>
                <a:effectLst/>
                <a:latin typeface="+mn-lt"/>
                <a:ea typeface="+mn-ea"/>
                <a:cs typeface="+mn-cs"/>
              </a:rPr>
              <a:t>MySQL ignores the </a:t>
            </a:r>
            <a:r>
              <a:rPr lang="en-US" sz="1200" b="0" i="0" u="none" strike="noStrike" kern="1200">
                <a:solidFill>
                  <a:schemeClr val="tx1"/>
                </a:solidFill>
                <a:effectLst/>
                <a:latin typeface="+mn-lt"/>
                <a:ea typeface="+mn-ea"/>
                <a:cs typeface="+mn-cs"/>
                <a:hlinkClick r:id="rId8" tooltip="13.2.9 SELECT Syntax"/>
              </a:rPr>
              <a:t>SELECT</a:t>
            </a:r>
            <a:r>
              <a:rPr lang="en-US" sz="1200" b="0" i="0" kern="1200">
                <a:solidFill>
                  <a:schemeClr val="tx1"/>
                </a:solidFill>
                <a:effectLst/>
                <a:latin typeface="+mn-lt"/>
                <a:ea typeface="+mn-ea"/>
                <a:cs typeface="+mn-cs"/>
              </a:rPr>
              <a:t> list in such a subquery, so it makes no difference.</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22</a:t>
            </a:fld>
            <a:endParaRPr lang="en-IN" dirty="0"/>
          </a:p>
        </p:txBody>
      </p:sp>
    </p:spTree>
    <p:extLst>
      <p:ext uri="{BB962C8B-B14F-4D97-AF65-F5344CB8AC3E}">
        <p14:creationId xmlns:p14="http://schemas.microsoft.com/office/powerpoint/2010/main" val="1278645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[Comparison Operator] could be equality operators such as =, &gt;, &lt;, &gt;=, &lt;=. It can also be a text operator such as "LIKE". The portion in </a:t>
            </a:r>
            <a:r>
              <a:rPr lang="en-US" sz="1200" b="1" i="0" kern="1200" dirty="0">
                <a:solidFill>
                  <a:schemeClr val="tx1"/>
                </a:solidFill>
                <a:effectLst/>
                <a:latin typeface="+mn-lt"/>
                <a:ea typeface="+mn-ea"/>
                <a:cs typeface="+mn-cs"/>
              </a:rPr>
              <a:t>red</a:t>
            </a:r>
            <a:r>
              <a:rPr lang="en-US" sz="1200" b="0" i="0" kern="1200" dirty="0">
                <a:solidFill>
                  <a:schemeClr val="tx1"/>
                </a:solidFill>
                <a:effectLst/>
                <a:latin typeface="+mn-lt"/>
                <a:ea typeface="+mn-ea"/>
                <a:cs typeface="+mn-cs"/>
              </a:rPr>
              <a:t> is considered as the "inner query," while the portion in </a:t>
            </a:r>
            <a:r>
              <a:rPr lang="en-US" sz="1200" b="1" i="0" kern="1200" dirty="0">
                <a:solidFill>
                  <a:schemeClr val="tx1"/>
                </a:solidFill>
                <a:effectLst/>
                <a:latin typeface="+mn-lt"/>
                <a:ea typeface="+mn-ea"/>
                <a:cs typeface="+mn-cs"/>
              </a:rPr>
              <a:t>green</a:t>
            </a:r>
            <a:r>
              <a:rPr lang="en-US" sz="1200" b="0" i="0" kern="1200" dirty="0">
                <a:solidFill>
                  <a:schemeClr val="tx1"/>
                </a:solidFill>
                <a:effectLst/>
                <a:latin typeface="+mn-lt"/>
                <a:ea typeface="+mn-ea"/>
                <a:cs typeface="+mn-cs"/>
              </a:rPr>
              <a:t> is considered as the "outer query.“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subquery's outer statement can be any one of: SELECT, INSERT, UPDATE, DELETE, SET, or DO.</a:t>
            </a: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5</a:t>
            </a:fld>
            <a:endParaRPr lang="en-IN" dirty="0"/>
          </a:p>
        </p:txBody>
      </p:sp>
    </p:spTree>
    <p:extLst>
      <p:ext uri="{BB962C8B-B14F-4D97-AF65-F5344CB8AC3E}">
        <p14:creationId xmlns:p14="http://schemas.microsoft.com/office/powerpoint/2010/main" val="28689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https://dev.mysql.com/doc/refman/8.0/en/scalar-subqueries.html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7</a:t>
            </a:fld>
            <a:endParaRPr lang="en-IN" dirty="0"/>
          </a:p>
        </p:txBody>
      </p:sp>
    </p:spTree>
    <p:extLst>
      <p:ext uri="{BB962C8B-B14F-4D97-AF65-F5344CB8AC3E}">
        <p14:creationId xmlns:p14="http://schemas.microsoft.com/office/powerpoint/2010/main" val="426552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https://dev.mysql.com/doc/refman/8.0/en/comparisons-using-subqueries.html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8</a:t>
            </a:fld>
            <a:endParaRPr lang="en-IN" dirty="0"/>
          </a:p>
        </p:txBody>
      </p:sp>
    </p:spTree>
    <p:extLst>
      <p:ext uri="{BB962C8B-B14F-4D97-AF65-F5344CB8AC3E}">
        <p14:creationId xmlns:p14="http://schemas.microsoft.com/office/powerpoint/2010/main" val="4011632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https://dev.mysql.com/doc/refman/8.0/en/row-subqueries.html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9</a:t>
            </a:fld>
            <a:endParaRPr lang="en-IN" dirty="0"/>
          </a:p>
        </p:txBody>
      </p:sp>
    </p:spTree>
    <p:extLst>
      <p:ext uri="{BB962C8B-B14F-4D97-AF65-F5344CB8AC3E}">
        <p14:creationId xmlns:p14="http://schemas.microsoft.com/office/powerpoint/2010/main" val="198652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https://dev.mysql.com/doc/refman/8.0/en/any-in-some-subqueries.html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10</a:t>
            </a:fld>
            <a:endParaRPr lang="en-IN" dirty="0"/>
          </a:p>
        </p:txBody>
      </p:sp>
    </p:spTree>
    <p:extLst>
      <p:ext uri="{BB962C8B-B14F-4D97-AF65-F5344CB8AC3E}">
        <p14:creationId xmlns:p14="http://schemas.microsoft.com/office/powerpoint/2010/main" val="394084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https://dev.mysql.com/doc/refman/8.0/en/all-subqueries.html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11</a:t>
            </a:fld>
            <a:endParaRPr lang="en-IN" dirty="0"/>
          </a:p>
        </p:txBody>
      </p:sp>
    </p:spTree>
    <p:extLst>
      <p:ext uri="{BB962C8B-B14F-4D97-AF65-F5344CB8AC3E}">
        <p14:creationId xmlns:p14="http://schemas.microsoft.com/office/powerpoint/2010/main" val="270644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https://dev.mysql.com/doc/refman/8.0/en/correlated-subqueries.html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13</a:t>
            </a:fld>
            <a:endParaRPr lang="en-IN" dirty="0"/>
          </a:p>
        </p:txBody>
      </p:sp>
    </p:spTree>
    <p:extLst>
      <p:ext uri="{BB962C8B-B14F-4D97-AF65-F5344CB8AC3E}">
        <p14:creationId xmlns:p14="http://schemas.microsoft.com/office/powerpoint/2010/main" val="176802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https://dev.mysql.com/doc/refman/8.0/en/derived-tables.html</a:t>
            </a:r>
          </a:p>
        </p:txBody>
      </p:sp>
      <p:sp>
        <p:nvSpPr>
          <p:cNvPr id="4" name="Slide Number Placeholder 3"/>
          <p:cNvSpPr>
            <a:spLocks noGrp="1"/>
          </p:cNvSpPr>
          <p:nvPr>
            <p:ph type="sldNum" sz="quarter" idx="10"/>
          </p:nvPr>
        </p:nvSpPr>
        <p:spPr/>
        <p:txBody>
          <a:bodyPr/>
          <a:lstStyle/>
          <a:p>
            <a:fld id="{42076F6B-3FBD-423E-9A61-A4E44799159F}" type="slidenum">
              <a:rPr lang="en-IN" smtClean="0"/>
              <a:t>14</a:t>
            </a:fld>
            <a:endParaRPr lang="en-IN" dirty="0"/>
          </a:p>
        </p:txBody>
      </p:sp>
    </p:spTree>
    <p:extLst>
      <p:ext uri="{BB962C8B-B14F-4D97-AF65-F5344CB8AC3E}">
        <p14:creationId xmlns:p14="http://schemas.microsoft.com/office/powerpoint/2010/main" val="1414152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F32C3F40-8760-43FA-9059-330E2D1C5C70}" type="datetimeFigureOut">
              <a:rPr lang="en-US"/>
              <a:pPr>
                <a:defRPr/>
              </a:pPr>
              <a:t>6/20/2019</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0FF37E34-F76E-411B-90DA-1125C1A7C47C}" type="slidenum">
              <a:rPr lang="en-US"/>
              <a:pPr>
                <a:defRPr/>
              </a:pPr>
              <a:t>‹#›</a:t>
            </a:fld>
            <a:endParaRPr lang="en-US" dirty="0"/>
          </a:p>
        </p:txBody>
      </p:sp>
    </p:spTree>
    <p:extLst>
      <p:ext uri="{BB962C8B-B14F-4D97-AF65-F5344CB8AC3E}">
        <p14:creationId xmlns:p14="http://schemas.microsoft.com/office/powerpoint/2010/main" val="279736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924CD1-EF35-48EC-BA1B-9B5025510BD9}" type="datetimeFigureOut">
              <a:rPr lang="en-US"/>
              <a:pPr>
                <a:defRPr/>
              </a:pPr>
              <a:t>6/20/2019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656AA-32B3-492C-BFFA-08320FA7FDE4}" type="slidenum">
              <a:rPr lang="en-US"/>
              <a:pPr>
                <a:defRPr/>
              </a:pPr>
              <a:t>‹#›</a:t>
            </a:fld>
            <a:endParaRPr lang="en-US" dirty="0"/>
          </a:p>
        </p:txBody>
      </p:sp>
    </p:spTree>
    <p:extLst>
      <p:ext uri="{BB962C8B-B14F-4D97-AF65-F5344CB8AC3E}">
        <p14:creationId xmlns:p14="http://schemas.microsoft.com/office/powerpoint/2010/main" val="51845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BC49E-F306-4F4F-A720-509760451F08}" type="datetimeFigureOut">
              <a:rPr lang="en-US"/>
              <a:pPr>
                <a:defRPr/>
              </a:pPr>
              <a:t>6/20/2019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7DA73B3-251F-4012-A178-BBC875D9E00E}" type="slidenum">
              <a:rPr lang="en-US"/>
              <a:pPr>
                <a:defRPr/>
              </a:pPr>
              <a:t>‹#›</a:t>
            </a:fld>
            <a:endParaRPr lang="en-US" dirty="0"/>
          </a:p>
        </p:txBody>
      </p:sp>
    </p:spTree>
    <p:extLst>
      <p:ext uri="{BB962C8B-B14F-4D97-AF65-F5344CB8AC3E}">
        <p14:creationId xmlns:p14="http://schemas.microsoft.com/office/powerpoint/2010/main" val="320729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750D6A-FDA4-4AAD-9067-C1C0F5874746}" type="datetimeFigureOut">
              <a:rPr lang="en-US"/>
              <a:pPr>
                <a:defRPr/>
              </a:pPr>
              <a:t>6/20/2019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74369-F8FB-4CDE-949A-51F088BEA6F8}" type="slidenum">
              <a:rPr lang="en-US"/>
              <a:pPr>
                <a:defRPr/>
              </a:pPr>
              <a:t>‹#›</a:t>
            </a:fld>
            <a:endParaRPr lang="en-US" dirty="0"/>
          </a:p>
        </p:txBody>
      </p:sp>
    </p:spTree>
    <p:extLst>
      <p:ext uri="{BB962C8B-B14F-4D97-AF65-F5344CB8AC3E}">
        <p14:creationId xmlns:p14="http://schemas.microsoft.com/office/powerpoint/2010/main" val="11840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D0CB57-D793-4261-A051-0932427D3832}" type="datetimeFigureOut">
              <a:rPr lang="en-US"/>
              <a:pPr>
                <a:defRPr/>
              </a:pPr>
              <a:t>6/20/2019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8F766A-C5A5-4873-8386-FDE9D44195C2}" type="slidenum">
              <a:rPr lang="en-US"/>
              <a:pPr>
                <a:defRPr/>
              </a:pPr>
              <a:t>‹#›</a:t>
            </a:fld>
            <a:endParaRPr lang="en-US" dirty="0"/>
          </a:p>
        </p:txBody>
      </p:sp>
    </p:spTree>
    <p:extLst>
      <p:ext uri="{BB962C8B-B14F-4D97-AF65-F5344CB8AC3E}">
        <p14:creationId xmlns:p14="http://schemas.microsoft.com/office/powerpoint/2010/main" val="92125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EE3E672-DD0F-429A-A51A-BA12958DE0B3}" type="datetimeFigureOut">
              <a:rPr lang="en-US"/>
              <a:pPr>
                <a:defRPr/>
              </a:pPr>
              <a:t>6/20/2019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9B623E0-7478-40B7-B92D-7F5D063FC610}" type="slidenum">
              <a:rPr lang="en-US"/>
              <a:pPr>
                <a:defRPr/>
              </a:pPr>
              <a:t>‹#›</a:t>
            </a:fld>
            <a:endParaRPr lang="en-US" dirty="0"/>
          </a:p>
        </p:txBody>
      </p:sp>
    </p:spTree>
    <p:extLst>
      <p:ext uri="{BB962C8B-B14F-4D97-AF65-F5344CB8AC3E}">
        <p14:creationId xmlns:p14="http://schemas.microsoft.com/office/powerpoint/2010/main" val="37951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AD488AF-5BD7-4079-8346-6A274D5FC336}" type="datetimeFigureOut">
              <a:rPr lang="en-US"/>
              <a:pPr>
                <a:defRPr/>
              </a:pPr>
              <a:t>6/20/2019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7C209FB5-89BF-4E64-933D-5B0FFF9E4ED4}" type="slidenum">
              <a:rPr lang="en-US"/>
              <a:pPr>
                <a:defRPr/>
              </a:pPr>
              <a:t>‹#›</a:t>
            </a:fld>
            <a:endParaRPr lang="en-US" dirty="0"/>
          </a:p>
        </p:txBody>
      </p:sp>
    </p:spTree>
    <p:extLst>
      <p:ext uri="{BB962C8B-B14F-4D97-AF65-F5344CB8AC3E}">
        <p14:creationId xmlns:p14="http://schemas.microsoft.com/office/powerpoint/2010/main" val="18233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957C8D-3EF8-44BC-B1DA-256E8FD87A7D}" type="datetimeFigureOut">
              <a:rPr lang="en-US"/>
              <a:pPr>
                <a:defRPr/>
              </a:pPr>
              <a:t>6/20/2019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66DB2E7-D513-4104-8B1D-16CABE96F212}" type="slidenum">
              <a:rPr lang="en-US"/>
              <a:pPr>
                <a:defRPr/>
              </a:pPr>
              <a:t>‹#›</a:t>
            </a:fld>
            <a:endParaRPr lang="en-US" dirty="0"/>
          </a:p>
        </p:txBody>
      </p:sp>
    </p:spTree>
    <p:extLst>
      <p:ext uri="{BB962C8B-B14F-4D97-AF65-F5344CB8AC3E}">
        <p14:creationId xmlns:p14="http://schemas.microsoft.com/office/powerpoint/2010/main" val="18961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43DB28F-1F99-4A05-9EDC-731F8BFB0A81}" type="datetimeFigureOut">
              <a:rPr lang="en-US"/>
              <a:pPr>
                <a:defRPr/>
              </a:pPr>
              <a:t>6/20/2019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A511ECB-7294-4D8D-AC6A-F7A0811FF4CA}" type="slidenum">
              <a:rPr lang="en-US"/>
              <a:pPr>
                <a:defRPr/>
              </a:pPr>
              <a:t>‹#›</a:t>
            </a:fld>
            <a:endParaRPr lang="en-US" dirty="0"/>
          </a:p>
        </p:txBody>
      </p:sp>
    </p:spTree>
    <p:extLst>
      <p:ext uri="{BB962C8B-B14F-4D97-AF65-F5344CB8AC3E}">
        <p14:creationId xmlns:p14="http://schemas.microsoft.com/office/powerpoint/2010/main" val="3805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D44ACE-1529-490F-9CF3-58EAB28A18F7}" type="datetimeFigureOut">
              <a:rPr lang="en-US"/>
              <a:pPr>
                <a:defRPr/>
              </a:pPr>
              <a:t>6/20/2019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931AF7-A381-4DAD-917E-607CD0CA699C}" type="slidenum">
              <a:rPr lang="en-US"/>
              <a:pPr>
                <a:defRPr/>
              </a:pPr>
              <a:t>‹#›</a:t>
            </a:fld>
            <a:endParaRPr lang="en-US" dirty="0"/>
          </a:p>
        </p:txBody>
      </p:sp>
    </p:spTree>
    <p:extLst>
      <p:ext uri="{BB962C8B-B14F-4D97-AF65-F5344CB8AC3E}">
        <p14:creationId xmlns:p14="http://schemas.microsoft.com/office/powerpoint/2010/main" val="100254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C90EB-F603-4F18-8813-9028B0034AE6}" type="datetimeFigureOut">
              <a:rPr lang="en-US"/>
              <a:pPr>
                <a:defRPr/>
              </a:pPr>
              <a:t>6/20/2019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23C54E4-1DE5-47D9-8CC9-7B90BA475475}" type="slidenum">
              <a:rPr lang="en-US"/>
              <a:pPr>
                <a:defRPr/>
              </a:pPr>
              <a:t>‹#›</a:t>
            </a:fld>
            <a:endParaRPr lang="en-US" dirty="0"/>
          </a:p>
        </p:txBody>
      </p:sp>
    </p:spTree>
    <p:extLst>
      <p:ext uri="{BB962C8B-B14F-4D97-AF65-F5344CB8AC3E}">
        <p14:creationId xmlns:p14="http://schemas.microsoft.com/office/powerpoint/2010/main" val="30408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B96FF00-D3F7-4917-A9E8-A1C7FCB86C03}" type="datetimeFigureOut">
              <a:rPr lang="en-US"/>
              <a:pPr>
                <a:defRPr/>
              </a:pPr>
              <a:t>6/20/2019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FACC600-3636-4FC7-B750-7944793B9AA3}" type="slidenum">
              <a:rPr lang="en-US"/>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mysql/index.htm" TargetMode="External"/><Relationship Id="rId2" Type="http://schemas.openxmlformats.org/officeDocument/2006/relationships/hyperlink" Target="https://www.1keydata.com/sql/sql.html" TargetMode="External"/><Relationship Id="rId1" Type="http://schemas.openxmlformats.org/officeDocument/2006/relationships/slideLayout" Target="../slideLayouts/slideLayout2.xml"/><Relationship Id="rId4" Type="http://schemas.openxmlformats.org/officeDocument/2006/relationships/hyperlink" Target="https://dev.mysql.com/doc/refman/8.0/en/"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1keydata.com/sql/sql-data-type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45" t="5708" r="5200" b="7088"/>
          <a:stretch/>
        </p:blipFill>
        <p:spPr bwMode="auto">
          <a:xfrm>
            <a:off x="4620491" y="152400"/>
            <a:ext cx="4523509" cy="252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ctrTitle"/>
          </p:nvPr>
        </p:nvSpPr>
        <p:spPr>
          <a:xfrm>
            <a:off x="152400" y="1443296"/>
            <a:ext cx="7772400" cy="2308225"/>
          </a:xfrm>
        </p:spPr>
        <p:txBody>
          <a:bodyPr/>
          <a:lstStyle/>
          <a:p>
            <a:pPr algn="l"/>
            <a:r>
              <a:rPr lang="en-US" sz="6000" b="1" dirty="0">
                <a:solidFill>
                  <a:schemeClr val="accent5">
                    <a:lumMod val="75000"/>
                  </a:schemeClr>
                </a:solidFill>
                <a:latin typeface="Times New Roman" panose="02020603050405020304" pitchFamily="18" charset="0"/>
                <a:cs typeface="Times New Roman" panose="02020603050405020304" pitchFamily="18" charset="0"/>
              </a:rPr>
              <a:t>LECTURE 5</a:t>
            </a: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700" dirty="0">
                <a:solidFill>
                  <a:srgbClr val="FF0000"/>
                </a:solidFill>
                <a:latin typeface="Stencil" panose="040409050D0802020404" pitchFamily="82" charset="0"/>
              </a:rPr>
            </a:br>
            <a:r>
              <a:rPr lang="en-US" sz="6600" b="1" dirty="0">
                <a:solidFill>
                  <a:srgbClr val="C00000"/>
                </a:solidFill>
                <a:latin typeface="Arial Narrow" panose="020B0606020202030204" pitchFamily="34" charset="0"/>
              </a:rPr>
              <a:t>SUBQUERIES</a:t>
            </a:r>
            <a:br>
              <a:rPr lang="en-US" sz="6600" b="1">
                <a:solidFill>
                  <a:srgbClr val="C00000"/>
                </a:solidFill>
                <a:latin typeface="Arial Narrow" panose="020B0606020202030204" pitchFamily="34" charset="0"/>
              </a:rPr>
            </a:br>
            <a:r>
              <a:rPr lang="en-US" sz="6600" b="1">
                <a:solidFill>
                  <a:srgbClr val="C00000"/>
                </a:solidFill>
                <a:latin typeface="Arial Narrow" panose="020B0606020202030204" pitchFamily="34" charset="0"/>
              </a:rPr>
              <a:t>AND JOINS</a:t>
            </a:r>
            <a:endParaRPr lang="en-US" sz="6000" b="1" dirty="0">
              <a:solidFill>
                <a:srgbClr val="C00000"/>
              </a:solidFill>
              <a:latin typeface="Arial Narrow" panose="020B0606020202030204" pitchFamily="34" charset="0"/>
            </a:endParaRPr>
          </a:p>
        </p:txBody>
      </p:sp>
      <p:sp>
        <p:nvSpPr>
          <p:cNvPr id="5" name="Subtitle 4"/>
          <p:cNvSpPr>
            <a:spLocks noGrp="1"/>
          </p:cNvSpPr>
          <p:nvPr>
            <p:ph type="subTitle" idx="1"/>
          </p:nvPr>
        </p:nvSpPr>
        <p:spPr>
          <a:xfrm>
            <a:off x="5410200" y="4876800"/>
            <a:ext cx="4038600" cy="1066800"/>
          </a:xfrm>
        </p:spPr>
        <p:txBody>
          <a:bodyPr/>
          <a:lstStyle/>
          <a:p>
            <a:r>
              <a:rPr lang="en-US" sz="4000">
                <a:solidFill>
                  <a:schemeClr val="tx1"/>
                </a:solidFill>
                <a:latin typeface="Arial Rounded MT Bold" panose="020F0704030504030204" pitchFamily="34" charset="0"/>
              </a:rPr>
              <a:t>Ankita Pai</a:t>
            </a:r>
          </a:p>
          <a:p>
            <a:endParaRPr lang="en-US" sz="4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1043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Subqueries with ANY, IN or SOME</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a:t>operand</a:t>
            </a:r>
            <a:r>
              <a:rPr lang="en-US" b="1" dirty="0"/>
              <a:t> </a:t>
            </a:r>
            <a:r>
              <a:rPr lang="en-US" b="1" i="1" dirty="0"/>
              <a:t>comparison_operator</a:t>
            </a:r>
            <a:r>
              <a:rPr lang="en-US" b="1" dirty="0"/>
              <a:t> ANY (</a:t>
            </a:r>
            <a:r>
              <a:rPr lang="en-US" b="1" i="1" dirty="0"/>
              <a:t>subquery</a:t>
            </a:r>
            <a:r>
              <a:rPr lang="en-US" b="1" dirty="0"/>
              <a:t>)</a:t>
            </a:r>
          </a:p>
          <a:p>
            <a:pPr lvl="1"/>
            <a:r>
              <a:rPr lang="en-US" dirty="0"/>
              <a:t>The ANY keyword, which must follow a comparison operator, means “return TRUE if the comparison is TRUE for ANY of the values in the column that the subquery returns.” </a:t>
            </a:r>
          </a:p>
          <a:p>
            <a:r>
              <a:rPr lang="en-US" b="1" i="1" dirty="0"/>
              <a:t>operand</a:t>
            </a:r>
            <a:r>
              <a:rPr lang="en-US" b="1" dirty="0"/>
              <a:t> IN (</a:t>
            </a:r>
            <a:r>
              <a:rPr lang="en-US" b="1" i="1" dirty="0"/>
              <a:t>subquery</a:t>
            </a:r>
            <a:r>
              <a:rPr lang="en-US" b="1" dirty="0"/>
              <a:t>) </a:t>
            </a:r>
            <a:r>
              <a:rPr lang="en-US" b="1" i="1" dirty="0"/>
              <a:t>operand</a:t>
            </a:r>
            <a:r>
              <a:rPr lang="en-US" b="1" dirty="0"/>
              <a:t> </a:t>
            </a:r>
          </a:p>
          <a:p>
            <a:pPr lvl="1"/>
            <a:r>
              <a:rPr lang="en-US" dirty="0"/>
              <a:t>When used with a subquery, the word IN is an alias for = ANY. </a:t>
            </a:r>
          </a:p>
          <a:p>
            <a:r>
              <a:rPr lang="en-US" b="1" i="1" dirty="0"/>
              <a:t>comparison_operator</a:t>
            </a:r>
            <a:r>
              <a:rPr lang="en-US" b="1" dirty="0"/>
              <a:t> SOME (</a:t>
            </a:r>
            <a:r>
              <a:rPr lang="en-US" b="1" i="1" dirty="0"/>
              <a:t>subquery</a:t>
            </a:r>
            <a:r>
              <a:rPr lang="en-US" b="1" dirty="0"/>
              <a:t>)</a:t>
            </a:r>
          </a:p>
          <a:p>
            <a:pPr lvl="1"/>
            <a:r>
              <a:rPr lang="en-US" dirty="0"/>
              <a:t>The word SOME is an alias for ANY.</a:t>
            </a:r>
          </a:p>
        </p:txBody>
      </p:sp>
    </p:spTree>
    <p:extLst>
      <p:ext uri="{BB962C8B-B14F-4D97-AF65-F5344CB8AC3E}">
        <p14:creationId xmlns:p14="http://schemas.microsoft.com/office/powerpoint/2010/main" val="225374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Subqueries with ALL</a:t>
            </a:r>
            <a:endParaRPr lang="en-US" dirty="0"/>
          </a:p>
        </p:txBody>
      </p:sp>
      <p:sp>
        <p:nvSpPr>
          <p:cNvPr id="3" name="Content Placeholder 2"/>
          <p:cNvSpPr>
            <a:spLocks noGrp="1"/>
          </p:cNvSpPr>
          <p:nvPr>
            <p:ph idx="1"/>
          </p:nvPr>
        </p:nvSpPr>
        <p:spPr/>
        <p:txBody>
          <a:bodyPr/>
          <a:lstStyle/>
          <a:p>
            <a:r>
              <a:rPr lang="en-US" b="1" i="1" dirty="0"/>
              <a:t>operand</a:t>
            </a:r>
            <a:r>
              <a:rPr lang="en-US" b="1" dirty="0"/>
              <a:t> </a:t>
            </a:r>
            <a:r>
              <a:rPr lang="en-US" b="1" i="1" dirty="0"/>
              <a:t>comparison_operator</a:t>
            </a:r>
            <a:r>
              <a:rPr lang="en-US" b="1" dirty="0"/>
              <a:t> ALL (</a:t>
            </a:r>
            <a:r>
              <a:rPr lang="en-US" b="1" i="1" dirty="0"/>
              <a:t>subquery</a:t>
            </a:r>
            <a:r>
              <a:rPr lang="en-US" b="1" dirty="0"/>
              <a:t>)</a:t>
            </a:r>
          </a:p>
          <a:p>
            <a:pPr lvl="1"/>
            <a:r>
              <a:rPr lang="en-US" dirty="0"/>
              <a:t>The word ALL, which must follow a comparison operator, means “return TRUE if the comparison is TRUE for ALL of the values in the column that the subquery returns.”</a:t>
            </a:r>
          </a:p>
          <a:p>
            <a:pPr lvl="1"/>
            <a:r>
              <a:rPr lang="en-US" dirty="0"/>
              <a:t>NOT IN is an alias for &lt;&gt; ALL. </a:t>
            </a:r>
            <a:endParaRPr lang="en-US" b="1" dirty="0"/>
          </a:p>
        </p:txBody>
      </p:sp>
    </p:spTree>
    <p:extLst>
      <p:ext uri="{BB962C8B-B14F-4D97-AF65-F5344CB8AC3E}">
        <p14:creationId xmlns:p14="http://schemas.microsoft.com/office/powerpoint/2010/main" val="225374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pPr algn="just"/>
            <a:r>
              <a:rPr lang="en-US" b="1" u="sng" dirty="0">
                <a:solidFill>
                  <a:srgbClr val="C00000"/>
                </a:solidFill>
              </a:rPr>
              <a:t>Subqueries with EXISTS or NOT EXISTS</a:t>
            </a:r>
            <a:endParaRPr lang="en-US" dirty="0"/>
          </a:p>
        </p:txBody>
      </p:sp>
      <p:sp>
        <p:nvSpPr>
          <p:cNvPr id="3" name="Content Placeholder 2"/>
          <p:cNvSpPr>
            <a:spLocks noGrp="1"/>
          </p:cNvSpPr>
          <p:nvPr>
            <p:ph idx="1"/>
          </p:nvPr>
        </p:nvSpPr>
        <p:spPr>
          <a:xfrm>
            <a:off x="76200" y="1371600"/>
            <a:ext cx="8915400" cy="4754563"/>
          </a:xfrm>
        </p:spPr>
        <p:txBody>
          <a:bodyPr>
            <a:noAutofit/>
          </a:bodyPr>
          <a:lstStyle/>
          <a:p>
            <a:pPr algn="just"/>
            <a:r>
              <a:rPr lang="en-US" sz="2400" dirty="0"/>
              <a:t>If a subquery returns any rows at all, EXISTS </a:t>
            </a:r>
            <a:r>
              <a:rPr lang="en-US" sz="2400" i="1" dirty="0"/>
              <a:t>subquery</a:t>
            </a:r>
            <a:r>
              <a:rPr lang="en-US" sz="2400" dirty="0"/>
              <a:t> is TRUE, and NOT EXISTS </a:t>
            </a:r>
            <a:r>
              <a:rPr lang="en-US" sz="2400" i="1" dirty="0"/>
              <a:t>subquery</a:t>
            </a:r>
            <a:r>
              <a:rPr lang="en-US" sz="2400" dirty="0"/>
              <a:t> is FALSE.</a:t>
            </a:r>
          </a:p>
          <a:p>
            <a:pPr algn="just"/>
            <a:r>
              <a:rPr lang="en-US" sz="2400" dirty="0"/>
              <a:t>Traditionally, an EXISTS subquery starts with SELECT *, but it could begin with SELECT 5 or SELECT column1 or anything at all. MySQL ignores the SELECT list in such a subquery, so it makes no difference.</a:t>
            </a:r>
          </a:p>
          <a:p>
            <a:pPr algn="just"/>
            <a:r>
              <a:rPr lang="en-US" sz="2400" dirty="0"/>
              <a:t>eg: SELECT column1 FROM t1 WHERE EXISTS (SELECT * FROM t2);</a:t>
            </a:r>
          </a:p>
          <a:p>
            <a:pPr lvl="1" algn="just"/>
            <a:r>
              <a:rPr lang="en-US" sz="2400" dirty="0"/>
              <a:t>if t2 contains any rows, even rows with nothing but NULL values, the EXISTS condition is TRUE.</a:t>
            </a:r>
          </a:p>
        </p:txBody>
      </p:sp>
    </p:spTree>
    <p:extLst>
      <p:ext uri="{BB962C8B-B14F-4D97-AF65-F5344CB8AC3E}">
        <p14:creationId xmlns:p14="http://schemas.microsoft.com/office/powerpoint/2010/main" val="225374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Correlated Subqueries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a:t>
            </a:r>
            <a:r>
              <a:rPr lang="en-US" i="1" dirty="0"/>
              <a:t>correlated subquery</a:t>
            </a:r>
            <a:r>
              <a:rPr lang="en-US" dirty="0"/>
              <a:t> is a subquery that contains a reference to a table that also appears in the outer query.</a:t>
            </a:r>
          </a:p>
          <a:p>
            <a:r>
              <a:rPr lang="en-US" dirty="0"/>
              <a:t>eg: SELECT * FROM t1 WHERE column1 = ANY (SELECT column1 FROM t2 WHERE t2.column2 = t1.column2);</a:t>
            </a:r>
          </a:p>
          <a:p>
            <a:pPr lvl="1"/>
            <a:r>
              <a:rPr lang="en-US" dirty="0"/>
              <a:t>Notice that the subquery contains a reference to a column of t1, even though the subquery's FROM clause does not mention a table1. So, MySQL looks outside the subquery, and finds t1 in the outer query.</a:t>
            </a:r>
          </a:p>
          <a:p>
            <a:r>
              <a:rPr lang="en-US" b="1" i="1" dirty="0"/>
              <a:t>Scoping rule:</a:t>
            </a:r>
            <a:r>
              <a:rPr lang="en-US" dirty="0"/>
              <a:t> MySQL evaluates from inside to outside. </a:t>
            </a:r>
          </a:p>
        </p:txBody>
      </p:sp>
    </p:spTree>
    <p:extLst>
      <p:ext uri="{BB962C8B-B14F-4D97-AF65-F5344CB8AC3E}">
        <p14:creationId xmlns:p14="http://schemas.microsoft.com/office/powerpoint/2010/main" val="96771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Derived Tables</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r>
              <a:rPr lang="en-US" dirty="0"/>
              <a:t>A derived table is an expression that generates a table within the scope of a query FROM clause. For example, a subquery in a SELECT statement FROM clause is a derived table:</a:t>
            </a:r>
          </a:p>
          <a:p>
            <a:r>
              <a:rPr lang="en-US" dirty="0"/>
              <a:t>SELECT ... FROM (</a:t>
            </a:r>
            <a:r>
              <a:rPr lang="en-US" i="1" dirty="0"/>
              <a:t>subquery</a:t>
            </a:r>
            <a:r>
              <a:rPr lang="en-US" dirty="0"/>
              <a:t>) [AS] </a:t>
            </a:r>
            <a:r>
              <a:rPr lang="en-US" i="1" dirty="0"/>
              <a:t>tbl_name</a:t>
            </a:r>
            <a:r>
              <a:rPr lang="en-US" dirty="0"/>
              <a:t> (</a:t>
            </a:r>
            <a:r>
              <a:rPr lang="en-US" i="1" dirty="0"/>
              <a:t>col_list</a:t>
            </a:r>
            <a:r>
              <a:rPr lang="en-US" dirty="0"/>
              <a:t>) ...</a:t>
            </a:r>
          </a:p>
          <a:p>
            <a:pPr lvl="1"/>
            <a:r>
              <a:rPr lang="en-US" dirty="0"/>
              <a:t>The [AS] </a:t>
            </a:r>
            <a:r>
              <a:rPr lang="en-US" i="1" dirty="0"/>
              <a:t>tbl_name</a:t>
            </a:r>
            <a:r>
              <a:rPr lang="en-US" dirty="0"/>
              <a:t> clause is mandatory because every table in a FROM clause must have a name. </a:t>
            </a:r>
          </a:p>
          <a:p>
            <a:pPr lvl="1"/>
            <a:r>
              <a:rPr lang="en-US" dirty="0"/>
              <a:t>Any columns in the derived table must have unique names. </a:t>
            </a:r>
          </a:p>
          <a:p>
            <a:pPr lvl="1"/>
            <a:r>
              <a:rPr lang="en-US" dirty="0"/>
              <a:t>Alternatively, </a:t>
            </a:r>
            <a:r>
              <a:rPr lang="en-US" i="1" dirty="0"/>
              <a:t>tbl_name</a:t>
            </a:r>
            <a:r>
              <a:rPr lang="en-US" dirty="0"/>
              <a:t> may be followed by a parenthesized list of names for the derived </a:t>
            </a:r>
            <a:r>
              <a:rPr lang="en-US"/>
              <a:t>table columns</a:t>
            </a:r>
            <a:endParaRPr lang="en-US" dirty="0"/>
          </a:p>
        </p:txBody>
      </p:sp>
    </p:spTree>
    <p:extLst>
      <p:ext uri="{BB962C8B-B14F-4D97-AF65-F5344CB8AC3E}">
        <p14:creationId xmlns:p14="http://schemas.microsoft.com/office/powerpoint/2010/main" val="419114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Subquery Errors</a:t>
            </a:r>
            <a:endParaRPr lang="en-US" dirty="0"/>
          </a:p>
        </p:txBody>
      </p:sp>
      <p:sp>
        <p:nvSpPr>
          <p:cNvPr id="3" name="Content Placeholder 2"/>
          <p:cNvSpPr>
            <a:spLocks noGrp="1"/>
          </p:cNvSpPr>
          <p:nvPr>
            <p:ph idx="1"/>
          </p:nvPr>
        </p:nvSpPr>
        <p:spPr/>
        <p:txBody>
          <a:bodyPr/>
          <a:lstStyle/>
          <a:p>
            <a:r>
              <a:rPr lang="en-US" dirty="0"/>
              <a:t>There are some errors that apply only to subqueries:</a:t>
            </a:r>
          </a:p>
          <a:p>
            <a:pPr lvl="1"/>
            <a:r>
              <a:rPr lang="en-US" dirty="0"/>
              <a:t>Unsupported subquery syntax</a:t>
            </a:r>
          </a:p>
          <a:p>
            <a:pPr lvl="1"/>
            <a:r>
              <a:rPr lang="en-US" dirty="0"/>
              <a:t>Incorrect number of columns from subquery</a:t>
            </a:r>
          </a:p>
          <a:p>
            <a:pPr lvl="1"/>
            <a:r>
              <a:rPr lang="en-US" dirty="0"/>
              <a:t>Incorrect number of rows from subquery</a:t>
            </a:r>
          </a:p>
          <a:p>
            <a:pPr lvl="1"/>
            <a:r>
              <a:rPr lang="en-US" dirty="0"/>
              <a:t>Incorrectly used table in subquery</a:t>
            </a:r>
          </a:p>
        </p:txBody>
      </p:sp>
    </p:spTree>
    <p:extLst>
      <p:ext uri="{BB962C8B-B14F-4D97-AF65-F5344CB8AC3E}">
        <p14:creationId xmlns:p14="http://schemas.microsoft.com/office/powerpoint/2010/main" val="225374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Optimizing Subqueries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following list provides some interesting tricks that you might want to play with:</a:t>
            </a:r>
          </a:p>
          <a:p>
            <a:pPr lvl="1"/>
            <a:r>
              <a:rPr lang="en-US" dirty="0"/>
              <a:t>Replace a join with a subquery.</a:t>
            </a:r>
          </a:p>
          <a:p>
            <a:pPr lvl="1"/>
            <a:r>
              <a:rPr lang="en-US" dirty="0"/>
              <a:t>In some cases, converting a subquery to a join may improve performance.</a:t>
            </a:r>
          </a:p>
          <a:p>
            <a:pPr lvl="1"/>
            <a:r>
              <a:rPr lang="en-US" dirty="0"/>
              <a:t>Use a row subquery instead of a correlated subquery.</a:t>
            </a:r>
          </a:p>
          <a:p>
            <a:pPr lvl="1"/>
            <a:r>
              <a:rPr lang="en-US" dirty="0"/>
              <a:t>Use NOT (a = ANY (...)) rather than a &lt;&gt; ALL (...).</a:t>
            </a:r>
          </a:p>
          <a:p>
            <a:pPr lvl="1"/>
            <a:r>
              <a:rPr lang="en-US" dirty="0"/>
              <a:t>Use x = ANY (</a:t>
            </a:r>
            <a:r>
              <a:rPr lang="en-US" i="1" dirty="0"/>
              <a:t>table containing (1,2)</a:t>
            </a:r>
            <a:r>
              <a:rPr lang="en-US" dirty="0"/>
              <a:t>) rather than x=1 OR x=2.</a:t>
            </a:r>
          </a:p>
          <a:p>
            <a:pPr lvl="1"/>
            <a:r>
              <a:rPr lang="en-US" dirty="0"/>
              <a:t>Use = ANY rather than EXISTS.</a:t>
            </a:r>
          </a:p>
          <a:p>
            <a:pPr lvl="1"/>
            <a:r>
              <a:rPr lang="en-US" dirty="0"/>
              <a:t>For subqueries that always return one row, IN is always slower than =. </a:t>
            </a:r>
          </a:p>
        </p:txBody>
      </p:sp>
    </p:spTree>
    <p:extLst>
      <p:ext uri="{BB962C8B-B14F-4D97-AF65-F5344CB8AC3E}">
        <p14:creationId xmlns:p14="http://schemas.microsoft.com/office/powerpoint/2010/main" val="225374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Rewriting Subqueries as Joins</a:t>
            </a:r>
            <a:endParaRPr lang="en-US" dirty="0"/>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t>Sometimes there are other ways to test membership in a set of values than by using a subquery. </a:t>
            </a:r>
          </a:p>
          <a:p>
            <a:pPr marL="342900" lvl="1" indent="-342900">
              <a:buFont typeface="Arial" panose="020B0604020202020204" pitchFamily="34" charset="0"/>
              <a:buChar char="•"/>
            </a:pPr>
            <a:r>
              <a:rPr lang="en-US" dirty="0"/>
              <a:t>It is not only possible to rewrite a query without a subquery, but it can be more efficient to make use of some of these techniques rather than to use subqueries.</a:t>
            </a:r>
          </a:p>
          <a:p>
            <a:pPr marL="342900" lvl="1" indent="-342900">
              <a:buFont typeface="Arial" panose="020B0604020202020204" pitchFamily="34" charset="0"/>
              <a:buChar char="•"/>
            </a:pPr>
            <a:r>
              <a:rPr lang="en-US" dirty="0"/>
              <a:t>A LEFT [OUTER] JOIN can be faster than an equivalent subquery because the server might be able to optimize it better.</a:t>
            </a:r>
          </a:p>
        </p:txBody>
      </p:sp>
    </p:spTree>
    <p:extLst>
      <p:ext uri="{BB962C8B-B14F-4D97-AF65-F5344CB8AC3E}">
        <p14:creationId xmlns:p14="http://schemas.microsoft.com/office/powerpoint/2010/main" val="33756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411105"/>
            <a:ext cx="8763000" cy="124649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JOIN</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46570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JOIN Syntax</a:t>
            </a:r>
            <a:endParaRPr lang="en-US" dirty="0"/>
          </a:p>
        </p:txBody>
      </p:sp>
      <p:sp>
        <p:nvSpPr>
          <p:cNvPr id="4" name="Content Placeholder 2"/>
          <p:cNvSpPr txBox="1">
            <a:spLocks/>
          </p:cNvSpPr>
          <p:nvPr/>
        </p:nvSpPr>
        <p:spPr bwMode="auto">
          <a:xfrm>
            <a:off x="1066800" y="2514600"/>
            <a:ext cx="7086600" cy="3505200"/>
          </a:xfrm>
          <a:prstGeom prst="rect">
            <a:avLst/>
          </a:prstGeom>
          <a:no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pPr>
            <a:endParaRPr lang="en-US" dirty="0">
              <a:solidFill>
                <a:srgbClr val="C00000"/>
              </a:solidFill>
            </a:endParaRPr>
          </a:p>
        </p:txBody>
      </p:sp>
      <p:sp>
        <p:nvSpPr>
          <p:cNvPr id="3" name="Content Placeholder 2"/>
          <p:cNvSpPr>
            <a:spLocks noGrp="1"/>
          </p:cNvSpPr>
          <p:nvPr>
            <p:ph idx="1"/>
          </p:nvPr>
        </p:nvSpPr>
        <p:spPr>
          <a:xfrm>
            <a:off x="152400" y="1219200"/>
            <a:ext cx="8686800" cy="5126464"/>
          </a:xfrm>
        </p:spPr>
        <p:txBody>
          <a:bodyPr>
            <a:noAutofit/>
          </a:bodyPr>
          <a:lstStyle/>
          <a:p>
            <a:r>
              <a:rPr lang="en-US" sz="1800" dirty="0"/>
              <a:t>You can use JOINS in the SELECT, UPDATE and DELETE statements to join the MySQL tables.</a:t>
            </a:r>
          </a:p>
          <a:p>
            <a:r>
              <a:rPr lang="en-US" sz="1800" dirty="0"/>
              <a:t>MySQL supports the following JOIN syntax for the </a:t>
            </a:r>
            <a:r>
              <a:rPr lang="en-US" sz="1800" i="1" dirty="0"/>
              <a:t>table_references</a:t>
            </a:r>
            <a:r>
              <a:rPr lang="en-US" sz="1800" dirty="0"/>
              <a:t> part of SELECT statements and multiple-table DELETE andUPDATE statements:</a:t>
            </a:r>
          </a:p>
          <a:p>
            <a:pPr marL="0" indent="0">
              <a:buNone/>
            </a:pPr>
            <a:endParaRPr lang="en-US" sz="500" dirty="0"/>
          </a:p>
          <a:p>
            <a:pPr marL="0" indent="0">
              <a:buNone/>
            </a:pPr>
            <a:r>
              <a:rPr lang="en-US" sz="1800" i="1" dirty="0"/>
              <a:t>	</a:t>
            </a:r>
            <a:r>
              <a:rPr lang="en-US" sz="1700" b="1" i="1" dirty="0">
                <a:solidFill>
                  <a:srgbClr val="C00000"/>
                </a:solidFill>
              </a:rPr>
              <a:t>table_references:</a:t>
            </a:r>
            <a:r>
              <a:rPr lang="en-US" sz="1700" i="1" dirty="0">
                <a:solidFill>
                  <a:srgbClr val="C00000"/>
                </a:solidFill>
              </a:rPr>
              <a:t> table_reference</a:t>
            </a:r>
            <a:r>
              <a:rPr lang="en-US" sz="1700" dirty="0">
                <a:solidFill>
                  <a:srgbClr val="C00000"/>
                </a:solidFill>
              </a:rPr>
              <a:t> [,</a:t>
            </a:r>
            <a:r>
              <a:rPr lang="en-US" sz="1700" i="1" dirty="0">
                <a:solidFill>
                  <a:srgbClr val="C00000"/>
                </a:solidFill>
              </a:rPr>
              <a:t>table_reference</a:t>
            </a:r>
            <a:r>
              <a:rPr lang="en-US" sz="1700" dirty="0">
                <a:solidFill>
                  <a:srgbClr val="C00000"/>
                </a:solidFill>
              </a:rPr>
              <a:t>] ...</a:t>
            </a:r>
          </a:p>
          <a:p>
            <a:pPr marL="0" indent="0">
              <a:buNone/>
            </a:pPr>
            <a:r>
              <a:rPr lang="en-US" sz="1700" i="1" dirty="0">
                <a:solidFill>
                  <a:srgbClr val="C00000"/>
                </a:solidFill>
              </a:rPr>
              <a:t>	</a:t>
            </a:r>
            <a:r>
              <a:rPr lang="en-US" sz="1700" b="1" i="1" dirty="0">
                <a:solidFill>
                  <a:srgbClr val="C00000"/>
                </a:solidFill>
              </a:rPr>
              <a:t>table_reference</a:t>
            </a:r>
            <a:r>
              <a:rPr lang="en-US" sz="1700" b="1" dirty="0">
                <a:solidFill>
                  <a:srgbClr val="C00000"/>
                </a:solidFill>
              </a:rPr>
              <a:t>:</a:t>
            </a:r>
            <a:r>
              <a:rPr lang="en-US" sz="1700" dirty="0">
                <a:solidFill>
                  <a:srgbClr val="C00000"/>
                </a:solidFill>
              </a:rPr>
              <a:t> </a:t>
            </a:r>
            <a:r>
              <a:rPr lang="en-US" sz="1700" i="1" dirty="0">
                <a:solidFill>
                  <a:srgbClr val="C00000"/>
                </a:solidFill>
              </a:rPr>
              <a:t>table_factor</a:t>
            </a:r>
            <a:r>
              <a:rPr lang="en-US" sz="1700" dirty="0">
                <a:solidFill>
                  <a:srgbClr val="C00000"/>
                </a:solidFill>
              </a:rPr>
              <a:t> | </a:t>
            </a:r>
            <a:r>
              <a:rPr lang="en-US" sz="1700" i="1" dirty="0">
                <a:solidFill>
                  <a:srgbClr val="C00000"/>
                </a:solidFill>
              </a:rPr>
              <a:t>join_table</a:t>
            </a:r>
            <a:endParaRPr lang="en-US" sz="1700" dirty="0">
              <a:solidFill>
                <a:srgbClr val="C00000"/>
              </a:solidFill>
            </a:endParaRPr>
          </a:p>
          <a:p>
            <a:pPr marL="0" indent="0">
              <a:buNone/>
            </a:pPr>
            <a:r>
              <a:rPr lang="en-US" sz="1700" i="1" dirty="0">
                <a:solidFill>
                  <a:srgbClr val="C00000"/>
                </a:solidFill>
              </a:rPr>
              <a:t>	</a:t>
            </a:r>
            <a:r>
              <a:rPr lang="en-US" sz="1700" b="1" i="1" dirty="0">
                <a:solidFill>
                  <a:srgbClr val="C00000"/>
                </a:solidFill>
              </a:rPr>
              <a:t>table_factor : </a:t>
            </a:r>
            <a:r>
              <a:rPr lang="en-US" sz="1700" i="1" dirty="0">
                <a:solidFill>
                  <a:srgbClr val="C00000"/>
                </a:solidFill>
              </a:rPr>
              <a:t>tbl_name</a:t>
            </a:r>
            <a:r>
              <a:rPr lang="en-US" sz="1700" dirty="0">
                <a:solidFill>
                  <a:srgbClr val="C00000"/>
                </a:solidFill>
              </a:rPr>
              <a:t> [[AS] </a:t>
            </a:r>
            <a:r>
              <a:rPr lang="en-US" sz="1700" i="1" dirty="0">
                <a:solidFill>
                  <a:srgbClr val="C00000"/>
                </a:solidFill>
              </a:rPr>
              <a:t>alias</a:t>
            </a:r>
            <a:r>
              <a:rPr lang="en-US" sz="1700" dirty="0">
                <a:solidFill>
                  <a:srgbClr val="C00000"/>
                </a:solidFill>
              </a:rPr>
              <a:t>] </a:t>
            </a:r>
          </a:p>
          <a:p>
            <a:pPr marL="0" indent="0">
              <a:buNone/>
            </a:pPr>
            <a:r>
              <a:rPr lang="en-US" sz="1700" dirty="0">
                <a:solidFill>
                  <a:srgbClr val="C00000"/>
                </a:solidFill>
              </a:rPr>
              <a:t>	| </a:t>
            </a:r>
            <a:r>
              <a:rPr lang="en-US" sz="1700" i="1" dirty="0">
                <a:solidFill>
                  <a:srgbClr val="C00000"/>
                </a:solidFill>
              </a:rPr>
              <a:t>table_subquery</a:t>
            </a:r>
            <a:r>
              <a:rPr lang="en-US" sz="1700" dirty="0">
                <a:solidFill>
                  <a:srgbClr val="C00000"/>
                </a:solidFill>
              </a:rPr>
              <a:t> [AS] </a:t>
            </a:r>
            <a:r>
              <a:rPr lang="en-US" sz="1700" i="1" dirty="0">
                <a:solidFill>
                  <a:srgbClr val="C00000"/>
                </a:solidFill>
              </a:rPr>
              <a:t>alias</a:t>
            </a:r>
            <a:r>
              <a:rPr lang="en-US" sz="1700" dirty="0">
                <a:solidFill>
                  <a:srgbClr val="C00000"/>
                </a:solidFill>
              </a:rPr>
              <a:t> [(</a:t>
            </a:r>
            <a:r>
              <a:rPr lang="en-US" sz="1700" i="1" dirty="0">
                <a:solidFill>
                  <a:srgbClr val="C00000"/>
                </a:solidFill>
              </a:rPr>
              <a:t>col_list</a:t>
            </a:r>
            <a:r>
              <a:rPr lang="en-US" sz="1700" dirty="0">
                <a:solidFill>
                  <a:srgbClr val="C00000"/>
                </a:solidFill>
              </a:rPr>
              <a:t>)] </a:t>
            </a:r>
          </a:p>
          <a:p>
            <a:pPr marL="0" indent="0">
              <a:buNone/>
            </a:pPr>
            <a:r>
              <a:rPr lang="en-US" sz="1700" dirty="0">
                <a:solidFill>
                  <a:srgbClr val="C00000"/>
                </a:solidFill>
              </a:rPr>
              <a:t>	| ( </a:t>
            </a:r>
            <a:r>
              <a:rPr lang="en-US" sz="1700" i="1" dirty="0">
                <a:solidFill>
                  <a:srgbClr val="C00000"/>
                </a:solidFill>
              </a:rPr>
              <a:t>table_references</a:t>
            </a:r>
            <a:r>
              <a:rPr lang="en-US" sz="1700" dirty="0">
                <a:solidFill>
                  <a:srgbClr val="C00000"/>
                </a:solidFill>
              </a:rPr>
              <a:t> )</a:t>
            </a:r>
          </a:p>
          <a:p>
            <a:pPr marL="0" indent="0">
              <a:buNone/>
            </a:pPr>
            <a:r>
              <a:rPr lang="en-US" sz="1700" i="1" dirty="0">
                <a:solidFill>
                  <a:srgbClr val="C00000"/>
                </a:solidFill>
              </a:rPr>
              <a:t>	</a:t>
            </a:r>
            <a:r>
              <a:rPr lang="en-US" sz="1700" b="1" i="1" dirty="0">
                <a:solidFill>
                  <a:srgbClr val="C00000"/>
                </a:solidFill>
              </a:rPr>
              <a:t>join_table</a:t>
            </a:r>
            <a:r>
              <a:rPr lang="en-US" sz="1700" b="1" dirty="0">
                <a:solidFill>
                  <a:srgbClr val="C00000"/>
                </a:solidFill>
              </a:rPr>
              <a:t>: </a:t>
            </a:r>
            <a:r>
              <a:rPr lang="en-US" sz="1700" i="1" dirty="0">
                <a:solidFill>
                  <a:srgbClr val="C00000"/>
                </a:solidFill>
              </a:rPr>
              <a:t>table_reference</a:t>
            </a:r>
            <a:r>
              <a:rPr lang="en-US" sz="1700" dirty="0">
                <a:solidFill>
                  <a:srgbClr val="C00000"/>
                </a:solidFill>
              </a:rPr>
              <a:t> [INNER | CROSS] JOIN </a:t>
            </a:r>
            <a:r>
              <a:rPr lang="en-US" sz="1700" i="1" dirty="0">
                <a:solidFill>
                  <a:srgbClr val="C00000"/>
                </a:solidFill>
              </a:rPr>
              <a:t>table_factor</a:t>
            </a:r>
            <a:r>
              <a:rPr lang="en-US" sz="1700" dirty="0">
                <a:solidFill>
                  <a:srgbClr val="C00000"/>
                </a:solidFill>
              </a:rPr>
              <a:t> [</a:t>
            </a:r>
            <a:r>
              <a:rPr lang="en-US" sz="1700" i="1" dirty="0">
                <a:solidFill>
                  <a:srgbClr val="C00000"/>
                </a:solidFill>
              </a:rPr>
              <a:t>join_condition</a:t>
            </a:r>
            <a:r>
              <a:rPr lang="en-US" sz="1700" dirty="0">
                <a:solidFill>
                  <a:srgbClr val="C00000"/>
                </a:solidFill>
              </a:rPr>
              <a:t>] </a:t>
            </a:r>
          </a:p>
          <a:p>
            <a:pPr marL="0" indent="0">
              <a:buNone/>
            </a:pPr>
            <a:r>
              <a:rPr lang="en-US" sz="1700" dirty="0">
                <a:solidFill>
                  <a:srgbClr val="C00000"/>
                </a:solidFill>
              </a:rPr>
              <a:t>	| </a:t>
            </a:r>
            <a:r>
              <a:rPr lang="en-US" sz="1700" i="1" dirty="0">
                <a:solidFill>
                  <a:srgbClr val="C00000"/>
                </a:solidFill>
              </a:rPr>
              <a:t>table_reference</a:t>
            </a:r>
            <a:r>
              <a:rPr lang="en-US" sz="1700" dirty="0">
                <a:solidFill>
                  <a:srgbClr val="C00000"/>
                </a:solidFill>
              </a:rPr>
              <a:t> STRAIGHT_JOIN </a:t>
            </a:r>
            <a:r>
              <a:rPr lang="en-US" sz="1700" i="1" dirty="0">
                <a:solidFill>
                  <a:srgbClr val="C00000"/>
                </a:solidFill>
              </a:rPr>
              <a:t>table_factor</a:t>
            </a:r>
            <a:r>
              <a:rPr lang="en-US" sz="1700" dirty="0">
                <a:solidFill>
                  <a:srgbClr val="C00000"/>
                </a:solidFill>
              </a:rPr>
              <a:t> </a:t>
            </a:r>
          </a:p>
          <a:p>
            <a:pPr marL="0" indent="0">
              <a:buNone/>
            </a:pPr>
            <a:r>
              <a:rPr lang="en-US" sz="1700" dirty="0">
                <a:solidFill>
                  <a:srgbClr val="C00000"/>
                </a:solidFill>
              </a:rPr>
              <a:t>	| </a:t>
            </a:r>
            <a:r>
              <a:rPr lang="en-US" sz="1700" i="1" dirty="0">
                <a:solidFill>
                  <a:srgbClr val="C00000"/>
                </a:solidFill>
              </a:rPr>
              <a:t>table_reference</a:t>
            </a:r>
            <a:r>
              <a:rPr lang="en-US" sz="1700" dirty="0">
                <a:solidFill>
                  <a:srgbClr val="C00000"/>
                </a:solidFill>
              </a:rPr>
              <a:t> STRAIGHT_JOIN </a:t>
            </a:r>
            <a:r>
              <a:rPr lang="en-US" sz="1700" i="1" dirty="0">
                <a:solidFill>
                  <a:srgbClr val="C00000"/>
                </a:solidFill>
              </a:rPr>
              <a:t>table_factor</a:t>
            </a:r>
            <a:r>
              <a:rPr lang="en-US" sz="1700" dirty="0">
                <a:solidFill>
                  <a:srgbClr val="C00000"/>
                </a:solidFill>
              </a:rPr>
              <a:t> ON </a:t>
            </a:r>
            <a:r>
              <a:rPr lang="en-US" sz="1700" i="1" dirty="0">
                <a:solidFill>
                  <a:srgbClr val="C00000"/>
                </a:solidFill>
              </a:rPr>
              <a:t>conditional_expr</a:t>
            </a:r>
            <a:r>
              <a:rPr lang="en-US" sz="1700" dirty="0">
                <a:solidFill>
                  <a:srgbClr val="C00000"/>
                </a:solidFill>
              </a:rPr>
              <a:t> 	</a:t>
            </a:r>
          </a:p>
          <a:p>
            <a:pPr marL="0" indent="0">
              <a:buNone/>
            </a:pPr>
            <a:r>
              <a:rPr lang="en-US" sz="1700" dirty="0">
                <a:solidFill>
                  <a:srgbClr val="C00000"/>
                </a:solidFill>
              </a:rPr>
              <a:t>	|</a:t>
            </a:r>
            <a:r>
              <a:rPr lang="en-US" sz="1700" i="1" dirty="0">
                <a:solidFill>
                  <a:srgbClr val="C00000"/>
                </a:solidFill>
              </a:rPr>
              <a:t>table_reference</a:t>
            </a:r>
            <a:r>
              <a:rPr lang="en-US" sz="1700" dirty="0">
                <a:solidFill>
                  <a:srgbClr val="C00000"/>
                </a:solidFill>
              </a:rPr>
              <a:t> {LEFT|RIGHT} [OUTER] JOIN </a:t>
            </a:r>
            <a:r>
              <a:rPr lang="en-US" sz="1700" i="1" dirty="0">
                <a:solidFill>
                  <a:srgbClr val="C00000"/>
                </a:solidFill>
              </a:rPr>
              <a:t>table_reference</a:t>
            </a:r>
            <a:r>
              <a:rPr lang="en-US" sz="1700" dirty="0">
                <a:solidFill>
                  <a:srgbClr val="C00000"/>
                </a:solidFill>
              </a:rPr>
              <a:t> </a:t>
            </a:r>
            <a:r>
              <a:rPr lang="en-US" sz="1700" i="1" dirty="0">
                <a:solidFill>
                  <a:srgbClr val="C00000"/>
                </a:solidFill>
              </a:rPr>
              <a:t>join_condition</a:t>
            </a:r>
            <a:r>
              <a:rPr lang="en-US" sz="1700" dirty="0">
                <a:solidFill>
                  <a:srgbClr val="C00000"/>
                </a:solidFill>
              </a:rPr>
              <a:t> </a:t>
            </a:r>
          </a:p>
          <a:p>
            <a:pPr marL="0" indent="0">
              <a:buNone/>
            </a:pPr>
            <a:r>
              <a:rPr lang="en-US" sz="1700" dirty="0">
                <a:solidFill>
                  <a:srgbClr val="C00000"/>
                </a:solidFill>
              </a:rPr>
              <a:t>	| </a:t>
            </a:r>
            <a:r>
              <a:rPr lang="en-US" sz="1700" i="1" dirty="0">
                <a:solidFill>
                  <a:srgbClr val="C00000"/>
                </a:solidFill>
              </a:rPr>
              <a:t>table_reference</a:t>
            </a:r>
            <a:r>
              <a:rPr lang="en-US" sz="1700" dirty="0">
                <a:solidFill>
                  <a:srgbClr val="C00000"/>
                </a:solidFill>
              </a:rPr>
              <a:t> NATURAL [INNER | {LEFT|RIGHT} [OUTER]] JOIN </a:t>
            </a:r>
            <a:r>
              <a:rPr lang="en-US" sz="1700" i="1" dirty="0">
                <a:solidFill>
                  <a:srgbClr val="C00000"/>
                </a:solidFill>
              </a:rPr>
              <a:t>table_factor</a:t>
            </a:r>
          </a:p>
          <a:p>
            <a:pPr marL="0" indent="0">
              <a:buNone/>
            </a:pPr>
            <a:r>
              <a:rPr lang="en-US" sz="1700" i="1" dirty="0">
                <a:solidFill>
                  <a:srgbClr val="C00000"/>
                </a:solidFill>
              </a:rPr>
              <a:t>	</a:t>
            </a:r>
            <a:r>
              <a:rPr lang="en-US" sz="1600" i="1" dirty="0">
                <a:solidFill>
                  <a:srgbClr val="C00000"/>
                </a:solidFill>
              </a:rPr>
              <a:t>join_condition</a:t>
            </a:r>
            <a:r>
              <a:rPr lang="en-US" sz="1600" dirty="0">
                <a:solidFill>
                  <a:srgbClr val="C00000"/>
                </a:solidFill>
              </a:rPr>
              <a:t>: ON </a:t>
            </a:r>
            <a:r>
              <a:rPr lang="en-US" sz="1600" i="1" dirty="0">
                <a:solidFill>
                  <a:srgbClr val="C00000"/>
                </a:solidFill>
              </a:rPr>
              <a:t>conditional_expr</a:t>
            </a:r>
            <a:r>
              <a:rPr lang="en-US" sz="1600" dirty="0">
                <a:solidFill>
                  <a:srgbClr val="C00000"/>
                </a:solidFill>
              </a:rPr>
              <a:t> | USING (</a:t>
            </a:r>
            <a:r>
              <a:rPr lang="en-US" sz="1600" i="1" dirty="0">
                <a:solidFill>
                  <a:srgbClr val="C00000"/>
                </a:solidFill>
              </a:rPr>
              <a:t>column_list</a:t>
            </a:r>
            <a:r>
              <a:rPr lang="en-US" sz="1600" dirty="0">
                <a:solidFill>
                  <a:srgbClr val="C00000"/>
                </a:solidFill>
              </a:rPr>
              <a:t>)</a:t>
            </a:r>
          </a:p>
          <a:p>
            <a:pPr marL="0" indent="0">
              <a:buNone/>
            </a:pPr>
            <a:endParaRPr lang="en-US" sz="1700" i="1" dirty="0">
              <a:solidFill>
                <a:srgbClr val="C00000"/>
              </a:solidFill>
            </a:endParaRPr>
          </a:p>
          <a:p>
            <a:pPr marL="0" indent="0">
              <a:buNone/>
            </a:pPr>
            <a:r>
              <a:rPr lang="en-US" sz="1700" i="1" dirty="0">
                <a:solidFill>
                  <a:srgbClr val="C00000"/>
                </a:solidFill>
              </a:rPr>
              <a:t>	</a:t>
            </a:r>
            <a:endParaRPr lang="en-US" sz="1700" dirty="0">
              <a:solidFill>
                <a:srgbClr val="C00000"/>
              </a:solidFill>
            </a:endParaRPr>
          </a:p>
        </p:txBody>
      </p:sp>
    </p:spTree>
    <p:extLst>
      <p:ext uri="{BB962C8B-B14F-4D97-AF65-F5344CB8AC3E}">
        <p14:creationId xmlns:p14="http://schemas.microsoft.com/office/powerpoint/2010/main" val="186722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AGENDA</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hlinkClick r:id="rId2" action="ppaction://hlinksldjump"/>
              </a:rPr>
              <a:t>Subqueries</a:t>
            </a:r>
            <a:endParaRPr lang="en-US" dirty="0"/>
          </a:p>
          <a:p>
            <a:pPr lvl="1"/>
            <a:r>
              <a:rPr lang="en-US" sz="2400" dirty="0"/>
              <a:t>The Subquery as Scalar Operand</a:t>
            </a:r>
          </a:p>
          <a:p>
            <a:pPr lvl="1"/>
            <a:r>
              <a:rPr lang="en-US" sz="2400" dirty="0"/>
              <a:t>Comparisons Using Subqueries</a:t>
            </a:r>
          </a:p>
          <a:p>
            <a:pPr lvl="1"/>
            <a:r>
              <a:rPr lang="en-US" sz="2400" dirty="0"/>
              <a:t>Subqueries with ANY, IN, or SOME</a:t>
            </a:r>
          </a:p>
          <a:p>
            <a:pPr lvl="1"/>
            <a:r>
              <a:rPr lang="en-US" sz="2400" dirty="0"/>
              <a:t>Subqueries with ALL</a:t>
            </a:r>
          </a:p>
          <a:p>
            <a:pPr lvl="1"/>
            <a:r>
              <a:rPr lang="en-US" sz="2400" dirty="0"/>
              <a:t>Row Subqueries</a:t>
            </a:r>
          </a:p>
          <a:p>
            <a:pPr lvl="1"/>
            <a:r>
              <a:rPr lang="en-US" sz="2400" dirty="0"/>
              <a:t>Subqueries with EXISTS or NOT EXISTS</a:t>
            </a:r>
          </a:p>
          <a:p>
            <a:pPr lvl="1"/>
            <a:r>
              <a:rPr lang="en-US" sz="2400" dirty="0"/>
              <a:t>Correlated Subqueries</a:t>
            </a:r>
          </a:p>
          <a:p>
            <a:pPr lvl="1"/>
            <a:r>
              <a:rPr lang="en-US" sz="2400" dirty="0"/>
              <a:t>Derived Tables</a:t>
            </a:r>
          </a:p>
          <a:p>
            <a:pPr lvl="1"/>
            <a:r>
              <a:rPr lang="en-US" sz="2400" dirty="0"/>
              <a:t>Subquery Errors</a:t>
            </a:r>
          </a:p>
          <a:p>
            <a:pPr lvl="1"/>
            <a:r>
              <a:rPr lang="en-US" sz="2400" dirty="0"/>
              <a:t>Optimizing Subqueries</a:t>
            </a:r>
          </a:p>
          <a:p>
            <a:pPr lvl="1"/>
            <a:r>
              <a:rPr lang="en-US" sz="2400" dirty="0"/>
              <a:t>Rewriting Subqueries as Joins</a:t>
            </a:r>
          </a:p>
          <a:p>
            <a:pPr lvl="1"/>
            <a:r>
              <a:rPr lang="en-US" sz="2400" dirty="0"/>
              <a:t>Joins and its Types</a:t>
            </a:r>
          </a:p>
        </p:txBody>
      </p:sp>
    </p:spTree>
    <p:extLst>
      <p:ext uri="{BB962C8B-B14F-4D97-AF65-F5344CB8AC3E}">
        <p14:creationId xmlns:p14="http://schemas.microsoft.com/office/powerpoint/2010/main" val="116795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Different Types of JOINS</a:t>
            </a:r>
            <a:endParaRPr lang="en-US" dirty="0"/>
          </a:p>
        </p:txBody>
      </p:sp>
      <p:sp>
        <p:nvSpPr>
          <p:cNvPr id="3" name="Content Placeholder 2"/>
          <p:cNvSpPr>
            <a:spLocks noGrp="1"/>
          </p:cNvSpPr>
          <p:nvPr>
            <p:ph idx="1"/>
          </p:nvPr>
        </p:nvSpPr>
        <p:spPr>
          <a:xfrm>
            <a:off x="457200" y="1600200"/>
            <a:ext cx="3886200" cy="4525963"/>
          </a:xfrm>
        </p:spPr>
        <p:txBody>
          <a:bodyPr>
            <a:normAutofit fontScale="70000" lnSpcReduction="20000"/>
          </a:bodyPr>
          <a:lstStyle/>
          <a:p>
            <a:pPr algn="just"/>
            <a:r>
              <a:rPr lang="en-US" b="1" dirty="0"/>
              <a:t>(INNER) JOIN</a:t>
            </a:r>
            <a:r>
              <a:rPr lang="en-US" dirty="0"/>
              <a:t>: Returns records that have matching values in both tables</a:t>
            </a:r>
          </a:p>
          <a:p>
            <a:pPr algn="just"/>
            <a:r>
              <a:rPr lang="en-US" b="1" dirty="0"/>
              <a:t>LEFT (OUTER) JOIN</a:t>
            </a:r>
            <a:r>
              <a:rPr lang="en-US" dirty="0"/>
              <a:t>: Return all records from the left table, and the matched records from the right table</a:t>
            </a:r>
          </a:p>
          <a:p>
            <a:pPr algn="just"/>
            <a:r>
              <a:rPr lang="en-US" b="1" dirty="0"/>
              <a:t>RIGHT (OUTER) JOIN</a:t>
            </a:r>
            <a:r>
              <a:rPr lang="en-US" dirty="0"/>
              <a:t>: Return all records from the right table, and the matched records from the left table</a:t>
            </a:r>
          </a:p>
          <a:p>
            <a:pPr algn="just"/>
            <a:r>
              <a:rPr lang="en-US" b="1" dirty="0"/>
              <a:t>FULL (OUTER) JOIN</a:t>
            </a:r>
            <a:r>
              <a:rPr lang="en-US" dirty="0"/>
              <a:t>: Return all records when there is a match in either left or right table</a:t>
            </a:r>
          </a:p>
        </p:txBody>
      </p:sp>
      <p:pic>
        <p:nvPicPr>
          <p:cNvPr id="2050" name="Picture 2" descr="SQL INNER JOIN"/>
          <p:cNvPicPr>
            <a:picLocks noChangeAspect="1" noChangeArrowheads="1"/>
          </p:cNvPicPr>
          <p:nvPr/>
        </p:nvPicPr>
        <p:blipFill>
          <a:blip r:embed="rId2">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5029200" y="1360509"/>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QL LEFT JOIN"/>
          <p:cNvPicPr>
            <a:picLocks noChangeAspect="1" noChangeArrowheads="1"/>
          </p:cNvPicPr>
          <p:nvPr/>
        </p:nvPicPr>
        <p:blipFill>
          <a:blip r:embed="rId3">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6934200" y="2286000"/>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QL RIGHT JOIN"/>
          <p:cNvPicPr>
            <a:picLocks noChangeAspect="1" noChangeArrowheads="1"/>
          </p:cNvPicPr>
          <p:nvPr/>
        </p:nvPicPr>
        <p:blipFill>
          <a:blip r:embed="rId4">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5029200" y="3505627"/>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QL FULL OUTER JOIN"/>
          <p:cNvPicPr>
            <a:picLocks noChangeAspect="1" noChangeArrowheads="1"/>
          </p:cNvPicPr>
          <p:nvPr/>
        </p:nvPicPr>
        <p:blipFill>
          <a:blip r:embed="rId5">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6934200" y="4419600"/>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47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For Example:</a:t>
            </a:r>
            <a:endParaRPr lang="en-US" dirty="0"/>
          </a:p>
        </p:txBody>
      </p:sp>
      <p:pic>
        <p:nvPicPr>
          <p:cNvPr id="1027"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4737" t="25555" r="67065" b="50622"/>
          <a:stretch/>
        </p:blipFill>
        <p:spPr bwMode="auto">
          <a:xfrm>
            <a:off x="4685731" y="1255322"/>
            <a:ext cx="3501788" cy="257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4861" t="50000" r="68147" b="25000"/>
          <a:stretch/>
        </p:blipFill>
        <p:spPr bwMode="auto">
          <a:xfrm>
            <a:off x="990600" y="1215938"/>
            <a:ext cx="3200400" cy="2647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bwMode="auto">
          <a:xfrm>
            <a:off x="990600" y="4267199"/>
            <a:ext cx="7086600" cy="1600201"/>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SELECT A1.Region_Name REGION, SUM(A2.Sales) SALES</a:t>
            </a:r>
            <a:br>
              <a:rPr lang="en-US" sz="2400" dirty="0"/>
            </a:br>
            <a:r>
              <a:rPr lang="en-US" sz="2400" dirty="0"/>
              <a:t>FROM Geography A1, Store_Information A2</a:t>
            </a:r>
            <a:br>
              <a:rPr lang="en-US" sz="2400" dirty="0"/>
            </a:br>
            <a:r>
              <a:rPr lang="en-US" sz="2400" dirty="0"/>
              <a:t>WHERE A1.Store_Name = A2.Store_Name</a:t>
            </a:r>
            <a:br>
              <a:rPr lang="en-US" sz="2400" dirty="0"/>
            </a:br>
            <a:r>
              <a:rPr lang="en-US" sz="2400" dirty="0"/>
              <a:t>GROUP BY A1.Region_Name;</a:t>
            </a:r>
          </a:p>
        </p:txBody>
      </p:sp>
    </p:spTree>
    <p:extLst>
      <p:ext uri="{BB962C8B-B14F-4D97-AF65-F5344CB8AC3E}">
        <p14:creationId xmlns:p14="http://schemas.microsoft.com/office/powerpoint/2010/main" val="2156668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IN" b="1" dirty="0">
                <a:solidFill>
                  <a:srgbClr val="C00000"/>
                </a:solidFill>
                <a:latin typeface="Times New Roman" panose="02020603050405020304" pitchFamily="18" charset="0"/>
                <a:cs typeface="Times New Roman" panose="02020603050405020304" pitchFamily="18" charset="0"/>
              </a:rPr>
              <a:t>TASK</a:t>
            </a:r>
            <a:endParaRPr lang="en-US"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514350" indent="-514350" algn="l">
              <a:buAutoNum type="arabicPeriod"/>
            </a:pPr>
            <a:r>
              <a:rPr lang="en-US" sz="2400" dirty="0">
                <a:solidFill>
                  <a:schemeClr val="tx1"/>
                </a:solidFill>
              </a:rPr>
              <a:t>State whether the following statements are True or False:</a:t>
            </a:r>
          </a:p>
          <a:p>
            <a:pPr marL="1028700" lvl="1" indent="-571500" algn="l">
              <a:buFont typeface="+mj-lt"/>
              <a:buAutoNum type="romanLcPeriod"/>
            </a:pPr>
            <a:r>
              <a:rPr lang="en-US" sz="2000" dirty="0">
                <a:solidFill>
                  <a:schemeClr val="tx1"/>
                </a:solidFill>
              </a:rPr>
              <a:t>In MySQL, we can modify a table and select from the same table in a subquery.</a:t>
            </a:r>
          </a:p>
          <a:p>
            <a:pPr marL="1028700" lvl="1" indent="-571500" algn="l">
              <a:buFont typeface="+mj-lt"/>
              <a:buAutoNum type="romanLcPeriod"/>
            </a:pPr>
            <a:r>
              <a:rPr lang="en-US" sz="2000" dirty="0">
                <a:solidFill>
                  <a:schemeClr val="tx1"/>
                </a:solidFill>
              </a:rPr>
              <a:t>If a statement permits only a literal value, you cannot use a subquery.</a:t>
            </a:r>
          </a:p>
          <a:p>
            <a:pPr marL="1028700" lvl="1" indent="-571500" algn="l">
              <a:buFont typeface="+mj-lt"/>
              <a:buAutoNum type="romanLcPeriod"/>
            </a:pPr>
            <a:r>
              <a:rPr lang="en-US" sz="2000" dirty="0">
                <a:solidFill>
                  <a:schemeClr val="tx1"/>
                </a:solidFill>
              </a:rPr>
              <a:t>NOT IN is an alias for &lt;&gt; ANY.</a:t>
            </a:r>
          </a:p>
          <a:p>
            <a:pPr marL="1028700" lvl="1" indent="-571500" algn="l">
              <a:buFont typeface="+mj-lt"/>
              <a:buAutoNum type="romanLcPeriod"/>
            </a:pPr>
            <a:r>
              <a:rPr lang="en-US" sz="2000" dirty="0">
                <a:solidFill>
                  <a:schemeClr val="tx1"/>
                </a:solidFill>
              </a:rPr>
              <a:t>A </a:t>
            </a:r>
            <a:r>
              <a:rPr lang="en-US" sz="2000" i="1" dirty="0">
                <a:solidFill>
                  <a:schemeClr val="tx1"/>
                </a:solidFill>
              </a:rPr>
              <a:t>row subquery</a:t>
            </a:r>
            <a:r>
              <a:rPr lang="en-US" sz="2000" dirty="0">
                <a:solidFill>
                  <a:schemeClr val="tx1"/>
                </a:solidFill>
              </a:rPr>
              <a:t> can return more than one column value.</a:t>
            </a:r>
          </a:p>
          <a:p>
            <a:pPr marL="1028700" lvl="1" indent="-571500" algn="l">
              <a:buFont typeface="+mj-lt"/>
              <a:buAutoNum type="romanLcPeriod"/>
            </a:pPr>
            <a:r>
              <a:rPr lang="en-US" sz="2000" dirty="0">
                <a:solidFill>
                  <a:schemeClr val="tx1"/>
                </a:solidFill>
              </a:rPr>
              <a:t>If a subquery returns any rows at all, EXISTS </a:t>
            </a:r>
            <a:r>
              <a:rPr lang="en-US" sz="2000" i="1" dirty="0">
                <a:solidFill>
                  <a:schemeClr val="tx1"/>
                </a:solidFill>
                <a:effectLst/>
              </a:rPr>
              <a:t>subquery</a:t>
            </a:r>
            <a:r>
              <a:rPr lang="en-US" sz="2000" dirty="0">
                <a:solidFill>
                  <a:schemeClr val="tx1"/>
                </a:solidFill>
              </a:rPr>
              <a:t> is TRUE.</a:t>
            </a:r>
          </a:p>
          <a:p>
            <a:pPr marL="1028700" lvl="1" indent="-571500" algn="l">
              <a:buFont typeface="+mj-lt"/>
              <a:buAutoNum type="romanLcPeriod"/>
            </a:pPr>
            <a:r>
              <a:rPr lang="en-US" sz="2000" dirty="0">
                <a:solidFill>
                  <a:schemeClr val="tx1"/>
                </a:solidFill>
              </a:rPr>
              <a:t>MySQL evaluates from outside to inside. </a:t>
            </a:r>
          </a:p>
          <a:p>
            <a:pPr marL="1028700" lvl="1" indent="-571500" algn="l">
              <a:buFont typeface="+mj-lt"/>
              <a:buAutoNum type="romanLcPeriod"/>
            </a:pPr>
            <a:r>
              <a:rPr lang="en-US" sz="2000" dirty="0">
                <a:solidFill>
                  <a:schemeClr val="tx1"/>
                </a:solidFill>
              </a:rPr>
              <a:t>Converting a subquery to a join never improves performance. </a:t>
            </a:r>
          </a:p>
          <a:p>
            <a:pPr marL="1028700" lvl="1" indent="-571500" algn="l">
              <a:buFont typeface="+mj-lt"/>
              <a:buAutoNum type="romanLcPeriod"/>
            </a:pPr>
            <a:r>
              <a:rPr lang="en-US" sz="2000" dirty="0">
                <a:solidFill>
                  <a:schemeClr val="tx1"/>
                </a:solidFill>
              </a:rPr>
              <a:t>For subqueries in HAVING clause, MySQL also looks for column names in the outer select list.</a:t>
            </a:r>
          </a:p>
          <a:p>
            <a:pPr marL="1028700" lvl="1" indent="-571500" algn="l">
              <a:buFont typeface="+mj-lt"/>
              <a:buAutoNum type="romanLcPeriod"/>
            </a:pPr>
            <a:r>
              <a:rPr lang="en-US" sz="2000" dirty="0">
                <a:solidFill>
                  <a:schemeClr val="tx1"/>
                </a:solidFill>
              </a:rPr>
              <a:t>Aggregate functions in correlated subqueries can contain outer references, even when the function is contained in another function or expression.</a:t>
            </a:r>
          </a:p>
          <a:p>
            <a:pPr marL="1028700" lvl="1" indent="-571500" algn="l">
              <a:buFont typeface="+mj-lt"/>
              <a:buAutoNum type="romanLcPeriod"/>
            </a:pPr>
            <a:r>
              <a:rPr lang="en-US" sz="2000" dirty="0">
                <a:solidFill>
                  <a:schemeClr val="tx1"/>
                </a:solidFill>
              </a:rPr>
              <a:t>An EXISTS subquery can only start with SELECT *.</a:t>
            </a:r>
          </a:p>
          <a:p>
            <a:pPr marL="1028700" lvl="1" indent="-571500" algn="l">
              <a:buFont typeface="+mj-lt"/>
              <a:buAutoNum type="romanLcPeriod"/>
            </a:pPr>
            <a:endParaRPr lang="en-US" sz="2000" dirty="0">
              <a:solidFill>
                <a:schemeClr val="tx1"/>
              </a:solidFill>
            </a:endParaRPr>
          </a:p>
          <a:p>
            <a:pPr marL="1028700" lvl="1" indent="-571500" algn="l">
              <a:buFont typeface="+mj-lt"/>
              <a:buAutoNum type="romanLcPeriod"/>
            </a:pPr>
            <a:endParaRPr lang="en-US" sz="2000" dirty="0">
              <a:solidFill>
                <a:schemeClr val="tx1"/>
              </a:solidFill>
            </a:endParaRPr>
          </a:p>
          <a:p>
            <a:pPr marL="1028700" lvl="1" indent="-571500" algn="l">
              <a:buFont typeface="+mj-lt"/>
              <a:buAutoNum type="romanLcPeriod"/>
            </a:pPr>
            <a:endParaRPr lang="en-US" sz="2000" dirty="0">
              <a:solidFill>
                <a:schemeClr val="tx1"/>
              </a:solidFill>
            </a:endParaRPr>
          </a:p>
          <a:p>
            <a:pPr marL="1028700" lvl="1" indent="-571500" algn="l">
              <a:buFont typeface="+mj-lt"/>
              <a:buAutoNum type="romanLcPeriod"/>
            </a:pPr>
            <a:endParaRPr lang="en-US" sz="2000" dirty="0">
              <a:solidFill>
                <a:schemeClr val="tx1"/>
              </a:solidFill>
            </a:endParaRPr>
          </a:p>
          <a:p>
            <a:pPr marL="1028700" lvl="1" indent="-571500" algn="l">
              <a:buFont typeface="+mj-lt"/>
              <a:buAutoNum type="romanLcPeriod"/>
            </a:pPr>
            <a:endParaRPr lang="en-US" sz="2000" dirty="0">
              <a:solidFill>
                <a:schemeClr val="tx1"/>
              </a:solidFill>
            </a:endParaRPr>
          </a:p>
          <a:p>
            <a:pPr lvl="1" algn="l"/>
            <a:endParaRPr lang="en-US" sz="2000" dirty="0">
              <a:solidFill>
                <a:schemeClr val="tx1"/>
              </a:solidFill>
            </a:endParaRPr>
          </a:p>
        </p:txBody>
      </p:sp>
    </p:spTree>
    <p:extLst>
      <p:ext uri="{BB962C8B-B14F-4D97-AF65-F5344CB8AC3E}">
        <p14:creationId xmlns:p14="http://schemas.microsoft.com/office/powerpoint/2010/main" val="1162257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Textbook: </a:t>
            </a:r>
          </a:p>
          <a:p>
            <a:pPr lvl="1"/>
            <a:r>
              <a:rPr lang="en-US" dirty="0"/>
              <a:t>Fundamentals of Database Systems by Ramez Elmasri, Shamkant Navathe</a:t>
            </a:r>
          </a:p>
          <a:p>
            <a:pPr lvl="1"/>
            <a:r>
              <a:rPr lang="en-US" dirty="0"/>
              <a:t>Database Management Systems by Raghu Ramakrishnan, Johannes Gehrke </a:t>
            </a:r>
          </a:p>
          <a:p>
            <a:pPr lvl="1"/>
            <a:r>
              <a:rPr lang="en-US" dirty="0"/>
              <a:t>Database System Concepts by Abraham Silberschatz, Henry Forth, Sudarshan</a:t>
            </a:r>
          </a:p>
          <a:p>
            <a:r>
              <a:rPr lang="en-US" dirty="0"/>
              <a:t>Web material:</a:t>
            </a:r>
          </a:p>
          <a:p>
            <a:pPr lvl="1"/>
            <a:r>
              <a:rPr lang="en-US" dirty="0">
                <a:hlinkClick r:id="rId2"/>
              </a:rPr>
              <a:t>https://www.1keydata.com/sql/sql.html</a:t>
            </a:r>
            <a:endParaRPr lang="en-US" dirty="0"/>
          </a:p>
          <a:p>
            <a:pPr lvl="1"/>
            <a:r>
              <a:rPr lang="en-US" dirty="0">
                <a:hlinkClick r:id="rId3"/>
              </a:rPr>
              <a:t>https://www.tutorialspoint.com/mysql/index.htm</a:t>
            </a:r>
            <a:endParaRPr lang="en-US" dirty="0"/>
          </a:p>
          <a:p>
            <a:pPr lvl="1"/>
            <a:r>
              <a:rPr lang="en-US" dirty="0">
                <a:hlinkClick r:id="rId4"/>
              </a:rPr>
              <a:t>https://dev.mysql.com/doc/refman/8.0/en/</a:t>
            </a:r>
            <a:endParaRPr lang="en-US" dirty="0"/>
          </a:p>
        </p:txBody>
      </p:sp>
    </p:spTree>
    <p:extLst>
      <p:ext uri="{BB962C8B-B14F-4D97-AF65-F5344CB8AC3E}">
        <p14:creationId xmlns:p14="http://schemas.microsoft.com/office/powerpoint/2010/main" val="3340667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CEEF-7425-4D68-91A1-62533DBF501F}"/>
              </a:ext>
            </a:extLst>
          </p:cNvPr>
          <p:cNvSpPr>
            <a:spLocks noGrp="1"/>
          </p:cNvSpPr>
          <p:nvPr>
            <p:ph type="ctrTitle"/>
          </p:nvPr>
        </p:nvSpPr>
        <p:spPr>
          <a:xfrm>
            <a:off x="457201" y="253242"/>
            <a:ext cx="7772400" cy="1470024"/>
          </a:xfrm>
        </p:spPr>
        <p:txBody>
          <a:bodyPr/>
          <a:lstStyle/>
          <a:p>
            <a:pPr algn="l"/>
            <a:r>
              <a:rPr lang="en-GB" altLang="en-US" sz="4000" b="1" dirty="0">
                <a:solidFill>
                  <a:srgbClr val="C00000"/>
                </a:solidFill>
                <a:cs typeface="Times New Roman" panose="02020603050405020304" pitchFamily="18" charset="0"/>
              </a:rPr>
              <a:t>Topics to be covered in next Lecture</a:t>
            </a:r>
            <a:br>
              <a:rPr lang="en-GB" altLang="en-US" b="1" dirty="0">
                <a:solidFill>
                  <a:srgbClr val="333366"/>
                </a:solidFill>
                <a:latin typeface="Comic Sans MS" panose="030F0702030302020204" pitchFamily="66" charset="0"/>
              </a:rPr>
            </a:br>
            <a:endParaRPr lang="en-IN" dirty="0"/>
          </a:p>
        </p:txBody>
      </p:sp>
      <p:sp>
        <p:nvSpPr>
          <p:cNvPr id="3" name="Subtitle 2">
            <a:extLst>
              <a:ext uri="{FF2B5EF4-FFF2-40B4-BE49-F238E27FC236}">
                <a16:creationId xmlns:a16="http://schemas.microsoft.com/office/drawing/2014/main" id="{751B5B79-7118-4C5D-B523-8DEF500601CD}"/>
              </a:ext>
            </a:extLst>
          </p:cNvPr>
          <p:cNvSpPr>
            <a:spLocks noGrp="1"/>
          </p:cNvSpPr>
          <p:nvPr>
            <p:ph type="subTitle" idx="1"/>
          </p:nvPr>
        </p:nvSpPr>
        <p:spPr>
          <a:xfrm>
            <a:off x="457201" y="988254"/>
            <a:ext cx="8011549" cy="4779499"/>
          </a:xfrm>
        </p:spPr>
        <p:txBody>
          <a:bodyPr/>
          <a:lstStyle/>
          <a:p>
            <a:pPr marL="800100" lvl="1" indent="-342900" algn="l">
              <a:lnSpc>
                <a:spcPct val="117000"/>
              </a:lnSpc>
              <a:buSzPct val="80000"/>
              <a:buFont typeface="Arial" panose="020B0604020202020204" pitchFamily="34" charset="0"/>
              <a:buChar char="•"/>
            </a:pPr>
            <a:r>
              <a:rPr lang="en-GB" altLang="en-US" sz="2400" dirty="0">
                <a:solidFill>
                  <a:schemeClr val="tx1"/>
                </a:solidFill>
                <a:latin typeface="Times New Roman" panose="02020603050405020304" pitchFamily="18" charset="0"/>
                <a:cs typeface="Times New Roman" panose="02020603050405020304" pitchFamily="18" charset="0"/>
              </a:rPr>
              <a:t>Data Control Language</a:t>
            </a:r>
          </a:p>
          <a:p>
            <a:pPr marL="800100" lvl="1" indent="-342900" algn="l">
              <a:lnSpc>
                <a:spcPct val="117000"/>
              </a:lnSpc>
              <a:buSzPct val="80000"/>
              <a:buFont typeface="Arial" panose="020B0604020202020204" pitchFamily="34" charset="0"/>
              <a:buChar char="•"/>
            </a:pPr>
            <a:r>
              <a:rPr lang="en-GB" altLang="en-US" sz="2400" dirty="0">
                <a:solidFill>
                  <a:schemeClr val="tx1"/>
                </a:solidFill>
                <a:latin typeface="Times New Roman" panose="02020603050405020304" pitchFamily="18" charset="0"/>
                <a:cs typeface="Times New Roman" panose="02020603050405020304" pitchFamily="18" charset="0"/>
              </a:rPr>
              <a:t>Transaction Control Language</a:t>
            </a:r>
          </a:p>
          <a:p>
            <a:pPr marL="800100" lvl="1" indent="-342900" algn="l">
              <a:lnSpc>
                <a:spcPct val="117000"/>
              </a:lnSpc>
              <a:buSzPct val="80000"/>
              <a:buFont typeface="Arial" panose="020B0604020202020204" pitchFamily="34" charset="0"/>
              <a:buChar char="•"/>
            </a:pPr>
            <a:r>
              <a:rPr lang="en-GB" altLang="en-US" sz="2400" dirty="0">
                <a:solidFill>
                  <a:schemeClr val="tx1"/>
                </a:solidFill>
                <a:latin typeface="Times New Roman" panose="02020603050405020304" pitchFamily="18" charset="0"/>
                <a:cs typeface="Times New Roman" panose="02020603050405020304" pitchFamily="18" charset="0"/>
              </a:rPr>
              <a:t>Views</a:t>
            </a:r>
          </a:p>
          <a:p>
            <a:pPr lvl="1" algn="l">
              <a:lnSpc>
                <a:spcPct val="117000"/>
              </a:lnSpc>
              <a:buSzPct val="80000"/>
            </a:pPr>
            <a:r>
              <a:rPr lang="en-GB" altLang="en-US" sz="2400" dirty="0">
                <a:solidFill>
                  <a:schemeClr val="tx1"/>
                </a:solidFill>
                <a:latin typeface="Times New Roman" panose="02020603050405020304" pitchFamily="18" charset="0"/>
                <a:cs typeface="Times New Roman" panose="02020603050405020304" pitchFamily="18" charset="0"/>
              </a:rPr>
              <a:t>Reference for these topics above:</a:t>
            </a:r>
          </a:p>
          <a:p>
            <a:pPr lvl="1" algn="l"/>
            <a:r>
              <a:rPr lang="en-US" dirty="0">
                <a:hlinkClick r:id="rId2"/>
              </a:rPr>
              <a:t>https://www.1keydata.com/sql/sql-data-types.html</a:t>
            </a:r>
            <a:endParaRPr lang="en-US" dirty="0"/>
          </a:p>
          <a:p>
            <a:pPr lvl="1" algn="l"/>
            <a:endParaRPr lang="en-US" altLang="en-US" sz="2400" dirty="0">
              <a:solidFill>
                <a:schemeClr val="tx1"/>
              </a:solidFill>
              <a:latin typeface="Times New Roman" panose="02020603050405020304" pitchFamily="18" charset="0"/>
              <a:cs typeface="Times New Roman" panose="02020603050405020304" pitchFamily="18" charset="0"/>
            </a:endParaRPr>
          </a:p>
          <a:p>
            <a:pPr lvl="1" algn="l"/>
            <a:r>
              <a:rPr lang="en-GB" altLang="en-US" sz="2400" dirty="0">
                <a:solidFill>
                  <a:schemeClr val="tx1"/>
                </a:solidFill>
                <a:latin typeface="Times New Roman" panose="02020603050405020304" pitchFamily="18" charset="0"/>
                <a:cs typeface="Times New Roman" panose="02020603050405020304" pitchFamily="18" charset="0"/>
              </a:rPr>
              <a:t>We will have MCQ on this Lecture.</a:t>
            </a:r>
          </a:p>
          <a:p>
            <a:pPr algn="l">
              <a:lnSpc>
                <a:spcPct val="117000"/>
              </a:lnSpc>
              <a:buClrTx/>
              <a:buSzPct val="80000"/>
            </a:pPr>
            <a:endParaRPr lang="en-IN" dirty="0"/>
          </a:p>
        </p:txBody>
      </p:sp>
    </p:spTree>
    <p:extLst>
      <p:ext uri="{BB962C8B-B14F-4D97-AF65-F5344CB8AC3E}">
        <p14:creationId xmlns:p14="http://schemas.microsoft.com/office/powerpoint/2010/main" val="390706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C00000"/>
                </a:solidFill>
                <a:latin typeface="Times New Roman" panose="02020603050405020304" pitchFamily="18" charset="0"/>
                <a:cs typeface="Times New Roman" panose="02020603050405020304" pitchFamily="18" charset="0"/>
              </a:rPr>
              <a:t>LEARNING OUTCOME</a:t>
            </a:r>
            <a:endParaRPr lang="en-US" sz="4000" dirty="0"/>
          </a:p>
        </p:txBody>
      </p:sp>
      <p:sp>
        <p:nvSpPr>
          <p:cNvPr id="3" name="Content Placeholder 2"/>
          <p:cNvSpPr>
            <a:spLocks noGrp="1"/>
          </p:cNvSpPr>
          <p:nvPr>
            <p:ph idx="1"/>
          </p:nvPr>
        </p:nvSpPr>
        <p:spPr/>
        <p:txBody>
          <a:bodyPr>
            <a:normAutofit/>
          </a:bodyPr>
          <a:lstStyle/>
          <a:p>
            <a:pPr>
              <a:lnSpc>
                <a:spcPct val="150000"/>
              </a:lnSpc>
            </a:pPr>
            <a:r>
              <a:rPr lang="en-IN" sz="2800" b="1" dirty="0">
                <a:cs typeface="Times New Roman" panose="02020603050405020304" pitchFamily="18" charset="0"/>
              </a:rPr>
              <a:t>To understand</a:t>
            </a:r>
          </a:p>
          <a:p>
            <a:pPr lvl="1">
              <a:lnSpc>
                <a:spcPct val="150000"/>
              </a:lnSpc>
            </a:pPr>
            <a:r>
              <a:rPr lang="en-IN" sz="2400" dirty="0">
                <a:cs typeface="Times New Roman" panose="02020603050405020304" pitchFamily="18" charset="0"/>
              </a:rPr>
              <a:t>Usage of subqueries in SQL</a:t>
            </a:r>
          </a:p>
          <a:p>
            <a:pPr lvl="1">
              <a:lnSpc>
                <a:spcPct val="150000"/>
              </a:lnSpc>
            </a:pPr>
            <a:r>
              <a:rPr lang="en-IN" sz="2400" dirty="0">
                <a:cs typeface="Times New Roman" panose="02020603050405020304" pitchFamily="18" charset="0"/>
              </a:rPr>
              <a:t>Different Types of Joins</a:t>
            </a:r>
          </a:p>
          <a:p>
            <a:pPr marL="0" indent="0">
              <a:buNone/>
            </a:pPr>
            <a:endParaRPr lang="en-US" dirty="0"/>
          </a:p>
        </p:txBody>
      </p:sp>
    </p:spTree>
    <p:extLst>
      <p:ext uri="{BB962C8B-B14F-4D97-AF65-F5344CB8AC3E}">
        <p14:creationId xmlns:p14="http://schemas.microsoft.com/office/powerpoint/2010/main" val="9667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981200"/>
            <a:ext cx="8763000" cy="124649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SUBQUERIES</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154977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Subqueries</a:t>
            </a:r>
            <a:endParaRPr lang="en-US" dirty="0"/>
          </a:p>
        </p:txBody>
      </p:sp>
      <p:sp>
        <p:nvSpPr>
          <p:cNvPr id="3" name="Content Placeholder 2"/>
          <p:cNvSpPr>
            <a:spLocks noGrp="1"/>
          </p:cNvSpPr>
          <p:nvPr>
            <p:ph idx="1"/>
          </p:nvPr>
        </p:nvSpPr>
        <p:spPr>
          <a:xfrm>
            <a:off x="457200" y="1371600"/>
            <a:ext cx="8229600" cy="4724400"/>
          </a:xfrm>
        </p:spPr>
        <p:txBody>
          <a:bodyPr>
            <a:normAutofit fontScale="92500" lnSpcReduction="10000"/>
          </a:bodyPr>
          <a:lstStyle/>
          <a:p>
            <a:r>
              <a:rPr lang="en-US" sz="2000" dirty="0"/>
              <a:t>A subquery is a SELECT statement within another statement.</a:t>
            </a:r>
          </a:p>
          <a:p>
            <a:pPr marL="0" indent="0">
              <a:buNone/>
            </a:pPr>
            <a:r>
              <a:rPr lang="en-US" sz="2000" dirty="0"/>
              <a:t>	SELECT "column_name1“ FROM "table_name1"</a:t>
            </a:r>
            <a:br>
              <a:rPr lang="en-US" sz="2000" dirty="0"/>
            </a:br>
            <a:r>
              <a:rPr lang="en-US" sz="2000" dirty="0"/>
              <a:t>	WHERE "column_name2" [Comparison Operator](SELECT 	"column_name3"FROM  "table_name2“ WHERE "condition");</a:t>
            </a:r>
          </a:p>
          <a:p>
            <a:r>
              <a:rPr lang="en-US" sz="2000" dirty="0"/>
              <a:t>eg: SELECT * FROM t1 WHERE column1 = (SELECT column1 FROM t2);</a:t>
            </a:r>
          </a:p>
          <a:p>
            <a:r>
              <a:rPr lang="en-US" sz="2000" dirty="0"/>
              <a:t>In this example, SELECT * FROM t1 ... is the </a:t>
            </a:r>
            <a:r>
              <a:rPr lang="en-US" sz="2000" i="1" dirty="0"/>
              <a:t>outer query</a:t>
            </a:r>
            <a:r>
              <a:rPr lang="en-US" sz="2000" dirty="0"/>
              <a:t> (or </a:t>
            </a:r>
            <a:r>
              <a:rPr lang="en-US" sz="2000" i="1" dirty="0"/>
              <a:t>outer statement</a:t>
            </a:r>
            <a:r>
              <a:rPr lang="en-US" sz="2000" dirty="0"/>
              <a:t>), and (SELECT column1 FROM t2) is the </a:t>
            </a:r>
            <a:r>
              <a:rPr lang="en-US" sz="2000" i="1" dirty="0"/>
              <a:t>subquery</a:t>
            </a:r>
            <a:r>
              <a:rPr lang="en-US" sz="2000" dirty="0"/>
              <a:t>. </a:t>
            </a:r>
          </a:p>
          <a:p>
            <a:r>
              <a:rPr lang="en-US" sz="2000" dirty="0"/>
              <a:t>We say that the subquery is </a:t>
            </a:r>
            <a:r>
              <a:rPr lang="en-US" sz="2000" i="1" dirty="0"/>
              <a:t>nested</a:t>
            </a:r>
            <a:r>
              <a:rPr lang="en-US" sz="2000" dirty="0"/>
              <a:t> within the outer query, and in fact it is possible to nest subqueries within other subqueries, to a considerable depth. </a:t>
            </a:r>
          </a:p>
          <a:p>
            <a:r>
              <a:rPr lang="en-US" sz="2000" dirty="0"/>
              <a:t>A subquery must always appear within parentheses.</a:t>
            </a:r>
          </a:p>
          <a:p>
            <a:r>
              <a:rPr lang="en-US" sz="2000" dirty="0"/>
              <a:t>A subquery can return a scalar (a single value), a single row, a single column, or a table (one or more rows of one or more columns). These are called scalar, column, row, and table subqueries. </a:t>
            </a:r>
          </a:p>
          <a:p>
            <a:r>
              <a:rPr lang="en-US" sz="2000" dirty="0"/>
              <a:t>A subquery's outer statement can be any one of: SELECT, INSERT, UPDATE or DELETE.</a:t>
            </a:r>
          </a:p>
        </p:txBody>
      </p:sp>
      <p:sp>
        <p:nvSpPr>
          <p:cNvPr id="5" name="Rectangle 4"/>
          <p:cNvSpPr/>
          <p:nvPr/>
        </p:nvSpPr>
        <p:spPr>
          <a:xfrm>
            <a:off x="1219200" y="1676400"/>
            <a:ext cx="6553200" cy="8191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8964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Advantages of Subqueries</a:t>
            </a:r>
            <a:endParaRPr lang="en-US" dirty="0"/>
          </a:p>
        </p:txBody>
      </p:sp>
      <p:sp>
        <p:nvSpPr>
          <p:cNvPr id="3" name="Content Placeholder 2"/>
          <p:cNvSpPr>
            <a:spLocks noGrp="1"/>
          </p:cNvSpPr>
          <p:nvPr>
            <p:ph idx="1"/>
          </p:nvPr>
        </p:nvSpPr>
        <p:spPr/>
        <p:txBody>
          <a:bodyPr>
            <a:normAutofit fontScale="92500"/>
          </a:bodyPr>
          <a:lstStyle/>
          <a:p>
            <a:r>
              <a:rPr lang="en-US" dirty="0"/>
              <a:t>The main advantages of subqueries are:</a:t>
            </a:r>
          </a:p>
          <a:p>
            <a:pPr lvl="1"/>
            <a:r>
              <a:rPr lang="en-US" dirty="0"/>
              <a:t>They allow queries that are </a:t>
            </a:r>
            <a:r>
              <a:rPr lang="en-US" i="1" dirty="0"/>
              <a:t>structured</a:t>
            </a:r>
            <a:r>
              <a:rPr lang="en-US" dirty="0"/>
              <a:t> so that it is possible to isolate each part of a statement.</a:t>
            </a:r>
          </a:p>
          <a:p>
            <a:pPr lvl="1"/>
            <a:r>
              <a:rPr lang="en-US" dirty="0"/>
              <a:t>They provide alternative ways to perform operations that would otherwise require complex joins and unions.</a:t>
            </a:r>
          </a:p>
          <a:p>
            <a:pPr lvl="1"/>
            <a:r>
              <a:rPr lang="en-US" dirty="0"/>
              <a:t>Many people find subqueries more readable than complex joins or unions. Indeed, it was the innovation of subqueries that gave people the original idea of calling the early SQL “Structured Query Language.”</a:t>
            </a:r>
          </a:p>
          <a:p>
            <a:endParaRPr lang="en-US" dirty="0"/>
          </a:p>
        </p:txBody>
      </p:sp>
    </p:spTree>
    <p:extLst>
      <p:ext uri="{BB962C8B-B14F-4D97-AF65-F5344CB8AC3E}">
        <p14:creationId xmlns:p14="http://schemas.microsoft.com/office/powerpoint/2010/main" val="128050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Subquery as a Scalar Operand</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a:t>In its simplest form, a subquery is a scalar subquery that returns a single value. </a:t>
            </a:r>
          </a:p>
          <a:p>
            <a:r>
              <a:rPr lang="en-US" sz="3100" dirty="0"/>
              <a:t>A scalar subquery is a simple operand, and you can use it almost anywhere a single column value and you can expect it to have those characteristics that all operands have: a data type, a length, an indication that it can be NULL, and so on.</a:t>
            </a:r>
          </a:p>
          <a:p>
            <a:r>
              <a:rPr lang="en-US" sz="3100" dirty="0"/>
              <a:t>eg:  CREATE TABLE t5 (s5 INT, s2 CHAR(5) NOT NULL); </a:t>
            </a:r>
          </a:p>
          <a:p>
            <a:pPr marL="457200" lvl="1" indent="0">
              <a:buNone/>
            </a:pPr>
            <a:r>
              <a:rPr lang="en-US" sz="3100" dirty="0"/>
              <a:t>	INSERT INTO t5 VALUES(100, 'abcde'); </a:t>
            </a:r>
          </a:p>
          <a:p>
            <a:pPr marL="457200" lvl="1" indent="0">
              <a:buNone/>
            </a:pPr>
            <a:r>
              <a:rPr lang="en-US" sz="3100" dirty="0"/>
              <a:t>	SELECT (SELECT s2 FROM t5);</a:t>
            </a:r>
          </a:p>
          <a:p>
            <a:r>
              <a:rPr lang="en-US" sz="3100" dirty="0"/>
              <a:t>The subquery in this SELECT returns a single value ('abcde') that has a data type of CHAR, a length of 5, and an indication that the value in the column can be NULL. </a:t>
            </a:r>
          </a:p>
          <a:p>
            <a:endParaRPr lang="en-US" dirty="0"/>
          </a:p>
        </p:txBody>
      </p:sp>
    </p:spTree>
    <p:extLst>
      <p:ext uri="{BB962C8B-B14F-4D97-AF65-F5344CB8AC3E}">
        <p14:creationId xmlns:p14="http://schemas.microsoft.com/office/powerpoint/2010/main" val="133065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Comparisons using Subqueries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Two of the common subquery constructs are:</a:t>
            </a:r>
          </a:p>
          <a:p>
            <a:pPr lvl="1"/>
            <a:r>
              <a:rPr lang="en-US" i="1" dirty="0"/>
              <a:t>non_subquery_operand</a:t>
            </a:r>
            <a:r>
              <a:rPr lang="en-US" dirty="0"/>
              <a:t> </a:t>
            </a:r>
            <a:r>
              <a:rPr lang="en-US" i="1" dirty="0"/>
              <a:t>comparison_operator</a:t>
            </a:r>
            <a:r>
              <a:rPr lang="en-US" dirty="0"/>
              <a:t> (</a:t>
            </a:r>
            <a:r>
              <a:rPr lang="en-US" i="1" dirty="0"/>
              <a:t>subquery</a:t>
            </a:r>
            <a:r>
              <a:rPr lang="en-US" dirty="0"/>
              <a:t>)</a:t>
            </a:r>
          </a:p>
          <a:p>
            <a:pPr lvl="1"/>
            <a:r>
              <a:rPr lang="en-US" i="1" dirty="0"/>
              <a:t>non_subquery_operand</a:t>
            </a:r>
            <a:r>
              <a:rPr lang="en-US" dirty="0"/>
              <a:t> LIKE (</a:t>
            </a:r>
            <a:r>
              <a:rPr lang="en-US" i="1" dirty="0"/>
              <a:t>subquery</a:t>
            </a:r>
            <a:r>
              <a:rPr lang="en-US" dirty="0"/>
              <a:t>)</a:t>
            </a:r>
          </a:p>
          <a:p>
            <a:r>
              <a:rPr lang="en-US" dirty="0"/>
              <a:t>For a comparison of the subquery to a scalar, the subquery must return a scalar. </a:t>
            </a:r>
          </a:p>
          <a:p>
            <a:r>
              <a:rPr lang="en-US" dirty="0"/>
              <a:t>For a comparison of the subquery to a row constructor, the subquery must be a row subquery that returns a row with the same number of values as the row constructor (row subqueries).</a:t>
            </a:r>
          </a:p>
        </p:txBody>
      </p:sp>
    </p:spTree>
    <p:extLst>
      <p:ext uri="{BB962C8B-B14F-4D97-AF65-F5344CB8AC3E}">
        <p14:creationId xmlns:p14="http://schemas.microsoft.com/office/powerpoint/2010/main" val="197418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Row Subqueries</a:t>
            </a:r>
            <a:endParaRPr lang="en-US" dirty="0"/>
          </a:p>
        </p:txBody>
      </p:sp>
      <p:sp>
        <p:nvSpPr>
          <p:cNvPr id="3" name="Content Placeholder 2"/>
          <p:cNvSpPr>
            <a:spLocks noGrp="1"/>
          </p:cNvSpPr>
          <p:nvPr>
            <p:ph idx="1"/>
          </p:nvPr>
        </p:nvSpPr>
        <p:spPr/>
        <p:txBody>
          <a:bodyPr/>
          <a:lstStyle/>
          <a:p>
            <a:pPr algn="just"/>
            <a:r>
              <a:rPr lang="en-US" dirty="0"/>
              <a:t>A </a:t>
            </a:r>
            <a:r>
              <a:rPr lang="en-US" i="1" dirty="0"/>
              <a:t>row subquery</a:t>
            </a:r>
            <a:r>
              <a:rPr lang="en-US" dirty="0"/>
              <a:t> is a subquery variant that returns a single row and can thus return more than one column value. </a:t>
            </a:r>
          </a:p>
          <a:p>
            <a:pPr algn="just"/>
            <a:r>
              <a:rPr lang="en-US" dirty="0"/>
              <a:t>A row constructor is used for comparisons with subqueries that return two or more columns. </a:t>
            </a:r>
          </a:p>
        </p:txBody>
      </p:sp>
    </p:spTree>
    <p:extLst>
      <p:ext uri="{BB962C8B-B14F-4D97-AF65-F5344CB8AC3E}">
        <p14:creationId xmlns:p14="http://schemas.microsoft.com/office/powerpoint/2010/main" val="2253746916"/>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E2317B5-2DF1-430F-B0A0-6B45B1FA141A}" vid="{2E7DD423-2E71-4340-8E2A-AF187DE81B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10461</TotalTime>
  <Words>1054</Words>
  <Application>Microsoft Office PowerPoint</Application>
  <PresentationFormat>On-screen Show (4:3)</PresentationFormat>
  <Paragraphs>200</Paragraphs>
  <Slides>24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Narrow</vt:lpstr>
      <vt:lpstr>Arial Rounded MT Bold</vt:lpstr>
      <vt:lpstr>Calibri</vt:lpstr>
      <vt:lpstr>Comic Sans MS</vt:lpstr>
      <vt:lpstr>Stencil</vt:lpstr>
      <vt:lpstr>Times New Roman</vt:lpstr>
      <vt:lpstr>Presentation3</vt:lpstr>
      <vt:lpstr>LECTURE 5   SUBQUERIES AND JOINS</vt:lpstr>
      <vt:lpstr>AGENDA</vt:lpstr>
      <vt:lpstr>LEARNING OUTCOME</vt:lpstr>
      <vt:lpstr>PowerPoint Presentation</vt:lpstr>
      <vt:lpstr>Subqueries</vt:lpstr>
      <vt:lpstr>Advantages of Subqueries</vt:lpstr>
      <vt:lpstr>Subquery as a Scalar Operand</vt:lpstr>
      <vt:lpstr>Comparisons using Subqueries</vt:lpstr>
      <vt:lpstr>Row Subqueries</vt:lpstr>
      <vt:lpstr>Subqueries with ANY, IN or SOME</vt:lpstr>
      <vt:lpstr>Subqueries with ALL</vt:lpstr>
      <vt:lpstr>Subqueries with EXISTS or NOT EXISTS</vt:lpstr>
      <vt:lpstr>Correlated Subqueries</vt:lpstr>
      <vt:lpstr>Derived Tables</vt:lpstr>
      <vt:lpstr>Subquery Errors</vt:lpstr>
      <vt:lpstr>Optimizing Subqueries</vt:lpstr>
      <vt:lpstr>Rewriting Subqueries as Joins</vt:lpstr>
      <vt:lpstr>PowerPoint Presentation</vt:lpstr>
      <vt:lpstr>JOIN Syntax</vt:lpstr>
      <vt:lpstr>Different Types of JOINS</vt:lpstr>
      <vt:lpstr>For Example:</vt:lpstr>
      <vt:lpstr>TASK</vt:lpstr>
      <vt:lpstr>References</vt:lpstr>
      <vt:lpstr>Topics to be covered in next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Orientation</dc:title>
  <dc:creator>Suhas Pote</dc:creator>
  <cp:lastModifiedBy>Samit</cp:lastModifiedBy>
  <cp:revision>650</cp:revision>
  <dcterms:created xsi:type="dcterms:W3CDTF">2016-07-19T06:37:48Z</dcterms:created>
  <dcterms:modified xsi:type="dcterms:W3CDTF">2019-06-20T00:33:31Z</dcterms:modified>
</cp:coreProperties>
</file>