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80" r:id="rId2"/>
    <p:sldId id="382" r:id="rId3"/>
    <p:sldId id="381" r:id="rId4"/>
    <p:sldId id="405" r:id="rId5"/>
    <p:sldId id="406" r:id="rId6"/>
    <p:sldId id="407" r:id="rId7"/>
    <p:sldId id="408" r:id="rId8"/>
    <p:sldId id="409" r:id="rId9"/>
    <p:sldId id="410" r:id="rId10"/>
    <p:sldId id="412" r:id="rId11"/>
    <p:sldId id="411" r:id="rId12"/>
    <p:sldId id="414" r:id="rId13"/>
    <p:sldId id="416" r:id="rId14"/>
    <p:sldId id="420" r:id="rId15"/>
    <p:sldId id="421" r:id="rId16"/>
    <p:sldId id="415"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p:cViewPr varScale="1">
        <p:scale>
          <a:sx n="72" d="100"/>
          <a:sy n="72" d="100"/>
        </p:scale>
        <p:origin x="133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FCA5470-5C8E-446B-A050-B52CB9465093}" type="datetimeFigureOut">
              <a:rPr lang="en-US"/>
              <a:pPr>
                <a:defRPr/>
              </a:pPr>
              <a:t>7/24/2019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8CDF3FD-752D-45B6-8FA2-A6A9AB1CA7F9}" type="slidenum">
              <a:rPr lang="en-US"/>
              <a:pPr>
                <a:defRPr/>
              </a:pPr>
              <a:t>‹#›</a:t>
            </a:fld>
            <a:endParaRPr lang="en-US" dirty="0"/>
          </a:p>
        </p:txBody>
      </p:sp>
    </p:spTree>
    <p:extLst>
      <p:ext uri="{BB962C8B-B14F-4D97-AF65-F5344CB8AC3E}">
        <p14:creationId xmlns:p14="http://schemas.microsoft.com/office/powerpoint/2010/main" val="25423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D23A-0040-42C1-A856-FBCCBF955FB8}" type="datetimeFigureOut">
              <a:rPr lang="en-IN" smtClean="0"/>
              <a:t>24/07/2019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76F6B-3FBD-423E-9A61-A4E44799159F}" type="slidenum">
              <a:rPr lang="en-IN" smtClean="0"/>
              <a:t>‹#›</a:t>
            </a:fld>
            <a:endParaRPr lang="en-IN" dirty="0"/>
          </a:p>
        </p:txBody>
      </p:sp>
    </p:spTree>
    <p:extLst>
      <p:ext uri="{BB962C8B-B14F-4D97-AF65-F5344CB8AC3E}">
        <p14:creationId xmlns:p14="http://schemas.microsoft.com/office/powerpoint/2010/main" val="30240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3</a:t>
            </a:fld>
            <a:endParaRPr lang="en-IN" dirty="0"/>
          </a:p>
        </p:txBody>
      </p:sp>
    </p:spTree>
    <p:extLst>
      <p:ext uri="{BB962C8B-B14F-4D97-AF65-F5344CB8AC3E}">
        <p14:creationId xmlns:p14="http://schemas.microsoft.com/office/powerpoint/2010/main" val="353393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It’s important to differentiate from the database that has not been normalized and the database that was normalized first and then denormalized later. The second one is okay; the first is often the result of bad database design or a lack of knowledge.</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14</a:t>
            </a:fld>
            <a:endParaRPr lang="en-IN" dirty="0"/>
          </a:p>
        </p:txBody>
      </p:sp>
    </p:spTree>
    <p:extLst>
      <p:ext uri="{BB962C8B-B14F-4D97-AF65-F5344CB8AC3E}">
        <p14:creationId xmlns:p14="http://schemas.microsoft.com/office/powerpoint/2010/main" val="1738434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When and Why to Use Denormalization</a:t>
            </a:r>
          </a:p>
          <a:p>
            <a:r>
              <a:rPr lang="en-US" sz="1200" b="0" i="0" kern="1200" dirty="0">
                <a:solidFill>
                  <a:schemeClr val="tx1"/>
                </a:solidFill>
                <a:effectLst/>
                <a:latin typeface="+mn-lt"/>
                <a:ea typeface="+mn-ea"/>
                <a:cs typeface="+mn-cs"/>
              </a:rPr>
              <a:t>As with almost anything, you must be sure why you want to apply denormalization. You need to also be sure that the profit from using it outweighs any harm. There are a few situations when you definitely should think of denormalization:</a:t>
            </a:r>
          </a:p>
          <a:p>
            <a:r>
              <a:rPr lang="en-US" sz="1200" b="1" i="0" kern="1200" dirty="0">
                <a:solidFill>
                  <a:schemeClr val="tx1"/>
                </a:solidFill>
                <a:effectLst/>
                <a:latin typeface="+mn-lt"/>
                <a:ea typeface="+mn-ea"/>
                <a:cs typeface="+mn-cs"/>
              </a:rPr>
              <a:t>Maintaining history:</a:t>
            </a:r>
            <a:r>
              <a:rPr lang="en-US" sz="1200" b="0" i="0" kern="1200" dirty="0">
                <a:solidFill>
                  <a:schemeClr val="tx1"/>
                </a:solidFill>
                <a:effectLst/>
                <a:latin typeface="+mn-lt"/>
                <a:ea typeface="+mn-ea"/>
                <a:cs typeface="+mn-cs"/>
              </a:rPr>
              <a:t> Data can change during time, and we need to store values that were valid when a record was created. What kind of changes do we mean? Well, a person’s first and last name can change; a client also can change their business name or any other data. Task details should contain values that were actual at the moment a task was generated. We wouldn’t be able to recreate past data correctly if this didn’t happen. We could solve this problem by adding a table containing the history of these changes. In that case, a select query returning the task and a valid client name would become more complicated. Maybe an extra table isn’t the best solution.</a:t>
            </a:r>
          </a:p>
          <a:p>
            <a:r>
              <a:rPr lang="en-US" sz="1200" b="1" i="0" kern="1200" dirty="0">
                <a:solidFill>
                  <a:schemeClr val="tx1"/>
                </a:solidFill>
                <a:effectLst/>
                <a:latin typeface="+mn-lt"/>
                <a:ea typeface="+mn-ea"/>
                <a:cs typeface="+mn-cs"/>
              </a:rPr>
              <a:t>Improving query performance:</a:t>
            </a:r>
            <a:r>
              <a:rPr lang="en-US" sz="1200" b="0" i="0" kern="1200" dirty="0">
                <a:solidFill>
                  <a:schemeClr val="tx1"/>
                </a:solidFill>
                <a:effectLst/>
                <a:latin typeface="+mn-lt"/>
                <a:ea typeface="+mn-ea"/>
                <a:cs typeface="+mn-cs"/>
              </a:rPr>
              <a:t> Some of the queries may use multiple tables to access data that we frequently need. Think of a situation where we’d need to join 10 tables to return the client’s name and the products that were sold to them. Some tables along the path could also contain large amounts of data. In that case, maybe it would be wise to add a client_id attribute directly to the </a:t>
            </a:r>
            <a:r>
              <a:rPr lang="en-US" sz="1200" b="1" i="0" kern="1200" dirty="0">
                <a:solidFill>
                  <a:schemeClr val="tx1"/>
                </a:solidFill>
                <a:effectLst/>
                <a:latin typeface="+mn-lt"/>
                <a:ea typeface="+mn-ea"/>
                <a:cs typeface="+mn-cs"/>
              </a:rPr>
              <a:t>products_sold</a:t>
            </a:r>
            <a:r>
              <a:rPr lang="en-US" sz="1200" b="0" i="0" kern="1200" dirty="0">
                <a:solidFill>
                  <a:schemeClr val="tx1"/>
                </a:solidFill>
                <a:effectLst/>
                <a:latin typeface="+mn-lt"/>
                <a:ea typeface="+mn-ea"/>
                <a:cs typeface="+mn-cs"/>
              </a:rPr>
              <a:t> table.</a:t>
            </a:r>
          </a:p>
          <a:p>
            <a:r>
              <a:rPr lang="en-US" sz="1200" b="1" i="0" kern="1200" dirty="0">
                <a:solidFill>
                  <a:schemeClr val="tx1"/>
                </a:solidFill>
                <a:effectLst/>
                <a:latin typeface="+mn-lt"/>
                <a:ea typeface="+mn-ea"/>
                <a:cs typeface="+mn-cs"/>
              </a:rPr>
              <a:t>Speeding up reporting:</a:t>
            </a:r>
            <a:r>
              <a:rPr lang="en-US" sz="1200" b="0" i="0" kern="1200" dirty="0">
                <a:solidFill>
                  <a:schemeClr val="tx1"/>
                </a:solidFill>
                <a:effectLst/>
                <a:latin typeface="+mn-lt"/>
                <a:ea typeface="+mn-ea"/>
                <a:cs typeface="+mn-cs"/>
              </a:rPr>
              <a:t> We need certain statistics very frequently. Creating them from live data is quite time-consuming and can affect overall system performance. Let’s say that we want to track client sales over certain years for some or all clients. Generating such reports out of live data would “dig” almost throughout the whole database and slow it down a lot. And what happens if we use that statistic often?</a:t>
            </a:r>
          </a:p>
          <a:p>
            <a:r>
              <a:rPr lang="en-US" sz="1200" b="1" i="0" kern="1200" dirty="0">
                <a:solidFill>
                  <a:schemeClr val="tx1"/>
                </a:solidFill>
                <a:effectLst/>
                <a:latin typeface="+mn-lt"/>
                <a:ea typeface="+mn-ea"/>
                <a:cs typeface="+mn-cs"/>
              </a:rPr>
              <a:t>Computing commonly-needed values up front:</a:t>
            </a:r>
            <a:r>
              <a:rPr lang="en-US" sz="1200" b="0" i="0" kern="1200" dirty="0">
                <a:solidFill>
                  <a:schemeClr val="tx1"/>
                </a:solidFill>
                <a:effectLst/>
                <a:latin typeface="+mn-lt"/>
                <a:ea typeface="+mn-ea"/>
                <a:cs typeface="+mn-cs"/>
              </a:rPr>
              <a:t> We want to have some values ready-computed so we don’t have to generate them in real time.</a:t>
            </a:r>
          </a:p>
          <a:p>
            <a:r>
              <a:rPr lang="en-US" sz="1200" b="0" i="0" kern="1200" dirty="0">
                <a:solidFill>
                  <a:schemeClr val="tx1"/>
                </a:solidFill>
                <a:effectLst/>
                <a:latin typeface="+mn-lt"/>
                <a:ea typeface="+mn-ea"/>
                <a:cs typeface="+mn-cs"/>
              </a:rPr>
              <a:t>It’s important to point out that </a:t>
            </a:r>
            <a:r>
              <a:rPr lang="en-US" sz="1200" b="0" i="0" u="sng" kern="1200" dirty="0">
                <a:solidFill>
                  <a:schemeClr val="tx1"/>
                </a:solidFill>
                <a:effectLst/>
                <a:latin typeface="+mn-lt"/>
                <a:ea typeface="+mn-ea"/>
                <a:cs typeface="+mn-cs"/>
              </a:rPr>
              <a:t>you don’t need to use denormalization if there are no performance issues</a:t>
            </a:r>
            <a:r>
              <a:rPr lang="en-US" sz="1200" b="0" i="0" kern="1200" dirty="0">
                <a:solidFill>
                  <a:schemeClr val="tx1"/>
                </a:solidFill>
                <a:effectLst/>
                <a:latin typeface="+mn-lt"/>
                <a:ea typeface="+mn-ea"/>
                <a:cs typeface="+mn-cs"/>
              </a:rPr>
              <a:t> in the application. But if you notice the system is slowing down – or if you’re aware that this could happen – then you should think about applying this technique. Before going with it, though, consider other options, like query optimization and proper indexing. You can also use denormalization if you’re already in production but it is better to solve issues in the development phase.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Are the Disadvantages of Denormalization?</a:t>
            </a:r>
          </a:p>
          <a:p>
            <a:r>
              <a:rPr lang="en-US" sz="1200" b="0" i="0" kern="1200" dirty="0">
                <a:solidFill>
                  <a:schemeClr val="tx1"/>
                </a:solidFill>
                <a:effectLst/>
                <a:latin typeface="+mn-lt"/>
                <a:ea typeface="+mn-ea"/>
                <a:cs typeface="+mn-cs"/>
              </a:rPr>
              <a:t>Obviously, the biggest advantage of the denormalization process is increased performance. But we have to pay a price for it, and that price can consist of:</a:t>
            </a:r>
          </a:p>
          <a:p>
            <a:r>
              <a:rPr lang="en-US" sz="1200" b="1" i="0" kern="1200" dirty="0">
                <a:solidFill>
                  <a:schemeClr val="tx1"/>
                </a:solidFill>
                <a:effectLst/>
                <a:latin typeface="+mn-lt"/>
                <a:ea typeface="+mn-ea"/>
                <a:cs typeface="+mn-cs"/>
              </a:rPr>
              <a:t>Disk space:</a:t>
            </a:r>
            <a:r>
              <a:rPr lang="en-US" sz="1200" b="0" i="0" kern="1200" dirty="0">
                <a:solidFill>
                  <a:schemeClr val="tx1"/>
                </a:solidFill>
                <a:effectLst/>
                <a:latin typeface="+mn-lt"/>
                <a:ea typeface="+mn-ea"/>
                <a:cs typeface="+mn-cs"/>
              </a:rPr>
              <a:t> This is expected, as we’ll have duplicate data.</a:t>
            </a:r>
          </a:p>
          <a:p>
            <a:r>
              <a:rPr lang="en-US" sz="1200" b="1" i="0" kern="1200" dirty="0">
                <a:solidFill>
                  <a:schemeClr val="tx1"/>
                </a:solidFill>
                <a:effectLst/>
                <a:latin typeface="+mn-lt"/>
                <a:ea typeface="+mn-ea"/>
                <a:cs typeface="+mn-cs"/>
              </a:rPr>
              <a:t>Data anomalies:</a:t>
            </a:r>
            <a:r>
              <a:rPr lang="en-US" sz="1200" b="0" i="0" kern="1200" dirty="0">
                <a:solidFill>
                  <a:schemeClr val="tx1"/>
                </a:solidFill>
                <a:effectLst/>
                <a:latin typeface="+mn-lt"/>
                <a:ea typeface="+mn-ea"/>
                <a:cs typeface="+mn-cs"/>
              </a:rPr>
              <a:t> We have to be very aware of the fact that data now can be changed in more than one place. We must adjust every piece of duplicate data accordingly. That also applies to computed values and reports. We can achieve this by using triggers, transactions and/or procedures for all operations that must be completed together.</a:t>
            </a:r>
          </a:p>
          <a:p>
            <a:r>
              <a:rPr lang="en-US" sz="1200" b="1" i="0" kern="1200" dirty="0">
                <a:solidFill>
                  <a:schemeClr val="tx1"/>
                </a:solidFill>
                <a:effectLst/>
                <a:latin typeface="+mn-lt"/>
                <a:ea typeface="+mn-ea"/>
                <a:cs typeface="+mn-cs"/>
              </a:rPr>
              <a:t>Documentation:</a:t>
            </a:r>
            <a:r>
              <a:rPr lang="en-US" sz="1200" b="0" i="0" kern="1200" dirty="0">
                <a:solidFill>
                  <a:schemeClr val="tx1"/>
                </a:solidFill>
                <a:effectLst/>
                <a:latin typeface="+mn-lt"/>
                <a:ea typeface="+mn-ea"/>
                <a:cs typeface="+mn-cs"/>
              </a:rPr>
              <a:t> We must properly document every denormalization rule that we have applied. If we modify database design later, we’ll have to look at all our exceptions and take them into consideration once again. Maybe we don’t need them anymore because we’ve solved the issue. Or maybe we need to add to existing denormalization rules. (For example: We added a new attribute to the client table and we want to store its history value together with everything we already store. We’ll have to change existing denormalization rules to achieve that).</a:t>
            </a:r>
          </a:p>
          <a:p>
            <a:r>
              <a:rPr lang="en-US" sz="1200" b="1" i="0" kern="1200" dirty="0">
                <a:solidFill>
                  <a:schemeClr val="tx1"/>
                </a:solidFill>
                <a:effectLst/>
                <a:latin typeface="+mn-lt"/>
                <a:ea typeface="+mn-ea"/>
                <a:cs typeface="+mn-cs"/>
              </a:rPr>
              <a:t>Slowing other operations:</a:t>
            </a:r>
            <a:r>
              <a:rPr lang="en-US" sz="1200" b="0" i="0" kern="1200" dirty="0">
                <a:solidFill>
                  <a:schemeClr val="tx1"/>
                </a:solidFill>
                <a:effectLst/>
                <a:latin typeface="+mn-lt"/>
                <a:ea typeface="+mn-ea"/>
                <a:cs typeface="+mn-cs"/>
              </a:rPr>
              <a:t> We can expect that we’ll slow down data insert, modification, and deletion operations. If these operations happen relatively rarely, this could be a benefit. Basically, we would divide one slow select into a larger number of slower insert/update/delete queries. While a very complex select query technically could noticeably slow down the entire system, slowing down multiple “smaller” operations should not damage the usability of our application.</a:t>
            </a:r>
          </a:p>
          <a:p>
            <a:r>
              <a:rPr lang="en-US" sz="1200" b="1" i="0" kern="1200" dirty="0">
                <a:solidFill>
                  <a:schemeClr val="tx1"/>
                </a:solidFill>
                <a:effectLst/>
                <a:latin typeface="+mn-lt"/>
                <a:ea typeface="+mn-ea"/>
                <a:cs typeface="+mn-cs"/>
              </a:rPr>
              <a:t>More coding:</a:t>
            </a:r>
            <a:r>
              <a:rPr lang="en-US" sz="1200" b="0" i="0" kern="1200" dirty="0">
                <a:solidFill>
                  <a:schemeClr val="tx1"/>
                </a:solidFill>
                <a:effectLst/>
                <a:latin typeface="+mn-lt"/>
                <a:ea typeface="+mn-ea"/>
                <a:cs typeface="+mn-cs"/>
              </a:rPr>
              <a:t> Rules 2 and 3 will require additional coding, but at the same time they will simplify some select queries a lot. If we’re denormalizing an existing database we’ll have to modify these select queries to get the benefits of our work. We’ll also have to update values in newly-added attributes for existing records. This too will require a bit more coding.</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15</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https://medium.com/@katedoesdev/normalized-vs-denormalized-databases-210e1d67927d</a:t>
            </a:r>
          </a:p>
          <a:p>
            <a:r>
              <a:rPr lang="en-US"/>
              <a:t>https</a:t>
            </a:r>
            <a:r>
              <a:rPr lang="en-US" dirty="0"/>
              <a:t>://www.tutorialspoint.com/dbms/database_normalization.htm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https://en.wikipedia.org/wiki/Database_normalization </a:t>
            </a:r>
            <a:r>
              <a:rPr lang="en-US" b="1" dirty="0"/>
              <a:t>SEARCH FOR EXAMPLES</a:t>
            </a:r>
            <a:r>
              <a:rPr lang="en-US" b="1" baseline="0" dirty="0"/>
              <a:t> SIMILAR TO THE ONE GIVEN IN THIS</a:t>
            </a:r>
            <a:endParaRPr lang="en-US" b="1" dirty="0"/>
          </a:p>
          <a:p>
            <a:r>
              <a:rPr lang="en-US" dirty="0"/>
              <a:t>https://www.studytonight.com/dbms/database-normalization.php</a:t>
            </a:r>
          </a:p>
          <a:p>
            <a:r>
              <a:rPr lang="en-US" dirty="0"/>
              <a:t>https://www.geeksforgeeks.org/database-normalization-normal-forms/ </a:t>
            </a:r>
            <a:r>
              <a:rPr lang="en-US" b="1" dirty="0"/>
              <a:t>FOR QUIZ, SCROLL DOWN THIS PAGE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http://www.exploredatabase.com/2015/01/normalization-solved-exercises.html</a:t>
            </a:r>
            <a:r>
              <a:rPr lang="en-US" b="1" dirty="0"/>
              <a:t>FOR</a:t>
            </a:r>
            <a:r>
              <a:rPr lang="en-US" b="1" baseline="0" dirty="0"/>
              <a:t> ASSGS</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https://cs.senecac.on.ca/~dbs201/pages/Normalization_Practice.htm</a:t>
            </a:r>
            <a:r>
              <a:rPr lang="en-US" b="1" dirty="0"/>
              <a:t>FOR</a:t>
            </a:r>
            <a:r>
              <a:rPr lang="en-US" b="1" baseline="0" dirty="0"/>
              <a:t> ASSGS</a:t>
            </a:r>
            <a:endParaRPr lang="en-US" b="0" dirty="0"/>
          </a:p>
          <a:p>
            <a:r>
              <a:rPr lang="en-US" b="0" dirty="0"/>
              <a:t>https://www.scribd.com/document/127248726/Normalization-Questions-with-Answers </a:t>
            </a:r>
            <a:r>
              <a:rPr lang="en-US" b="1" dirty="0"/>
              <a:t>FOR</a:t>
            </a:r>
            <a:r>
              <a:rPr lang="en-US" b="1" baseline="0" dirty="0"/>
              <a:t> ASSGS</a:t>
            </a:r>
            <a:endParaRPr lang="en-US" b="1" dirty="0"/>
          </a:p>
        </p:txBody>
      </p:sp>
      <p:sp>
        <p:nvSpPr>
          <p:cNvPr id="4" name="Slide Number Placeholder 3"/>
          <p:cNvSpPr>
            <a:spLocks noGrp="1"/>
          </p:cNvSpPr>
          <p:nvPr>
            <p:ph type="sldNum" sz="quarter" idx="10"/>
          </p:nvPr>
        </p:nvSpPr>
        <p:spPr/>
        <p:txBody>
          <a:bodyPr/>
          <a:lstStyle/>
          <a:p>
            <a:fld id="{42076F6B-3FBD-423E-9A61-A4E44799159F}" type="slidenum">
              <a:rPr lang="en-IN" smtClean="0"/>
              <a:t>5</a:t>
            </a:fld>
            <a:endParaRPr lang="en-IN" dirty="0"/>
          </a:p>
        </p:txBody>
      </p:sp>
    </p:spTree>
    <p:extLst>
      <p:ext uri="{BB962C8B-B14F-4D97-AF65-F5344CB8AC3E}">
        <p14:creationId xmlns:p14="http://schemas.microsoft.com/office/powerpoint/2010/main" val="36891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anomaly=&gt; when u r not able to insert data into a table because some other data has not been inserted because its value is not available or is missing. For </a:t>
            </a:r>
            <a:r>
              <a:rPr lang="en-US" dirty="0" err="1"/>
              <a:t>eg</a:t>
            </a:r>
            <a:r>
              <a:rPr lang="en-US" dirty="0"/>
              <a:t>: inserting genre ID and type into the book table will not be allowed until book details are available.</a:t>
            </a:r>
          </a:p>
          <a:p>
            <a:r>
              <a:rPr lang="en-US" dirty="0"/>
              <a:t>Delete Anomaly=&gt; </a:t>
            </a:r>
            <a:r>
              <a:rPr lang="en-US" dirty="0" err="1"/>
              <a:t>eg</a:t>
            </a:r>
            <a:r>
              <a:rPr lang="en-US" dirty="0"/>
              <a:t>: from the book table if we delete record whose </a:t>
            </a:r>
            <a:r>
              <a:rPr lang="en-US" dirty="0" err="1"/>
              <a:t>bookID</a:t>
            </a:r>
            <a:r>
              <a:rPr lang="en-US" dirty="0"/>
              <a:t> is 4 we will lose information about the genre ID and genre type 3 completely</a:t>
            </a:r>
          </a:p>
          <a:p>
            <a:r>
              <a:rPr lang="en-US" dirty="0"/>
              <a:t>Update Anomaly=&gt;</a:t>
            </a:r>
            <a:r>
              <a:rPr lang="en-US" dirty="0" err="1"/>
              <a:t>eg</a:t>
            </a:r>
            <a:r>
              <a:rPr lang="en-US" dirty="0"/>
              <a:t>: if in the purchase table we update the purchase location of customer 4, then store id 3 will have 2 different purchase locations, like San Francisco and New Delhi, which is inconsistent</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6</a:t>
            </a:fld>
            <a:endParaRPr lang="en-IN" dirty="0"/>
          </a:p>
        </p:txBody>
      </p:sp>
    </p:spTree>
    <p:extLst>
      <p:ext uri="{BB962C8B-B14F-4D97-AF65-F5344CB8AC3E}">
        <p14:creationId xmlns:p14="http://schemas.microsoft.com/office/powerpoint/2010/main" val="153188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https://www.guru99.com/database-normalization.html</a:t>
            </a:r>
          </a:p>
        </p:txBody>
      </p:sp>
      <p:sp>
        <p:nvSpPr>
          <p:cNvPr id="4" name="Slide Number Placeholder 3"/>
          <p:cNvSpPr>
            <a:spLocks noGrp="1"/>
          </p:cNvSpPr>
          <p:nvPr>
            <p:ph type="sldNum" sz="quarter" idx="10"/>
          </p:nvPr>
        </p:nvSpPr>
        <p:spPr/>
        <p:txBody>
          <a:bodyPr/>
          <a:lstStyle/>
          <a:p>
            <a:fld id="{42076F6B-3FBD-423E-9A61-A4E44799159F}" type="slidenum">
              <a:rPr lang="en-IN" smtClean="0"/>
              <a:t>7</a:t>
            </a:fld>
            <a:endParaRPr lang="en-IN" dirty="0"/>
          </a:p>
        </p:txBody>
      </p:sp>
    </p:spTree>
    <p:extLst>
      <p:ext uri="{BB962C8B-B14F-4D97-AF65-F5344CB8AC3E}">
        <p14:creationId xmlns:p14="http://schemas.microsoft.com/office/powerpoint/2010/main" val="310342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https://www.tutorialspoint.com/dbms/database_normalization.htm</a:t>
            </a:r>
          </a:p>
        </p:txBody>
      </p:sp>
      <p:sp>
        <p:nvSpPr>
          <p:cNvPr id="4" name="Slide Number Placeholder 3"/>
          <p:cNvSpPr>
            <a:spLocks noGrp="1"/>
          </p:cNvSpPr>
          <p:nvPr>
            <p:ph type="sldNum" sz="quarter" idx="10"/>
          </p:nvPr>
        </p:nvSpPr>
        <p:spPr/>
        <p:txBody>
          <a:bodyPr/>
          <a:lstStyle/>
          <a:p>
            <a:fld id="{42076F6B-3FBD-423E-9A61-A4E44799159F}" type="slidenum">
              <a:rPr lang="en-IN" smtClean="0"/>
              <a:t>8</a:t>
            </a:fld>
            <a:endParaRPr lang="en-IN" dirty="0"/>
          </a:p>
        </p:txBody>
      </p:sp>
    </p:spTree>
    <p:extLst>
      <p:ext uri="{BB962C8B-B14F-4D97-AF65-F5344CB8AC3E}">
        <p14:creationId xmlns:p14="http://schemas.microsoft.com/office/powerpoint/2010/main" val="175858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https://www.1keydata.com/database-normalization/second-normal-form-2nf.php</a:t>
            </a:r>
          </a:p>
        </p:txBody>
      </p:sp>
      <p:sp>
        <p:nvSpPr>
          <p:cNvPr id="4" name="Slide Number Placeholder 3"/>
          <p:cNvSpPr>
            <a:spLocks noGrp="1"/>
          </p:cNvSpPr>
          <p:nvPr>
            <p:ph type="sldNum" sz="quarter" idx="10"/>
          </p:nvPr>
        </p:nvSpPr>
        <p:spPr/>
        <p:txBody>
          <a:bodyPr/>
          <a:lstStyle/>
          <a:p>
            <a:fld id="{42076F6B-3FBD-423E-9A61-A4E44799159F}" type="slidenum">
              <a:rPr lang="en-IN" smtClean="0"/>
              <a:t>9</a:t>
            </a:fld>
            <a:endParaRPr lang="en-IN" dirty="0"/>
          </a:p>
        </p:txBody>
      </p:sp>
    </p:spTree>
    <p:extLst>
      <p:ext uri="{BB962C8B-B14F-4D97-AF65-F5344CB8AC3E}">
        <p14:creationId xmlns:p14="http://schemas.microsoft.com/office/powerpoint/2010/main" val="320958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table has a composite primary key [Customer ID, Store ID]. The non-key attribute is [Purchase Location]. In this case, [Purchase Location] only depends on [Store ID], which is only part of the primary key. Therefore, this table does not satisfy second normal form.</a:t>
            </a:r>
          </a:p>
          <a:p>
            <a:r>
              <a:rPr lang="en-US" sz="1200" b="0" i="0" kern="1200" dirty="0">
                <a:solidFill>
                  <a:schemeClr val="tx1"/>
                </a:solidFill>
                <a:effectLst/>
                <a:latin typeface="+mn-lt"/>
                <a:ea typeface="+mn-ea"/>
                <a:cs typeface="+mn-cs"/>
              </a:rPr>
              <a:t>To bring this table to second normal form, we break the table into two tables, and now we have the following:</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10</a:t>
            </a:fld>
            <a:endParaRPr lang="en-IN" dirty="0"/>
          </a:p>
        </p:txBody>
      </p:sp>
    </p:spTree>
    <p:extLst>
      <p:ext uri="{BB962C8B-B14F-4D97-AF65-F5344CB8AC3E}">
        <p14:creationId xmlns:p14="http://schemas.microsoft.com/office/powerpoint/2010/main" val="366746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table has a composite primary key [Customer ID, Store ID]. The non-key attribute is [Purchase Location]. In this case, [Purchase Location] only depends on [Store ID], which is only part of the primary key. Therefore, this table does not satisfy second normal form.</a:t>
            </a:r>
          </a:p>
          <a:p>
            <a:r>
              <a:rPr lang="en-US" sz="1200" b="0" i="0" kern="1200" dirty="0">
                <a:solidFill>
                  <a:schemeClr val="tx1"/>
                </a:solidFill>
                <a:effectLst/>
                <a:latin typeface="+mn-lt"/>
                <a:ea typeface="+mn-ea"/>
                <a:cs typeface="+mn-cs"/>
              </a:rPr>
              <a:t>To bring this table to second normal form, we break the table into two tables, and now we have the following:</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12</a:t>
            </a:fld>
            <a:endParaRPr lang="en-IN" dirty="0"/>
          </a:p>
        </p:txBody>
      </p:sp>
    </p:spTree>
    <p:extLst>
      <p:ext uri="{BB962C8B-B14F-4D97-AF65-F5344CB8AC3E}">
        <p14:creationId xmlns:p14="http://schemas.microsoft.com/office/powerpoint/2010/main" val="366746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https://en.wikipedia.org/wiki/Denormalization</a:t>
            </a:r>
          </a:p>
          <a:p>
            <a:r>
              <a:rPr lang="en-US" sz="1200" b="0" i="0" kern="1200" dirty="0">
                <a:solidFill>
                  <a:schemeClr val="tx1"/>
                </a:solidFill>
                <a:effectLst/>
                <a:latin typeface="+mn-lt"/>
                <a:ea typeface="+mn-ea"/>
                <a:cs typeface="+mn-cs"/>
              </a:rPr>
              <a:t>https://www.geeksforgeeks.org/denormalization-in-databases/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https://www.1keydata.com/datawarehousing/query-optimization.html=&gt; QUERY OPTIMIZATION</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database refactoring</a:t>
            </a:r>
            <a:r>
              <a:rPr lang="en-US" sz="1200" b="0" i="0" kern="1200" dirty="0">
                <a:solidFill>
                  <a:schemeClr val="tx1"/>
                </a:solidFill>
                <a:effectLst/>
                <a:latin typeface="+mn-lt"/>
                <a:ea typeface="+mn-ea"/>
                <a:cs typeface="+mn-cs"/>
              </a:rPr>
              <a:t> is a simple change to a database schema that improves its design while retaining both its behavioral and informational semantics. </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13</a:t>
            </a:fld>
            <a:endParaRPr lang="en-IN" dirty="0"/>
          </a:p>
        </p:txBody>
      </p:sp>
    </p:spTree>
    <p:extLst>
      <p:ext uri="{BB962C8B-B14F-4D97-AF65-F5344CB8AC3E}">
        <p14:creationId xmlns:p14="http://schemas.microsoft.com/office/powerpoint/2010/main" val="278262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32C3F40-8760-43FA-9059-330E2D1C5C70}" type="datetimeFigureOut">
              <a:rPr lang="en-US"/>
              <a:pPr>
                <a:defRPr/>
              </a:pPr>
              <a:t>7/24/2019</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FF37E34-F76E-411B-90DA-1125C1A7C47C}" type="slidenum">
              <a:rPr lang="en-US"/>
              <a:pPr>
                <a:defRPr/>
              </a:pPr>
              <a:t>‹#›</a:t>
            </a:fld>
            <a:endParaRPr lang="en-US" dirty="0"/>
          </a:p>
        </p:txBody>
      </p:sp>
    </p:spTree>
    <p:extLst>
      <p:ext uri="{BB962C8B-B14F-4D97-AF65-F5344CB8AC3E}">
        <p14:creationId xmlns:p14="http://schemas.microsoft.com/office/powerpoint/2010/main" val="2797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924CD1-EF35-48EC-BA1B-9B5025510BD9}" type="datetimeFigureOut">
              <a:rPr lang="en-US"/>
              <a:pPr>
                <a:defRPr/>
              </a:pPr>
              <a:t>7/24/2019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656AA-32B3-492C-BFFA-08320FA7FDE4}" type="slidenum">
              <a:rPr lang="en-US"/>
              <a:pPr>
                <a:defRPr/>
              </a:pPr>
              <a:t>‹#›</a:t>
            </a:fld>
            <a:endParaRPr lang="en-US" dirty="0"/>
          </a:p>
        </p:txBody>
      </p:sp>
    </p:spTree>
    <p:extLst>
      <p:ext uri="{BB962C8B-B14F-4D97-AF65-F5344CB8AC3E}">
        <p14:creationId xmlns:p14="http://schemas.microsoft.com/office/powerpoint/2010/main" val="51845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BC49E-F306-4F4F-A720-509760451F08}" type="datetimeFigureOut">
              <a:rPr lang="en-US"/>
              <a:pPr>
                <a:defRPr/>
              </a:pPr>
              <a:t>7/24/2019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DA73B3-251F-4012-A178-BBC875D9E00E}" type="slidenum">
              <a:rPr lang="en-US"/>
              <a:pPr>
                <a:defRPr/>
              </a:pPr>
              <a:t>‹#›</a:t>
            </a:fld>
            <a:endParaRPr lang="en-US" dirty="0"/>
          </a:p>
        </p:txBody>
      </p:sp>
    </p:spTree>
    <p:extLst>
      <p:ext uri="{BB962C8B-B14F-4D97-AF65-F5344CB8AC3E}">
        <p14:creationId xmlns:p14="http://schemas.microsoft.com/office/powerpoint/2010/main" val="32072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50D6A-FDA4-4AAD-9067-C1C0F5874746}" type="datetimeFigureOut">
              <a:rPr lang="en-US"/>
              <a:pPr>
                <a:defRPr/>
              </a:pPr>
              <a:t>7/24/2019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74369-F8FB-4CDE-949A-51F088BEA6F8}" type="slidenum">
              <a:rPr lang="en-US"/>
              <a:pPr>
                <a:defRPr/>
              </a:pPr>
              <a:t>‹#›</a:t>
            </a:fld>
            <a:endParaRPr lang="en-US" dirty="0"/>
          </a:p>
        </p:txBody>
      </p:sp>
    </p:spTree>
    <p:extLst>
      <p:ext uri="{BB962C8B-B14F-4D97-AF65-F5344CB8AC3E}">
        <p14:creationId xmlns:p14="http://schemas.microsoft.com/office/powerpoint/2010/main" val="11840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D0CB57-D793-4261-A051-0932427D3832}" type="datetimeFigureOut">
              <a:rPr lang="en-US"/>
              <a:pPr>
                <a:defRPr/>
              </a:pPr>
              <a:t>7/24/2019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8F766A-C5A5-4873-8386-FDE9D44195C2}" type="slidenum">
              <a:rPr lang="en-US"/>
              <a:pPr>
                <a:defRPr/>
              </a:pPr>
              <a:t>‹#›</a:t>
            </a:fld>
            <a:endParaRPr lang="en-US" dirty="0"/>
          </a:p>
        </p:txBody>
      </p:sp>
    </p:spTree>
    <p:extLst>
      <p:ext uri="{BB962C8B-B14F-4D97-AF65-F5344CB8AC3E}">
        <p14:creationId xmlns:p14="http://schemas.microsoft.com/office/powerpoint/2010/main" val="92125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E3E672-DD0F-429A-A51A-BA12958DE0B3}" type="datetimeFigureOut">
              <a:rPr lang="en-US"/>
              <a:pPr>
                <a:defRPr/>
              </a:pPr>
              <a:t>7/24/2019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9B623E0-7478-40B7-B92D-7F5D063FC610}" type="slidenum">
              <a:rPr lang="en-US"/>
              <a:pPr>
                <a:defRPr/>
              </a:pPr>
              <a:t>‹#›</a:t>
            </a:fld>
            <a:endParaRPr lang="en-US" dirty="0"/>
          </a:p>
        </p:txBody>
      </p:sp>
    </p:spTree>
    <p:extLst>
      <p:ext uri="{BB962C8B-B14F-4D97-AF65-F5344CB8AC3E}">
        <p14:creationId xmlns:p14="http://schemas.microsoft.com/office/powerpoint/2010/main" val="37951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AD488AF-5BD7-4079-8346-6A274D5FC336}" type="datetimeFigureOut">
              <a:rPr lang="en-US"/>
              <a:pPr>
                <a:defRPr/>
              </a:pPr>
              <a:t>7/24/2019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C209FB5-89BF-4E64-933D-5B0FFF9E4ED4}" type="slidenum">
              <a:rPr lang="en-US"/>
              <a:pPr>
                <a:defRPr/>
              </a:pPr>
              <a:t>‹#›</a:t>
            </a:fld>
            <a:endParaRPr lang="en-US" dirty="0"/>
          </a:p>
        </p:txBody>
      </p:sp>
    </p:spTree>
    <p:extLst>
      <p:ext uri="{BB962C8B-B14F-4D97-AF65-F5344CB8AC3E}">
        <p14:creationId xmlns:p14="http://schemas.microsoft.com/office/powerpoint/2010/main" val="1823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957C8D-3EF8-44BC-B1DA-256E8FD87A7D}" type="datetimeFigureOut">
              <a:rPr lang="en-US"/>
              <a:pPr>
                <a:defRPr/>
              </a:pPr>
              <a:t>7/24/2019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66DB2E7-D513-4104-8B1D-16CABE96F212}" type="slidenum">
              <a:rPr lang="en-US"/>
              <a:pPr>
                <a:defRPr/>
              </a:pPr>
              <a:t>‹#›</a:t>
            </a:fld>
            <a:endParaRPr lang="en-US" dirty="0"/>
          </a:p>
        </p:txBody>
      </p:sp>
    </p:spTree>
    <p:extLst>
      <p:ext uri="{BB962C8B-B14F-4D97-AF65-F5344CB8AC3E}">
        <p14:creationId xmlns:p14="http://schemas.microsoft.com/office/powerpoint/2010/main" val="189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43DB28F-1F99-4A05-9EDC-731F8BFB0A81}" type="datetimeFigureOut">
              <a:rPr lang="en-US"/>
              <a:pPr>
                <a:defRPr/>
              </a:pPr>
              <a:t>7/24/2019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A511ECB-7294-4D8D-AC6A-F7A0811FF4CA}" type="slidenum">
              <a:rPr lang="en-US"/>
              <a:pPr>
                <a:defRPr/>
              </a:pPr>
              <a:t>‹#›</a:t>
            </a:fld>
            <a:endParaRPr lang="en-US" dirty="0"/>
          </a:p>
        </p:txBody>
      </p:sp>
    </p:spTree>
    <p:extLst>
      <p:ext uri="{BB962C8B-B14F-4D97-AF65-F5344CB8AC3E}">
        <p14:creationId xmlns:p14="http://schemas.microsoft.com/office/powerpoint/2010/main" val="3805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D44ACE-1529-490F-9CF3-58EAB28A18F7}" type="datetimeFigureOut">
              <a:rPr lang="en-US"/>
              <a:pPr>
                <a:defRPr/>
              </a:pPr>
              <a:t>7/24/2019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931AF7-A381-4DAD-917E-607CD0CA699C}" type="slidenum">
              <a:rPr lang="en-US"/>
              <a:pPr>
                <a:defRPr/>
              </a:pPr>
              <a:t>‹#›</a:t>
            </a:fld>
            <a:endParaRPr lang="en-US" dirty="0"/>
          </a:p>
        </p:txBody>
      </p:sp>
    </p:spTree>
    <p:extLst>
      <p:ext uri="{BB962C8B-B14F-4D97-AF65-F5344CB8AC3E}">
        <p14:creationId xmlns:p14="http://schemas.microsoft.com/office/powerpoint/2010/main" val="10025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C90EB-F603-4F18-8813-9028B0034AE6}" type="datetimeFigureOut">
              <a:rPr lang="en-US"/>
              <a:pPr>
                <a:defRPr/>
              </a:pPr>
              <a:t>7/24/2019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3C54E4-1DE5-47D9-8CC9-7B90BA475475}" type="slidenum">
              <a:rPr lang="en-US"/>
              <a:pPr>
                <a:defRPr/>
              </a:pPr>
              <a:t>‹#›</a:t>
            </a:fld>
            <a:endParaRPr lang="en-US" dirty="0"/>
          </a:p>
        </p:txBody>
      </p:sp>
    </p:spTree>
    <p:extLst>
      <p:ext uri="{BB962C8B-B14F-4D97-AF65-F5344CB8AC3E}">
        <p14:creationId xmlns:p14="http://schemas.microsoft.com/office/powerpoint/2010/main" val="30408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96FF00-D3F7-4917-A9E8-A1C7FCB86C03}" type="datetimeFigureOut">
              <a:rPr lang="en-US"/>
              <a:pPr>
                <a:defRPr/>
              </a:pPr>
              <a:t>7/24/2019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ACC600-3636-4FC7-B750-7944793B9AA3}" type="slidenum">
              <a:rPr lang="en-US"/>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vertabelo.com/blog/technical-articles" TargetMode="External"/><Relationship Id="rId2" Type="http://schemas.openxmlformats.org/officeDocument/2006/relationships/hyperlink" Target="https://www.guru99.com/database-normalization.html" TargetMode="External"/><Relationship Id="rId1" Type="http://schemas.openxmlformats.org/officeDocument/2006/relationships/slideLayout" Target="../slideLayouts/slideLayout2.xml"/><Relationship Id="rId5" Type="http://schemas.openxmlformats.org/officeDocument/2006/relationships/hyperlink" Target="https://cran.r-project.org/web/packages/sqldf/sqldf.pdf" TargetMode="External"/><Relationship Id="rId4" Type="http://schemas.openxmlformats.org/officeDocument/2006/relationships/hyperlink" Target="https://dev.mysql.com/doc/refman/8.0/en/"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45" t="5708" r="5200" b="7088"/>
          <a:stretch/>
        </p:blipFill>
        <p:spPr bwMode="auto">
          <a:xfrm>
            <a:off x="4620491" y="152400"/>
            <a:ext cx="4523509" cy="252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ctrTitle"/>
          </p:nvPr>
        </p:nvSpPr>
        <p:spPr>
          <a:xfrm>
            <a:off x="0" y="1415587"/>
            <a:ext cx="7772400" cy="2308225"/>
          </a:xfrm>
        </p:spPr>
        <p:txBody>
          <a:bodyPr/>
          <a:lstStyle/>
          <a:p>
            <a:pPr algn="l"/>
            <a:r>
              <a:rPr lang="en-US" sz="6000" b="1" dirty="0">
                <a:solidFill>
                  <a:schemeClr val="accent5">
                    <a:lumMod val="75000"/>
                  </a:schemeClr>
                </a:solidFill>
                <a:latin typeface="Times New Roman" panose="02020603050405020304" pitchFamily="18" charset="0"/>
                <a:cs typeface="Times New Roman" panose="02020603050405020304" pitchFamily="18" charset="0"/>
              </a:rPr>
              <a:t>LECTURE 8</a:t>
            </a: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700" dirty="0">
                <a:solidFill>
                  <a:srgbClr val="FF0000"/>
                </a:solidFill>
                <a:latin typeface="Stencil" panose="040409050D0802020404" pitchFamily="82" charset="0"/>
              </a:rPr>
            </a:br>
            <a:r>
              <a:rPr lang="en-US" sz="6600" b="1" u="sng" dirty="0">
                <a:solidFill>
                  <a:srgbClr val="C00000"/>
                </a:solidFill>
                <a:latin typeface="Arial Narrow" panose="020B0606020202030204" pitchFamily="34" charset="0"/>
              </a:rPr>
              <a:t>Normalization</a:t>
            </a:r>
            <a:endParaRPr lang="en-US" sz="6000" b="1" dirty="0">
              <a:solidFill>
                <a:srgbClr val="C00000"/>
              </a:solidFill>
              <a:latin typeface="Arial Narrow" panose="020B0606020202030204" pitchFamily="34" charset="0"/>
            </a:endParaRPr>
          </a:p>
        </p:txBody>
      </p:sp>
      <p:sp>
        <p:nvSpPr>
          <p:cNvPr id="5" name="Subtitle 4"/>
          <p:cNvSpPr>
            <a:spLocks noGrp="1"/>
          </p:cNvSpPr>
          <p:nvPr>
            <p:ph type="subTitle" idx="1"/>
          </p:nvPr>
        </p:nvSpPr>
        <p:spPr>
          <a:xfrm>
            <a:off x="5410200" y="4876800"/>
            <a:ext cx="4038600" cy="1066800"/>
          </a:xfrm>
        </p:spPr>
        <p:txBody>
          <a:bodyPr/>
          <a:lstStyle/>
          <a:p>
            <a:r>
              <a:rPr lang="en-US" sz="4000">
                <a:solidFill>
                  <a:schemeClr val="tx1"/>
                </a:solidFill>
                <a:latin typeface="Arial Rounded MT Bold" panose="020F0704030504030204" pitchFamily="34" charset="0"/>
              </a:rPr>
              <a:t>Ankita Pai</a:t>
            </a:r>
          </a:p>
          <a:p>
            <a:endParaRPr lang="en-US" sz="4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1043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For Example</a:t>
            </a:r>
            <a:endParaRPr lang="en-US" dirty="0"/>
          </a:p>
        </p:txBody>
      </p:sp>
      <p:pic>
        <p:nvPicPr>
          <p:cNvPr id="3074" name="Picture 2"/>
          <p:cNvPicPr>
            <a:picLocks noGrp="1" noChangeAspect="1" noChangeArrowheads="1"/>
          </p:cNvPicPr>
          <p:nvPr>
            <p:ph idx="1"/>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t="15574"/>
          <a:stretch/>
        </p:blipFill>
        <p:spPr bwMode="auto">
          <a:xfrm>
            <a:off x="2438400" y="1219200"/>
            <a:ext cx="4445320" cy="1845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4">
            <a:duotone>
              <a:prstClr val="black"/>
              <a:schemeClr val="accent2">
                <a:tint val="45000"/>
                <a:satMod val="400000"/>
              </a:schemeClr>
            </a:duotone>
            <a:extLst>
              <a:ext uri="{28A0092B-C50C-407E-A947-70E740481C1C}">
                <a14:useLocalDpi xmlns:a14="http://schemas.microsoft.com/office/drawing/2010/main" val="0"/>
              </a:ext>
            </a:extLst>
          </a:blip>
          <a:srcRect t="13444" r="58690"/>
          <a:stretch/>
        </p:blipFill>
        <p:spPr bwMode="auto">
          <a:xfrm>
            <a:off x="2133600" y="3639632"/>
            <a:ext cx="2286000" cy="2160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4">
            <a:duotone>
              <a:prstClr val="black"/>
              <a:schemeClr val="accent2">
                <a:tint val="45000"/>
                <a:satMod val="400000"/>
              </a:schemeClr>
            </a:duotone>
            <a:extLst>
              <a:ext uri="{28A0092B-C50C-407E-A947-70E740481C1C}">
                <a14:useLocalDpi xmlns:a14="http://schemas.microsoft.com/office/drawing/2010/main" val="0"/>
              </a:ext>
            </a:extLst>
          </a:blip>
          <a:srcRect l="43393" t="13444" b="29605"/>
          <a:stretch/>
        </p:blipFill>
        <p:spPr bwMode="auto">
          <a:xfrm>
            <a:off x="4953000" y="3810000"/>
            <a:ext cx="3069133" cy="139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own Arrow 3"/>
          <p:cNvSpPr/>
          <p:nvPr/>
        </p:nvSpPr>
        <p:spPr>
          <a:xfrm>
            <a:off x="4267200" y="3048000"/>
            <a:ext cx="609600" cy="5916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262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Third Normal Form</a:t>
            </a:r>
            <a:endParaRPr lang="en-US" dirty="0"/>
          </a:p>
        </p:txBody>
      </p:sp>
      <p:sp>
        <p:nvSpPr>
          <p:cNvPr id="3" name="Content Placeholder 2"/>
          <p:cNvSpPr>
            <a:spLocks noGrp="1"/>
          </p:cNvSpPr>
          <p:nvPr>
            <p:ph idx="1"/>
          </p:nvPr>
        </p:nvSpPr>
        <p:spPr/>
        <p:txBody>
          <a:bodyPr/>
          <a:lstStyle/>
          <a:p>
            <a:r>
              <a:rPr lang="en-US" dirty="0"/>
              <a:t>A database is in third normal form if it satisfies the following conditions:</a:t>
            </a:r>
          </a:p>
          <a:p>
            <a:pPr lvl="1"/>
            <a:r>
              <a:rPr lang="en-US" dirty="0"/>
              <a:t>It is in second normal form</a:t>
            </a:r>
          </a:p>
          <a:p>
            <a:pPr lvl="1"/>
            <a:r>
              <a:rPr lang="en-US" dirty="0"/>
              <a:t>There is no transitive functional dependency</a:t>
            </a:r>
          </a:p>
          <a:p>
            <a:r>
              <a:rPr lang="en-US" dirty="0"/>
              <a:t>Transitive functional dependency=&gt; If A is functionally dependent on B, and B is functionally dependent on C then A is transitively dependent on C via B.</a:t>
            </a:r>
          </a:p>
          <a:p>
            <a:endParaRPr lang="en-US" dirty="0"/>
          </a:p>
        </p:txBody>
      </p:sp>
    </p:spTree>
    <p:extLst>
      <p:ext uri="{BB962C8B-B14F-4D97-AF65-F5344CB8AC3E}">
        <p14:creationId xmlns:p14="http://schemas.microsoft.com/office/powerpoint/2010/main" val="73790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For Example</a:t>
            </a:r>
            <a:endParaRPr lang="en-US" dirty="0"/>
          </a:p>
        </p:txBody>
      </p:sp>
      <p:sp>
        <p:nvSpPr>
          <p:cNvPr id="4" name="Down Arrow 3"/>
          <p:cNvSpPr/>
          <p:nvPr/>
        </p:nvSpPr>
        <p:spPr>
          <a:xfrm>
            <a:off x="4073235" y="3343816"/>
            <a:ext cx="609600" cy="5916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4098" name="Picture 2" descr="Example Not In Third Normal Form"/>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t="14063"/>
          <a:stretch/>
        </p:blipFill>
        <p:spPr bwMode="auto">
          <a:xfrm>
            <a:off x="2112144" y="1391191"/>
            <a:ext cx="4531781"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rd Normal Form Example"/>
          <p:cNvPicPr>
            <a:picLocks noChangeAspect="1" noChangeArrowheads="1"/>
          </p:cNvPicPr>
          <p:nvPr/>
        </p:nvPicPr>
        <p:blipFill rotWithShape="1">
          <a:blip r:embed="rId4">
            <a:duotone>
              <a:prstClr val="black"/>
              <a:schemeClr val="accent2">
                <a:tint val="45000"/>
                <a:satMod val="400000"/>
              </a:schemeClr>
            </a:duotone>
            <a:extLst>
              <a:ext uri="{28A0092B-C50C-407E-A947-70E740481C1C}">
                <a14:useLocalDpi xmlns:a14="http://schemas.microsoft.com/office/drawing/2010/main" val="0"/>
              </a:ext>
            </a:extLst>
          </a:blip>
          <a:srcRect t="13034" r="50000"/>
          <a:stretch/>
        </p:blipFill>
        <p:spPr bwMode="auto">
          <a:xfrm>
            <a:off x="990600" y="3962400"/>
            <a:ext cx="3124199" cy="20971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3rd Normal Form Example"/>
          <p:cNvPicPr>
            <a:picLocks noChangeAspect="1" noChangeArrowheads="1"/>
          </p:cNvPicPr>
          <p:nvPr/>
        </p:nvPicPr>
        <p:blipFill rotWithShape="1">
          <a:blip r:embed="rId4">
            <a:duotone>
              <a:prstClr val="black"/>
              <a:schemeClr val="accent2">
                <a:tint val="45000"/>
                <a:satMod val="400000"/>
              </a:schemeClr>
            </a:duotone>
            <a:extLst>
              <a:ext uri="{28A0092B-C50C-407E-A947-70E740481C1C}">
                <a14:useLocalDpi xmlns:a14="http://schemas.microsoft.com/office/drawing/2010/main" val="0"/>
              </a:ext>
            </a:extLst>
          </a:blip>
          <a:srcRect l="52845" t="16071" r="1" b="28256"/>
          <a:stretch/>
        </p:blipFill>
        <p:spPr bwMode="auto">
          <a:xfrm>
            <a:off x="4551479" y="4087090"/>
            <a:ext cx="3344746"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42427"/>
            <a:ext cx="8763000" cy="1138773"/>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68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DENORMALIZATION</a:t>
            </a:r>
            <a:endParaRPr lang="en-US" sz="68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 y="2209800"/>
            <a:ext cx="70008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8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What is 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strategy used on a previously-normalized database to increase performance. </a:t>
            </a:r>
          </a:p>
          <a:p>
            <a:pPr lvl="1"/>
            <a:r>
              <a:rPr lang="en-US" dirty="0"/>
              <a:t>Adds redundant data </a:t>
            </a:r>
          </a:p>
          <a:p>
            <a:pPr lvl="1"/>
            <a:r>
              <a:rPr lang="en-US" dirty="0"/>
              <a:t>Uses extra attributes in an existing table, adds new tables.</a:t>
            </a:r>
          </a:p>
          <a:p>
            <a:pPr lvl="1"/>
            <a:r>
              <a:rPr lang="en-US" dirty="0"/>
              <a:t>Goal is to decrease the running time of select queries by making data more accessible to the queries or by generating summarized reports in separate tables. </a:t>
            </a:r>
          </a:p>
          <a:p>
            <a:r>
              <a:rPr lang="en-US" dirty="0"/>
              <a:t>A normalized database is the starting point for the denormalization process. </a:t>
            </a:r>
          </a:p>
        </p:txBody>
      </p:sp>
    </p:spTree>
    <p:extLst>
      <p:ext uri="{BB962C8B-B14F-4D97-AF65-F5344CB8AC3E}">
        <p14:creationId xmlns:p14="http://schemas.microsoft.com/office/powerpoint/2010/main" val="37457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Why Denormalization?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Maintaining history:</a:t>
            </a:r>
            <a:r>
              <a:rPr lang="en-US" dirty="0"/>
              <a:t> Data can change during time, and we need to store values that were valid when a record was created. </a:t>
            </a:r>
          </a:p>
          <a:p>
            <a:r>
              <a:rPr lang="en-US" b="1" dirty="0"/>
              <a:t>Improving query performance:</a:t>
            </a:r>
            <a:r>
              <a:rPr lang="en-US" dirty="0"/>
              <a:t> Some of the queries may use multiple tables to access data that we frequently need. </a:t>
            </a:r>
          </a:p>
          <a:p>
            <a:r>
              <a:rPr lang="en-US" b="1" dirty="0"/>
              <a:t>Speeding up reporting:</a:t>
            </a:r>
            <a:r>
              <a:rPr lang="en-US" dirty="0"/>
              <a:t>  Creating certain statistics that are needed very frequently from live data is quite time-consuming and can affect overall system performance. </a:t>
            </a:r>
          </a:p>
          <a:p>
            <a:r>
              <a:rPr lang="en-US" b="1" dirty="0"/>
              <a:t>Computing commonly-needed values up front:</a:t>
            </a:r>
            <a:r>
              <a:rPr lang="en-US" dirty="0"/>
              <a:t> We want to have some values ready-computed so we don’t have to generate them in real time.</a:t>
            </a:r>
          </a:p>
        </p:txBody>
      </p:sp>
    </p:spTree>
    <p:extLst>
      <p:ext uri="{BB962C8B-B14F-4D97-AF65-F5344CB8AC3E}">
        <p14:creationId xmlns:p14="http://schemas.microsoft.com/office/powerpoint/2010/main" val="270616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Textbook: </a:t>
            </a:r>
          </a:p>
          <a:p>
            <a:pPr lvl="1"/>
            <a:r>
              <a:rPr lang="en-US" dirty="0"/>
              <a:t>Fundamentals of Database Systems by Ramez Elmasri, Shamkant Navathe</a:t>
            </a:r>
          </a:p>
          <a:p>
            <a:pPr lvl="1"/>
            <a:r>
              <a:rPr lang="en-US" dirty="0"/>
              <a:t>Database Management Systems by Raghu Ramakrishnan, Johannes Gehrke </a:t>
            </a:r>
          </a:p>
          <a:p>
            <a:pPr lvl="1"/>
            <a:r>
              <a:rPr lang="en-US" dirty="0"/>
              <a:t>Database System Concepts by Abraham Silberschatz, Henry Forth, Sudarshan</a:t>
            </a:r>
          </a:p>
          <a:p>
            <a:r>
              <a:rPr lang="en-US" dirty="0"/>
              <a:t>Web material:</a:t>
            </a:r>
          </a:p>
          <a:p>
            <a:pPr lvl="1"/>
            <a:r>
              <a:rPr lang="en-US" dirty="0">
                <a:hlinkClick r:id="rId2"/>
              </a:rPr>
              <a:t>https://www.guru99.com/database-normalization.html</a:t>
            </a:r>
            <a:endParaRPr lang="en-US" dirty="0"/>
          </a:p>
          <a:p>
            <a:pPr lvl="1"/>
            <a:r>
              <a:rPr lang="en-US" dirty="0">
                <a:hlinkClick r:id="rId3"/>
              </a:rPr>
              <a:t>http://www.vertabelo.com/blog/technical-articles</a:t>
            </a:r>
            <a:endParaRPr lang="en-US" dirty="0"/>
          </a:p>
          <a:p>
            <a:pPr lvl="1"/>
            <a:r>
              <a:rPr lang="en-US" dirty="0">
                <a:hlinkClick r:id="rId4"/>
              </a:rPr>
              <a:t>https://dev.mysql.com/doc/refman/8.0/en/</a:t>
            </a:r>
            <a:endParaRPr lang="en-US" dirty="0"/>
          </a:p>
          <a:p>
            <a:pPr lvl="1"/>
            <a:r>
              <a:rPr lang="en-IN" dirty="0">
                <a:cs typeface="Times New Roman" panose="02020603050405020304" pitchFamily="18" charset="0"/>
                <a:hlinkClick r:id="rId5"/>
              </a:rPr>
              <a:t>https://cran.r-project.org/web/packages/sqldf/sqldf.pdf</a:t>
            </a:r>
            <a:endParaRPr lang="en-IN" dirty="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None/>
            </a:pPr>
            <a:endParaRPr lang="en-IN" dirty="0"/>
          </a:p>
          <a:p>
            <a:pPr>
              <a:buClrTx/>
              <a:buNone/>
            </a:pPr>
            <a:endParaRPr lang="en-IN" sz="2400" dirty="0">
              <a:latin typeface="Times New Roman" panose="02020603050405020304" pitchFamily="18" charset="0"/>
              <a:cs typeface="Times New Roman" panose="02020603050405020304" pitchFamily="18" charset="0"/>
            </a:endParaRPr>
          </a:p>
          <a:p>
            <a:pPr>
              <a:buClrTx/>
              <a:buNone/>
            </a:pPr>
            <a:endParaRPr lang="en-IN" sz="2400"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34066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AGENDA</a:t>
            </a:r>
            <a:endParaRPr lang="en-US" dirty="0"/>
          </a:p>
        </p:txBody>
      </p:sp>
      <p:sp>
        <p:nvSpPr>
          <p:cNvPr id="3" name="Content Placeholder 2"/>
          <p:cNvSpPr>
            <a:spLocks noGrp="1"/>
          </p:cNvSpPr>
          <p:nvPr>
            <p:ph idx="1"/>
          </p:nvPr>
        </p:nvSpPr>
        <p:spPr/>
        <p:txBody>
          <a:bodyPr>
            <a:normAutofit/>
          </a:bodyPr>
          <a:lstStyle/>
          <a:p>
            <a:pPr lvl="0"/>
            <a:r>
              <a:rPr lang="en-US" dirty="0">
                <a:hlinkClick r:id="rId2" action="ppaction://hlinksldjump"/>
              </a:rPr>
              <a:t>Normalization</a:t>
            </a:r>
            <a:endParaRPr lang="en-US" dirty="0"/>
          </a:p>
          <a:p>
            <a:pPr lvl="1"/>
            <a:r>
              <a:rPr lang="en-US" dirty="0"/>
              <a:t>First Normal Form</a:t>
            </a:r>
          </a:p>
          <a:p>
            <a:pPr lvl="1"/>
            <a:r>
              <a:rPr lang="en-US" dirty="0"/>
              <a:t>Second Normal Form</a:t>
            </a:r>
          </a:p>
          <a:p>
            <a:pPr lvl="1"/>
            <a:r>
              <a:rPr lang="en-US" dirty="0"/>
              <a:t>Third Normal Form</a:t>
            </a:r>
          </a:p>
          <a:p>
            <a:pPr lvl="0"/>
            <a:r>
              <a:rPr lang="en-US" dirty="0">
                <a:hlinkClick r:id="rId3" action="ppaction://hlinksldjump"/>
              </a:rPr>
              <a:t>Denormalization</a:t>
            </a:r>
            <a:endParaRPr lang="en-US" dirty="0"/>
          </a:p>
        </p:txBody>
      </p:sp>
    </p:spTree>
    <p:extLst>
      <p:ext uri="{BB962C8B-B14F-4D97-AF65-F5344CB8AC3E}">
        <p14:creationId xmlns:p14="http://schemas.microsoft.com/office/powerpoint/2010/main" val="116795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Times New Roman" panose="02020603050405020304" pitchFamily="18" charset="0"/>
                <a:cs typeface="Times New Roman" panose="02020603050405020304" pitchFamily="18" charset="0"/>
              </a:rPr>
              <a:t>LEARNING OUTCOME</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sz="2800" b="1" dirty="0">
                <a:cs typeface="Times New Roman" panose="02020603050405020304" pitchFamily="18" charset="0"/>
              </a:rPr>
              <a:t>To understand</a:t>
            </a:r>
          </a:p>
          <a:p>
            <a:pPr lvl="1">
              <a:lnSpc>
                <a:spcPct val="150000"/>
              </a:lnSpc>
            </a:pPr>
            <a:r>
              <a:rPr lang="en-IN" sz="2400" dirty="0">
                <a:cs typeface="Times New Roman" panose="02020603050405020304" pitchFamily="18" charset="0"/>
              </a:rPr>
              <a:t>Normalization</a:t>
            </a:r>
          </a:p>
          <a:p>
            <a:pPr lvl="1">
              <a:lnSpc>
                <a:spcPct val="150000"/>
              </a:lnSpc>
            </a:pPr>
            <a:r>
              <a:rPr lang="en-IN" sz="2400" dirty="0">
                <a:cs typeface="Times New Roman" panose="02020603050405020304" pitchFamily="18" charset="0"/>
              </a:rPr>
              <a:t>Denormalization</a:t>
            </a:r>
          </a:p>
          <a:p>
            <a:pPr marL="457200" lvl="1" indent="0">
              <a:lnSpc>
                <a:spcPct val="150000"/>
              </a:lnSpc>
              <a:buNone/>
            </a:pPr>
            <a:endParaRPr lang="en-US" dirty="0"/>
          </a:p>
        </p:txBody>
      </p:sp>
    </p:spTree>
    <p:extLst>
      <p:ext uri="{BB962C8B-B14F-4D97-AF65-F5344CB8AC3E}">
        <p14:creationId xmlns:p14="http://schemas.microsoft.com/office/powerpoint/2010/main" val="9667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NORMALIZATION</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38624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What is Normalization?</a:t>
            </a:r>
            <a:endParaRPr lang="en-US" dirty="0"/>
          </a:p>
        </p:txBody>
      </p:sp>
      <p:sp>
        <p:nvSpPr>
          <p:cNvPr id="3" name="Content Placeholder 2"/>
          <p:cNvSpPr>
            <a:spLocks noGrp="1"/>
          </p:cNvSpPr>
          <p:nvPr>
            <p:ph idx="1"/>
          </p:nvPr>
        </p:nvSpPr>
        <p:spPr/>
        <p:txBody>
          <a:bodyPr/>
          <a:lstStyle/>
          <a:p>
            <a:r>
              <a:rPr lang="en-US" dirty="0"/>
              <a:t>Normalization is a database design technique which organizes tables in a manner that reduces redundancy and dependency of data.</a:t>
            </a:r>
          </a:p>
          <a:p>
            <a:r>
              <a:rPr lang="en-US" dirty="0"/>
              <a:t>It divides larger tables to smaller tables and links them using relationships.</a:t>
            </a:r>
          </a:p>
          <a:p>
            <a:endParaRPr lang="en-US" dirty="0"/>
          </a:p>
        </p:txBody>
      </p:sp>
    </p:spTree>
    <p:extLst>
      <p:ext uri="{BB962C8B-B14F-4D97-AF65-F5344CB8AC3E}">
        <p14:creationId xmlns:p14="http://schemas.microsoft.com/office/powerpoint/2010/main" val="315965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Why Normalization?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an un-normalized design, there are 3 problems that can occur when we work with the data:</a:t>
            </a:r>
          </a:p>
          <a:p>
            <a:pPr lvl="1"/>
            <a:r>
              <a:rPr lang="en-US" b="1" dirty="0"/>
              <a:t>INSERT ANOMALY</a:t>
            </a:r>
            <a:r>
              <a:rPr lang="en-US" dirty="0"/>
              <a:t>: This refers to the situation when it is impossible to insert certain types of data into the database.</a:t>
            </a:r>
          </a:p>
          <a:p>
            <a:pPr lvl="1"/>
            <a:r>
              <a:rPr lang="en-US" b="1" dirty="0"/>
              <a:t>DELETE ANOMALY</a:t>
            </a:r>
            <a:r>
              <a:rPr lang="en-US" dirty="0"/>
              <a:t>: The deletion of data leads to unintended loss of additional data, data that we had wished to preserve.</a:t>
            </a:r>
          </a:p>
          <a:p>
            <a:pPr lvl="1"/>
            <a:r>
              <a:rPr lang="en-US" b="1" dirty="0"/>
              <a:t>UPDATE ANOMALY</a:t>
            </a:r>
            <a:r>
              <a:rPr lang="en-US" dirty="0"/>
              <a:t>: This refers to the situation where updating the value of a column leads to database inconsistencies (i.e., different rows on the table have different values).</a:t>
            </a:r>
          </a:p>
          <a:p>
            <a:r>
              <a:rPr lang="en-US" dirty="0"/>
              <a:t>To address the 3 problems above, we go through the process of normalization =&gt; we increase the number of tables in the database, while decreasing the amount of data stored in each table.</a:t>
            </a:r>
          </a:p>
          <a:p>
            <a:r>
              <a:rPr lang="en-US" dirty="0"/>
              <a:t>The opposite of normalization is denormalization, where we want to combine multiple tables together into a larger table. </a:t>
            </a:r>
          </a:p>
        </p:txBody>
      </p:sp>
    </p:spTree>
    <p:extLst>
      <p:ext uri="{BB962C8B-B14F-4D97-AF65-F5344CB8AC3E}">
        <p14:creationId xmlns:p14="http://schemas.microsoft.com/office/powerpoint/2010/main" val="198254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Normal Forms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inventor of the relational model Edgar Codd proposed the theory of normalization with the introduction of First Normal Form, and he continued to extend his theory with Second and Third Normal Forms. </a:t>
            </a:r>
          </a:p>
          <a:p>
            <a:r>
              <a:rPr lang="en-US" dirty="0"/>
              <a:t>Later he joined with Raymond F. Boyce to develop the theory of Boyce-Codd Normal Form. </a:t>
            </a:r>
          </a:p>
          <a:p>
            <a:endParaRPr lang="en-US" dirty="0"/>
          </a:p>
          <a:p>
            <a:endParaRPr lang="en-US" dirty="0"/>
          </a:p>
          <a:p>
            <a:endParaRPr lang="en-US" dirty="0"/>
          </a:p>
          <a:p>
            <a:endParaRPr lang="en-US" dirty="0"/>
          </a:p>
          <a:p>
            <a:r>
              <a:rPr lang="en-US" dirty="0"/>
              <a:t>Theory of Data Normalization in SQL is still being developed further: there are discussions even on 6</a:t>
            </a:r>
            <a:r>
              <a:rPr lang="en-US" baseline="30000" dirty="0"/>
              <a:t>th</a:t>
            </a:r>
            <a:r>
              <a:rPr lang="en-US" dirty="0"/>
              <a:t> Normal Form. </a:t>
            </a:r>
          </a:p>
          <a:p>
            <a:r>
              <a:rPr lang="en-US" dirty="0"/>
              <a:t>However, in most practical applications, normalization achieves its best in 3</a:t>
            </a:r>
            <a:r>
              <a:rPr lang="en-US" baseline="30000" dirty="0"/>
              <a:t>rd</a:t>
            </a:r>
            <a:r>
              <a:rPr lang="en-US" dirty="0"/>
              <a:t> Normal Form.</a:t>
            </a:r>
          </a:p>
        </p:txBody>
      </p:sp>
      <p:pic>
        <p:nvPicPr>
          <p:cNvPr id="1026" name="Picture 2"/>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000" y="3429000"/>
            <a:ext cx="8534399" cy="9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26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First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defines that all the attributes in a relation must have atomic domains. </a:t>
            </a:r>
          </a:p>
          <a:p>
            <a:r>
              <a:rPr lang="en-US" dirty="0"/>
              <a:t>The values in an atomic domain are indivisible units.</a:t>
            </a:r>
          </a:p>
          <a:p>
            <a:endParaRPr lang="en-US" dirty="0"/>
          </a:p>
          <a:p>
            <a:endParaRPr lang="en-US" dirty="0"/>
          </a:p>
          <a:p>
            <a:endParaRPr lang="en-US" dirty="0"/>
          </a:p>
          <a:p>
            <a:endParaRPr lang="en-US" dirty="0"/>
          </a:p>
          <a:p>
            <a:r>
              <a:rPr lang="en-US" dirty="0"/>
              <a:t>Each attribute must contain only a single value from its pre-defined domain.</a:t>
            </a:r>
          </a:p>
        </p:txBody>
      </p:sp>
      <p:pic>
        <p:nvPicPr>
          <p:cNvPr id="2050" name="Picture 2"/>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33400" y="3143249"/>
            <a:ext cx="3195108" cy="106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100108" y="3143250"/>
            <a:ext cx="32766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248611" y="3581400"/>
            <a:ext cx="551989" cy="37164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344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Second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Prime attribute</a:t>
            </a:r>
            <a:r>
              <a:rPr lang="en-US" dirty="0"/>
              <a:t> − An attribute, which is a part of the primary-key, is known as a prime attribute.</a:t>
            </a:r>
          </a:p>
          <a:p>
            <a:r>
              <a:rPr lang="en-US" b="1" dirty="0"/>
              <a:t>Non-prime attribute</a:t>
            </a:r>
            <a:r>
              <a:rPr lang="en-US" dirty="0"/>
              <a:t> − An attribute, which is not a part of the prime-key, is said to be a non-prime attribute.</a:t>
            </a:r>
          </a:p>
          <a:p>
            <a:r>
              <a:rPr lang="en-US" dirty="0"/>
              <a:t>A database is in second normal form if it satisfies the following conditions:</a:t>
            </a:r>
          </a:p>
          <a:p>
            <a:pPr lvl="1"/>
            <a:r>
              <a:rPr lang="en-US" dirty="0"/>
              <a:t>It is in first normal form</a:t>
            </a:r>
          </a:p>
          <a:p>
            <a:pPr lvl="1"/>
            <a:r>
              <a:rPr lang="en-US" dirty="0"/>
              <a:t>All non-prime attributes are fully functional dependent on the primary key</a:t>
            </a:r>
          </a:p>
          <a:p>
            <a:r>
              <a:rPr lang="en-US" dirty="0"/>
              <a:t>A table in the second normal form is free from partial functional dependency</a:t>
            </a:r>
          </a:p>
          <a:p>
            <a:endParaRPr lang="en-US" dirty="0"/>
          </a:p>
        </p:txBody>
      </p:sp>
    </p:spTree>
    <p:extLst>
      <p:ext uri="{BB962C8B-B14F-4D97-AF65-F5344CB8AC3E}">
        <p14:creationId xmlns:p14="http://schemas.microsoft.com/office/powerpoint/2010/main" val="2433449590"/>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E2317B5-2DF1-430F-B0A0-6B45B1FA141A}" vid="{2E7DD423-2E71-4340-8E2A-AF187DE81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12640</TotalTime>
  <Words>1144</Words>
  <Application>Microsoft Office PowerPoint</Application>
  <PresentationFormat>On-screen Show (4:3)</PresentationFormat>
  <Paragraphs>130</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Arial Rounded MT Bold</vt:lpstr>
      <vt:lpstr>Calibri</vt:lpstr>
      <vt:lpstr>Stencil</vt:lpstr>
      <vt:lpstr>Times New Roman</vt:lpstr>
      <vt:lpstr>Presentation3</vt:lpstr>
      <vt:lpstr>LECTURE 8   Normalization</vt:lpstr>
      <vt:lpstr>AGENDA</vt:lpstr>
      <vt:lpstr>LEARNING OUTCOME</vt:lpstr>
      <vt:lpstr>PowerPoint Presentation</vt:lpstr>
      <vt:lpstr>What is Normalization?</vt:lpstr>
      <vt:lpstr>Why Normalization?</vt:lpstr>
      <vt:lpstr>Normal Forms</vt:lpstr>
      <vt:lpstr>First Normal Form</vt:lpstr>
      <vt:lpstr>Second Normal Form</vt:lpstr>
      <vt:lpstr>For Example</vt:lpstr>
      <vt:lpstr>Third Normal Form</vt:lpstr>
      <vt:lpstr>For Example</vt:lpstr>
      <vt:lpstr>PowerPoint Presentation</vt:lpstr>
      <vt:lpstr>What is Denormalization?</vt:lpstr>
      <vt:lpstr>Why Denormalization?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Orientation</dc:title>
  <dc:creator>Suhas Pote</dc:creator>
  <cp:lastModifiedBy>Samit</cp:lastModifiedBy>
  <cp:revision>694</cp:revision>
  <dcterms:created xsi:type="dcterms:W3CDTF">2016-07-19T06:37:48Z</dcterms:created>
  <dcterms:modified xsi:type="dcterms:W3CDTF">2019-07-24T10:35:31Z</dcterms:modified>
</cp:coreProperties>
</file>