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80" r:id="rId2"/>
    <p:sldId id="381" r:id="rId3"/>
    <p:sldId id="382" r:id="rId4"/>
    <p:sldId id="405" r:id="rId5"/>
    <p:sldId id="421" r:id="rId6"/>
    <p:sldId id="430" r:id="rId7"/>
    <p:sldId id="428" r:id="rId8"/>
    <p:sldId id="431" r:id="rId9"/>
    <p:sldId id="432" r:id="rId10"/>
    <p:sldId id="433" r:id="rId11"/>
    <p:sldId id="418" r:id="rId12"/>
    <p:sldId id="434" r:id="rId13"/>
    <p:sldId id="427" r:id="rId14"/>
    <p:sldId id="437" r:id="rId15"/>
    <p:sldId id="440" r:id="rId16"/>
    <p:sldId id="441" r:id="rId17"/>
    <p:sldId id="442" r:id="rId18"/>
    <p:sldId id="443" r:id="rId19"/>
    <p:sldId id="444" r:id="rId20"/>
    <p:sldId id="445" r:id="rId21"/>
    <p:sldId id="415"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FCA5470-5C8E-446B-A050-B52CB9465093}" type="datetimeFigureOut">
              <a:rPr lang="en-US"/>
              <a:pPr>
                <a:defRPr/>
              </a:pPr>
              <a:t>2/18/2020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8CDF3FD-752D-45B6-8FA2-A6A9AB1CA7F9}" type="slidenum">
              <a:rPr lang="en-US"/>
              <a:pPr>
                <a:defRPr/>
              </a:pPr>
              <a:t>‹#›</a:t>
            </a:fld>
            <a:endParaRPr lang="en-US" dirty="0"/>
          </a:p>
        </p:txBody>
      </p:sp>
    </p:spTree>
    <p:extLst>
      <p:ext uri="{BB962C8B-B14F-4D97-AF65-F5344CB8AC3E}">
        <p14:creationId xmlns:p14="http://schemas.microsoft.com/office/powerpoint/2010/main" val="2542386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ED23A-0040-42C1-A856-FBCCBF955FB8}" type="datetimeFigureOut">
              <a:rPr lang="en-IN" smtClean="0"/>
              <a:t>18/02/2020</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76F6B-3FBD-423E-9A61-A4E44799159F}" type="slidenum">
              <a:rPr lang="en-IN" smtClean="0"/>
              <a:t>‹#›</a:t>
            </a:fld>
            <a:endParaRPr lang="en-IN" dirty="0"/>
          </a:p>
        </p:txBody>
      </p:sp>
    </p:spTree>
    <p:extLst>
      <p:ext uri="{BB962C8B-B14F-4D97-AF65-F5344CB8AC3E}">
        <p14:creationId xmlns:p14="http://schemas.microsoft.com/office/powerpoint/2010/main" val="302405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mysql.com/doc/refman/5.5/en/explain.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ev.mysql.com/doc/refman/5.5/en/partitioning-info.html" TargetMode="External"/><Relationship Id="rId3" Type="http://schemas.openxmlformats.org/officeDocument/2006/relationships/hyperlink" Target="https://dev.mysql.com/doc/refman/5.5/en/explain.html" TargetMode="External"/><Relationship Id="rId7" Type="http://schemas.openxmlformats.org/officeDocument/2006/relationships/hyperlink" Target="https://dev.mysql.com/doc/refman/5.5/en/show-warnings.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ev.mysql.com/doc/refman/5.5/en/explain-extended.html" TargetMode="External"/><Relationship Id="rId11" Type="http://schemas.openxmlformats.org/officeDocument/2006/relationships/hyperlink" Target="https://dev.mysql.com/doc/refman/5.5/en/show-columns.html" TargetMode="External"/><Relationship Id="rId5" Type="http://schemas.openxmlformats.org/officeDocument/2006/relationships/hyperlink" Target="https://dev.mysql.com/doc/refman/5.5/en/explain-output.html" TargetMode="External"/><Relationship Id="rId10" Type="http://schemas.openxmlformats.org/officeDocument/2006/relationships/hyperlink" Target="https://dev.mysql.com/doc/refman/5.5/en/describe.html" TargetMode="External"/><Relationship Id="rId4" Type="http://schemas.openxmlformats.org/officeDocument/2006/relationships/hyperlink" Target="https://dev.mysql.com/doc/refman/5.5/en/select.html" TargetMode="External"/><Relationship Id="rId9" Type="http://schemas.openxmlformats.org/officeDocument/2006/relationships/hyperlink" Target="https://dev.mysql.com/doc/refman/5.5/en/analyze-table.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qlmag.com/development/database-development/t-sq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anothermysqldba.blogspot.de/2013/06/pivot-tables-example-in-mysql.html" TargetMode="External"/><Relationship Id="rId7" Type="http://schemas.openxmlformats.org/officeDocument/2006/relationships/hyperlink" Target="https://en.wikibooks.org/wiki/MySQL/Pivot_table"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buysql.com/mysql/14-how-to-automate-pivot-tables.html" TargetMode="External"/><Relationship Id="rId5" Type="http://schemas.openxmlformats.org/officeDocument/2006/relationships/hyperlink" Target="http://datacharmer.org/downloads/pivot_tables_mysql_5.pdf" TargetMode="External"/><Relationship Id="rId4" Type="http://schemas.openxmlformats.org/officeDocument/2006/relationships/hyperlink" Target="http://www.codeproject.com/Articles/363339/Cross-Tabulation-Pivot-Tables-with-MySQ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mysql.com/doc/refman/8.0/en/window-function-description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mysql.com/doc/refman/8.0/en/window-function-description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mysql.com/doc/refman/8.0/en/window-functions-named-windows.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mysql.com/doc/refman/8.0/en/datetime.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mysql.com/doc/refman/8.0/en/innodb-tablespac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mysql.com/doc/refman/8.0/en/symbolic-links.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a:t>
            </a:fld>
            <a:endParaRPr lang="en-IN" dirty="0"/>
          </a:p>
        </p:txBody>
      </p:sp>
    </p:spTree>
    <p:extLst>
      <p:ext uri="{BB962C8B-B14F-4D97-AF65-F5344CB8AC3E}">
        <p14:creationId xmlns:p14="http://schemas.microsoft.com/office/powerpoint/2010/main" val="353393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14</a:t>
            </a:fld>
            <a:endParaRPr lang="en-IN" dirty="0"/>
          </a:p>
        </p:txBody>
      </p:sp>
    </p:spTree>
    <p:extLst>
      <p:ext uri="{BB962C8B-B14F-4D97-AF65-F5344CB8AC3E}">
        <p14:creationId xmlns:p14="http://schemas.microsoft.com/office/powerpoint/2010/main" val="151322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15</a:t>
            </a:fld>
            <a:endParaRPr lang="en-IN" dirty="0"/>
          </a:p>
        </p:txBody>
      </p:sp>
    </p:spTree>
    <p:extLst>
      <p:ext uri="{BB962C8B-B14F-4D97-AF65-F5344CB8AC3E}">
        <p14:creationId xmlns:p14="http://schemas.microsoft.com/office/powerpoint/2010/main" val="151322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16</a:t>
            </a:fld>
            <a:endParaRPr lang="en-IN" dirty="0"/>
          </a:p>
        </p:txBody>
      </p:sp>
    </p:spTree>
    <p:extLst>
      <p:ext uri="{BB962C8B-B14F-4D97-AF65-F5344CB8AC3E}">
        <p14:creationId xmlns:p14="http://schemas.microsoft.com/office/powerpoint/2010/main" val="1421985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Depending on the details of your tables, columns, indexes, and the conditions in your </a:t>
            </a:r>
            <a:r>
              <a:rPr lang="en-US" dirty="0"/>
              <a:t>WHERE</a:t>
            </a:r>
            <a:r>
              <a:rPr lang="en-US" sz="1200" b="0" i="0" kern="1200" dirty="0">
                <a:solidFill>
                  <a:schemeClr val="tx1"/>
                </a:solidFill>
                <a:effectLst/>
                <a:latin typeface="+mn-lt"/>
                <a:ea typeface="+mn-ea"/>
                <a:cs typeface="+mn-cs"/>
              </a:rPr>
              <a:t> clause, the MySQL optimizer considers many techniques to efficiently perform the lookups involved in an SQL query. A query on a huge table can be performed without reading all the rows; a join involving several tables can be performed without comparing every combination of rows. The set of operations that the optimizer chooses to perform the most efficient query is called the “query execution plan”, also known as </a:t>
            </a:r>
            <a:r>
              <a:rPr lang="en-US" sz="1200" b="0" i="0" kern="1200" dirty="0" err="1">
                <a:solidFill>
                  <a:schemeClr val="tx1"/>
                </a:solidFill>
                <a:effectLst/>
                <a:latin typeface="+mn-lt"/>
                <a:ea typeface="+mn-ea"/>
                <a:cs typeface="+mn-cs"/>
              </a:rPr>
              <a:t>the</a:t>
            </a:r>
            <a:r>
              <a:rPr lang="en-US" sz="1200" b="0" i="0" u="none" strike="noStrike" kern="1200" dirty="0" err="1">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plan. Your goals are to recognize the aspects of the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plan that indicate a query is optimized well, and to learn the SQL syntax and indexing techniques to improve the plan if you see some inefficient operations.</a:t>
            </a:r>
            <a:endParaRPr lang="en-US" dirty="0"/>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17</a:t>
            </a:fld>
            <a:endParaRPr lang="en-IN" dirty="0"/>
          </a:p>
        </p:txBody>
      </p:sp>
    </p:spTree>
    <p:extLst>
      <p:ext uri="{BB962C8B-B14F-4D97-AF65-F5344CB8AC3E}">
        <p14:creationId xmlns:p14="http://schemas.microsoft.com/office/powerpoint/2010/main" val="151322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statement provides information about how MySQL executes statements:</a:t>
            </a:r>
          </a:p>
          <a:p>
            <a:pPr fontAlgn="base"/>
            <a:r>
              <a:rPr lang="en-US" sz="1200" b="0" i="0" kern="1200" dirty="0">
                <a:solidFill>
                  <a:schemeClr val="tx1"/>
                </a:solidFill>
                <a:effectLst/>
                <a:latin typeface="+mn-lt"/>
                <a:ea typeface="+mn-ea"/>
                <a:cs typeface="+mn-cs"/>
              </a:rPr>
              <a:t>When you precede a </a:t>
            </a:r>
            <a:r>
              <a:rPr lang="en-US" sz="1200" b="0" i="0" u="none" strike="noStrike" kern="1200" dirty="0">
                <a:solidFill>
                  <a:schemeClr val="tx1"/>
                </a:solidFill>
                <a:effectLst/>
                <a:latin typeface="+mn-lt"/>
                <a:ea typeface="+mn-ea"/>
                <a:cs typeface="+mn-cs"/>
                <a:hlinkClick r:id="rId4" tooltip="13.2.9 SELECT Syntax"/>
              </a:rPr>
              <a:t>SELECT</a:t>
            </a:r>
            <a:r>
              <a:rPr lang="en-US" sz="1200" b="0" i="0" kern="1200" dirty="0">
                <a:solidFill>
                  <a:schemeClr val="tx1"/>
                </a:solidFill>
                <a:effectLst/>
                <a:latin typeface="+mn-lt"/>
                <a:ea typeface="+mn-ea"/>
                <a:cs typeface="+mn-cs"/>
              </a:rPr>
              <a:t> statement with the keyword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MySQL displays information from the optimizer about the statement execution plan. That is, MySQL explains how it would process the statement, including information about how tables are joined and in which order. For information about using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to obtain execution plan information, see </a:t>
            </a:r>
            <a:r>
              <a:rPr lang="en-US" sz="1200" b="0" i="0" u="none" strike="noStrike" kern="1200" dirty="0">
                <a:solidFill>
                  <a:schemeClr val="tx1"/>
                </a:solidFill>
                <a:effectLst/>
                <a:latin typeface="+mn-lt"/>
                <a:ea typeface="+mn-ea"/>
                <a:cs typeface="+mn-cs"/>
                <a:hlinkClick r:id="rId5" tooltip="8.8.2 EXPLAIN Output Format"/>
              </a:rPr>
              <a:t>Section 8.8.2, “EXPLAIN Output Format”</a:t>
            </a:r>
            <a:r>
              <a:rPr lang="en-US" sz="1200" b="0" i="0"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hlinkClick r:id="rId6" tooltip="8.8.3 Extended EXPLAIN Output Format"/>
              </a:rPr>
              <a:t>EXPLAIN EXTENDED</a:t>
            </a:r>
            <a:r>
              <a:rPr lang="en-US" sz="1200" b="0" i="0" kern="1200" dirty="0">
                <a:solidFill>
                  <a:schemeClr val="tx1"/>
                </a:solidFill>
                <a:effectLst/>
                <a:latin typeface="+mn-lt"/>
                <a:ea typeface="+mn-ea"/>
                <a:cs typeface="+mn-cs"/>
              </a:rPr>
              <a:t> produces additional execution plan information that can be displayed using </a:t>
            </a:r>
            <a:r>
              <a:rPr lang="en-US" sz="1200" b="0" i="0" u="none" strike="noStrike" kern="1200" dirty="0">
                <a:solidFill>
                  <a:schemeClr val="tx1"/>
                </a:solidFill>
                <a:effectLst/>
                <a:latin typeface="+mn-lt"/>
                <a:ea typeface="+mn-ea"/>
                <a:cs typeface="+mn-cs"/>
                <a:hlinkClick r:id="rId7" tooltip="13.7.5.41 SHOW WARNINGS Syntax"/>
              </a:rPr>
              <a:t>SHOW WARNINGS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See</a:t>
            </a:r>
            <a:r>
              <a:rPr lang="en-US" sz="1200" b="0" i="0" u="none" strike="noStrike" kern="1200" dirty="0" err="1">
                <a:solidFill>
                  <a:schemeClr val="tx1"/>
                </a:solidFill>
                <a:effectLst/>
                <a:latin typeface="+mn-lt"/>
                <a:ea typeface="+mn-ea"/>
                <a:cs typeface="+mn-cs"/>
                <a:hlinkClick r:id="rId6" tooltip="8.8.3 Extended EXPLAIN Output Format"/>
              </a:rPr>
              <a:t>Section</a:t>
            </a:r>
            <a:r>
              <a:rPr lang="en-US" sz="1200" b="0" i="0" u="none" strike="noStrike" kern="1200" dirty="0">
                <a:solidFill>
                  <a:schemeClr val="tx1"/>
                </a:solidFill>
                <a:effectLst/>
                <a:latin typeface="+mn-lt"/>
                <a:ea typeface="+mn-ea"/>
                <a:cs typeface="+mn-cs"/>
                <a:hlinkClick r:id="rId6" tooltip="8.8.3 Extended EXPLAIN Output Format"/>
              </a:rPr>
              <a:t> 8.8.3, “Extended EXPLAIN Output Format”</a:t>
            </a:r>
            <a:r>
              <a:rPr lang="en-US" sz="1200" b="0" i="0"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hlinkClick r:id="rId3" tooltip="13.8.2 EXPLAIN Syntax"/>
              </a:rPr>
              <a:t>EXPLAIN PARTITIONS</a:t>
            </a:r>
            <a:r>
              <a:rPr lang="en-US" sz="1200" b="0" i="0" kern="1200" dirty="0">
                <a:solidFill>
                  <a:schemeClr val="tx1"/>
                </a:solidFill>
                <a:effectLst/>
                <a:latin typeface="+mn-lt"/>
                <a:ea typeface="+mn-ea"/>
                <a:cs typeface="+mn-cs"/>
              </a:rPr>
              <a:t> is useful for examining queries involving partitioned tables. See </a:t>
            </a:r>
            <a:r>
              <a:rPr lang="en-US" sz="1200" b="0" i="0" u="none" strike="noStrike" kern="1200" dirty="0">
                <a:solidFill>
                  <a:schemeClr val="tx1"/>
                </a:solidFill>
                <a:effectLst/>
                <a:latin typeface="+mn-lt"/>
                <a:ea typeface="+mn-ea"/>
                <a:cs typeface="+mn-cs"/>
                <a:hlinkClick r:id="rId8" tooltip="19.3.4 Obtaining Information About Partitions"/>
              </a:rPr>
              <a:t>Section 19.3.4, “Obtaining Information About Partitions”</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With the help of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you can see where you should add indexes to tables so that the statement executes faster by using indexes to find rows. You can also use </a:t>
            </a:r>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to check whether the optimizer joins the tables in an optimal order. To give a hint to the optimizer to use a join order corresponding to the order in which the tables are named in a </a:t>
            </a:r>
            <a:r>
              <a:rPr lang="en-US" sz="1200" b="0" i="0" u="none" strike="noStrike" kern="1200" dirty="0">
                <a:solidFill>
                  <a:schemeClr val="tx1"/>
                </a:solidFill>
                <a:effectLst/>
                <a:latin typeface="+mn-lt"/>
                <a:ea typeface="+mn-ea"/>
                <a:cs typeface="+mn-cs"/>
                <a:hlinkClick r:id="rId4" tooltip="13.2.9 SELECT Syntax"/>
              </a:rPr>
              <a:t>SELECT</a:t>
            </a:r>
            <a:r>
              <a:rPr lang="en-US" sz="1200" b="0" i="0" kern="1200" dirty="0">
                <a:solidFill>
                  <a:schemeClr val="tx1"/>
                </a:solidFill>
                <a:effectLst/>
                <a:latin typeface="+mn-lt"/>
                <a:ea typeface="+mn-ea"/>
                <a:cs typeface="+mn-cs"/>
              </a:rPr>
              <a:t> statement, begin the statement with SELECT STRAIGHT_JOIN rather than just </a:t>
            </a:r>
            <a:r>
              <a:rPr lang="en-US" sz="1200" b="0" i="0" u="none" strike="noStrike" kern="1200" dirty="0">
                <a:solidFill>
                  <a:schemeClr val="tx1"/>
                </a:solidFill>
                <a:effectLst/>
                <a:latin typeface="+mn-lt"/>
                <a:ea typeface="+mn-ea"/>
                <a:cs typeface="+mn-cs"/>
                <a:hlinkClick r:id="rId4" tooltip="13.2.9 SELECT Syntax"/>
              </a:rPr>
              <a:t>SELECT</a:t>
            </a:r>
            <a:r>
              <a:rPr lang="en-US" sz="1200" b="0" i="0"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4" tooltip="13.2.9 SELECT Syntax"/>
              </a:rPr>
              <a:t>Section 13.2.9, “SELECT Syntax”</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If you have a problem with indexes not being used when you believe that they should be, run </a:t>
            </a:r>
            <a:r>
              <a:rPr lang="en-US" sz="1200" b="0" i="0" u="none" strike="noStrike" kern="1200" dirty="0">
                <a:solidFill>
                  <a:schemeClr val="tx1"/>
                </a:solidFill>
                <a:effectLst/>
                <a:latin typeface="+mn-lt"/>
                <a:ea typeface="+mn-ea"/>
                <a:cs typeface="+mn-cs"/>
                <a:hlinkClick r:id="rId9" tooltip="13.7.2.1 ANALYZE TABLE Syntax"/>
              </a:rPr>
              <a:t>ANALYZE TABLE</a:t>
            </a:r>
            <a:r>
              <a:rPr lang="en-US" sz="1200" b="0" i="0" kern="1200" dirty="0">
                <a:solidFill>
                  <a:schemeClr val="tx1"/>
                </a:solidFill>
                <a:effectLst/>
                <a:latin typeface="+mn-lt"/>
                <a:ea typeface="+mn-ea"/>
                <a:cs typeface="+mn-cs"/>
              </a:rPr>
              <a:t> to update table statistics, such as cardinality of keys, that can affect the choices the optimizer makes. See </a:t>
            </a:r>
            <a:r>
              <a:rPr lang="en-US" sz="1200" b="0" i="0" u="none" strike="noStrike" kern="1200" dirty="0">
                <a:solidFill>
                  <a:schemeClr val="tx1"/>
                </a:solidFill>
                <a:effectLst/>
                <a:latin typeface="+mn-lt"/>
                <a:ea typeface="+mn-ea"/>
                <a:cs typeface="+mn-cs"/>
                <a:hlinkClick r:id="rId9" tooltip="13.7.2.1 ANALYZE TABLE Syntax"/>
              </a:rPr>
              <a:t>Section 13.7.2.1, “ANALYZE TABLE Syntax”</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Note</a:t>
            </a:r>
          </a:p>
          <a:p>
            <a:pPr fontAlgn="base"/>
            <a:r>
              <a:rPr lang="en-US" sz="1200" b="0" i="0" u="none" strike="noStrike" kern="1200" dirty="0">
                <a:solidFill>
                  <a:schemeClr val="tx1"/>
                </a:solidFill>
                <a:effectLst/>
                <a:latin typeface="+mn-lt"/>
                <a:ea typeface="+mn-ea"/>
                <a:cs typeface="+mn-cs"/>
                <a:hlinkClick r:id="rId3" tooltip="13.8.2 EXPLAIN Syntax"/>
              </a:rPr>
              <a:t>EXPLAIN</a:t>
            </a:r>
            <a:r>
              <a:rPr lang="en-US" sz="1200" b="0" i="0" kern="1200" dirty="0">
                <a:solidFill>
                  <a:schemeClr val="tx1"/>
                </a:solidFill>
                <a:effectLst/>
                <a:latin typeface="+mn-lt"/>
                <a:ea typeface="+mn-ea"/>
                <a:cs typeface="+mn-cs"/>
              </a:rPr>
              <a:t> can also be used to obtain information about the columns in a table. </a:t>
            </a:r>
            <a:r>
              <a:rPr lang="en-US" sz="1200" b="0" i="0" u="none" strike="noStrike" kern="1200" dirty="0">
                <a:solidFill>
                  <a:schemeClr val="tx1"/>
                </a:solidFill>
                <a:effectLst/>
                <a:latin typeface="+mn-lt"/>
                <a:ea typeface="+mn-ea"/>
                <a:cs typeface="+mn-cs"/>
                <a:hlinkClick r:id="rId3" tooltip="13.8.2 EXPLAIN Syntax"/>
              </a:rPr>
              <a:t>EXPLAIN </a:t>
            </a:r>
            <a:r>
              <a:rPr lang="en-US" sz="1200" b="0" i="1" u="none" strike="noStrike" kern="1200" dirty="0" err="1">
                <a:solidFill>
                  <a:schemeClr val="tx1"/>
                </a:solidFill>
                <a:effectLst/>
                <a:latin typeface="+mn-lt"/>
                <a:ea typeface="+mn-ea"/>
                <a:cs typeface="+mn-cs"/>
                <a:hlinkClick r:id="rId3" tooltip="13.8.2 EXPLAIN Syntax"/>
              </a:rPr>
              <a:t>tbl_name</a:t>
            </a:r>
            <a:r>
              <a:rPr lang="en-US" sz="1200" b="0" i="0" kern="1200" dirty="0">
                <a:solidFill>
                  <a:schemeClr val="tx1"/>
                </a:solidFill>
                <a:effectLst/>
                <a:latin typeface="+mn-lt"/>
                <a:ea typeface="+mn-ea"/>
                <a:cs typeface="+mn-cs"/>
              </a:rPr>
              <a:t> is synonymous with DESCRIBE </a:t>
            </a:r>
            <a:r>
              <a:rPr lang="en-US" sz="1200" b="0" i="1" kern="1200" dirty="0" err="1">
                <a:solidFill>
                  <a:schemeClr val="tx1"/>
                </a:solidFill>
                <a:effectLst/>
                <a:latin typeface="+mn-lt"/>
                <a:ea typeface="+mn-ea"/>
                <a:cs typeface="+mn-cs"/>
              </a:rPr>
              <a:t>tbl_name</a:t>
            </a:r>
            <a:r>
              <a:rPr lang="en-US" sz="1200" b="0" i="0" kern="1200" dirty="0">
                <a:solidFill>
                  <a:schemeClr val="tx1"/>
                </a:solidFill>
                <a:effectLst/>
                <a:latin typeface="+mn-lt"/>
                <a:ea typeface="+mn-ea"/>
                <a:cs typeface="+mn-cs"/>
              </a:rPr>
              <a:t> and SHOW COLUMNS FROM </a:t>
            </a:r>
            <a:r>
              <a:rPr lang="en-US" sz="1200" b="0" i="1" kern="1200" dirty="0" err="1">
                <a:solidFill>
                  <a:schemeClr val="tx1"/>
                </a:solidFill>
                <a:effectLst/>
                <a:latin typeface="+mn-lt"/>
                <a:ea typeface="+mn-ea"/>
                <a:cs typeface="+mn-cs"/>
              </a:rPr>
              <a:t>tbl_name</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For more information, see </a:t>
            </a:r>
            <a:r>
              <a:rPr lang="en-US" sz="1200" b="0" i="0" u="none" strike="noStrike" kern="1200">
                <a:solidFill>
                  <a:schemeClr val="tx1"/>
                </a:solidFill>
                <a:effectLst/>
                <a:latin typeface="+mn-lt"/>
                <a:ea typeface="+mn-ea"/>
                <a:cs typeface="+mn-cs"/>
                <a:hlinkClick r:id="rId10" tooltip="13.8.1 DESCRIBE Syntax"/>
              </a:rPr>
              <a:t>Section 13.8.1, “DESCRIBE Syntax”</a:t>
            </a:r>
            <a:r>
              <a:rPr lang="en-US" sz="1200" b="0" i="0" kern="1200">
                <a:solidFill>
                  <a:schemeClr val="tx1"/>
                </a:solidFill>
                <a:effectLst/>
                <a:latin typeface="+mn-lt"/>
                <a:ea typeface="+mn-ea"/>
                <a:cs typeface="+mn-cs"/>
              </a:rPr>
              <a:t>, and </a:t>
            </a:r>
            <a:r>
              <a:rPr lang="en-US" sz="1200" b="0" i="0" u="none" strike="noStrike" kern="1200">
                <a:solidFill>
                  <a:schemeClr val="tx1"/>
                </a:solidFill>
                <a:effectLst/>
                <a:latin typeface="+mn-lt"/>
                <a:ea typeface="+mn-ea"/>
                <a:cs typeface="+mn-cs"/>
                <a:hlinkClick r:id="rId11" tooltip="13.7.5.6 SHOW COLUMNS Syntax"/>
              </a:rPr>
              <a:t>Section 13.7.5.6, “SHOW COLUMNS Syntax”</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2076F6B-3FBD-423E-9A61-A4E44799159F}" type="slidenum">
              <a:rPr lang="en-IN" smtClean="0"/>
              <a:t>18</a:t>
            </a:fld>
            <a:endParaRPr lang="en-IN" dirty="0"/>
          </a:p>
        </p:txBody>
      </p:sp>
    </p:spTree>
    <p:extLst>
      <p:ext uri="{BB962C8B-B14F-4D97-AF65-F5344CB8AC3E}">
        <p14:creationId xmlns:p14="http://schemas.microsoft.com/office/powerpoint/2010/main" val="151322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19</a:t>
            </a:fld>
            <a:endParaRPr lang="en-IN" dirty="0"/>
          </a:p>
        </p:txBody>
      </p:sp>
    </p:spTree>
    <p:extLst>
      <p:ext uri="{BB962C8B-B14F-4D97-AF65-F5344CB8AC3E}">
        <p14:creationId xmlns:p14="http://schemas.microsoft.com/office/powerpoint/2010/main" val="1421985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Even experienced </a:t>
            </a:r>
            <a:r>
              <a:rPr lang="en-US" sz="1200" b="0" i="0" u="none" strike="noStrike" kern="1200" dirty="0">
                <a:solidFill>
                  <a:schemeClr val="tx1"/>
                </a:solidFill>
                <a:effectLst/>
                <a:latin typeface="+mn-lt"/>
                <a:ea typeface="+mn-ea"/>
                <a:cs typeface="+mn-cs"/>
                <a:hlinkClick r:id="rId3"/>
              </a:rPr>
              <a:t>T-SQL developers</a:t>
            </a:r>
            <a:r>
              <a:rPr lang="en-US" sz="1200" b="0" i="0" kern="1200" dirty="0">
                <a:solidFill>
                  <a:schemeClr val="tx1"/>
                </a:solidFill>
                <a:effectLst/>
                <a:latin typeface="+mn-lt"/>
                <a:ea typeface="+mn-ea"/>
                <a:cs typeface="+mn-cs"/>
              </a:rPr>
              <a:t> have a hard time getting used to the syntax of the native PIVOT and UNPIVOT operators that were introduced in SQL Server 2005; many developers resort to using more traditional syntax even though it tends to be much more verbose.</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20</a:t>
            </a:fld>
            <a:endParaRPr lang="en-IN" dirty="0"/>
          </a:p>
        </p:txBody>
      </p:sp>
    </p:spTree>
    <p:extLst>
      <p:ext uri="{BB962C8B-B14F-4D97-AF65-F5344CB8AC3E}">
        <p14:creationId xmlns:p14="http://schemas.microsoft.com/office/powerpoint/2010/main" val="151322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sng" kern="1200" dirty="0">
                <a:solidFill>
                  <a:schemeClr val="tx1"/>
                </a:solidFill>
                <a:effectLst/>
                <a:latin typeface="+mn-lt"/>
                <a:ea typeface="+mn-ea"/>
                <a:cs typeface="+mn-cs"/>
                <a:hlinkClick r:id="rId3"/>
              </a:rPr>
              <a:t>http://anothermysqldba.blogspot.de/2013/06/pivot-tables-example-in-mysql.html</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4"/>
              </a:rPr>
              <a:t>http://www.codeproject.com/Articles/363339/Cross-Tabulation-Pivot-Tables-with-MySQL</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5"/>
              </a:rPr>
              <a:t>http://datacharmer.org/downloads/pivot_tables_mysql_5.pdf</a:t>
            </a:r>
            <a:endParaRPr lang="en-US" sz="1200" b="0" i="0" kern="1200" dirty="0">
              <a:solidFill>
                <a:schemeClr val="tx1"/>
              </a:solidFill>
              <a:effectLst/>
              <a:latin typeface="+mn-lt"/>
              <a:ea typeface="+mn-ea"/>
              <a:cs typeface="+mn-cs"/>
            </a:endParaRPr>
          </a:p>
          <a:p>
            <a:pPr fontAlgn="base"/>
            <a:r>
              <a:rPr lang="en-US" sz="1200" b="0" i="0" u="sng" kern="1200" dirty="0">
                <a:solidFill>
                  <a:schemeClr val="tx1"/>
                </a:solidFill>
                <a:effectLst/>
                <a:latin typeface="+mn-lt"/>
                <a:ea typeface="+mn-ea"/>
                <a:cs typeface="+mn-cs"/>
                <a:hlinkClick r:id="rId6"/>
              </a:rPr>
              <a:t>http://buysql.com/mysql/14-how-to-automate-pivot-tables.html</a:t>
            </a:r>
            <a:endParaRPr lang="en-US" sz="1200" b="0" i="0" u="sng" kern="1200" dirty="0">
              <a:solidFill>
                <a:schemeClr val="tx1"/>
              </a:solidFill>
              <a:effectLst/>
              <a:latin typeface="+mn-lt"/>
              <a:ea typeface="+mn-ea"/>
              <a:cs typeface="+mn-cs"/>
            </a:endParaRPr>
          </a:p>
          <a:p>
            <a:pPr fontAlgn="base"/>
            <a:r>
              <a:rPr lang="en-US">
                <a:hlinkClick r:id="rId7"/>
              </a:rPr>
              <a:t>https://en.wikibooks.org/wiki/MySQL/Pivot_table</a:t>
            </a:r>
            <a:endParaRPr lang="en-US" sz="1200" b="0" i="0" kern="120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21</a:t>
            </a:fld>
            <a:endParaRPr lang="en-IN" dirty="0"/>
          </a:p>
        </p:txBody>
      </p:sp>
    </p:spTree>
    <p:extLst>
      <p:ext uri="{BB962C8B-B14F-4D97-AF65-F5344CB8AC3E}">
        <p14:creationId xmlns:p14="http://schemas.microsoft.com/office/powerpoint/2010/main" val="96172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https://dev.mysql.com/doc/refman/8.0/en/window-function-descriptions.html</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5</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https://dev.mysql.com/doc/refman/8.0/en/window-function-descriptions.html</a:t>
            </a:r>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6</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If OVER() is empty, the window consists of all query rows and the window function computes a result using all rows. Otherwise, the clauses present within the parentheses determine which query rows are used to compute the function result and how they are partitioned and ordered:</a:t>
            </a:r>
          </a:p>
          <a:p>
            <a:pPr fontAlgn="base"/>
            <a:r>
              <a:rPr lang="en-US" sz="1200" b="0" i="1" kern="1200" dirty="0">
                <a:solidFill>
                  <a:schemeClr val="tx1"/>
                </a:solidFill>
                <a:effectLst/>
                <a:latin typeface="+mn-lt"/>
                <a:ea typeface="+mn-ea"/>
                <a:cs typeface="+mn-cs"/>
              </a:rPr>
              <a:t>window_name</a:t>
            </a:r>
            <a:r>
              <a:rPr lang="en-US" sz="1200" b="0" i="0" kern="1200" dirty="0">
                <a:solidFill>
                  <a:schemeClr val="tx1"/>
                </a:solidFill>
                <a:effectLst/>
                <a:latin typeface="+mn-lt"/>
                <a:ea typeface="+mn-ea"/>
                <a:cs typeface="+mn-cs"/>
              </a:rPr>
              <a:t>: The name of a window defined by a WINDOW clause elsewhere in the query. If </a:t>
            </a:r>
            <a:r>
              <a:rPr lang="en-US" sz="1200" b="0" i="1" kern="1200" dirty="0">
                <a:solidFill>
                  <a:schemeClr val="tx1"/>
                </a:solidFill>
                <a:effectLst/>
                <a:latin typeface="+mn-lt"/>
                <a:ea typeface="+mn-ea"/>
                <a:cs typeface="+mn-cs"/>
              </a:rPr>
              <a:t>window_name</a:t>
            </a:r>
            <a:r>
              <a:rPr lang="en-US" sz="1200" b="0" i="0" kern="1200" dirty="0">
                <a:solidFill>
                  <a:schemeClr val="tx1"/>
                </a:solidFill>
                <a:effectLst/>
                <a:latin typeface="+mn-lt"/>
                <a:ea typeface="+mn-ea"/>
                <a:cs typeface="+mn-cs"/>
              </a:rPr>
              <a:t> appears by itself within the OVER clause, it completely defines the window. If partitioning, ordering, or framing clauses are also given, they modify interpretation of the named window. For details, see </a:t>
            </a:r>
            <a:r>
              <a:rPr lang="en-US" sz="1200" b="0" i="0" u="none" strike="noStrike" kern="1200" dirty="0">
                <a:solidFill>
                  <a:schemeClr val="tx1"/>
                </a:solidFill>
                <a:effectLst/>
                <a:latin typeface="+mn-lt"/>
                <a:ea typeface="+mn-ea"/>
                <a:cs typeface="+mn-cs"/>
                <a:hlinkClick r:id="rId3" tooltip="12.21.4 Named Windows"/>
              </a:rPr>
              <a:t>Section 12.21.4, “Named Windows”</a:t>
            </a:r>
            <a:r>
              <a:rPr lang="en-US" sz="1200" b="0" i="0" kern="1200" dirty="0">
                <a:solidFill>
                  <a:schemeClr val="tx1"/>
                </a:solidFill>
                <a:effectLst/>
                <a:latin typeface="+mn-lt"/>
                <a:ea typeface="+mn-ea"/>
                <a:cs typeface="+mn-cs"/>
              </a:rPr>
              <a:t>.</a:t>
            </a:r>
          </a:p>
          <a:p>
            <a:pPr fontAlgn="base"/>
            <a:r>
              <a:rPr lang="en-US" sz="1200" b="0" i="1" kern="1200" dirty="0" err="1">
                <a:solidFill>
                  <a:schemeClr val="tx1"/>
                </a:solidFill>
                <a:effectLst/>
                <a:latin typeface="+mn-lt"/>
                <a:ea typeface="+mn-ea"/>
                <a:cs typeface="+mn-cs"/>
              </a:rPr>
              <a:t>partition_clause</a:t>
            </a:r>
            <a:r>
              <a:rPr lang="en-US" sz="1200" b="0" i="0" kern="1200" dirty="0">
                <a:solidFill>
                  <a:schemeClr val="tx1"/>
                </a:solidFill>
                <a:effectLst/>
                <a:latin typeface="+mn-lt"/>
                <a:ea typeface="+mn-ea"/>
                <a:cs typeface="+mn-cs"/>
              </a:rPr>
              <a:t>: A PARTITION BY clause indicates how to divide the query rows into groups. The window function result for a given row is based on the rows of the partition that contains the row. If PARTITION BY is omitted, there is a single partition consisting of all query rows.</a:t>
            </a:r>
          </a:p>
          <a:p>
            <a:pPr fontAlgn="base"/>
            <a:r>
              <a:rPr lang="en-US" sz="1200" b="0" i="0" kern="1200" dirty="0">
                <a:solidFill>
                  <a:schemeClr val="tx1"/>
                </a:solidFill>
                <a:effectLst/>
                <a:latin typeface="+mn-lt"/>
                <a:ea typeface="+mn-ea"/>
                <a:cs typeface="+mn-cs"/>
              </a:rPr>
              <a:t>Standard SQL requires PARTITION BY to be followed by column names only. A MySQL extension is to permit expressions, not just column names. For example, if a table contains a </a:t>
            </a:r>
            <a:r>
              <a:rPr lang="en-US" sz="1200" b="0" i="0" u="none" strike="noStrike" kern="1200" dirty="0">
                <a:solidFill>
                  <a:schemeClr val="tx1"/>
                </a:solidFill>
                <a:effectLst/>
                <a:latin typeface="+mn-lt"/>
                <a:ea typeface="+mn-ea"/>
                <a:cs typeface="+mn-cs"/>
                <a:hlinkClick r:id="rId4" tooltip="11.3.1 The DATE, DATETIME, and TIMESTAMP Types"/>
              </a:rPr>
              <a:t>TIMESTAMP</a:t>
            </a:r>
            <a:r>
              <a:rPr lang="en-US" sz="1200" b="0" i="0" kern="1200" dirty="0">
                <a:solidFill>
                  <a:schemeClr val="tx1"/>
                </a:solidFill>
                <a:effectLst/>
                <a:latin typeface="+mn-lt"/>
                <a:ea typeface="+mn-ea"/>
                <a:cs typeface="+mn-cs"/>
              </a:rPr>
              <a:t> column named </a:t>
            </a:r>
            <a:r>
              <a:rPr lang="en-US" sz="1200" b="0" i="0" kern="1200" dirty="0" err="1">
                <a:solidFill>
                  <a:schemeClr val="tx1"/>
                </a:solidFill>
                <a:effectLst/>
                <a:latin typeface="+mn-lt"/>
                <a:ea typeface="+mn-ea"/>
                <a:cs typeface="+mn-cs"/>
              </a:rPr>
              <a:t>ts</a:t>
            </a:r>
            <a:r>
              <a:rPr lang="en-US" sz="1200" b="0" i="0" kern="1200" dirty="0">
                <a:solidFill>
                  <a:schemeClr val="tx1"/>
                </a:solidFill>
                <a:effectLst/>
                <a:latin typeface="+mn-lt"/>
                <a:ea typeface="+mn-ea"/>
                <a:cs typeface="+mn-cs"/>
              </a:rPr>
              <a:t>, standard SQL permits PARTITION BY </a:t>
            </a:r>
            <a:r>
              <a:rPr lang="en-US" sz="1200" b="0" i="0" kern="1200" dirty="0" err="1">
                <a:solidFill>
                  <a:schemeClr val="tx1"/>
                </a:solidFill>
                <a:effectLst/>
                <a:latin typeface="+mn-lt"/>
                <a:ea typeface="+mn-ea"/>
                <a:cs typeface="+mn-cs"/>
              </a:rPr>
              <a:t>ts</a:t>
            </a:r>
            <a:r>
              <a:rPr lang="en-US" sz="1200" b="0" i="0" kern="1200" dirty="0">
                <a:solidFill>
                  <a:schemeClr val="tx1"/>
                </a:solidFill>
                <a:effectLst/>
                <a:latin typeface="+mn-lt"/>
                <a:ea typeface="+mn-ea"/>
                <a:cs typeface="+mn-cs"/>
              </a:rPr>
              <a:t> but </a:t>
            </a:r>
            <a:r>
              <a:rPr lang="en-US" sz="1200" b="0" i="0" kern="1200" dirty="0" err="1">
                <a:solidFill>
                  <a:schemeClr val="tx1"/>
                </a:solidFill>
                <a:effectLst/>
                <a:latin typeface="+mn-lt"/>
                <a:ea typeface="+mn-ea"/>
                <a:cs typeface="+mn-cs"/>
              </a:rPr>
              <a:t>notPARTITION</a:t>
            </a:r>
            <a:r>
              <a:rPr lang="en-US" sz="1200" b="0" i="0" kern="1200" dirty="0">
                <a:solidFill>
                  <a:schemeClr val="tx1"/>
                </a:solidFill>
                <a:effectLst/>
                <a:latin typeface="+mn-lt"/>
                <a:ea typeface="+mn-ea"/>
                <a:cs typeface="+mn-cs"/>
              </a:rPr>
              <a:t> BY HOUR(</a:t>
            </a:r>
            <a:r>
              <a:rPr lang="en-US" sz="1200" b="0" i="0" kern="1200" dirty="0" err="1">
                <a:solidFill>
                  <a:schemeClr val="tx1"/>
                </a:solidFill>
                <a:effectLst/>
                <a:latin typeface="+mn-lt"/>
                <a:ea typeface="+mn-ea"/>
                <a:cs typeface="+mn-cs"/>
              </a:rPr>
              <a:t>ts</a:t>
            </a:r>
            <a:r>
              <a:rPr lang="en-US" sz="1200" b="0" i="0" kern="1200" dirty="0">
                <a:solidFill>
                  <a:schemeClr val="tx1"/>
                </a:solidFill>
                <a:effectLst/>
                <a:latin typeface="+mn-lt"/>
                <a:ea typeface="+mn-ea"/>
                <a:cs typeface="+mn-cs"/>
              </a:rPr>
              <a:t>), whereas MySQL permits both.</a:t>
            </a:r>
          </a:p>
          <a:p>
            <a:pPr fontAlgn="base"/>
            <a:r>
              <a:rPr lang="en-US" sz="1200" b="0" i="1" kern="1200" dirty="0" err="1">
                <a:solidFill>
                  <a:schemeClr val="tx1"/>
                </a:solidFill>
                <a:effectLst/>
                <a:latin typeface="+mn-lt"/>
                <a:ea typeface="+mn-ea"/>
                <a:cs typeface="+mn-cs"/>
              </a:rPr>
              <a:t>order_clause</a:t>
            </a:r>
            <a:r>
              <a:rPr lang="en-US" sz="1200" b="0" i="0" kern="1200" dirty="0">
                <a:solidFill>
                  <a:schemeClr val="tx1"/>
                </a:solidFill>
                <a:effectLst/>
                <a:latin typeface="+mn-lt"/>
                <a:ea typeface="+mn-ea"/>
                <a:cs typeface="+mn-cs"/>
              </a:rPr>
              <a:t>: An ORDER BY clause indicates how to sort rows in each partition. Partition rows that are equal according to </a:t>
            </a:r>
            <a:r>
              <a:rPr lang="en-US" sz="1200" b="0" i="0" kern="1200" dirty="0" err="1">
                <a:solidFill>
                  <a:schemeClr val="tx1"/>
                </a:solidFill>
                <a:effectLst/>
                <a:latin typeface="+mn-lt"/>
                <a:ea typeface="+mn-ea"/>
                <a:cs typeface="+mn-cs"/>
              </a:rPr>
              <a:t>theORDER</a:t>
            </a:r>
            <a:r>
              <a:rPr lang="en-US" sz="1200" b="0" i="0" kern="1200" dirty="0">
                <a:solidFill>
                  <a:schemeClr val="tx1"/>
                </a:solidFill>
                <a:effectLst/>
                <a:latin typeface="+mn-lt"/>
                <a:ea typeface="+mn-ea"/>
                <a:cs typeface="+mn-cs"/>
              </a:rPr>
              <a:t> BY clause are considered peers. If ORDER BY is omitted, partition rows are unordered, with no processing order implied, and all partition rows are peers.</a:t>
            </a:r>
          </a:p>
          <a:p>
            <a:pPr fontAlgn="base"/>
            <a:r>
              <a:rPr lang="en-US" sz="1200" b="0" i="0" kern="1200" dirty="0">
                <a:solidFill>
                  <a:schemeClr val="tx1"/>
                </a:solidFill>
                <a:effectLst/>
                <a:latin typeface="+mn-lt"/>
                <a:ea typeface="+mn-ea"/>
                <a:cs typeface="+mn-cs"/>
              </a:rPr>
              <a:t>Each ORDER BY expression optionally can be followed by ASC or DESC to indicate sort direction. The default is ASC if no direction is specified. NULL values sort first for ascending sorts, last for descending sorts.</a:t>
            </a:r>
          </a:p>
          <a:p>
            <a:pPr fontAlgn="base"/>
            <a:r>
              <a:rPr lang="en-US" sz="1200" b="0" i="0" kern="1200" dirty="0">
                <a:solidFill>
                  <a:schemeClr val="tx1"/>
                </a:solidFill>
                <a:effectLst/>
                <a:latin typeface="+mn-lt"/>
                <a:ea typeface="+mn-ea"/>
                <a:cs typeface="+mn-cs"/>
              </a:rPr>
              <a:t>An ORDER BY in a window definition applies within individual partitions. To sort the result set as a whole, include an ORDER BY at the query top level.</a:t>
            </a:r>
          </a:p>
          <a:p>
            <a:pPr fontAlgn="base"/>
            <a:r>
              <a:rPr lang="en-US" sz="1200" b="0" i="1" kern="1200" dirty="0" err="1">
                <a:solidFill>
                  <a:schemeClr val="tx1"/>
                </a:solidFill>
                <a:effectLst/>
                <a:latin typeface="+mn-lt"/>
                <a:ea typeface="+mn-ea"/>
                <a:cs typeface="+mn-cs"/>
              </a:rPr>
              <a:t>frame_clause</a:t>
            </a:r>
            <a:r>
              <a:rPr lang="en-US" sz="1200" b="0" i="0" kern="1200" dirty="0">
                <a:solidFill>
                  <a:schemeClr val="tx1"/>
                </a:solidFill>
                <a:effectLst/>
                <a:latin typeface="+mn-lt"/>
                <a:ea typeface="+mn-ea"/>
                <a:cs typeface="+mn-cs"/>
              </a:rPr>
              <a:t>: A frame is a subset of the current partition and the frame clause specifies how to define the subset. The frame clause has many </a:t>
            </a:r>
            <a:r>
              <a:rPr lang="en-US" sz="1200" b="0" i="0" kern="1200" dirty="0" err="1">
                <a:solidFill>
                  <a:schemeClr val="tx1"/>
                </a:solidFill>
                <a:effectLst/>
                <a:latin typeface="+mn-lt"/>
                <a:ea typeface="+mn-ea"/>
                <a:cs typeface="+mn-cs"/>
              </a:rPr>
              <a:t>subclauses</a:t>
            </a:r>
            <a:r>
              <a:rPr lang="en-US" sz="1200" b="0" i="0" kern="1200" dirty="0">
                <a:solidFill>
                  <a:schemeClr val="tx1"/>
                </a:solidFill>
                <a:effectLst/>
                <a:latin typeface="+mn-lt"/>
                <a:ea typeface="+mn-ea"/>
                <a:cs typeface="+mn-cs"/>
              </a:rPr>
              <a:t> of its own.</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076F6B-3FBD-423E-9A61-A4E44799159F}" type="slidenum">
              <a:rPr lang="en-IN" smtClean="0"/>
              <a:t>8</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 </a:t>
            </a:r>
            <a:r>
              <a:rPr lang="en-US" dirty="0"/>
              <a:t>WINDOW</a:t>
            </a:r>
            <a:r>
              <a:rPr lang="en-US" sz="1200" b="0" i="0" kern="1200" dirty="0">
                <a:solidFill>
                  <a:schemeClr val="tx1"/>
                </a:solidFill>
                <a:effectLst/>
                <a:latin typeface="+mn-lt"/>
                <a:ea typeface="+mn-ea"/>
                <a:cs typeface="+mn-cs"/>
              </a:rPr>
              <a:t> clause is useful for queries in which multiple </a:t>
            </a:r>
            <a:r>
              <a:rPr lang="en-US" dirty="0"/>
              <a:t>OVER</a:t>
            </a:r>
            <a:r>
              <a:rPr lang="en-US" sz="1200" b="0" i="0" kern="1200" dirty="0">
                <a:solidFill>
                  <a:schemeClr val="tx1"/>
                </a:solidFill>
                <a:effectLst/>
                <a:latin typeface="+mn-lt"/>
                <a:ea typeface="+mn-ea"/>
                <a:cs typeface="+mn-cs"/>
              </a:rPr>
              <a:t> clauses would otherwise define the same window. Instead, you can define the window once, give it a name, and refer to the name in the </a:t>
            </a:r>
            <a:r>
              <a:rPr lang="en-US" dirty="0"/>
              <a:t>OVER</a:t>
            </a:r>
            <a:r>
              <a:rPr lang="en-US" sz="1200" b="0" i="0" kern="1200" dirty="0">
                <a:solidFill>
                  <a:schemeClr val="tx1"/>
                </a:solidFill>
                <a:effectLst/>
                <a:latin typeface="+mn-lt"/>
                <a:ea typeface="+mn-ea"/>
                <a:cs typeface="+mn-cs"/>
              </a:rPr>
              <a:t> clauses. </a:t>
            </a:r>
          </a:p>
          <a:p>
            <a:pPr fontAlgn="base"/>
            <a:r>
              <a:rPr lang="en-US" sz="1200" b="0" i="0" kern="1200" dirty="0">
                <a:solidFill>
                  <a:schemeClr val="tx1"/>
                </a:solidFill>
                <a:effectLst/>
                <a:latin typeface="+mn-lt"/>
                <a:ea typeface="+mn-ea"/>
                <a:cs typeface="+mn-cs"/>
              </a:rPr>
              <a:t>A named window also makes it easier to experiment with the window definition to see the effect on query results. You need only modify the window definition in the </a:t>
            </a:r>
            <a:r>
              <a:rPr lang="en-US" dirty="0"/>
              <a:t>WINDOW</a:t>
            </a:r>
            <a:r>
              <a:rPr lang="en-US" sz="1200" b="0" i="0" kern="1200" dirty="0">
                <a:solidFill>
                  <a:schemeClr val="tx1"/>
                </a:solidFill>
                <a:effectLst/>
                <a:latin typeface="+mn-lt"/>
                <a:ea typeface="+mn-ea"/>
                <a:cs typeface="+mn-cs"/>
              </a:rPr>
              <a:t> clause, rather than multiple </a:t>
            </a:r>
            <a:r>
              <a:rPr lang="en-US" dirty="0"/>
              <a:t>OVER</a:t>
            </a:r>
            <a:r>
              <a:rPr lang="en-US" sz="1200" b="0" i="0" kern="1200" dirty="0">
                <a:solidFill>
                  <a:schemeClr val="tx1"/>
                </a:solidFill>
                <a:effectLst/>
                <a:latin typeface="+mn-lt"/>
                <a:ea typeface="+mn-ea"/>
                <a:cs typeface="+mn-cs"/>
              </a:rPr>
              <a:t> clause definitions.</a:t>
            </a:r>
          </a:p>
          <a:p>
            <a:pPr fontAlgn="base"/>
            <a:r>
              <a:rPr lang="en-US" sz="1200" b="0" i="0" kern="1200" dirty="0">
                <a:solidFill>
                  <a:schemeClr val="tx1"/>
                </a:solidFill>
                <a:effectLst/>
                <a:latin typeface="+mn-lt"/>
                <a:ea typeface="+mn-ea"/>
                <a:cs typeface="+mn-cs"/>
              </a:rPr>
              <a:t>If an </a:t>
            </a:r>
            <a:r>
              <a:rPr lang="en-US" dirty="0"/>
              <a:t>OVER</a:t>
            </a:r>
            <a:r>
              <a:rPr lang="en-US" sz="1200" b="0" i="0" kern="1200" dirty="0">
                <a:solidFill>
                  <a:schemeClr val="tx1"/>
                </a:solidFill>
                <a:effectLst/>
                <a:latin typeface="+mn-lt"/>
                <a:ea typeface="+mn-ea"/>
                <a:cs typeface="+mn-cs"/>
              </a:rPr>
              <a:t> clause uses </a:t>
            </a:r>
            <a:r>
              <a:rPr lang="en-US" dirty="0"/>
              <a:t>OVER (</a:t>
            </a:r>
            <a:r>
              <a:rPr lang="en-US" i="1" dirty="0" err="1">
                <a:effectLst/>
              </a:rPr>
              <a:t>window_name</a:t>
            </a:r>
            <a:r>
              <a:rPr lang="en-US" dirty="0"/>
              <a:t> ...)</a:t>
            </a:r>
            <a:r>
              <a:rPr lang="en-US" sz="1200" b="0" i="0" kern="1200" dirty="0">
                <a:solidFill>
                  <a:schemeClr val="tx1"/>
                </a:solidFill>
                <a:effectLst/>
                <a:latin typeface="+mn-lt"/>
                <a:ea typeface="+mn-ea"/>
                <a:cs typeface="+mn-cs"/>
              </a:rPr>
              <a:t> rather than </a:t>
            </a:r>
            <a:r>
              <a:rPr lang="en-US" dirty="0"/>
              <a:t>OVER </a:t>
            </a:r>
            <a:r>
              <a:rPr lang="en-US" i="1" dirty="0" err="1">
                <a:effectLst/>
              </a:rPr>
              <a:t>window_name</a:t>
            </a:r>
            <a:r>
              <a:rPr lang="en-US" sz="1200" b="0" i="0" kern="1200" dirty="0">
                <a:solidFill>
                  <a:schemeClr val="tx1"/>
                </a:solidFill>
                <a:effectLst/>
                <a:latin typeface="+mn-lt"/>
                <a:ea typeface="+mn-ea"/>
                <a:cs typeface="+mn-cs"/>
              </a:rPr>
              <a:t>, the named window can be modified by the addition of other clauses. </a:t>
            </a:r>
          </a:p>
          <a:p>
            <a:pPr fontAlgn="base"/>
            <a:r>
              <a:rPr lang="en-US" sz="1200" b="0" i="0" kern="1200" dirty="0">
                <a:solidFill>
                  <a:schemeClr val="tx1"/>
                </a:solidFill>
                <a:effectLst/>
                <a:latin typeface="+mn-lt"/>
                <a:ea typeface="+mn-ea"/>
                <a:cs typeface="+mn-cs"/>
              </a:rPr>
              <a:t>An </a:t>
            </a:r>
            <a:r>
              <a:rPr lang="en-US" dirty="0"/>
              <a:t>OVER</a:t>
            </a:r>
            <a:r>
              <a:rPr lang="en-US" sz="1200" b="0" i="0" kern="1200" dirty="0">
                <a:solidFill>
                  <a:schemeClr val="tx1"/>
                </a:solidFill>
                <a:effectLst/>
                <a:latin typeface="+mn-lt"/>
                <a:ea typeface="+mn-ea"/>
                <a:cs typeface="+mn-cs"/>
              </a:rPr>
              <a:t> clause can only add properties to a named window, not modify them. If the named window definition includes a partitioning, ordering, or framing property, the </a:t>
            </a:r>
            <a:r>
              <a:rPr lang="en-US" dirty="0"/>
              <a:t>OVER</a:t>
            </a:r>
            <a:r>
              <a:rPr lang="en-US" sz="1200" b="0" i="0" kern="1200" dirty="0">
                <a:solidFill>
                  <a:schemeClr val="tx1"/>
                </a:solidFill>
                <a:effectLst/>
                <a:latin typeface="+mn-lt"/>
                <a:ea typeface="+mn-ea"/>
                <a:cs typeface="+mn-cs"/>
              </a:rPr>
              <a:t> clause that refers to the window name cannot also include the same kind of property or an error occurs</a:t>
            </a:r>
          </a:p>
          <a:p>
            <a:pPr fontAlgn="base"/>
            <a:r>
              <a:rPr lang="en-US" sz="1200" b="0" i="0" kern="1200" dirty="0">
                <a:solidFill>
                  <a:schemeClr val="tx1"/>
                </a:solidFill>
                <a:effectLst/>
                <a:latin typeface="+mn-lt"/>
                <a:ea typeface="+mn-ea"/>
                <a:cs typeface="+mn-cs"/>
              </a:rPr>
              <a:t>The definition of a named window can itself begin with a </a:t>
            </a:r>
            <a:r>
              <a:rPr lang="en-US" sz="1200" b="0" i="1" kern="1200" dirty="0" err="1">
                <a:solidFill>
                  <a:schemeClr val="tx1"/>
                </a:solidFill>
                <a:effectLst/>
                <a:latin typeface="+mn-lt"/>
                <a:ea typeface="+mn-ea"/>
                <a:cs typeface="+mn-cs"/>
              </a:rPr>
              <a:t>window_name</a:t>
            </a:r>
            <a:r>
              <a:rPr lang="en-US" sz="1200" b="0" i="0" kern="1200" dirty="0">
                <a:solidFill>
                  <a:schemeClr val="tx1"/>
                </a:solidFill>
                <a:effectLst/>
                <a:latin typeface="+mn-lt"/>
                <a:ea typeface="+mn-ea"/>
                <a:cs typeface="+mn-cs"/>
              </a:rPr>
              <a:t>. In such cases, forward and backward references are permitted, but not cycles:</a:t>
            </a:r>
          </a:p>
        </p:txBody>
      </p:sp>
      <p:sp>
        <p:nvSpPr>
          <p:cNvPr id="4" name="Slide Number Placeholder 3"/>
          <p:cNvSpPr>
            <a:spLocks noGrp="1"/>
          </p:cNvSpPr>
          <p:nvPr>
            <p:ph type="sldNum" sz="quarter" idx="10"/>
          </p:nvPr>
        </p:nvSpPr>
        <p:spPr/>
        <p:txBody>
          <a:bodyPr/>
          <a:lstStyle/>
          <a:p>
            <a:fld id="{42076F6B-3FBD-423E-9A61-A4E44799159F}" type="slidenum">
              <a:rPr lang="en-IN" smtClean="0"/>
              <a:t>9</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 </a:t>
            </a:r>
            <a:r>
              <a:rPr lang="en-US" dirty="0"/>
              <a:t>WINDOW</a:t>
            </a:r>
            <a:r>
              <a:rPr lang="en-US" sz="1200" b="0" i="0" kern="1200" dirty="0">
                <a:solidFill>
                  <a:schemeClr val="tx1"/>
                </a:solidFill>
                <a:effectLst/>
                <a:latin typeface="+mn-lt"/>
                <a:ea typeface="+mn-ea"/>
                <a:cs typeface="+mn-cs"/>
              </a:rPr>
              <a:t> clause is useful for queries in which multiple </a:t>
            </a:r>
            <a:r>
              <a:rPr lang="en-US" dirty="0"/>
              <a:t>OVER</a:t>
            </a:r>
            <a:r>
              <a:rPr lang="en-US" sz="1200" b="0" i="0" kern="1200" dirty="0">
                <a:solidFill>
                  <a:schemeClr val="tx1"/>
                </a:solidFill>
                <a:effectLst/>
                <a:latin typeface="+mn-lt"/>
                <a:ea typeface="+mn-ea"/>
                <a:cs typeface="+mn-cs"/>
              </a:rPr>
              <a:t> clauses would otherwise define the same window. Instead, you can define the window once, give it a name, and refer to the name in the </a:t>
            </a:r>
            <a:r>
              <a:rPr lang="en-US" dirty="0"/>
              <a:t>OVER</a:t>
            </a:r>
            <a:r>
              <a:rPr lang="en-US" sz="1200" b="0" i="0" kern="1200" dirty="0">
                <a:solidFill>
                  <a:schemeClr val="tx1"/>
                </a:solidFill>
                <a:effectLst/>
                <a:latin typeface="+mn-lt"/>
                <a:ea typeface="+mn-ea"/>
                <a:cs typeface="+mn-cs"/>
              </a:rPr>
              <a:t> clauses. </a:t>
            </a:r>
          </a:p>
          <a:p>
            <a:pPr fontAlgn="base"/>
            <a:r>
              <a:rPr lang="en-US" sz="1200" b="0" i="0" kern="1200" dirty="0">
                <a:solidFill>
                  <a:schemeClr val="tx1"/>
                </a:solidFill>
                <a:effectLst/>
                <a:latin typeface="+mn-lt"/>
                <a:ea typeface="+mn-ea"/>
                <a:cs typeface="+mn-cs"/>
              </a:rPr>
              <a:t>A named window also makes it easier to experiment with the window definition to see the effect on query results. You need only modify the window definition in the </a:t>
            </a:r>
            <a:r>
              <a:rPr lang="en-US" dirty="0"/>
              <a:t>WINDOW</a:t>
            </a:r>
            <a:r>
              <a:rPr lang="en-US" sz="1200" b="0" i="0" kern="1200" dirty="0">
                <a:solidFill>
                  <a:schemeClr val="tx1"/>
                </a:solidFill>
                <a:effectLst/>
                <a:latin typeface="+mn-lt"/>
                <a:ea typeface="+mn-ea"/>
                <a:cs typeface="+mn-cs"/>
              </a:rPr>
              <a:t> clause, rather than multiple </a:t>
            </a:r>
            <a:r>
              <a:rPr lang="en-US" dirty="0"/>
              <a:t>OVER</a:t>
            </a:r>
            <a:r>
              <a:rPr lang="en-US" sz="1200" b="0" i="0" kern="1200" dirty="0">
                <a:solidFill>
                  <a:schemeClr val="tx1"/>
                </a:solidFill>
                <a:effectLst/>
                <a:latin typeface="+mn-lt"/>
                <a:ea typeface="+mn-ea"/>
                <a:cs typeface="+mn-cs"/>
              </a:rPr>
              <a:t> clause definitions.</a:t>
            </a:r>
          </a:p>
          <a:p>
            <a:pPr fontAlgn="base"/>
            <a:r>
              <a:rPr lang="en-US" sz="1200" b="0" i="0" kern="1200" dirty="0">
                <a:solidFill>
                  <a:schemeClr val="tx1"/>
                </a:solidFill>
                <a:effectLst/>
                <a:latin typeface="+mn-lt"/>
                <a:ea typeface="+mn-ea"/>
                <a:cs typeface="+mn-cs"/>
              </a:rPr>
              <a:t>If an </a:t>
            </a:r>
            <a:r>
              <a:rPr lang="en-US" dirty="0"/>
              <a:t>OVER</a:t>
            </a:r>
            <a:r>
              <a:rPr lang="en-US" sz="1200" b="0" i="0" kern="1200" dirty="0">
                <a:solidFill>
                  <a:schemeClr val="tx1"/>
                </a:solidFill>
                <a:effectLst/>
                <a:latin typeface="+mn-lt"/>
                <a:ea typeface="+mn-ea"/>
                <a:cs typeface="+mn-cs"/>
              </a:rPr>
              <a:t> clause uses </a:t>
            </a:r>
            <a:r>
              <a:rPr lang="en-US" dirty="0"/>
              <a:t>OVER (</a:t>
            </a:r>
            <a:r>
              <a:rPr lang="en-US" i="1" dirty="0" err="1">
                <a:effectLst/>
              </a:rPr>
              <a:t>window_name</a:t>
            </a:r>
            <a:r>
              <a:rPr lang="en-US" dirty="0"/>
              <a:t> ...)</a:t>
            </a:r>
            <a:r>
              <a:rPr lang="en-US" sz="1200" b="0" i="0" kern="1200" dirty="0">
                <a:solidFill>
                  <a:schemeClr val="tx1"/>
                </a:solidFill>
                <a:effectLst/>
                <a:latin typeface="+mn-lt"/>
                <a:ea typeface="+mn-ea"/>
                <a:cs typeface="+mn-cs"/>
              </a:rPr>
              <a:t> rather than </a:t>
            </a:r>
            <a:r>
              <a:rPr lang="en-US" dirty="0"/>
              <a:t>OVER </a:t>
            </a:r>
            <a:r>
              <a:rPr lang="en-US" i="1" dirty="0" err="1">
                <a:effectLst/>
              </a:rPr>
              <a:t>window_name</a:t>
            </a:r>
            <a:r>
              <a:rPr lang="en-US" sz="1200" b="0" i="0" kern="1200" dirty="0">
                <a:solidFill>
                  <a:schemeClr val="tx1"/>
                </a:solidFill>
                <a:effectLst/>
                <a:latin typeface="+mn-lt"/>
                <a:ea typeface="+mn-ea"/>
                <a:cs typeface="+mn-cs"/>
              </a:rPr>
              <a:t>, the named window can be modified by the addition of other clauses. </a:t>
            </a:r>
          </a:p>
          <a:p>
            <a:pPr fontAlgn="base"/>
            <a:r>
              <a:rPr lang="en-US" sz="1200" b="0" i="0" kern="1200" dirty="0">
                <a:solidFill>
                  <a:schemeClr val="tx1"/>
                </a:solidFill>
                <a:effectLst/>
                <a:latin typeface="+mn-lt"/>
                <a:ea typeface="+mn-ea"/>
                <a:cs typeface="+mn-cs"/>
              </a:rPr>
              <a:t>An </a:t>
            </a:r>
            <a:r>
              <a:rPr lang="en-US" dirty="0"/>
              <a:t>OVER</a:t>
            </a:r>
            <a:r>
              <a:rPr lang="en-US" sz="1200" b="0" i="0" kern="1200" dirty="0">
                <a:solidFill>
                  <a:schemeClr val="tx1"/>
                </a:solidFill>
                <a:effectLst/>
                <a:latin typeface="+mn-lt"/>
                <a:ea typeface="+mn-ea"/>
                <a:cs typeface="+mn-cs"/>
              </a:rPr>
              <a:t> clause can only add properties to a named window, not modify them. If the named window definition includes a partitioning, ordering, or framing property, the </a:t>
            </a:r>
            <a:r>
              <a:rPr lang="en-US" dirty="0"/>
              <a:t>OVER</a:t>
            </a:r>
            <a:r>
              <a:rPr lang="en-US" sz="1200" b="0" i="0" kern="1200" dirty="0">
                <a:solidFill>
                  <a:schemeClr val="tx1"/>
                </a:solidFill>
                <a:effectLst/>
                <a:latin typeface="+mn-lt"/>
                <a:ea typeface="+mn-ea"/>
                <a:cs typeface="+mn-cs"/>
              </a:rPr>
              <a:t> clause that refers to the window name cannot also include the same kind of property or an error occurs</a:t>
            </a:r>
          </a:p>
          <a:p>
            <a:pPr fontAlgn="base"/>
            <a:r>
              <a:rPr lang="en-US" sz="1200" b="0" i="0" kern="1200" dirty="0">
                <a:solidFill>
                  <a:schemeClr val="tx1"/>
                </a:solidFill>
                <a:effectLst/>
                <a:latin typeface="+mn-lt"/>
                <a:ea typeface="+mn-ea"/>
                <a:cs typeface="+mn-cs"/>
              </a:rPr>
              <a:t>The definition of a named window can itself begin with a </a:t>
            </a:r>
            <a:r>
              <a:rPr lang="en-US" sz="1200" b="0" i="1" kern="1200" dirty="0" err="1">
                <a:solidFill>
                  <a:schemeClr val="tx1"/>
                </a:solidFill>
                <a:effectLst/>
                <a:latin typeface="+mn-lt"/>
                <a:ea typeface="+mn-ea"/>
                <a:cs typeface="+mn-cs"/>
              </a:rPr>
              <a:t>window_name</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In such cases, forward and backward references are permitted, but not cycles: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2076F6B-3FBD-423E-9A61-A4E44799159F}" type="slidenum">
              <a:rPr lang="en-IN" smtClean="0"/>
              <a:t>10</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11</a:t>
            </a:fld>
            <a:endParaRPr lang="en-IN" dirty="0"/>
          </a:p>
        </p:txBody>
      </p:sp>
    </p:spTree>
    <p:extLst>
      <p:ext uri="{BB962C8B-B14F-4D97-AF65-F5344CB8AC3E}">
        <p14:creationId xmlns:p14="http://schemas.microsoft.com/office/powerpoint/2010/main" val="142198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SQL standard does not provide much in the way of guidance regarding the physical aspects of data storage. The SQL language itself is intended to work independently of any data structures or media underlying the schemas, tables, rows, or columns with which it works. Nonetheless, most advanced database management systems have evolved some means of determining the physical location to be used for storing specific pieces of data in terms of the file system, hardware or even both. In MySQL, the </a:t>
            </a:r>
            <a:r>
              <a:rPr lang="en-US" sz="1200" b="0" i="0" kern="1200" dirty="0" err="1">
                <a:solidFill>
                  <a:schemeClr val="tx1"/>
                </a:solidFill>
                <a:effectLst/>
                <a:latin typeface="+mn-lt"/>
                <a:ea typeface="+mn-ea"/>
                <a:cs typeface="+mn-cs"/>
              </a:rPr>
              <a:t>InnoDB</a:t>
            </a:r>
            <a:r>
              <a:rPr lang="en-US" sz="1200" b="0" i="0" kern="1200" dirty="0">
                <a:solidFill>
                  <a:schemeClr val="tx1"/>
                </a:solidFill>
                <a:effectLst/>
                <a:latin typeface="+mn-lt"/>
                <a:ea typeface="+mn-ea"/>
                <a:cs typeface="+mn-cs"/>
              </a:rPr>
              <a:t> storage engine has long supported the notion of a </a:t>
            </a:r>
            <a:r>
              <a:rPr lang="en-US" sz="1200" b="0" i="0" kern="1200" dirty="0" err="1">
                <a:solidFill>
                  <a:schemeClr val="tx1"/>
                </a:solidFill>
                <a:effectLst/>
                <a:latin typeface="+mn-lt"/>
                <a:ea typeface="+mn-ea"/>
                <a:cs typeface="+mn-cs"/>
              </a:rPr>
              <a:t>tablespace</a:t>
            </a:r>
            <a:r>
              <a:rPr lang="en-US" sz="1200" b="0" i="0" kern="1200" dirty="0">
                <a:solidFill>
                  <a:schemeClr val="tx1"/>
                </a:solidFill>
                <a:effectLst/>
                <a:latin typeface="+mn-lt"/>
                <a:ea typeface="+mn-ea"/>
                <a:cs typeface="+mn-cs"/>
              </a:rPr>
              <a:t> (see </a:t>
            </a:r>
            <a:r>
              <a:rPr lang="en-US" sz="1200" b="0" i="0" u="none" strike="noStrike" kern="1200" dirty="0">
                <a:solidFill>
                  <a:schemeClr val="tx1"/>
                </a:solidFill>
                <a:effectLst/>
                <a:latin typeface="+mn-lt"/>
                <a:ea typeface="+mn-ea"/>
                <a:cs typeface="+mn-cs"/>
                <a:hlinkClick r:id="rId3" tooltip="15.6.3 Tablespaces"/>
              </a:rPr>
              <a:t>Section 15.6.3, “</a:t>
            </a:r>
            <a:r>
              <a:rPr lang="en-US" sz="1200" b="0" i="0" u="none" strike="noStrike" kern="1200" dirty="0" err="1">
                <a:solidFill>
                  <a:schemeClr val="tx1"/>
                </a:solidFill>
                <a:effectLst/>
                <a:latin typeface="+mn-lt"/>
                <a:ea typeface="+mn-ea"/>
                <a:cs typeface="+mn-cs"/>
                <a:hlinkClick r:id="rId3" tooltip="15.6.3 Tablespaces"/>
              </a:rPr>
              <a:t>Tablespaces</a:t>
            </a:r>
            <a:r>
              <a:rPr lang="en-US" sz="1200" b="0" i="0" u="none" strike="noStrike" kern="1200" dirty="0">
                <a:solidFill>
                  <a:schemeClr val="tx1"/>
                </a:solidFill>
                <a:effectLst/>
                <a:latin typeface="+mn-lt"/>
                <a:ea typeface="+mn-ea"/>
                <a:cs typeface="+mn-cs"/>
                <a:hlinkClick r:id="rId3" tooltip="15.6.3 Tablespaces"/>
              </a:rPr>
              <a:t>”</a:t>
            </a:r>
            <a:r>
              <a:rPr lang="en-US" sz="1200" b="0" i="0" kern="1200" dirty="0">
                <a:solidFill>
                  <a:schemeClr val="tx1"/>
                </a:solidFill>
                <a:effectLst/>
                <a:latin typeface="+mn-lt"/>
                <a:ea typeface="+mn-ea"/>
                <a:cs typeface="+mn-cs"/>
              </a:rPr>
              <a:t>), and the MySQL Server, even prior to the introduction of partitioning, could be configured to employ different physical directories for storing different databases (</a:t>
            </a:r>
            <a:r>
              <a:rPr lang="en-US" sz="1200" b="0" i="0" kern="1200" dirty="0" err="1">
                <a:solidFill>
                  <a:schemeClr val="tx1"/>
                </a:solidFill>
                <a:effectLst/>
                <a:latin typeface="+mn-lt"/>
                <a:ea typeface="+mn-ea"/>
                <a:cs typeface="+mn-cs"/>
              </a:rPr>
              <a:t>see</a:t>
            </a:r>
            <a:r>
              <a:rPr lang="en-US" sz="1200" b="0" i="0" u="none" strike="noStrike" kern="1200" dirty="0" err="1">
                <a:solidFill>
                  <a:schemeClr val="tx1"/>
                </a:solidFill>
                <a:effectLst/>
                <a:latin typeface="+mn-lt"/>
                <a:ea typeface="+mn-ea"/>
                <a:cs typeface="+mn-cs"/>
                <a:hlinkClick r:id="rId4" tooltip="8.12.2 Using Symbolic Links"/>
              </a:rPr>
              <a:t>Section</a:t>
            </a:r>
            <a:r>
              <a:rPr lang="en-US" sz="1200" b="0" i="0" u="none" strike="noStrike" kern="1200" dirty="0">
                <a:solidFill>
                  <a:schemeClr val="tx1"/>
                </a:solidFill>
                <a:effectLst/>
                <a:latin typeface="+mn-lt"/>
                <a:ea typeface="+mn-ea"/>
                <a:cs typeface="+mn-cs"/>
                <a:hlinkClick r:id="rId4" tooltip="8.12.2 Using Symbolic Links"/>
              </a:rPr>
              <a:t> 8.12.2, “Using Symbolic Links”</a:t>
            </a:r>
            <a:r>
              <a:rPr lang="en-US" sz="1200" b="0" i="0" kern="1200" dirty="0">
                <a:solidFill>
                  <a:schemeClr val="tx1"/>
                </a:solidFill>
                <a:effectLst/>
                <a:latin typeface="+mn-lt"/>
                <a:ea typeface="+mn-ea"/>
                <a:cs typeface="+mn-cs"/>
              </a:rPr>
              <a:t>, for an explanation of how this is done).</a:t>
            </a:r>
          </a:p>
          <a:p>
            <a:pPr fontAlgn="base"/>
            <a:r>
              <a:rPr lang="en-US" sz="1200" b="0" i="0" kern="1200" dirty="0">
                <a:solidFill>
                  <a:schemeClr val="tx1"/>
                </a:solidFill>
                <a:effectLst/>
                <a:latin typeface="+mn-lt"/>
                <a:ea typeface="+mn-ea"/>
                <a:cs typeface="+mn-cs"/>
              </a:rPr>
              <a:t>Partitioning takes this notion a step further, by enabling you to distribute portions of individual tables across a file system according to rules which you can set largely as needed. </a:t>
            </a:r>
            <a:r>
              <a:rPr lang="en-US" sz="1200" b="1" i="0" kern="1200" dirty="0">
                <a:solidFill>
                  <a:schemeClr val="tx1"/>
                </a:solidFill>
                <a:effectLst/>
                <a:latin typeface="+mn-lt"/>
                <a:ea typeface="+mn-ea"/>
                <a:cs typeface="+mn-cs"/>
              </a:rPr>
              <a:t>In effect, different portions of a table are stored as separate tables in different locations. </a:t>
            </a:r>
            <a:r>
              <a:rPr lang="en-US" sz="1200" b="0" i="0" kern="1200" dirty="0">
                <a:solidFill>
                  <a:schemeClr val="tx1"/>
                </a:solidFill>
                <a:effectLst/>
                <a:latin typeface="+mn-lt"/>
                <a:ea typeface="+mn-ea"/>
                <a:cs typeface="+mn-cs"/>
              </a:rPr>
              <a:t>The user-selected rule by which the division of data is accomplished is known as a partitioning function, which in MySQL can be the modulus, simple matching against a set of ranges or value lists, an internal hashing function, or a linear hashing function. The function is selected according to the partitioning type specified by the user, and takes as its parameter the value of a user-supplied expression. This expression can be a column value, a function acting on one or more column values, or a set of one or more column values, depending on the type of partitioning that is used.</a:t>
            </a:r>
          </a:p>
          <a:p>
            <a:pPr fontAlgn="base"/>
            <a:r>
              <a:rPr lang="en-US" sz="1200" b="0" i="0" kern="1200" dirty="0">
                <a:solidFill>
                  <a:schemeClr val="tx1"/>
                </a:solidFill>
                <a:effectLst/>
                <a:latin typeface="+mn-lt"/>
                <a:ea typeface="+mn-ea"/>
                <a:cs typeface="+mn-cs"/>
              </a:rPr>
              <a:t>This is known as horizontal partitioning—that is, different rows of a table may be assigned to different physical partitions. MySQL 8.0 does not support vertical partitioning, in which different columns of a table are assigned to different physical partitions. There are no plans at this time to introduce vertical partitioning into MySQL.</a:t>
            </a:r>
          </a:p>
          <a:p>
            <a:pPr fontAlgn="base"/>
            <a:r>
              <a:rPr lang="en-US" sz="1200" b="0" i="0" kern="1200" dirty="0">
                <a:solidFill>
                  <a:schemeClr val="tx1"/>
                </a:solidFill>
                <a:effectLst/>
                <a:latin typeface="+mn-lt"/>
                <a:ea typeface="+mn-ea"/>
                <a:cs typeface="+mn-cs"/>
              </a:rPr>
              <a:t>All columns used in the table's partitioning expression must be part of every unique key that the table may have, including any primary key.</a:t>
            </a:r>
          </a:p>
        </p:txBody>
      </p:sp>
      <p:sp>
        <p:nvSpPr>
          <p:cNvPr id="4" name="Slide Number Placeholder 3"/>
          <p:cNvSpPr>
            <a:spLocks noGrp="1"/>
          </p:cNvSpPr>
          <p:nvPr>
            <p:ph type="sldNum" sz="quarter" idx="10"/>
          </p:nvPr>
        </p:nvSpPr>
        <p:spPr/>
        <p:txBody>
          <a:bodyPr/>
          <a:lstStyle/>
          <a:p>
            <a:fld id="{42076F6B-3FBD-423E-9A61-A4E44799159F}" type="slidenum">
              <a:rPr lang="en-IN" smtClean="0"/>
              <a:t>12</a:t>
            </a:fld>
            <a:endParaRPr lang="en-IN" dirty="0"/>
          </a:p>
        </p:txBody>
      </p:sp>
    </p:spTree>
    <p:extLst>
      <p:ext uri="{BB962C8B-B14F-4D97-AF65-F5344CB8AC3E}">
        <p14:creationId xmlns:p14="http://schemas.microsoft.com/office/powerpoint/2010/main" val="6204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76F6B-3FBD-423E-9A61-A4E44799159F}" type="slidenum">
              <a:rPr lang="en-IN" smtClean="0"/>
              <a:t>13</a:t>
            </a:fld>
            <a:endParaRPr lang="en-IN" dirty="0"/>
          </a:p>
        </p:txBody>
      </p:sp>
    </p:spTree>
    <p:extLst>
      <p:ext uri="{BB962C8B-B14F-4D97-AF65-F5344CB8AC3E}">
        <p14:creationId xmlns:p14="http://schemas.microsoft.com/office/powerpoint/2010/main" val="1421985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32C3F40-8760-43FA-9059-330E2D1C5C70}" type="datetimeFigureOut">
              <a:rPr lang="en-US"/>
              <a:pPr>
                <a:defRPr/>
              </a:pPr>
              <a:t>2/18/2020</a:t>
            </a:fld>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0FF37E34-F76E-411B-90DA-1125C1A7C47C}" type="slidenum">
              <a:rPr lang="en-US"/>
              <a:pPr>
                <a:defRPr/>
              </a:pPr>
              <a:t>‹#›</a:t>
            </a:fld>
            <a:endParaRPr lang="en-US" dirty="0"/>
          </a:p>
        </p:txBody>
      </p:sp>
    </p:spTree>
    <p:extLst>
      <p:ext uri="{BB962C8B-B14F-4D97-AF65-F5344CB8AC3E}">
        <p14:creationId xmlns:p14="http://schemas.microsoft.com/office/powerpoint/2010/main" val="2797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924CD1-EF35-48EC-BA1B-9B5025510BD9}" type="datetimeFigureOut">
              <a:rPr lang="en-US"/>
              <a:pPr>
                <a:defRPr/>
              </a:pPr>
              <a:t>2/18/2020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18656AA-32B3-492C-BFFA-08320FA7FDE4}" type="slidenum">
              <a:rPr lang="en-US"/>
              <a:pPr>
                <a:defRPr/>
              </a:pPr>
              <a:t>‹#›</a:t>
            </a:fld>
            <a:endParaRPr lang="en-US" dirty="0"/>
          </a:p>
        </p:txBody>
      </p:sp>
    </p:spTree>
    <p:extLst>
      <p:ext uri="{BB962C8B-B14F-4D97-AF65-F5344CB8AC3E}">
        <p14:creationId xmlns:p14="http://schemas.microsoft.com/office/powerpoint/2010/main" val="51845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BC49E-F306-4F4F-A720-509760451F08}" type="datetimeFigureOut">
              <a:rPr lang="en-US"/>
              <a:pPr>
                <a:defRPr/>
              </a:pPr>
              <a:t>2/18/2020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7DA73B3-251F-4012-A178-BBC875D9E00E}" type="slidenum">
              <a:rPr lang="en-US"/>
              <a:pPr>
                <a:defRPr/>
              </a:pPr>
              <a:t>‹#›</a:t>
            </a:fld>
            <a:endParaRPr lang="en-US" dirty="0"/>
          </a:p>
        </p:txBody>
      </p:sp>
    </p:spTree>
    <p:extLst>
      <p:ext uri="{BB962C8B-B14F-4D97-AF65-F5344CB8AC3E}">
        <p14:creationId xmlns:p14="http://schemas.microsoft.com/office/powerpoint/2010/main" val="320729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9750D6A-FDA4-4AAD-9067-C1C0F5874746}" type="datetimeFigureOut">
              <a:rPr lang="en-US"/>
              <a:pPr>
                <a:defRPr/>
              </a:pPr>
              <a:t>2/18/2020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874369-F8FB-4CDE-949A-51F088BEA6F8}" type="slidenum">
              <a:rPr lang="en-US"/>
              <a:pPr>
                <a:defRPr/>
              </a:pPr>
              <a:t>‹#›</a:t>
            </a:fld>
            <a:endParaRPr lang="en-US" dirty="0"/>
          </a:p>
        </p:txBody>
      </p:sp>
    </p:spTree>
    <p:extLst>
      <p:ext uri="{BB962C8B-B14F-4D97-AF65-F5344CB8AC3E}">
        <p14:creationId xmlns:p14="http://schemas.microsoft.com/office/powerpoint/2010/main" val="11840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D0CB57-D793-4261-A051-0932427D3832}" type="datetimeFigureOut">
              <a:rPr lang="en-US"/>
              <a:pPr>
                <a:defRPr/>
              </a:pPr>
              <a:t>2/18/2020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8F766A-C5A5-4873-8386-FDE9D44195C2}" type="slidenum">
              <a:rPr lang="en-US"/>
              <a:pPr>
                <a:defRPr/>
              </a:pPr>
              <a:t>‹#›</a:t>
            </a:fld>
            <a:endParaRPr lang="en-US" dirty="0"/>
          </a:p>
        </p:txBody>
      </p:sp>
    </p:spTree>
    <p:extLst>
      <p:ext uri="{BB962C8B-B14F-4D97-AF65-F5344CB8AC3E}">
        <p14:creationId xmlns:p14="http://schemas.microsoft.com/office/powerpoint/2010/main" val="92125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EE3E672-DD0F-429A-A51A-BA12958DE0B3}" type="datetimeFigureOut">
              <a:rPr lang="en-US"/>
              <a:pPr>
                <a:defRPr/>
              </a:pPr>
              <a:t>2/18/2020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9B623E0-7478-40B7-B92D-7F5D063FC610}" type="slidenum">
              <a:rPr lang="en-US"/>
              <a:pPr>
                <a:defRPr/>
              </a:pPr>
              <a:t>‹#›</a:t>
            </a:fld>
            <a:endParaRPr lang="en-US" dirty="0"/>
          </a:p>
        </p:txBody>
      </p:sp>
    </p:spTree>
    <p:extLst>
      <p:ext uri="{BB962C8B-B14F-4D97-AF65-F5344CB8AC3E}">
        <p14:creationId xmlns:p14="http://schemas.microsoft.com/office/powerpoint/2010/main" val="379518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AD488AF-5BD7-4079-8346-6A274D5FC336}" type="datetimeFigureOut">
              <a:rPr lang="en-US"/>
              <a:pPr>
                <a:defRPr/>
              </a:pPr>
              <a:t>2/18/2020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7C209FB5-89BF-4E64-933D-5B0FFF9E4ED4}" type="slidenum">
              <a:rPr lang="en-US"/>
              <a:pPr>
                <a:defRPr/>
              </a:pPr>
              <a:t>‹#›</a:t>
            </a:fld>
            <a:endParaRPr lang="en-US" dirty="0"/>
          </a:p>
        </p:txBody>
      </p:sp>
    </p:spTree>
    <p:extLst>
      <p:ext uri="{BB962C8B-B14F-4D97-AF65-F5344CB8AC3E}">
        <p14:creationId xmlns:p14="http://schemas.microsoft.com/office/powerpoint/2010/main" val="182331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957C8D-3EF8-44BC-B1DA-256E8FD87A7D}" type="datetimeFigureOut">
              <a:rPr lang="en-US"/>
              <a:pPr>
                <a:defRPr/>
              </a:pPr>
              <a:t>2/18/2020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66DB2E7-D513-4104-8B1D-16CABE96F212}" type="slidenum">
              <a:rPr lang="en-US"/>
              <a:pPr>
                <a:defRPr/>
              </a:pPr>
              <a:t>‹#›</a:t>
            </a:fld>
            <a:endParaRPr lang="en-US" dirty="0"/>
          </a:p>
        </p:txBody>
      </p:sp>
    </p:spTree>
    <p:extLst>
      <p:ext uri="{BB962C8B-B14F-4D97-AF65-F5344CB8AC3E}">
        <p14:creationId xmlns:p14="http://schemas.microsoft.com/office/powerpoint/2010/main" val="18961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43DB28F-1F99-4A05-9EDC-731F8BFB0A81}" type="datetimeFigureOut">
              <a:rPr lang="en-US"/>
              <a:pPr>
                <a:defRPr/>
              </a:pPr>
              <a:t>2/18/2020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1A511ECB-7294-4D8D-AC6A-F7A0811FF4CA}" type="slidenum">
              <a:rPr lang="en-US"/>
              <a:pPr>
                <a:defRPr/>
              </a:pPr>
              <a:t>‹#›</a:t>
            </a:fld>
            <a:endParaRPr lang="en-US" dirty="0"/>
          </a:p>
        </p:txBody>
      </p:sp>
    </p:spTree>
    <p:extLst>
      <p:ext uri="{BB962C8B-B14F-4D97-AF65-F5344CB8AC3E}">
        <p14:creationId xmlns:p14="http://schemas.microsoft.com/office/powerpoint/2010/main" val="3805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D44ACE-1529-490F-9CF3-58EAB28A18F7}" type="datetimeFigureOut">
              <a:rPr lang="en-US"/>
              <a:pPr>
                <a:defRPr/>
              </a:pPr>
              <a:t>2/18/2020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931AF7-A381-4DAD-917E-607CD0CA699C}" type="slidenum">
              <a:rPr lang="en-US"/>
              <a:pPr>
                <a:defRPr/>
              </a:pPr>
              <a:t>‹#›</a:t>
            </a:fld>
            <a:endParaRPr lang="en-US" dirty="0"/>
          </a:p>
        </p:txBody>
      </p:sp>
    </p:spTree>
    <p:extLst>
      <p:ext uri="{BB962C8B-B14F-4D97-AF65-F5344CB8AC3E}">
        <p14:creationId xmlns:p14="http://schemas.microsoft.com/office/powerpoint/2010/main" val="100254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C90EB-F603-4F18-8813-9028B0034AE6}" type="datetimeFigureOut">
              <a:rPr lang="en-US"/>
              <a:pPr>
                <a:defRPr/>
              </a:pPr>
              <a:t>2/18/2020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23C54E4-1DE5-47D9-8CC9-7B90BA475475}" type="slidenum">
              <a:rPr lang="en-US"/>
              <a:pPr>
                <a:defRPr/>
              </a:pPr>
              <a:t>‹#›</a:t>
            </a:fld>
            <a:endParaRPr lang="en-US" dirty="0"/>
          </a:p>
        </p:txBody>
      </p:sp>
    </p:spTree>
    <p:extLst>
      <p:ext uri="{BB962C8B-B14F-4D97-AF65-F5344CB8AC3E}">
        <p14:creationId xmlns:p14="http://schemas.microsoft.com/office/powerpoint/2010/main" val="30408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B96FF00-D3F7-4917-A9E8-A1C7FCB86C03}" type="datetimeFigureOut">
              <a:rPr lang="en-US"/>
              <a:pPr>
                <a:defRPr/>
              </a:pPr>
              <a:t>2/18/2020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FACC600-3636-4FC7-B750-7944793B9AA3}" type="slidenum">
              <a:rPr lang="en-US"/>
              <a:pPr>
                <a:defRPr/>
              </a:pPr>
              <a:t>‹#›</a:t>
            </a:fld>
            <a:endParaRPr lang="en-US" dirty="0"/>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mysql.com/doc/refman/5.5/en/explain.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mysql.com/doc/refman/8.0/e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artfulsoftware.com/infotree/qrytip.php?id=78" TargetMode="External"/><Relationship Id="rId4" Type="http://schemas.openxmlformats.org/officeDocument/2006/relationships/hyperlink" Target="https://www.codeproject.com/Articles/363339/Cross-Tabulation-Pivot-Tables-with-My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45" t="5708" r="5200" b="7088"/>
          <a:stretch/>
        </p:blipFill>
        <p:spPr bwMode="auto">
          <a:xfrm>
            <a:off x="4620491" y="152400"/>
            <a:ext cx="4523509" cy="252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ctrTitle"/>
          </p:nvPr>
        </p:nvSpPr>
        <p:spPr>
          <a:xfrm>
            <a:off x="-25400" y="1828800"/>
            <a:ext cx="7772400" cy="2308225"/>
          </a:xfrm>
        </p:spPr>
        <p:txBody>
          <a:bodyPr/>
          <a:lstStyle/>
          <a:p>
            <a:pPr algn="l"/>
            <a:r>
              <a:rPr lang="en-US" sz="6000" b="1" dirty="0">
                <a:solidFill>
                  <a:schemeClr val="accent5">
                    <a:lumMod val="75000"/>
                  </a:schemeClr>
                </a:solidFill>
                <a:latin typeface="Times New Roman" panose="02020603050405020304" pitchFamily="18" charset="0"/>
                <a:cs typeface="Times New Roman" panose="02020603050405020304" pitchFamily="18" charset="0"/>
              </a:rPr>
              <a:t>LECTURE 9</a:t>
            </a:r>
            <a:br>
              <a:rPr lang="en-US" sz="6000" b="1" dirty="0">
                <a:solidFill>
                  <a:schemeClr val="accent5">
                    <a:lumMod val="75000"/>
                  </a:schemeClr>
                </a:solidFill>
                <a:latin typeface="Times New Roman" panose="02020603050405020304" pitchFamily="18" charset="0"/>
                <a:cs typeface="Times New Roman" panose="02020603050405020304" pitchFamily="18" charset="0"/>
              </a:rPr>
            </a:br>
            <a:br>
              <a:rPr lang="en-US" sz="4000" b="1" dirty="0">
                <a:solidFill>
                  <a:schemeClr val="accent5">
                    <a:lumMod val="75000"/>
                  </a:schemeClr>
                </a:solidFill>
                <a:latin typeface="Times New Roman" panose="02020603050405020304" pitchFamily="18" charset="0"/>
                <a:cs typeface="Times New Roman" panose="02020603050405020304" pitchFamily="18" charset="0"/>
              </a:rPr>
            </a:br>
            <a:br>
              <a:rPr lang="en-US" sz="700" dirty="0">
                <a:solidFill>
                  <a:srgbClr val="FF0000"/>
                </a:solidFill>
                <a:latin typeface="Stencil" panose="040409050D0802020404" pitchFamily="82" charset="0"/>
              </a:rPr>
            </a:br>
            <a:r>
              <a:rPr lang="en-US" sz="5400" b="1" u="sng" dirty="0">
                <a:solidFill>
                  <a:srgbClr val="C00000"/>
                </a:solidFill>
                <a:latin typeface="Arial Narrow" panose="020B0606020202030204" pitchFamily="34" charset="0"/>
              </a:rPr>
              <a:t>ADVANCED TOPICS</a:t>
            </a:r>
          </a:p>
        </p:txBody>
      </p:sp>
      <p:sp>
        <p:nvSpPr>
          <p:cNvPr id="5" name="Subtitle 4"/>
          <p:cNvSpPr>
            <a:spLocks noGrp="1"/>
          </p:cNvSpPr>
          <p:nvPr>
            <p:ph type="subTitle" idx="1"/>
          </p:nvPr>
        </p:nvSpPr>
        <p:spPr>
          <a:xfrm>
            <a:off x="5410200" y="4876800"/>
            <a:ext cx="4038600" cy="1066800"/>
          </a:xfrm>
        </p:spPr>
        <p:txBody>
          <a:bodyPr/>
          <a:lstStyle/>
          <a:p>
            <a:r>
              <a:rPr lang="en-US" sz="4000" dirty="0">
                <a:solidFill>
                  <a:schemeClr val="tx1"/>
                </a:solidFill>
                <a:latin typeface="Arial Rounded MT Bold" panose="020F0704030504030204" pitchFamily="34" charset="0"/>
              </a:rPr>
              <a:t>Ankita Pai</a:t>
            </a:r>
          </a:p>
        </p:txBody>
      </p:sp>
    </p:spTree>
    <p:extLst>
      <p:ext uri="{BB962C8B-B14F-4D97-AF65-F5344CB8AC3E}">
        <p14:creationId xmlns:p14="http://schemas.microsoft.com/office/powerpoint/2010/main" val="310436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Window Function Restrictions</a:t>
            </a:r>
            <a:endParaRPr lang="en-US" dirty="0"/>
          </a:p>
        </p:txBody>
      </p:sp>
      <p:sp>
        <p:nvSpPr>
          <p:cNvPr id="3" name="Content Placeholder 2"/>
          <p:cNvSpPr>
            <a:spLocks noGrp="1"/>
          </p:cNvSpPr>
          <p:nvPr>
            <p:ph idx="1"/>
          </p:nvPr>
        </p:nvSpPr>
        <p:spPr>
          <a:xfrm>
            <a:off x="457200" y="1295400"/>
            <a:ext cx="8534400" cy="5105400"/>
          </a:xfrm>
        </p:spPr>
        <p:txBody>
          <a:bodyPr>
            <a:noAutofit/>
          </a:bodyPr>
          <a:lstStyle/>
          <a:p>
            <a:r>
              <a:rPr lang="en-US" sz="2400" dirty="0"/>
              <a:t>The SQL standard imposes a constraint on window functions that they cannot be used in UPDATE or DELETE statements to update rows</a:t>
            </a:r>
            <a:r>
              <a:rPr lang="en-US" sz="2400"/>
              <a:t>. </a:t>
            </a:r>
            <a:endParaRPr lang="en-US" sz="2400" dirty="0"/>
          </a:p>
        </p:txBody>
      </p:sp>
      <p:sp>
        <p:nvSpPr>
          <p:cNvPr id="4" name="TextBox 3"/>
          <p:cNvSpPr txBox="1"/>
          <p:nvPr/>
        </p:nvSpPr>
        <p:spPr>
          <a:xfrm>
            <a:off x="10058400" y="1981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9018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PARTITIONING</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374503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Partitioning</a:t>
            </a:r>
            <a:endParaRPr lang="en-US" dirty="0"/>
          </a:p>
        </p:txBody>
      </p:sp>
      <p:sp>
        <p:nvSpPr>
          <p:cNvPr id="3" name="Content Placeholder 2"/>
          <p:cNvSpPr>
            <a:spLocks noGrp="1"/>
          </p:cNvSpPr>
          <p:nvPr>
            <p:ph idx="1"/>
          </p:nvPr>
        </p:nvSpPr>
        <p:spPr>
          <a:xfrm>
            <a:off x="457200" y="1295400"/>
            <a:ext cx="8534400" cy="4648200"/>
          </a:xfrm>
        </p:spPr>
        <p:txBody>
          <a:bodyPr>
            <a:normAutofit/>
          </a:bodyPr>
          <a:lstStyle/>
          <a:p>
            <a:r>
              <a:rPr lang="en-US" sz="2400" dirty="0"/>
              <a:t>Partitioning enables you to distribute portions of individual tables across a file system according to rules which you can set as needed. </a:t>
            </a:r>
          </a:p>
          <a:p>
            <a:r>
              <a:rPr lang="en-US" sz="2400" dirty="0"/>
              <a:t>The user-selected rule by which the division of data is accomplished is known as a </a:t>
            </a:r>
            <a:r>
              <a:rPr lang="en-US" sz="2400" b="1" dirty="0"/>
              <a:t>partitioning function</a:t>
            </a:r>
            <a:r>
              <a:rPr lang="en-US" sz="2400" dirty="0"/>
              <a:t>.</a:t>
            </a:r>
          </a:p>
          <a:p>
            <a:r>
              <a:rPr lang="en-US" sz="2400" dirty="0"/>
              <a:t>MySQL supports </a:t>
            </a:r>
            <a:r>
              <a:rPr lang="en-US" sz="2400"/>
              <a:t>horizontal partitioning.</a:t>
            </a:r>
            <a:endParaRPr lang="en-US" sz="2400" dirty="0"/>
          </a:p>
          <a:p>
            <a:pPr marL="0" indent="0">
              <a:buNone/>
            </a:pPr>
            <a:endParaRPr lang="en-US" sz="2400" dirty="0"/>
          </a:p>
        </p:txBody>
      </p:sp>
      <p:sp>
        <p:nvSpPr>
          <p:cNvPr id="4" name="TextBox 3"/>
          <p:cNvSpPr txBox="1"/>
          <p:nvPr/>
        </p:nvSpPr>
        <p:spPr>
          <a:xfrm>
            <a:off x="10058400" y="1981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476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2400657"/>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DATE AND TIME FUNCTIONS</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276983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pPr algn="l"/>
            <a:r>
              <a:rPr lang="en-US" b="1" u="sng" dirty="0">
                <a:solidFill>
                  <a:srgbClr val="C00000"/>
                </a:solidFill>
              </a:rPr>
              <a:t>Date and Time Functions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8775682"/>
              </p:ext>
            </p:extLst>
          </p:nvPr>
        </p:nvGraphicFramePr>
        <p:xfrm>
          <a:off x="533400" y="1377518"/>
          <a:ext cx="8534400" cy="5189886"/>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22072">
                <a:tc>
                  <a:txBody>
                    <a:bodyPr/>
                    <a:lstStyle/>
                    <a:p>
                      <a:pPr algn="ctr" fontAlgn="base"/>
                      <a:r>
                        <a:rPr lang="en-US" sz="2000" dirty="0">
                          <a:effectLst/>
                        </a:rPr>
                        <a:t>Name</a:t>
                      </a:r>
                      <a:endParaRPr lang="en-US" sz="2000" b="1" i="0" dirty="0">
                        <a:effectLst/>
                      </a:endParaRPr>
                    </a:p>
                  </a:txBody>
                  <a:tcPr marL="4900" marR="4900" marT="4900" marB="4900"/>
                </a:tc>
                <a:tc>
                  <a:txBody>
                    <a:bodyPr/>
                    <a:lstStyle/>
                    <a:p>
                      <a:pPr algn="ctr" fontAlgn="base"/>
                      <a:r>
                        <a:rPr lang="en-US" sz="2000" dirty="0">
                          <a:effectLst/>
                        </a:rPr>
                        <a:t>Description</a:t>
                      </a:r>
                      <a:endParaRPr lang="en-US" sz="2000" b="1" i="0" dirty="0">
                        <a:effectLst/>
                      </a:endParaRPr>
                    </a:p>
                  </a:txBody>
                  <a:tcPr marL="4900" marR="4900" marT="4900" marB="4900"/>
                </a:tc>
                <a:extLst>
                  <a:ext uri="{0D108BD9-81ED-4DB2-BD59-A6C34878D82A}">
                    <a16:rowId xmlns:a16="http://schemas.microsoft.com/office/drawing/2014/main" val="10000"/>
                  </a:ext>
                </a:extLst>
              </a:tr>
              <a:tr h="35781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u="none" strike="noStrike" dirty="0">
                          <a:effectLst/>
                        </a:rPr>
                        <a:t>ADDDATE(), DATE_ADD()</a:t>
                      </a:r>
                      <a:endParaRPr lang="en-US" sz="2000" dirty="0">
                        <a:effectLst/>
                      </a:endParaRPr>
                    </a:p>
                  </a:txBody>
                  <a:tcPr marL="8167" marR="8167" marT="7841" marB="7841"/>
                </a:tc>
                <a:tc>
                  <a:txBody>
                    <a:bodyPr/>
                    <a:lstStyle/>
                    <a:p>
                      <a:pPr fontAlgn="base"/>
                      <a:r>
                        <a:rPr lang="en-US" sz="2000">
                          <a:effectLst/>
                        </a:rPr>
                        <a:t>Add time values (intervals) to a date value</a:t>
                      </a:r>
                    </a:p>
                  </a:txBody>
                  <a:tcPr marL="8167" marR="8167" marT="7841" marB="7841"/>
                </a:tc>
                <a:extLst>
                  <a:ext uri="{0D108BD9-81ED-4DB2-BD59-A6C34878D82A}">
                    <a16:rowId xmlns:a16="http://schemas.microsoft.com/office/drawing/2014/main" val="10001"/>
                  </a:ext>
                </a:extLst>
              </a:tr>
              <a:tr h="322072">
                <a:tc>
                  <a:txBody>
                    <a:bodyPr/>
                    <a:lstStyle/>
                    <a:p>
                      <a:pPr fontAlgn="base"/>
                      <a:r>
                        <a:rPr lang="en-US" sz="2000" u="none" strike="noStrike" dirty="0">
                          <a:effectLst/>
                        </a:rPr>
                        <a:t>ADDTIME()</a:t>
                      </a:r>
                      <a:endParaRPr lang="en-US" sz="2000" dirty="0">
                        <a:effectLst/>
                      </a:endParaRPr>
                    </a:p>
                  </a:txBody>
                  <a:tcPr marL="8167" marR="8167" marT="7841" marB="7841"/>
                </a:tc>
                <a:tc>
                  <a:txBody>
                    <a:bodyPr/>
                    <a:lstStyle/>
                    <a:p>
                      <a:pPr fontAlgn="base"/>
                      <a:r>
                        <a:rPr lang="en-US" sz="2000">
                          <a:effectLst/>
                        </a:rPr>
                        <a:t>Add time</a:t>
                      </a:r>
                    </a:p>
                  </a:txBody>
                  <a:tcPr marL="8167" marR="8167" marT="7841" marB="7841"/>
                </a:tc>
                <a:extLst>
                  <a:ext uri="{0D108BD9-81ED-4DB2-BD59-A6C34878D82A}">
                    <a16:rowId xmlns:a16="http://schemas.microsoft.com/office/drawing/2014/main" val="10002"/>
                  </a:ext>
                </a:extLst>
              </a:tr>
              <a:tr h="387604">
                <a:tc>
                  <a:txBody>
                    <a:bodyPr/>
                    <a:lstStyle/>
                    <a:p>
                      <a:pPr fontAlgn="base"/>
                      <a:r>
                        <a:rPr lang="en-US" sz="2000" u="none" strike="noStrike" dirty="0">
                          <a:effectLst/>
                        </a:rPr>
                        <a:t>CONVERT_TZ()</a:t>
                      </a:r>
                      <a:endParaRPr lang="en-US" sz="2000" dirty="0">
                        <a:effectLst/>
                      </a:endParaRPr>
                    </a:p>
                  </a:txBody>
                  <a:tcPr marL="8167" marR="8167" marT="7841" marB="7841"/>
                </a:tc>
                <a:tc>
                  <a:txBody>
                    <a:bodyPr/>
                    <a:lstStyle/>
                    <a:p>
                      <a:pPr fontAlgn="base"/>
                      <a:r>
                        <a:rPr lang="en-US" sz="2000" dirty="0">
                          <a:effectLst/>
                        </a:rPr>
                        <a:t>Convert from one time zone to another</a:t>
                      </a:r>
                    </a:p>
                  </a:txBody>
                  <a:tcPr marL="8167" marR="8167" marT="7841" marB="7841"/>
                </a:tc>
                <a:extLst>
                  <a:ext uri="{0D108BD9-81ED-4DB2-BD59-A6C34878D82A}">
                    <a16:rowId xmlns:a16="http://schemas.microsoft.com/office/drawing/2014/main" val="10003"/>
                  </a:ext>
                </a:extLst>
              </a:tr>
              <a:tr h="543052">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u="none" strike="noStrike" dirty="0">
                          <a:effectLst/>
                        </a:rPr>
                        <a:t>CURDATE(), CURRENT_DATE(), CURRENT_DATE</a:t>
                      </a:r>
                      <a:endParaRPr lang="en-US" sz="2000" dirty="0">
                        <a:effectLst/>
                      </a:endParaRPr>
                    </a:p>
                  </a:txBody>
                  <a:tcPr marL="8167" marR="8167" marT="7841" marB="7841"/>
                </a:tc>
                <a:tc>
                  <a:txBody>
                    <a:bodyPr/>
                    <a:lstStyle/>
                    <a:p>
                      <a:pPr fontAlgn="base"/>
                      <a:r>
                        <a:rPr lang="en-US" sz="2000">
                          <a:effectLst/>
                        </a:rPr>
                        <a:t>Return the current date</a:t>
                      </a:r>
                    </a:p>
                  </a:txBody>
                  <a:tcPr marL="8167" marR="8167" marT="7841" marB="7841"/>
                </a:tc>
                <a:extLst>
                  <a:ext uri="{0D108BD9-81ED-4DB2-BD59-A6C34878D82A}">
                    <a16:rowId xmlns:a16="http://schemas.microsoft.com/office/drawing/2014/main" val="10004"/>
                  </a:ext>
                </a:extLst>
              </a:tr>
              <a:tr h="543052">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u="none" strike="noStrike" dirty="0">
                          <a:effectLst/>
                        </a:rPr>
                        <a:t>CURTIME(), CURRENT_TIME(), CURRENT_TIME</a:t>
                      </a:r>
                      <a:endParaRPr lang="en-US" sz="2000" dirty="0">
                        <a:effectLst/>
                      </a:endParaRPr>
                    </a:p>
                  </a:txBody>
                  <a:tcPr marL="8167" marR="8167" marT="7841" marB="7841"/>
                </a:tc>
                <a:tc>
                  <a:txBody>
                    <a:bodyPr/>
                    <a:lstStyle/>
                    <a:p>
                      <a:pPr fontAlgn="base"/>
                      <a:r>
                        <a:rPr lang="en-US" sz="2000" dirty="0">
                          <a:effectLst/>
                        </a:rPr>
                        <a:t>Return the current time</a:t>
                      </a:r>
                    </a:p>
                  </a:txBody>
                  <a:tcPr marL="8167" marR="8167" marT="7841" marB="7841"/>
                </a:tc>
                <a:extLst>
                  <a:ext uri="{0D108BD9-81ED-4DB2-BD59-A6C34878D82A}">
                    <a16:rowId xmlns:a16="http://schemas.microsoft.com/office/drawing/2014/main" val="10005"/>
                  </a:ext>
                </a:extLst>
              </a:tr>
              <a:tr h="543052">
                <a:tc>
                  <a:txBody>
                    <a:bodyPr/>
                    <a:lstStyle/>
                    <a:p>
                      <a:pPr fontAlgn="base"/>
                      <a:r>
                        <a:rPr lang="en-US" sz="2000" u="none" strike="noStrike" dirty="0">
                          <a:effectLst/>
                        </a:rPr>
                        <a:t>DATE()</a:t>
                      </a:r>
                      <a:endParaRPr lang="en-US" sz="2000" dirty="0">
                        <a:effectLst/>
                      </a:endParaRPr>
                    </a:p>
                  </a:txBody>
                  <a:tcPr marL="8167" marR="8167" marT="7841" marB="7841"/>
                </a:tc>
                <a:tc>
                  <a:txBody>
                    <a:bodyPr/>
                    <a:lstStyle/>
                    <a:p>
                      <a:pPr fontAlgn="base"/>
                      <a:r>
                        <a:rPr lang="en-US" sz="2000">
                          <a:effectLst/>
                        </a:rPr>
                        <a:t>Extract the date part of a date or datetime expression</a:t>
                      </a:r>
                    </a:p>
                  </a:txBody>
                  <a:tcPr marL="8167" marR="8167" marT="7841" marB="7841"/>
                </a:tc>
                <a:extLst>
                  <a:ext uri="{0D108BD9-81ED-4DB2-BD59-A6C34878D82A}">
                    <a16:rowId xmlns:a16="http://schemas.microsoft.com/office/drawing/2014/main" val="10006"/>
                  </a:ext>
                </a:extLst>
              </a:tr>
              <a:tr h="322072">
                <a:tc>
                  <a:txBody>
                    <a:bodyPr/>
                    <a:lstStyle/>
                    <a:p>
                      <a:pPr fontAlgn="base"/>
                      <a:r>
                        <a:rPr lang="en-US" sz="2000" u="none" strike="noStrike" dirty="0">
                          <a:effectLst/>
                        </a:rPr>
                        <a:t>DATE_FORMAT()</a:t>
                      </a:r>
                      <a:endParaRPr lang="en-US" sz="2000" dirty="0">
                        <a:effectLst/>
                      </a:endParaRPr>
                    </a:p>
                  </a:txBody>
                  <a:tcPr marL="8167" marR="8167" marT="7841" marB="7841"/>
                </a:tc>
                <a:tc>
                  <a:txBody>
                    <a:bodyPr/>
                    <a:lstStyle/>
                    <a:p>
                      <a:pPr fontAlgn="base"/>
                      <a:r>
                        <a:rPr lang="en-US" sz="2000">
                          <a:effectLst/>
                        </a:rPr>
                        <a:t>Format date as specified</a:t>
                      </a:r>
                    </a:p>
                  </a:txBody>
                  <a:tcPr marL="8167" marR="8167" marT="7841" marB="7841"/>
                </a:tc>
                <a:extLst>
                  <a:ext uri="{0D108BD9-81ED-4DB2-BD59-A6C34878D82A}">
                    <a16:rowId xmlns:a16="http://schemas.microsoft.com/office/drawing/2014/main" val="10007"/>
                  </a:ext>
                </a:extLst>
              </a:tr>
              <a:tr h="316682">
                <a:tc>
                  <a:txBody>
                    <a:bodyPr/>
                    <a:lstStyle/>
                    <a:p>
                      <a:pPr fontAlgn="base"/>
                      <a:r>
                        <a:rPr lang="en-US" sz="2000" u="none" strike="noStrike" dirty="0">
                          <a:effectLst/>
                        </a:rPr>
                        <a:t>DATE_SUB(),SUBDATE()</a:t>
                      </a:r>
                      <a:endParaRPr lang="en-US" sz="2000" dirty="0">
                        <a:effectLst/>
                      </a:endParaRPr>
                    </a:p>
                  </a:txBody>
                  <a:tcPr marL="8167" marR="8167" marT="7841" marB="7841"/>
                </a:tc>
                <a:tc>
                  <a:txBody>
                    <a:bodyPr/>
                    <a:lstStyle/>
                    <a:p>
                      <a:pPr fontAlgn="base"/>
                      <a:r>
                        <a:rPr lang="en-US" sz="2000">
                          <a:effectLst/>
                        </a:rPr>
                        <a:t>Subtract a time value (interval) from a date</a:t>
                      </a:r>
                    </a:p>
                  </a:txBody>
                  <a:tcPr marL="8167" marR="8167" marT="7841" marB="7841"/>
                </a:tc>
                <a:extLst>
                  <a:ext uri="{0D108BD9-81ED-4DB2-BD59-A6C34878D82A}">
                    <a16:rowId xmlns:a16="http://schemas.microsoft.com/office/drawing/2014/main" val="10008"/>
                  </a:ext>
                </a:extLst>
              </a:tr>
              <a:tr h="301000">
                <a:tc>
                  <a:txBody>
                    <a:bodyPr/>
                    <a:lstStyle/>
                    <a:p>
                      <a:pPr fontAlgn="base"/>
                      <a:r>
                        <a:rPr lang="en-US" sz="2000" u="none" strike="noStrike" dirty="0">
                          <a:effectLst/>
                        </a:rPr>
                        <a:t>DATEDIFF()</a:t>
                      </a:r>
                      <a:endParaRPr lang="en-US" sz="2000" dirty="0">
                        <a:effectLst/>
                      </a:endParaRPr>
                    </a:p>
                  </a:txBody>
                  <a:tcPr marL="8167" marR="8167" marT="7841" marB="7841"/>
                </a:tc>
                <a:tc>
                  <a:txBody>
                    <a:bodyPr/>
                    <a:lstStyle/>
                    <a:p>
                      <a:pPr fontAlgn="base"/>
                      <a:r>
                        <a:rPr lang="en-US" sz="2000" dirty="0">
                          <a:effectLst/>
                        </a:rPr>
                        <a:t>Subtract two dates</a:t>
                      </a:r>
                    </a:p>
                  </a:txBody>
                  <a:tcPr marL="8167" marR="8167" marT="7841" marB="7841"/>
                </a:tc>
                <a:extLst>
                  <a:ext uri="{0D108BD9-81ED-4DB2-BD59-A6C34878D82A}">
                    <a16:rowId xmlns:a16="http://schemas.microsoft.com/office/drawing/2014/main" val="10009"/>
                  </a:ext>
                </a:extLst>
              </a:tr>
              <a:tr h="301000">
                <a:tc>
                  <a:txBody>
                    <a:bodyPr/>
                    <a:lstStyle/>
                    <a:p>
                      <a:pPr fontAlgn="base"/>
                      <a:r>
                        <a:rPr lang="en-US" sz="2000" u="none" strike="noStrike" dirty="0">
                          <a:solidFill>
                            <a:schemeClr val="tx1"/>
                          </a:solidFill>
                          <a:effectLst/>
                        </a:rPr>
                        <a:t>DAYNAME()</a:t>
                      </a:r>
                      <a:endParaRPr lang="en-US" sz="2000" dirty="0">
                        <a:solidFill>
                          <a:schemeClr val="tx1"/>
                        </a:solidFill>
                        <a:effectLst/>
                      </a:endParaRPr>
                    </a:p>
                  </a:txBody>
                  <a:tcPr marL="8167" marR="8167" marT="7841" marB="7841"/>
                </a:tc>
                <a:tc>
                  <a:txBody>
                    <a:bodyPr/>
                    <a:lstStyle/>
                    <a:p>
                      <a:pPr fontAlgn="base"/>
                      <a:r>
                        <a:rPr lang="en-US" sz="2000">
                          <a:effectLst/>
                        </a:rPr>
                        <a:t>Return the name of the weekday</a:t>
                      </a:r>
                    </a:p>
                  </a:txBody>
                  <a:tcPr marL="8167" marR="8167" marT="7841" marB="7841"/>
                </a:tc>
                <a:extLst>
                  <a:ext uri="{0D108BD9-81ED-4DB2-BD59-A6C34878D82A}">
                    <a16:rowId xmlns:a16="http://schemas.microsoft.com/office/drawing/2014/main" val="10010"/>
                  </a:ext>
                </a:extLst>
              </a:tr>
              <a:tr h="301000">
                <a:tc>
                  <a:txBody>
                    <a:bodyPr/>
                    <a:lstStyle/>
                    <a:p>
                      <a:pPr fontAlgn="base"/>
                      <a:r>
                        <a:rPr lang="en-US" sz="2000" u="none" strike="noStrike" dirty="0">
                          <a:solidFill>
                            <a:schemeClr val="tx1"/>
                          </a:solidFill>
                          <a:effectLst/>
                        </a:rPr>
                        <a:t>EXTRACT()</a:t>
                      </a:r>
                      <a:endParaRPr lang="en-US" sz="2000" dirty="0">
                        <a:solidFill>
                          <a:schemeClr val="tx1"/>
                        </a:solidFill>
                        <a:effectLst/>
                      </a:endParaRPr>
                    </a:p>
                  </a:txBody>
                  <a:tcPr marL="8167" marR="8167" marT="7841" marB="7841"/>
                </a:tc>
                <a:tc>
                  <a:txBody>
                    <a:bodyPr/>
                    <a:lstStyle/>
                    <a:p>
                      <a:pPr fontAlgn="base"/>
                      <a:r>
                        <a:rPr lang="en-US" sz="2000" dirty="0">
                          <a:effectLst/>
                        </a:rPr>
                        <a:t>Extract part of a date</a:t>
                      </a:r>
                    </a:p>
                  </a:txBody>
                  <a:tcPr marL="8167" marR="8167" marT="7841" marB="7841"/>
                </a:tc>
                <a:extLst>
                  <a:ext uri="{0D108BD9-81ED-4DB2-BD59-A6C34878D82A}">
                    <a16:rowId xmlns:a16="http://schemas.microsoft.com/office/drawing/2014/main" val="10011"/>
                  </a:ext>
                </a:extLst>
              </a:tr>
              <a:tr h="301000">
                <a:tc>
                  <a:txBody>
                    <a:bodyPr/>
                    <a:lstStyle/>
                    <a:p>
                      <a:pPr fontAlgn="base"/>
                      <a:r>
                        <a:rPr lang="en-US" sz="2000" u="none" strike="noStrike" dirty="0">
                          <a:solidFill>
                            <a:schemeClr val="tx1"/>
                          </a:solidFill>
                          <a:effectLst/>
                        </a:rPr>
                        <a:t>HOUR()</a:t>
                      </a:r>
                      <a:endParaRPr lang="en-US" sz="2000" dirty="0">
                        <a:solidFill>
                          <a:schemeClr val="tx1"/>
                        </a:solidFill>
                        <a:effectLst/>
                      </a:endParaRPr>
                    </a:p>
                  </a:txBody>
                  <a:tcPr marL="8167" marR="8167" marT="7841" marB="7841"/>
                </a:tc>
                <a:tc>
                  <a:txBody>
                    <a:bodyPr/>
                    <a:lstStyle/>
                    <a:p>
                      <a:pPr fontAlgn="base"/>
                      <a:r>
                        <a:rPr lang="en-US" sz="2000" dirty="0">
                          <a:effectLst/>
                        </a:rPr>
                        <a:t>Extract the hour</a:t>
                      </a:r>
                    </a:p>
                  </a:txBody>
                  <a:tcPr marL="8167" marR="8167" marT="7841" marB="7841"/>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0772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pPr algn="l"/>
            <a:r>
              <a:rPr lang="en-US" b="1" u="sng" dirty="0">
                <a:solidFill>
                  <a:srgbClr val="C00000"/>
                </a:solidFill>
              </a:rPr>
              <a:t>Date and Time Functions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7180905"/>
              </p:ext>
            </p:extLst>
          </p:nvPr>
        </p:nvGraphicFramePr>
        <p:xfrm>
          <a:off x="533400" y="1377518"/>
          <a:ext cx="8534400" cy="3379836"/>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22072">
                <a:tc>
                  <a:txBody>
                    <a:bodyPr/>
                    <a:lstStyle/>
                    <a:p>
                      <a:pPr algn="ctr" fontAlgn="base"/>
                      <a:r>
                        <a:rPr lang="en-US" sz="2000" dirty="0">
                          <a:effectLst/>
                        </a:rPr>
                        <a:t>Name</a:t>
                      </a:r>
                      <a:endParaRPr lang="en-US" sz="2000" b="1" i="0" dirty="0">
                        <a:effectLst/>
                      </a:endParaRPr>
                    </a:p>
                  </a:txBody>
                  <a:tcPr marL="4900" marR="4900" marT="4900" marB="4900"/>
                </a:tc>
                <a:tc>
                  <a:txBody>
                    <a:bodyPr/>
                    <a:lstStyle/>
                    <a:p>
                      <a:pPr algn="ctr" fontAlgn="base"/>
                      <a:r>
                        <a:rPr lang="en-US" sz="2000" dirty="0">
                          <a:effectLst/>
                        </a:rPr>
                        <a:t>Description</a:t>
                      </a:r>
                      <a:endParaRPr lang="en-US" sz="2000" b="1" i="0" dirty="0">
                        <a:effectLst/>
                      </a:endParaRPr>
                    </a:p>
                  </a:txBody>
                  <a:tcPr marL="4900" marR="4900" marT="4900" marB="4900"/>
                </a:tc>
                <a:extLst>
                  <a:ext uri="{0D108BD9-81ED-4DB2-BD59-A6C34878D82A}">
                    <a16:rowId xmlns:a16="http://schemas.microsoft.com/office/drawing/2014/main" val="10000"/>
                  </a:ext>
                </a:extLst>
              </a:tr>
              <a:tr h="357810">
                <a:tc>
                  <a:txBody>
                    <a:bodyPr/>
                    <a:lstStyle/>
                    <a:p>
                      <a:pPr fontAlgn="base"/>
                      <a:r>
                        <a:rPr lang="en-US" sz="2000" u="none" strike="noStrike" dirty="0">
                          <a:solidFill>
                            <a:schemeClr val="tx1"/>
                          </a:solidFill>
                          <a:effectLst/>
                        </a:rPr>
                        <a:t>LAST_DAY</a:t>
                      </a:r>
                      <a:endParaRPr lang="en-US" sz="2000" dirty="0">
                        <a:solidFill>
                          <a:schemeClr val="tx1"/>
                        </a:solidFill>
                        <a:effectLst/>
                      </a:endParaRPr>
                    </a:p>
                  </a:txBody>
                  <a:tcPr marL="8167" marR="8167" marT="7841" marB="7841"/>
                </a:tc>
                <a:tc>
                  <a:txBody>
                    <a:bodyPr/>
                    <a:lstStyle/>
                    <a:p>
                      <a:pPr fontAlgn="base"/>
                      <a:r>
                        <a:rPr lang="en-US" sz="2000" dirty="0">
                          <a:effectLst/>
                        </a:rPr>
                        <a:t>Return the last day of the month for the argument</a:t>
                      </a:r>
                    </a:p>
                  </a:txBody>
                  <a:tcPr marL="8167" marR="8167" marT="7841" marB="7841"/>
                </a:tc>
                <a:extLst>
                  <a:ext uri="{0D108BD9-81ED-4DB2-BD59-A6C34878D82A}">
                    <a16:rowId xmlns:a16="http://schemas.microsoft.com/office/drawing/2014/main" val="10001"/>
                  </a:ext>
                </a:extLst>
              </a:tr>
              <a:tr h="322072">
                <a:tc>
                  <a:txBody>
                    <a:bodyPr/>
                    <a:lstStyle/>
                    <a:p>
                      <a:pPr fontAlgn="base"/>
                      <a:r>
                        <a:rPr lang="en-US" sz="2000" u="none" strike="noStrike" dirty="0">
                          <a:solidFill>
                            <a:schemeClr val="tx1"/>
                          </a:solidFill>
                          <a:effectLst/>
                        </a:rPr>
                        <a:t>MAKEDATE()</a:t>
                      </a:r>
                      <a:endParaRPr lang="en-US" sz="2000" dirty="0">
                        <a:solidFill>
                          <a:schemeClr val="tx1"/>
                        </a:solidFill>
                        <a:effectLst/>
                      </a:endParaRPr>
                    </a:p>
                  </a:txBody>
                  <a:tcPr marL="8167" marR="8167" marT="7841" marB="7841"/>
                </a:tc>
                <a:tc>
                  <a:txBody>
                    <a:bodyPr/>
                    <a:lstStyle/>
                    <a:p>
                      <a:pPr fontAlgn="base"/>
                      <a:r>
                        <a:rPr lang="en-US" sz="2000" dirty="0">
                          <a:effectLst/>
                        </a:rPr>
                        <a:t>Create a date from the year and day of year</a:t>
                      </a:r>
                    </a:p>
                  </a:txBody>
                  <a:tcPr marL="8167" marR="8167" marT="7841" marB="7841"/>
                </a:tc>
                <a:extLst>
                  <a:ext uri="{0D108BD9-81ED-4DB2-BD59-A6C34878D82A}">
                    <a16:rowId xmlns:a16="http://schemas.microsoft.com/office/drawing/2014/main" val="10002"/>
                  </a:ext>
                </a:extLst>
              </a:tr>
              <a:tr h="387604">
                <a:tc>
                  <a:txBody>
                    <a:bodyPr/>
                    <a:lstStyle/>
                    <a:p>
                      <a:pPr fontAlgn="base"/>
                      <a:r>
                        <a:rPr lang="en-US" sz="2000" u="none" strike="noStrike" dirty="0">
                          <a:solidFill>
                            <a:schemeClr val="tx1"/>
                          </a:solidFill>
                          <a:effectLst/>
                        </a:rPr>
                        <a:t>MAKETIME()</a:t>
                      </a:r>
                      <a:endParaRPr lang="en-US" sz="2000" dirty="0">
                        <a:solidFill>
                          <a:schemeClr val="tx1"/>
                        </a:solidFill>
                        <a:effectLst/>
                      </a:endParaRPr>
                    </a:p>
                  </a:txBody>
                  <a:tcPr marL="8167" marR="8167" marT="7841" marB="7841"/>
                </a:tc>
                <a:tc>
                  <a:txBody>
                    <a:bodyPr/>
                    <a:lstStyle/>
                    <a:p>
                      <a:pPr fontAlgn="base"/>
                      <a:r>
                        <a:rPr lang="en-US" sz="2000" dirty="0">
                          <a:effectLst/>
                        </a:rPr>
                        <a:t>Create time from hour, minute, second</a:t>
                      </a:r>
                    </a:p>
                  </a:txBody>
                  <a:tcPr marL="8167" marR="8167" marT="7841" marB="7841"/>
                </a:tc>
                <a:extLst>
                  <a:ext uri="{0D108BD9-81ED-4DB2-BD59-A6C34878D82A}">
                    <a16:rowId xmlns:a16="http://schemas.microsoft.com/office/drawing/2014/main" val="10003"/>
                  </a:ext>
                </a:extLst>
              </a:tr>
              <a:tr h="318252">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u="none" strike="noStrike" dirty="0">
                          <a:solidFill>
                            <a:schemeClr val="tx1"/>
                          </a:solidFill>
                          <a:effectLst/>
                        </a:rPr>
                        <a:t>NOW()</a:t>
                      </a:r>
                      <a:endParaRPr lang="en-US" sz="2000" dirty="0">
                        <a:solidFill>
                          <a:schemeClr val="tx1"/>
                        </a:solidFill>
                        <a:effectLst/>
                      </a:endParaRPr>
                    </a:p>
                  </a:txBody>
                  <a:tcPr marL="8167" marR="8167" marT="7841" marB="7841"/>
                </a:tc>
                <a:tc>
                  <a:txBody>
                    <a:bodyPr/>
                    <a:lstStyle/>
                    <a:p>
                      <a:pPr fontAlgn="base"/>
                      <a:r>
                        <a:rPr lang="en-US" sz="2000" dirty="0">
                          <a:effectLst/>
                        </a:rPr>
                        <a:t>Return the current date and time</a:t>
                      </a:r>
                    </a:p>
                  </a:txBody>
                  <a:tcPr marL="8167" marR="8167" marT="7841" marB="7841"/>
                </a:tc>
                <a:extLst>
                  <a:ext uri="{0D108BD9-81ED-4DB2-BD59-A6C34878D82A}">
                    <a16:rowId xmlns:a16="http://schemas.microsoft.com/office/drawing/2014/main" val="10004"/>
                  </a:ext>
                </a:extLst>
              </a:tr>
              <a:tr h="378770">
                <a:tc>
                  <a:txBody>
                    <a:bodyPr/>
                    <a:lstStyle/>
                    <a:p>
                      <a:pPr fontAlgn="base"/>
                      <a:r>
                        <a:rPr lang="en-US" sz="2000" u="none" strike="noStrike" dirty="0">
                          <a:solidFill>
                            <a:schemeClr val="tx1"/>
                          </a:solidFill>
                          <a:effectLst/>
                        </a:rPr>
                        <a:t>SEC_TO_TIME()</a:t>
                      </a:r>
                      <a:endParaRPr lang="en-US" sz="2000" dirty="0">
                        <a:solidFill>
                          <a:schemeClr val="tx1"/>
                        </a:solidFill>
                        <a:effectLst/>
                      </a:endParaRPr>
                    </a:p>
                  </a:txBody>
                  <a:tcPr marL="8167" marR="8167" marT="7841" marB="7841"/>
                </a:tc>
                <a:tc>
                  <a:txBody>
                    <a:bodyPr/>
                    <a:lstStyle/>
                    <a:p>
                      <a:pPr fontAlgn="base"/>
                      <a:r>
                        <a:rPr lang="en-US" sz="2000" dirty="0">
                          <a:effectLst/>
                        </a:rPr>
                        <a:t>Converts seconds to '</a:t>
                      </a:r>
                      <a:r>
                        <a:rPr lang="en-US" sz="2000" dirty="0" err="1">
                          <a:effectLst/>
                        </a:rPr>
                        <a:t>hh:mm:ss</a:t>
                      </a:r>
                      <a:r>
                        <a:rPr lang="en-US" sz="2000" dirty="0">
                          <a:effectLst/>
                        </a:rPr>
                        <a:t>' format</a:t>
                      </a:r>
                    </a:p>
                  </a:txBody>
                  <a:tcPr marL="8167" marR="8167" marT="7841" marB="7841"/>
                </a:tc>
                <a:extLst>
                  <a:ext uri="{0D108BD9-81ED-4DB2-BD59-A6C34878D82A}">
                    <a16:rowId xmlns:a16="http://schemas.microsoft.com/office/drawing/2014/main" val="10005"/>
                  </a:ext>
                </a:extLst>
              </a:tr>
              <a:tr h="381000">
                <a:tc>
                  <a:txBody>
                    <a:bodyPr/>
                    <a:lstStyle/>
                    <a:p>
                      <a:pPr fontAlgn="base"/>
                      <a:r>
                        <a:rPr lang="en-US" sz="2000" u="none" strike="noStrike" dirty="0">
                          <a:solidFill>
                            <a:schemeClr val="tx1"/>
                          </a:solidFill>
                          <a:effectLst/>
                        </a:rPr>
                        <a:t>STR_TO_DATE()</a:t>
                      </a:r>
                      <a:endParaRPr lang="en-US" sz="2000" dirty="0">
                        <a:solidFill>
                          <a:schemeClr val="tx1"/>
                        </a:solidFill>
                        <a:effectLst/>
                      </a:endParaRPr>
                    </a:p>
                  </a:txBody>
                  <a:tcPr marL="8167" marR="8167" marT="7841" marB="7841"/>
                </a:tc>
                <a:tc>
                  <a:txBody>
                    <a:bodyPr/>
                    <a:lstStyle/>
                    <a:p>
                      <a:pPr fontAlgn="base"/>
                      <a:r>
                        <a:rPr lang="en-US" sz="2000" dirty="0">
                          <a:effectLst/>
                        </a:rPr>
                        <a:t>Convert a string to a date</a:t>
                      </a:r>
                    </a:p>
                  </a:txBody>
                  <a:tcPr marL="8167" marR="8167" marT="7841" marB="7841"/>
                </a:tc>
                <a:extLst>
                  <a:ext uri="{0D108BD9-81ED-4DB2-BD59-A6C34878D82A}">
                    <a16:rowId xmlns:a16="http://schemas.microsoft.com/office/drawing/2014/main" val="10006"/>
                  </a:ext>
                </a:extLst>
              </a:tr>
              <a:tr h="322072">
                <a:tc>
                  <a:txBody>
                    <a:bodyPr/>
                    <a:lstStyle/>
                    <a:p>
                      <a:pPr fontAlgn="base"/>
                      <a:r>
                        <a:rPr lang="en-US" sz="2000" u="none" strike="noStrike" dirty="0">
                          <a:solidFill>
                            <a:schemeClr val="tx1"/>
                          </a:solidFill>
                          <a:effectLst/>
                        </a:rPr>
                        <a:t>SYSDATE()</a:t>
                      </a:r>
                      <a:endParaRPr lang="en-US" sz="2000" dirty="0">
                        <a:solidFill>
                          <a:schemeClr val="tx1"/>
                        </a:solidFill>
                        <a:effectLst/>
                      </a:endParaRPr>
                    </a:p>
                  </a:txBody>
                  <a:tcPr marL="8167" marR="8167" marT="7841" marB="7841"/>
                </a:tc>
                <a:tc>
                  <a:txBody>
                    <a:bodyPr/>
                    <a:lstStyle/>
                    <a:p>
                      <a:pPr fontAlgn="base"/>
                      <a:r>
                        <a:rPr lang="en-US" sz="2000" dirty="0">
                          <a:effectLst/>
                        </a:rPr>
                        <a:t>Return the time at which the function executes</a:t>
                      </a:r>
                    </a:p>
                  </a:txBody>
                  <a:tcPr marL="8167" marR="8167" marT="7841" marB="7841"/>
                </a:tc>
                <a:extLst>
                  <a:ext uri="{0D108BD9-81ED-4DB2-BD59-A6C34878D82A}">
                    <a16:rowId xmlns:a16="http://schemas.microsoft.com/office/drawing/2014/main" val="10007"/>
                  </a:ext>
                </a:extLst>
              </a:tr>
              <a:tr h="316682">
                <a:tc>
                  <a:txBody>
                    <a:bodyPr/>
                    <a:lstStyle/>
                    <a:p>
                      <a:pPr fontAlgn="base"/>
                      <a:r>
                        <a:rPr lang="en-US" sz="2000" dirty="0">
                          <a:solidFill>
                            <a:schemeClr val="tx1"/>
                          </a:solidFill>
                          <a:effectLst/>
                        </a:rPr>
                        <a:t>YEAR()</a:t>
                      </a:r>
                    </a:p>
                  </a:txBody>
                  <a:tcPr marL="8167" marR="8167" marT="7841" marB="7841"/>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000" dirty="0">
                          <a:effectLst/>
                        </a:rPr>
                        <a:t>Return the year</a:t>
                      </a:r>
                    </a:p>
                  </a:txBody>
                  <a:tcPr marL="8167" marR="8167" marT="7841" marB="78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853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2400657"/>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QUERY OPTIMIZATION</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290273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l"/>
            <a:r>
              <a:rPr lang="en-US" b="1" u="sng" dirty="0">
                <a:solidFill>
                  <a:srgbClr val="C00000"/>
                </a:solidFill>
              </a:rPr>
              <a:t>Understanding the Query Execution Plan</a:t>
            </a:r>
            <a:endParaRPr lang="en-US" dirty="0"/>
          </a:p>
        </p:txBody>
      </p:sp>
      <p:sp>
        <p:nvSpPr>
          <p:cNvPr id="2" name="Content Placeholder 1"/>
          <p:cNvSpPr>
            <a:spLocks noGrp="1"/>
          </p:cNvSpPr>
          <p:nvPr>
            <p:ph idx="1"/>
          </p:nvPr>
        </p:nvSpPr>
        <p:spPr>
          <a:xfrm>
            <a:off x="457200" y="1524000"/>
            <a:ext cx="8229600" cy="4648200"/>
          </a:xfrm>
        </p:spPr>
        <p:txBody>
          <a:bodyPr>
            <a:noAutofit/>
          </a:bodyPr>
          <a:lstStyle/>
          <a:p>
            <a:r>
              <a:rPr lang="en-US" sz="2400" dirty="0"/>
              <a:t>MySQL optimizer considers many techniques to efficiently perform the lookups involved in an SQL query. </a:t>
            </a:r>
          </a:p>
          <a:p>
            <a:pPr lvl="1"/>
            <a:r>
              <a:rPr lang="en-US" sz="2000" dirty="0"/>
              <a:t>A query on a huge table can be performed without reading all the rows.</a:t>
            </a:r>
          </a:p>
          <a:p>
            <a:pPr lvl="1"/>
            <a:r>
              <a:rPr lang="en-US" sz="2000" dirty="0"/>
              <a:t>A join involving several tables can be performed without comparing every combination of rows.</a:t>
            </a:r>
          </a:p>
          <a:p>
            <a:r>
              <a:rPr lang="en-US" sz="2400" dirty="0"/>
              <a:t>The set of operations that the optimizer chooses to perform the most efficient query is called the </a:t>
            </a:r>
            <a:r>
              <a:rPr lang="en-US" sz="2400" b="1" dirty="0"/>
              <a:t>query execution plan</a:t>
            </a:r>
            <a:r>
              <a:rPr lang="en-US" sz="2400" dirty="0"/>
              <a:t>, also known as the </a:t>
            </a:r>
            <a:r>
              <a:rPr lang="en-US" sz="2400" b="1" dirty="0"/>
              <a:t>EXPLAIN plan</a:t>
            </a:r>
            <a:r>
              <a:rPr lang="en-US" sz="2400" dirty="0"/>
              <a:t>. </a:t>
            </a:r>
          </a:p>
          <a:p>
            <a:r>
              <a:rPr lang="en-US" sz="2400" dirty="0"/>
              <a:t>Goal is to recognize the aspects of the EXPLAIN plan that indicate a query is optimized well, and to learn the SQL syntax and indexing techniques to improve the plan if you see some inefficient operations.</a:t>
            </a:r>
          </a:p>
        </p:txBody>
      </p:sp>
    </p:spTree>
    <p:extLst>
      <p:ext uri="{BB962C8B-B14F-4D97-AF65-F5344CB8AC3E}">
        <p14:creationId xmlns:p14="http://schemas.microsoft.com/office/powerpoint/2010/main" val="231278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l"/>
            <a:r>
              <a:rPr lang="en-US" b="1" u="sng" dirty="0">
                <a:solidFill>
                  <a:srgbClr val="C00000"/>
                </a:solidFill>
              </a:rPr>
              <a:t>Optimizing Queries with EXPLAIN</a:t>
            </a:r>
            <a:endParaRPr lang="en-US" dirty="0"/>
          </a:p>
        </p:txBody>
      </p:sp>
      <p:sp>
        <p:nvSpPr>
          <p:cNvPr id="2" name="Content Placeholder 1"/>
          <p:cNvSpPr>
            <a:spLocks noGrp="1"/>
          </p:cNvSpPr>
          <p:nvPr>
            <p:ph idx="1"/>
          </p:nvPr>
        </p:nvSpPr>
        <p:spPr>
          <a:xfrm>
            <a:off x="304800" y="1447800"/>
            <a:ext cx="8534400" cy="4525963"/>
          </a:xfrm>
        </p:spPr>
        <p:txBody>
          <a:bodyPr>
            <a:noAutofit/>
          </a:bodyPr>
          <a:lstStyle/>
          <a:p>
            <a:r>
              <a:rPr lang="en-US" sz="2400" dirty="0"/>
              <a:t>The EXPLAIN statement provides information about how MySQL executes statements:</a:t>
            </a:r>
          </a:p>
          <a:p>
            <a:pPr lvl="1"/>
            <a:r>
              <a:rPr lang="en-US" sz="2000" dirty="0"/>
              <a:t>When you precede a SELECT statement with the keyword EXPLAIN, MySQL displays information from the optimizer about the statement execution plan. That is, MySQL explains how it would process the statement, including information about how tables are joined and in which order. </a:t>
            </a:r>
          </a:p>
          <a:p>
            <a:pPr lvl="1"/>
            <a:r>
              <a:rPr lang="en-US" sz="2000" dirty="0"/>
              <a:t>EXPLAIN EXTENDED produces additional execution plan information that can be displayed using SHOW WARNINGS</a:t>
            </a:r>
          </a:p>
          <a:p>
            <a:pPr lvl="1"/>
            <a:r>
              <a:rPr lang="en-US" sz="2000" dirty="0"/>
              <a:t>EXPLAIN PARTITIONS is useful for examining queries involving partitioned tables. </a:t>
            </a:r>
          </a:p>
          <a:p>
            <a:r>
              <a:rPr lang="en-US" sz="2400" dirty="0"/>
              <a:t>You can use </a:t>
            </a:r>
            <a:r>
              <a:rPr lang="en-US" sz="2400" dirty="0">
                <a:hlinkClick r:id="rId3" tooltip="13.8.2 EXPLAIN Syntax"/>
              </a:rPr>
              <a:t>EXPLAIN</a:t>
            </a:r>
            <a:r>
              <a:rPr lang="en-US" sz="2400" dirty="0"/>
              <a:t> to check whether the optimizer joins the tables in an optimal order</a:t>
            </a:r>
          </a:p>
        </p:txBody>
      </p:sp>
    </p:spTree>
    <p:extLst>
      <p:ext uri="{BB962C8B-B14F-4D97-AF65-F5344CB8AC3E}">
        <p14:creationId xmlns:p14="http://schemas.microsoft.com/office/powerpoint/2010/main" val="260827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1246495"/>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PIVOTING DATA</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392221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Times New Roman" panose="02020603050405020304" pitchFamily="18" charset="0"/>
                <a:cs typeface="Times New Roman" panose="02020603050405020304" pitchFamily="18" charset="0"/>
              </a:rPr>
              <a:t>LEARNING OUTCOME</a:t>
            </a:r>
            <a:endParaRPr lang="en-US" sz="4000" dirty="0"/>
          </a:p>
        </p:txBody>
      </p:sp>
      <p:sp>
        <p:nvSpPr>
          <p:cNvPr id="3" name="Content Placeholder 2"/>
          <p:cNvSpPr>
            <a:spLocks noGrp="1"/>
          </p:cNvSpPr>
          <p:nvPr>
            <p:ph idx="1"/>
          </p:nvPr>
        </p:nvSpPr>
        <p:spPr/>
        <p:txBody>
          <a:bodyPr>
            <a:normAutofit/>
          </a:bodyPr>
          <a:lstStyle/>
          <a:p>
            <a:pPr>
              <a:lnSpc>
                <a:spcPct val="150000"/>
              </a:lnSpc>
            </a:pPr>
            <a:r>
              <a:rPr lang="en-IN" sz="2800" b="1" dirty="0">
                <a:cs typeface="Times New Roman" panose="02020603050405020304" pitchFamily="18" charset="0"/>
              </a:rPr>
              <a:t>To understand</a:t>
            </a:r>
          </a:p>
          <a:p>
            <a:pPr lvl="1">
              <a:lnSpc>
                <a:spcPct val="150000"/>
              </a:lnSpc>
            </a:pPr>
            <a:r>
              <a:rPr lang="en-US" sz="2400" dirty="0">
                <a:cs typeface="Times New Roman" panose="02020603050405020304" pitchFamily="18" charset="0"/>
              </a:rPr>
              <a:t>Window Functions and Date and Time Functions</a:t>
            </a:r>
          </a:p>
          <a:p>
            <a:pPr lvl="1">
              <a:lnSpc>
                <a:spcPct val="150000"/>
              </a:lnSpc>
            </a:pPr>
            <a:r>
              <a:rPr lang="en-US" sz="2400" dirty="0">
                <a:cs typeface="Times New Roman" panose="02020603050405020304" pitchFamily="18" charset="0"/>
              </a:rPr>
              <a:t>Partitioning</a:t>
            </a:r>
          </a:p>
          <a:p>
            <a:pPr lvl="1">
              <a:lnSpc>
                <a:spcPct val="150000"/>
              </a:lnSpc>
            </a:pPr>
            <a:r>
              <a:rPr lang="en-US" sz="2400" dirty="0">
                <a:cs typeface="Times New Roman" panose="02020603050405020304" pitchFamily="18" charset="0"/>
              </a:rPr>
              <a:t>Query Optimization</a:t>
            </a:r>
          </a:p>
          <a:p>
            <a:pPr lvl="1">
              <a:lnSpc>
                <a:spcPct val="150000"/>
              </a:lnSpc>
            </a:pPr>
            <a:r>
              <a:rPr lang="en-US" sz="2400" dirty="0">
                <a:cs typeface="Times New Roman" panose="02020603050405020304" pitchFamily="18" charset="0"/>
              </a:rPr>
              <a:t>Pivoting Data </a:t>
            </a:r>
          </a:p>
          <a:p>
            <a:pPr lvl="1">
              <a:lnSpc>
                <a:spcPct val="150000"/>
              </a:lnSpc>
            </a:pPr>
            <a:endParaRPr lang="en-IN" sz="2400" dirty="0">
              <a:cs typeface="Times New Roman" panose="02020603050405020304" pitchFamily="18" charset="0"/>
            </a:endParaRPr>
          </a:p>
          <a:p>
            <a:endParaRPr lang="en-US" dirty="0"/>
          </a:p>
        </p:txBody>
      </p:sp>
    </p:spTree>
    <p:extLst>
      <p:ext uri="{BB962C8B-B14F-4D97-AF65-F5344CB8AC3E}">
        <p14:creationId xmlns:p14="http://schemas.microsoft.com/office/powerpoint/2010/main" val="96672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l"/>
            <a:r>
              <a:rPr lang="en-US" b="1" u="sng" dirty="0">
                <a:solidFill>
                  <a:srgbClr val="C00000"/>
                </a:solidFill>
              </a:rPr>
              <a:t>Pivoting Data</a:t>
            </a:r>
            <a:endParaRPr lang="en-US" dirty="0"/>
          </a:p>
        </p:txBody>
      </p:sp>
      <p:sp>
        <p:nvSpPr>
          <p:cNvPr id="2" name="Content Placeholder 1"/>
          <p:cNvSpPr>
            <a:spLocks noGrp="1"/>
          </p:cNvSpPr>
          <p:nvPr>
            <p:ph idx="1"/>
          </p:nvPr>
        </p:nvSpPr>
        <p:spPr>
          <a:xfrm>
            <a:off x="457200" y="1600200"/>
            <a:ext cx="8229600" cy="4648200"/>
          </a:xfrm>
        </p:spPr>
        <p:txBody>
          <a:bodyPr>
            <a:normAutofit fontScale="85000" lnSpcReduction="20000"/>
          </a:bodyPr>
          <a:lstStyle/>
          <a:p>
            <a:r>
              <a:rPr lang="en-US" dirty="0"/>
              <a:t>A pivot table is a table of statistics that summarizes the data of a more extensive table.</a:t>
            </a:r>
          </a:p>
          <a:p>
            <a:r>
              <a:rPr lang="en-US" dirty="0"/>
              <a:t>This summary might include sums, averages, or other statistics, which the pivot table groups together in a meaningful way.</a:t>
            </a:r>
          </a:p>
          <a:p>
            <a:r>
              <a:rPr lang="en-US" dirty="0"/>
              <a:t>Pivoting data is a technique that rotates data from a state of rows to a state of columns, possibly aggregating multiple source values into the same target row and column intersection. </a:t>
            </a:r>
          </a:p>
          <a:p>
            <a:r>
              <a:rPr lang="en-US" dirty="0"/>
              <a:t>Some practical reasons to pivot data include formatting data for reporting purposes, calculating custom aggregations, and solving relational division problems.</a:t>
            </a:r>
          </a:p>
        </p:txBody>
      </p:sp>
    </p:spTree>
    <p:extLst>
      <p:ext uri="{BB962C8B-B14F-4D97-AF65-F5344CB8AC3E}">
        <p14:creationId xmlns:p14="http://schemas.microsoft.com/office/powerpoint/2010/main" val="337670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Textbook: </a:t>
            </a:r>
          </a:p>
          <a:p>
            <a:pPr lvl="1"/>
            <a:r>
              <a:rPr lang="en-US" dirty="0"/>
              <a:t>Fundamentals of Database Systems by Ramez Elmasri, Shamkant Navathe</a:t>
            </a:r>
          </a:p>
          <a:p>
            <a:pPr lvl="1"/>
            <a:r>
              <a:rPr lang="en-US" dirty="0"/>
              <a:t>Database Management Systems by Raghu Ramakrishnan, Johannes Gehrke </a:t>
            </a:r>
          </a:p>
          <a:p>
            <a:pPr lvl="1"/>
            <a:r>
              <a:rPr lang="en-US" dirty="0"/>
              <a:t>Database System Concepts by Abraham Silberschatz, Henry Forth, Sudarshan</a:t>
            </a:r>
          </a:p>
          <a:p>
            <a:r>
              <a:rPr lang="en-US" dirty="0"/>
              <a:t>Web material:</a:t>
            </a:r>
          </a:p>
          <a:p>
            <a:pPr lvl="1"/>
            <a:r>
              <a:rPr lang="en-US" dirty="0">
                <a:hlinkClick r:id="rId3"/>
              </a:rPr>
              <a:t>https://dev.mysql.com/doc/refman/8.0/en/</a:t>
            </a:r>
            <a:endParaRPr lang="en-IN" sz="2400" dirty="0">
              <a:latin typeface="Times New Roman" panose="02020603050405020304" pitchFamily="18" charset="0"/>
              <a:cs typeface="Times New Roman" panose="02020603050405020304" pitchFamily="18" charset="0"/>
            </a:endParaRPr>
          </a:p>
          <a:p>
            <a:pPr lvl="1"/>
            <a:r>
              <a:rPr lang="en-US" dirty="0">
                <a:hlinkClick r:id="rId4"/>
              </a:rPr>
              <a:t>https://www.codeproject.com/Articles/363339/Cross-Tabulation-Pivot-Tables-with-MySQL</a:t>
            </a:r>
            <a:endParaRPr lang="en-US" dirty="0"/>
          </a:p>
          <a:p>
            <a:pPr lvl="1"/>
            <a:r>
              <a:rPr lang="en-US" dirty="0">
                <a:hlinkClick r:id="rId5"/>
              </a:rPr>
              <a:t>http://www.artfulsoftware.com/infotree/qrytip.php?id=78</a:t>
            </a:r>
            <a:endParaRPr lang="en-US" dirty="0"/>
          </a:p>
          <a:p>
            <a:pPr>
              <a:buNone/>
            </a:pPr>
            <a:endParaRPr lang="en-IN" sz="2400" dirty="0">
              <a:latin typeface="Times New Roman" panose="02020603050405020304" pitchFamily="18" charset="0"/>
              <a:cs typeface="Times New Roman" panose="02020603050405020304" pitchFamily="18" charset="0"/>
            </a:endParaRPr>
          </a:p>
          <a:p>
            <a:pPr>
              <a:buNone/>
            </a:pPr>
            <a:endParaRPr lang="en-IN" dirty="0"/>
          </a:p>
          <a:p>
            <a:pPr>
              <a:buClrTx/>
              <a:buNone/>
            </a:pPr>
            <a:endParaRPr lang="en-IN" sz="2400" dirty="0">
              <a:latin typeface="Times New Roman" panose="02020603050405020304" pitchFamily="18" charset="0"/>
              <a:cs typeface="Times New Roman" panose="02020603050405020304" pitchFamily="18" charset="0"/>
            </a:endParaRPr>
          </a:p>
          <a:p>
            <a:pPr>
              <a:buClrTx/>
              <a:buNone/>
            </a:pPr>
            <a:endParaRPr lang="en-IN" sz="2400"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34066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AGENDA</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Window Functions</a:t>
            </a:r>
          </a:p>
          <a:p>
            <a:pPr lvl="1"/>
            <a:r>
              <a:rPr lang="en-US" dirty="0"/>
              <a:t>Over Clause</a:t>
            </a:r>
          </a:p>
          <a:p>
            <a:pPr lvl="1"/>
            <a:r>
              <a:rPr lang="en-US" dirty="0"/>
              <a:t>Named windows</a:t>
            </a:r>
          </a:p>
          <a:p>
            <a:pPr lvl="1"/>
            <a:r>
              <a:rPr lang="en-US" dirty="0"/>
              <a:t>Window function Restrictions</a:t>
            </a:r>
          </a:p>
          <a:p>
            <a:pPr lvl="0"/>
            <a:r>
              <a:rPr lang="en-US" dirty="0"/>
              <a:t>Partitioning</a:t>
            </a:r>
          </a:p>
          <a:p>
            <a:pPr lvl="0"/>
            <a:r>
              <a:rPr lang="en-US" dirty="0"/>
              <a:t>Date and Time Functions</a:t>
            </a:r>
          </a:p>
          <a:p>
            <a:pPr lvl="0"/>
            <a:r>
              <a:rPr lang="en-US" dirty="0"/>
              <a:t>Query Optimization</a:t>
            </a:r>
          </a:p>
          <a:p>
            <a:pPr lvl="1"/>
            <a:r>
              <a:rPr lang="en-US" dirty="0"/>
              <a:t>Understanding the Query Execution Plan</a:t>
            </a:r>
          </a:p>
          <a:p>
            <a:pPr lvl="1"/>
            <a:r>
              <a:rPr lang="en-US" dirty="0"/>
              <a:t>Optimizing Queries with EXPLAIN</a:t>
            </a:r>
          </a:p>
          <a:p>
            <a:pPr lvl="0"/>
            <a:r>
              <a:rPr lang="en-US" dirty="0"/>
              <a:t>Pivoting Data</a:t>
            </a:r>
          </a:p>
        </p:txBody>
      </p:sp>
    </p:spTree>
    <p:extLst>
      <p:ext uri="{BB962C8B-B14F-4D97-AF65-F5344CB8AC3E}">
        <p14:creationId xmlns:p14="http://schemas.microsoft.com/office/powerpoint/2010/main" val="116795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981200"/>
            <a:ext cx="8763000" cy="2400657"/>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IN" sz="7500" b="1" i="1" dirty="0">
                <a:ln w="17780" cmpd="sng">
                  <a:solidFill>
                    <a:srgbClr val="FFFFFF"/>
                  </a:solidFill>
                  <a:prstDash val="solid"/>
                  <a:miter lim="800000"/>
                </a:ln>
                <a:solidFill>
                  <a:schemeClr val="bg1"/>
                </a:solidFill>
                <a:effectLst>
                  <a:outerShdw blurRad="50800" algn="tl" rotWithShape="0">
                    <a:srgbClr val="000000"/>
                  </a:outerShdw>
                </a:effectLst>
                <a:latin typeface="Times New Roman" panose="02020603050405020304" pitchFamily="18" charset="0"/>
                <a:cs typeface="Times New Roman" panose="02020603050405020304" pitchFamily="18" charset="0"/>
              </a:rPr>
              <a:t>WINDOW FUNCTIONS</a:t>
            </a:r>
            <a:endParaRPr lang="en-US" sz="7500" b="1" i="1" dirty="0">
              <a:ln w="17780" cmpd="sng">
                <a:solidFill>
                  <a:srgbClr val="FFFFFF"/>
                </a:solidFill>
                <a:prstDash val="solid"/>
                <a:miter lim="800000"/>
              </a:ln>
              <a:solidFill>
                <a:schemeClr val="bg1"/>
              </a:solidFill>
              <a:effectLst>
                <a:outerShdw blurRad="50800" algn="tl" rotWithShape="0">
                  <a:srgbClr val="000000"/>
                </a:outerShdw>
              </a:effectLst>
            </a:endParaRPr>
          </a:p>
        </p:txBody>
      </p:sp>
    </p:spTree>
    <p:extLst>
      <p:ext uri="{BB962C8B-B14F-4D97-AF65-F5344CB8AC3E}">
        <p14:creationId xmlns:p14="http://schemas.microsoft.com/office/powerpoint/2010/main" val="138624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Window Functions</a:t>
            </a:r>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r>
              <a:rPr lang="en-US" sz="2400" dirty="0"/>
              <a:t>A window function performs an aggregate-like operation on a set of query rows. </a:t>
            </a:r>
          </a:p>
          <a:p>
            <a:r>
              <a:rPr lang="en-US" sz="2400" dirty="0"/>
              <a:t>However, whereas an aggregate operation groups query rows into a single result row, a window function produces a result for each query row:</a:t>
            </a:r>
          </a:p>
          <a:p>
            <a:pPr lvl="1"/>
            <a:r>
              <a:rPr lang="en-US" sz="2400" dirty="0"/>
              <a:t>The row for which function evaluation occurs and is called the current row.</a:t>
            </a:r>
          </a:p>
          <a:p>
            <a:pPr lvl="1"/>
            <a:r>
              <a:rPr lang="en-US" sz="2400" dirty="0"/>
              <a:t>The query rows related to the current row over which function evaluation occurs and comprise the window for the current row.</a:t>
            </a:r>
          </a:p>
          <a:p>
            <a:r>
              <a:rPr lang="en-US" sz="2400" dirty="0"/>
              <a:t>MySQL supports non aggregate window functions that, for each row from a query, perform a calculation using rows related to that row. </a:t>
            </a:r>
          </a:p>
          <a:p>
            <a:r>
              <a:rPr lang="en-US" sz="2400" dirty="0"/>
              <a:t>Most aggregate functions also can be used as window functions.</a:t>
            </a:r>
          </a:p>
        </p:txBody>
      </p:sp>
    </p:spTree>
    <p:extLst>
      <p:ext uri="{BB962C8B-B14F-4D97-AF65-F5344CB8AC3E}">
        <p14:creationId xmlns:p14="http://schemas.microsoft.com/office/powerpoint/2010/main" val="27061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Window Functions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400" dirty="0"/>
              <a:t>Window functions are permitted only in the select list and ORDER BY clause. </a:t>
            </a:r>
          </a:p>
          <a:p>
            <a:r>
              <a:rPr lang="en-US" sz="2400" dirty="0"/>
              <a:t>Query result rows are determined from the FROM clause, after WHERE, GROUP BY, and HAVING processing, and windowing execution occurs before ORDER BY, LIMIT, and SELECT DISTINCT.</a:t>
            </a:r>
          </a:p>
          <a:p>
            <a:r>
              <a:rPr lang="en-US" sz="2400" dirty="0"/>
              <a:t>The OVER clause is permitted for many aggregate functions, which therefore can be used as window or non-window functions, depending on whether the OVER clause is present or absent.</a:t>
            </a:r>
          </a:p>
          <a:p>
            <a:r>
              <a:rPr lang="en-US" sz="2400" dirty="0"/>
              <a:t>MySQL also supports non-aggregate functions that are used only as window functions. For these, the OVER clause is mandatory.</a:t>
            </a:r>
          </a:p>
        </p:txBody>
      </p:sp>
    </p:spTree>
    <p:extLst>
      <p:ext uri="{BB962C8B-B14F-4D97-AF65-F5344CB8AC3E}">
        <p14:creationId xmlns:p14="http://schemas.microsoft.com/office/powerpoint/2010/main" val="155815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29692"/>
              </p:ext>
            </p:extLst>
          </p:nvPr>
        </p:nvGraphicFramePr>
        <p:xfrm>
          <a:off x="304800" y="1371600"/>
          <a:ext cx="8610600" cy="4450080"/>
        </p:xfrm>
        <a:graphic>
          <a:graphicData uri="http://schemas.openxmlformats.org/drawingml/2006/table">
            <a:tbl>
              <a:tblPr firstRow="1" bandRow="1">
                <a:tableStyleId>{21E4AEA4-8DFA-4A89-87EB-49C32662AFE0}</a:tableStyleId>
              </a:tblPr>
              <a:tblGrid>
                <a:gridCol w="2209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pPr fontAlgn="base"/>
                      <a:r>
                        <a:rPr lang="en-US" dirty="0">
                          <a:effectLst/>
                        </a:rPr>
                        <a:t>Name</a:t>
                      </a:r>
                      <a:endParaRPr lang="en-US" b="1" i="0" dirty="0">
                        <a:effectLst/>
                      </a:endParaRPr>
                    </a:p>
                  </a:txBody>
                  <a:tcPr marL="28575" marR="28575" marT="28575" marB="28575"/>
                </a:tc>
                <a:tc>
                  <a:txBody>
                    <a:bodyPr/>
                    <a:lstStyle/>
                    <a:p>
                      <a:pPr fontAlgn="base"/>
                      <a:r>
                        <a:rPr lang="en-US">
                          <a:effectLst/>
                        </a:rPr>
                        <a:t>Description</a:t>
                      </a:r>
                      <a:endParaRPr lang="en-US" b="1" i="0">
                        <a:effectLst/>
                      </a:endParaRPr>
                    </a:p>
                  </a:txBody>
                  <a:tcPr marL="28575" marR="28575" marT="28575" marB="28575"/>
                </a:tc>
                <a:extLst>
                  <a:ext uri="{0D108BD9-81ED-4DB2-BD59-A6C34878D82A}">
                    <a16:rowId xmlns:a16="http://schemas.microsoft.com/office/drawing/2014/main" val="10000"/>
                  </a:ext>
                </a:extLst>
              </a:tr>
              <a:tr h="370840">
                <a:tc>
                  <a:txBody>
                    <a:bodyPr/>
                    <a:lstStyle/>
                    <a:p>
                      <a:pPr fontAlgn="base"/>
                      <a:r>
                        <a:rPr lang="en-US" u="none" strike="noStrike" dirty="0">
                          <a:effectLst/>
                        </a:rPr>
                        <a:t>CUME_DIST()</a:t>
                      </a:r>
                      <a:endParaRPr lang="en-US" dirty="0">
                        <a:effectLst/>
                      </a:endParaRPr>
                    </a:p>
                  </a:txBody>
                  <a:tcPr marL="47625" marR="47625"/>
                </a:tc>
                <a:tc>
                  <a:txBody>
                    <a:bodyPr/>
                    <a:lstStyle/>
                    <a:p>
                      <a:pPr fontAlgn="base"/>
                      <a:r>
                        <a:rPr lang="en-US">
                          <a:effectLst/>
                        </a:rPr>
                        <a:t>Cumulative distribution value</a:t>
                      </a:r>
                    </a:p>
                  </a:txBody>
                  <a:tcPr marL="47625" marR="47625"/>
                </a:tc>
                <a:extLst>
                  <a:ext uri="{0D108BD9-81ED-4DB2-BD59-A6C34878D82A}">
                    <a16:rowId xmlns:a16="http://schemas.microsoft.com/office/drawing/2014/main" val="10001"/>
                  </a:ext>
                </a:extLst>
              </a:tr>
              <a:tr h="370840">
                <a:tc>
                  <a:txBody>
                    <a:bodyPr/>
                    <a:lstStyle/>
                    <a:p>
                      <a:pPr fontAlgn="base"/>
                      <a:r>
                        <a:rPr lang="en-US" u="none" strike="noStrike" dirty="0">
                          <a:effectLst/>
                        </a:rPr>
                        <a:t>DENSE_RANK()</a:t>
                      </a:r>
                      <a:endParaRPr lang="en-US" dirty="0">
                        <a:effectLst/>
                      </a:endParaRPr>
                    </a:p>
                  </a:txBody>
                  <a:tcPr marL="47625" marR="47625"/>
                </a:tc>
                <a:tc>
                  <a:txBody>
                    <a:bodyPr/>
                    <a:lstStyle/>
                    <a:p>
                      <a:pPr fontAlgn="base"/>
                      <a:r>
                        <a:rPr lang="en-US">
                          <a:effectLst/>
                        </a:rPr>
                        <a:t>Rank of current row within its partition, without gaps</a:t>
                      </a:r>
                    </a:p>
                  </a:txBody>
                  <a:tcPr marL="47625" marR="47625"/>
                </a:tc>
                <a:extLst>
                  <a:ext uri="{0D108BD9-81ED-4DB2-BD59-A6C34878D82A}">
                    <a16:rowId xmlns:a16="http://schemas.microsoft.com/office/drawing/2014/main" val="10002"/>
                  </a:ext>
                </a:extLst>
              </a:tr>
              <a:tr h="370840">
                <a:tc>
                  <a:txBody>
                    <a:bodyPr/>
                    <a:lstStyle/>
                    <a:p>
                      <a:pPr fontAlgn="base"/>
                      <a:r>
                        <a:rPr lang="en-US" u="none" strike="noStrike" dirty="0">
                          <a:effectLst/>
                        </a:rPr>
                        <a:t>FIRST_VALUE()</a:t>
                      </a:r>
                      <a:endParaRPr lang="en-US" dirty="0">
                        <a:effectLst/>
                      </a:endParaRPr>
                    </a:p>
                  </a:txBody>
                  <a:tcPr marL="47625" marR="47625"/>
                </a:tc>
                <a:tc>
                  <a:txBody>
                    <a:bodyPr/>
                    <a:lstStyle/>
                    <a:p>
                      <a:pPr fontAlgn="base"/>
                      <a:r>
                        <a:rPr lang="en-US">
                          <a:effectLst/>
                        </a:rPr>
                        <a:t>Value of argument from first row of window frame</a:t>
                      </a:r>
                    </a:p>
                  </a:txBody>
                  <a:tcPr marL="47625" marR="47625"/>
                </a:tc>
                <a:extLst>
                  <a:ext uri="{0D108BD9-81ED-4DB2-BD59-A6C34878D82A}">
                    <a16:rowId xmlns:a16="http://schemas.microsoft.com/office/drawing/2014/main" val="10003"/>
                  </a:ext>
                </a:extLst>
              </a:tr>
              <a:tr h="370840">
                <a:tc>
                  <a:txBody>
                    <a:bodyPr/>
                    <a:lstStyle/>
                    <a:p>
                      <a:pPr fontAlgn="base"/>
                      <a:r>
                        <a:rPr lang="en-US" u="none" strike="noStrike" dirty="0">
                          <a:effectLst/>
                        </a:rPr>
                        <a:t>LAG()</a:t>
                      </a:r>
                      <a:endParaRPr lang="en-US" dirty="0">
                        <a:effectLst/>
                      </a:endParaRPr>
                    </a:p>
                  </a:txBody>
                  <a:tcPr marL="47625" marR="47625"/>
                </a:tc>
                <a:tc>
                  <a:txBody>
                    <a:bodyPr/>
                    <a:lstStyle/>
                    <a:p>
                      <a:pPr fontAlgn="base"/>
                      <a:r>
                        <a:rPr lang="en-US">
                          <a:effectLst/>
                        </a:rPr>
                        <a:t>Value of argument from row lagging current row within partition</a:t>
                      </a:r>
                    </a:p>
                  </a:txBody>
                  <a:tcPr marL="47625" marR="47625"/>
                </a:tc>
                <a:extLst>
                  <a:ext uri="{0D108BD9-81ED-4DB2-BD59-A6C34878D82A}">
                    <a16:rowId xmlns:a16="http://schemas.microsoft.com/office/drawing/2014/main" val="10004"/>
                  </a:ext>
                </a:extLst>
              </a:tr>
              <a:tr h="370840">
                <a:tc>
                  <a:txBody>
                    <a:bodyPr/>
                    <a:lstStyle/>
                    <a:p>
                      <a:pPr fontAlgn="base"/>
                      <a:r>
                        <a:rPr lang="en-US" u="none" strike="noStrike" dirty="0">
                          <a:effectLst/>
                        </a:rPr>
                        <a:t>LAST_VALUE()</a:t>
                      </a:r>
                      <a:endParaRPr lang="en-US" dirty="0">
                        <a:effectLst/>
                      </a:endParaRPr>
                    </a:p>
                  </a:txBody>
                  <a:tcPr marL="47625" marR="47625"/>
                </a:tc>
                <a:tc>
                  <a:txBody>
                    <a:bodyPr/>
                    <a:lstStyle/>
                    <a:p>
                      <a:pPr fontAlgn="base"/>
                      <a:r>
                        <a:rPr lang="en-US">
                          <a:effectLst/>
                        </a:rPr>
                        <a:t>Value of argument from last row of window frame</a:t>
                      </a:r>
                    </a:p>
                  </a:txBody>
                  <a:tcPr marL="47625" marR="47625"/>
                </a:tc>
                <a:extLst>
                  <a:ext uri="{0D108BD9-81ED-4DB2-BD59-A6C34878D82A}">
                    <a16:rowId xmlns:a16="http://schemas.microsoft.com/office/drawing/2014/main" val="10005"/>
                  </a:ext>
                </a:extLst>
              </a:tr>
              <a:tr h="370840">
                <a:tc>
                  <a:txBody>
                    <a:bodyPr/>
                    <a:lstStyle/>
                    <a:p>
                      <a:pPr fontAlgn="base"/>
                      <a:r>
                        <a:rPr lang="en-US" u="none" strike="noStrike" dirty="0">
                          <a:effectLst/>
                        </a:rPr>
                        <a:t>LEAD()</a:t>
                      </a:r>
                      <a:endParaRPr lang="en-US" dirty="0">
                        <a:effectLst/>
                      </a:endParaRPr>
                    </a:p>
                  </a:txBody>
                  <a:tcPr marL="47625" marR="47625"/>
                </a:tc>
                <a:tc>
                  <a:txBody>
                    <a:bodyPr/>
                    <a:lstStyle/>
                    <a:p>
                      <a:pPr fontAlgn="base"/>
                      <a:r>
                        <a:rPr lang="en-US">
                          <a:effectLst/>
                        </a:rPr>
                        <a:t>Value of argument from row leading current row within partition</a:t>
                      </a:r>
                    </a:p>
                  </a:txBody>
                  <a:tcPr marL="47625" marR="47625"/>
                </a:tc>
                <a:extLst>
                  <a:ext uri="{0D108BD9-81ED-4DB2-BD59-A6C34878D82A}">
                    <a16:rowId xmlns:a16="http://schemas.microsoft.com/office/drawing/2014/main" val="10006"/>
                  </a:ext>
                </a:extLst>
              </a:tr>
              <a:tr h="370840">
                <a:tc>
                  <a:txBody>
                    <a:bodyPr/>
                    <a:lstStyle/>
                    <a:p>
                      <a:pPr fontAlgn="base"/>
                      <a:r>
                        <a:rPr lang="en-US" u="none" strike="noStrike" dirty="0">
                          <a:effectLst/>
                        </a:rPr>
                        <a:t>NTH_VALUE()</a:t>
                      </a:r>
                      <a:endParaRPr lang="en-US" dirty="0">
                        <a:effectLst/>
                      </a:endParaRPr>
                    </a:p>
                  </a:txBody>
                  <a:tcPr marL="47625" marR="47625"/>
                </a:tc>
                <a:tc>
                  <a:txBody>
                    <a:bodyPr/>
                    <a:lstStyle/>
                    <a:p>
                      <a:pPr fontAlgn="base"/>
                      <a:r>
                        <a:rPr lang="en-US">
                          <a:effectLst/>
                        </a:rPr>
                        <a:t>Value of argument from N-th row of window frame</a:t>
                      </a:r>
                    </a:p>
                  </a:txBody>
                  <a:tcPr marL="47625" marR="47625"/>
                </a:tc>
                <a:extLst>
                  <a:ext uri="{0D108BD9-81ED-4DB2-BD59-A6C34878D82A}">
                    <a16:rowId xmlns:a16="http://schemas.microsoft.com/office/drawing/2014/main" val="10007"/>
                  </a:ext>
                </a:extLst>
              </a:tr>
              <a:tr h="370840">
                <a:tc>
                  <a:txBody>
                    <a:bodyPr/>
                    <a:lstStyle/>
                    <a:p>
                      <a:pPr fontAlgn="base"/>
                      <a:r>
                        <a:rPr lang="en-US" u="none" strike="noStrike" dirty="0">
                          <a:effectLst/>
                        </a:rPr>
                        <a:t>NTILE()</a:t>
                      </a:r>
                      <a:endParaRPr lang="en-US" dirty="0">
                        <a:effectLst/>
                      </a:endParaRPr>
                    </a:p>
                  </a:txBody>
                  <a:tcPr marL="47625" marR="47625"/>
                </a:tc>
                <a:tc>
                  <a:txBody>
                    <a:bodyPr/>
                    <a:lstStyle/>
                    <a:p>
                      <a:pPr fontAlgn="base"/>
                      <a:r>
                        <a:rPr lang="en-US">
                          <a:effectLst/>
                        </a:rPr>
                        <a:t>Bucket number of current row within its partition.</a:t>
                      </a:r>
                    </a:p>
                  </a:txBody>
                  <a:tcPr marL="47625" marR="47625"/>
                </a:tc>
                <a:extLst>
                  <a:ext uri="{0D108BD9-81ED-4DB2-BD59-A6C34878D82A}">
                    <a16:rowId xmlns:a16="http://schemas.microsoft.com/office/drawing/2014/main" val="10008"/>
                  </a:ext>
                </a:extLst>
              </a:tr>
              <a:tr h="370840">
                <a:tc>
                  <a:txBody>
                    <a:bodyPr/>
                    <a:lstStyle/>
                    <a:p>
                      <a:pPr fontAlgn="base"/>
                      <a:r>
                        <a:rPr lang="en-US" u="none" strike="noStrike" dirty="0">
                          <a:effectLst/>
                        </a:rPr>
                        <a:t>PERCENT_RANK()</a:t>
                      </a:r>
                      <a:endParaRPr lang="en-US" dirty="0">
                        <a:effectLst/>
                      </a:endParaRPr>
                    </a:p>
                  </a:txBody>
                  <a:tcPr marL="47625" marR="47625"/>
                </a:tc>
                <a:tc>
                  <a:txBody>
                    <a:bodyPr/>
                    <a:lstStyle/>
                    <a:p>
                      <a:pPr fontAlgn="base"/>
                      <a:r>
                        <a:rPr lang="en-US">
                          <a:effectLst/>
                        </a:rPr>
                        <a:t>Percentage rank value</a:t>
                      </a:r>
                    </a:p>
                  </a:txBody>
                  <a:tcPr marL="47625" marR="47625"/>
                </a:tc>
                <a:extLst>
                  <a:ext uri="{0D108BD9-81ED-4DB2-BD59-A6C34878D82A}">
                    <a16:rowId xmlns:a16="http://schemas.microsoft.com/office/drawing/2014/main" val="10009"/>
                  </a:ext>
                </a:extLst>
              </a:tr>
              <a:tr h="370840">
                <a:tc>
                  <a:txBody>
                    <a:bodyPr/>
                    <a:lstStyle/>
                    <a:p>
                      <a:pPr fontAlgn="base"/>
                      <a:r>
                        <a:rPr lang="en-US" u="none" strike="noStrike" dirty="0">
                          <a:effectLst/>
                        </a:rPr>
                        <a:t>RANK()</a:t>
                      </a:r>
                      <a:endParaRPr lang="en-US" dirty="0">
                        <a:effectLst/>
                      </a:endParaRPr>
                    </a:p>
                  </a:txBody>
                  <a:tcPr marL="47625" marR="47625"/>
                </a:tc>
                <a:tc>
                  <a:txBody>
                    <a:bodyPr/>
                    <a:lstStyle/>
                    <a:p>
                      <a:pPr fontAlgn="base"/>
                      <a:r>
                        <a:rPr lang="en-US">
                          <a:effectLst/>
                        </a:rPr>
                        <a:t>Rank of current row within its partition, with gaps</a:t>
                      </a:r>
                    </a:p>
                  </a:txBody>
                  <a:tcPr marL="47625" marR="47625"/>
                </a:tc>
                <a:extLst>
                  <a:ext uri="{0D108BD9-81ED-4DB2-BD59-A6C34878D82A}">
                    <a16:rowId xmlns:a16="http://schemas.microsoft.com/office/drawing/2014/main" val="10010"/>
                  </a:ext>
                </a:extLst>
              </a:tr>
              <a:tr h="370840">
                <a:tc>
                  <a:txBody>
                    <a:bodyPr/>
                    <a:lstStyle/>
                    <a:p>
                      <a:pPr fontAlgn="base"/>
                      <a:r>
                        <a:rPr lang="en-US" u="none" strike="noStrike" dirty="0">
                          <a:effectLst/>
                        </a:rPr>
                        <a:t>ROW_NUMBER()</a:t>
                      </a:r>
                      <a:endParaRPr lang="en-US" dirty="0">
                        <a:effectLst/>
                      </a:endParaRPr>
                    </a:p>
                  </a:txBody>
                  <a:tcPr marL="47625" marR="47625"/>
                </a:tc>
                <a:tc>
                  <a:txBody>
                    <a:bodyPr/>
                    <a:lstStyle/>
                    <a:p>
                      <a:pPr fontAlgn="base"/>
                      <a:r>
                        <a:rPr lang="en-US" dirty="0">
                          <a:effectLst/>
                        </a:rPr>
                        <a:t>Number of current row within its partition</a:t>
                      </a:r>
                    </a:p>
                  </a:txBody>
                  <a:tcPr marL="47625" marR="47625"/>
                </a:tc>
                <a:extLst>
                  <a:ext uri="{0D108BD9-81ED-4DB2-BD59-A6C34878D82A}">
                    <a16:rowId xmlns:a16="http://schemas.microsoft.com/office/drawing/2014/main" val="10011"/>
                  </a:ext>
                </a:extLst>
              </a:tr>
            </a:tbl>
          </a:graphicData>
        </a:graphic>
      </p:graphicFrame>
      <p:sp>
        <p:nvSpPr>
          <p:cNvPr id="5" name="Title 1"/>
          <p:cNvSpPr>
            <a:spLocks noGrp="1"/>
          </p:cNvSpPr>
          <p:nvPr>
            <p:ph type="title"/>
          </p:nvPr>
        </p:nvSpPr>
        <p:spPr>
          <a:xfrm>
            <a:off x="457200" y="274638"/>
            <a:ext cx="8229600" cy="1143000"/>
          </a:xfrm>
        </p:spPr>
        <p:txBody>
          <a:bodyPr/>
          <a:lstStyle/>
          <a:p>
            <a:pPr algn="l"/>
            <a:r>
              <a:rPr lang="en-US" b="1" u="sng" dirty="0">
                <a:solidFill>
                  <a:srgbClr val="C00000"/>
                </a:solidFill>
              </a:rPr>
              <a:t>Window Functions</a:t>
            </a:r>
            <a:endParaRPr lang="en-US" dirty="0"/>
          </a:p>
        </p:txBody>
      </p:sp>
    </p:spTree>
    <p:extLst>
      <p:ext uri="{BB962C8B-B14F-4D97-AF65-F5344CB8AC3E}">
        <p14:creationId xmlns:p14="http://schemas.microsoft.com/office/powerpoint/2010/main" val="86789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OVER Clause</a:t>
            </a:r>
            <a:endParaRPr lang="en-US" dirty="0"/>
          </a:p>
        </p:txBody>
      </p:sp>
      <p:sp>
        <p:nvSpPr>
          <p:cNvPr id="3" name="Content Placeholder 2"/>
          <p:cNvSpPr>
            <a:spLocks noGrp="1"/>
          </p:cNvSpPr>
          <p:nvPr>
            <p:ph idx="1"/>
          </p:nvPr>
        </p:nvSpPr>
        <p:spPr>
          <a:xfrm>
            <a:off x="457200" y="1295400"/>
            <a:ext cx="8534400" cy="5105400"/>
          </a:xfrm>
        </p:spPr>
        <p:txBody>
          <a:bodyPr>
            <a:normAutofit/>
          </a:bodyPr>
          <a:lstStyle/>
          <a:p>
            <a:r>
              <a:rPr lang="en-US" sz="2400" dirty="0"/>
              <a:t>The OVER clause has two forms:</a:t>
            </a:r>
          </a:p>
          <a:p>
            <a:endParaRPr lang="en-US" sz="2400" dirty="0"/>
          </a:p>
          <a:p>
            <a:pPr marL="0" indent="0">
              <a:buNone/>
            </a:pPr>
            <a:endParaRPr lang="en-US" sz="2400" dirty="0"/>
          </a:p>
          <a:p>
            <a:pPr marL="0" indent="0">
              <a:buNone/>
            </a:pPr>
            <a:endParaRPr lang="en-US" sz="2400" dirty="0"/>
          </a:p>
          <a:p>
            <a:r>
              <a:rPr lang="en-US" sz="2400" dirty="0"/>
              <a:t>Both forms define how the window function should process query rows. They differ in whether the window is defined directly in the OVER clause, or supplied by a reference to a named window defined elsewhere in the query:</a:t>
            </a:r>
          </a:p>
          <a:p>
            <a:pPr lvl="1"/>
            <a:r>
              <a:rPr lang="en-US" sz="2100" dirty="0"/>
              <a:t>In the first case, the window specification appears directly in the OVER clause, between the parentheses.</a:t>
            </a:r>
          </a:p>
          <a:p>
            <a:pPr lvl="1"/>
            <a:r>
              <a:rPr lang="en-US" sz="2100" dirty="0"/>
              <a:t>In the second case, </a:t>
            </a:r>
            <a:r>
              <a:rPr lang="en-US" sz="2100" i="1" dirty="0"/>
              <a:t>window_name</a:t>
            </a:r>
            <a:r>
              <a:rPr lang="en-US" sz="2100" dirty="0"/>
              <a:t> is the name for a window specification defined by a WINDOW clause elsewhere in the query.</a:t>
            </a:r>
          </a:p>
          <a:p>
            <a:pPr marL="0" indent="0">
              <a:buNone/>
            </a:pPr>
            <a:endParaRPr lang="en-US" sz="2400" dirty="0"/>
          </a:p>
        </p:txBody>
      </p:sp>
      <p:sp>
        <p:nvSpPr>
          <p:cNvPr id="4" name="TextBox 3"/>
          <p:cNvSpPr txBox="1"/>
          <p:nvPr/>
        </p:nvSpPr>
        <p:spPr>
          <a:xfrm>
            <a:off x="10058400" y="1981200"/>
            <a:ext cx="184731" cy="369332"/>
          </a:xfrm>
          <a:prstGeom prst="rect">
            <a:avLst/>
          </a:prstGeom>
          <a:noFill/>
        </p:spPr>
        <p:txBody>
          <a:bodyPr wrap="none" rtlCol="0">
            <a:spAutoFit/>
          </a:bodyPr>
          <a:lstStyle/>
          <a:p>
            <a:endParaRPr lang="en-US" dirty="0"/>
          </a:p>
        </p:txBody>
      </p:sp>
      <p:sp>
        <p:nvSpPr>
          <p:cNvPr id="5" name="TextBox 4"/>
          <p:cNvSpPr txBox="1"/>
          <p:nvPr/>
        </p:nvSpPr>
        <p:spPr>
          <a:xfrm>
            <a:off x="386166" y="1842700"/>
            <a:ext cx="8610600" cy="1015663"/>
          </a:xfrm>
          <a:prstGeom prst="rect">
            <a:avLst/>
          </a:prstGeom>
          <a:noFill/>
          <a:ln>
            <a:solidFill>
              <a:srgbClr val="C00000"/>
            </a:solidFill>
          </a:ln>
        </p:spPr>
        <p:txBody>
          <a:bodyPr wrap="square" rtlCol="0">
            <a:spAutoFit/>
          </a:bodyPr>
          <a:lstStyle/>
          <a:p>
            <a:r>
              <a:rPr lang="en-US" sz="2000" i="1" dirty="0">
                <a:solidFill>
                  <a:srgbClr val="C00000"/>
                </a:solidFill>
              </a:rPr>
              <a:t>over_clause</a:t>
            </a:r>
            <a:r>
              <a:rPr lang="en-US" sz="2000" dirty="0">
                <a:solidFill>
                  <a:srgbClr val="C00000"/>
                </a:solidFill>
              </a:rPr>
              <a:t>: {OVER (</a:t>
            </a:r>
            <a:r>
              <a:rPr lang="en-US" sz="2000" i="1" dirty="0">
                <a:solidFill>
                  <a:srgbClr val="C00000"/>
                </a:solidFill>
              </a:rPr>
              <a:t>window_spec</a:t>
            </a:r>
            <a:r>
              <a:rPr lang="en-US" sz="2000" dirty="0">
                <a:solidFill>
                  <a:srgbClr val="C00000"/>
                </a:solidFill>
              </a:rPr>
              <a:t>) | OVER </a:t>
            </a:r>
            <a:r>
              <a:rPr lang="en-US" sz="2000" i="1" dirty="0">
                <a:solidFill>
                  <a:srgbClr val="C00000"/>
                </a:solidFill>
              </a:rPr>
              <a:t>window_name</a:t>
            </a:r>
            <a:r>
              <a:rPr lang="en-US" sz="2000" dirty="0">
                <a:solidFill>
                  <a:srgbClr val="C00000"/>
                </a:solidFill>
              </a:rPr>
              <a:t>}</a:t>
            </a:r>
          </a:p>
          <a:p>
            <a:r>
              <a:rPr lang="en-US" sz="2000" dirty="0">
                <a:solidFill>
                  <a:srgbClr val="C00000"/>
                </a:solidFill>
              </a:rPr>
              <a:t>window_spec: [window_name] [</a:t>
            </a:r>
            <a:r>
              <a:rPr lang="en-US" sz="2000" dirty="0" err="1">
                <a:solidFill>
                  <a:srgbClr val="C00000"/>
                </a:solidFill>
              </a:rPr>
              <a:t>partition_clause</a:t>
            </a:r>
            <a:r>
              <a:rPr lang="en-US" sz="2000" dirty="0">
                <a:solidFill>
                  <a:srgbClr val="C00000"/>
                </a:solidFill>
              </a:rPr>
              <a:t>] [</a:t>
            </a:r>
            <a:r>
              <a:rPr lang="en-US" sz="2000" dirty="0" err="1">
                <a:solidFill>
                  <a:srgbClr val="C00000"/>
                </a:solidFill>
              </a:rPr>
              <a:t>order_clause</a:t>
            </a:r>
            <a:r>
              <a:rPr lang="en-US" sz="2000" dirty="0">
                <a:solidFill>
                  <a:srgbClr val="C00000"/>
                </a:solidFill>
              </a:rPr>
              <a:t>] [</a:t>
            </a:r>
            <a:r>
              <a:rPr lang="en-US" sz="2000" dirty="0" err="1">
                <a:solidFill>
                  <a:srgbClr val="C00000"/>
                </a:solidFill>
              </a:rPr>
              <a:t>frame_clause</a:t>
            </a:r>
            <a:r>
              <a:rPr lang="en-US" sz="2000" dirty="0">
                <a:solidFill>
                  <a:srgbClr val="C00000"/>
                </a:solidFill>
              </a:rPr>
              <a:t>]</a:t>
            </a:r>
          </a:p>
          <a:p>
            <a:r>
              <a:rPr lang="en-US" sz="2000" i="1" dirty="0" err="1">
                <a:solidFill>
                  <a:srgbClr val="C00000"/>
                </a:solidFill>
              </a:rPr>
              <a:t>partition_clause</a:t>
            </a:r>
            <a:r>
              <a:rPr lang="en-US" sz="2000" dirty="0">
                <a:solidFill>
                  <a:srgbClr val="C00000"/>
                </a:solidFill>
              </a:rPr>
              <a:t>: PARTITION BY </a:t>
            </a:r>
            <a:r>
              <a:rPr lang="en-US" sz="2000" i="1" dirty="0">
                <a:solidFill>
                  <a:srgbClr val="C00000"/>
                </a:solidFill>
              </a:rPr>
              <a:t>expr</a:t>
            </a:r>
            <a:r>
              <a:rPr lang="en-US" sz="2000" dirty="0">
                <a:solidFill>
                  <a:srgbClr val="C00000"/>
                </a:solidFill>
              </a:rPr>
              <a:t> [, </a:t>
            </a:r>
            <a:r>
              <a:rPr lang="en-US" sz="2000" i="1" dirty="0">
                <a:solidFill>
                  <a:srgbClr val="C00000"/>
                </a:solidFill>
              </a:rPr>
              <a:t>expr</a:t>
            </a:r>
            <a:r>
              <a:rPr lang="en-US" sz="2000" dirty="0">
                <a:solidFill>
                  <a:srgbClr val="C00000"/>
                </a:solidFill>
              </a:rPr>
              <a:t>] ...</a:t>
            </a:r>
          </a:p>
        </p:txBody>
      </p:sp>
    </p:spTree>
    <p:extLst>
      <p:ext uri="{BB962C8B-B14F-4D97-AF65-F5344CB8AC3E}">
        <p14:creationId xmlns:p14="http://schemas.microsoft.com/office/powerpoint/2010/main" val="406967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NAMED Windows</a:t>
            </a:r>
            <a:endParaRPr lang="en-US" dirty="0"/>
          </a:p>
        </p:txBody>
      </p:sp>
      <p:sp>
        <p:nvSpPr>
          <p:cNvPr id="3" name="Content Placeholder 2"/>
          <p:cNvSpPr>
            <a:spLocks noGrp="1"/>
          </p:cNvSpPr>
          <p:nvPr>
            <p:ph idx="1"/>
          </p:nvPr>
        </p:nvSpPr>
        <p:spPr>
          <a:xfrm>
            <a:off x="457200" y="1295400"/>
            <a:ext cx="8534400" cy="5105400"/>
          </a:xfrm>
        </p:spPr>
        <p:txBody>
          <a:bodyPr>
            <a:normAutofit/>
          </a:bodyPr>
          <a:lstStyle/>
          <a:p>
            <a:r>
              <a:rPr lang="en-US" sz="2400" dirty="0"/>
              <a:t>Windows can be defined and given names by which to refer to them in OVER clauses. </a:t>
            </a:r>
          </a:p>
          <a:p>
            <a:r>
              <a:rPr lang="en-US" sz="2400" dirty="0"/>
              <a:t>To do this, use a WINDOW clause. </a:t>
            </a:r>
          </a:p>
          <a:p>
            <a:r>
              <a:rPr lang="en-US" sz="2400" dirty="0"/>
              <a:t>If present in a query, the WINDOW clause falls between the positions of the HAVING and ORDER BY clauses, and has this syntax:</a:t>
            </a:r>
          </a:p>
        </p:txBody>
      </p:sp>
      <p:sp>
        <p:nvSpPr>
          <p:cNvPr id="4" name="TextBox 3"/>
          <p:cNvSpPr txBox="1"/>
          <p:nvPr/>
        </p:nvSpPr>
        <p:spPr>
          <a:xfrm>
            <a:off x="10058400" y="1981200"/>
            <a:ext cx="184731" cy="369332"/>
          </a:xfrm>
          <a:prstGeom prst="rect">
            <a:avLst/>
          </a:prstGeom>
          <a:noFill/>
        </p:spPr>
        <p:txBody>
          <a:bodyPr wrap="none" rtlCol="0">
            <a:spAutoFit/>
          </a:bodyPr>
          <a:lstStyle/>
          <a:p>
            <a:endParaRPr lang="en-US" dirty="0"/>
          </a:p>
        </p:txBody>
      </p:sp>
      <p:sp>
        <p:nvSpPr>
          <p:cNvPr id="5" name="TextBox 4"/>
          <p:cNvSpPr txBox="1"/>
          <p:nvPr/>
        </p:nvSpPr>
        <p:spPr>
          <a:xfrm>
            <a:off x="1143000" y="3962400"/>
            <a:ext cx="6858000" cy="954107"/>
          </a:xfrm>
          <a:prstGeom prst="rect">
            <a:avLst/>
          </a:prstGeom>
          <a:noFill/>
          <a:ln>
            <a:solidFill>
              <a:srgbClr val="C00000"/>
            </a:solidFill>
          </a:ln>
        </p:spPr>
        <p:txBody>
          <a:bodyPr wrap="square" rtlCol="0">
            <a:spAutoFit/>
          </a:bodyPr>
          <a:lstStyle/>
          <a:p>
            <a:r>
              <a:rPr lang="en-US" sz="2800" dirty="0">
                <a:solidFill>
                  <a:srgbClr val="C00000"/>
                </a:solidFill>
              </a:rPr>
              <a:t>WINDOW </a:t>
            </a:r>
            <a:r>
              <a:rPr lang="en-US" sz="2800" i="1" dirty="0" err="1">
                <a:solidFill>
                  <a:srgbClr val="C00000"/>
                </a:solidFill>
              </a:rPr>
              <a:t>window_name</a:t>
            </a:r>
            <a:r>
              <a:rPr lang="en-US" sz="2800" dirty="0">
                <a:solidFill>
                  <a:srgbClr val="C00000"/>
                </a:solidFill>
              </a:rPr>
              <a:t> AS (</a:t>
            </a:r>
            <a:r>
              <a:rPr lang="en-US" sz="2800" i="1" dirty="0" err="1">
                <a:solidFill>
                  <a:srgbClr val="C00000"/>
                </a:solidFill>
              </a:rPr>
              <a:t>window_spec</a:t>
            </a:r>
            <a:r>
              <a:rPr lang="en-US" sz="2800" dirty="0">
                <a:solidFill>
                  <a:srgbClr val="C00000"/>
                </a:solidFill>
              </a:rPr>
              <a:t>)  [, </a:t>
            </a:r>
            <a:r>
              <a:rPr lang="en-US" sz="2800" i="1" dirty="0" err="1">
                <a:solidFill>
                  <a:srgbClr val="C00000"/>
                </a:solidFill>
              </a:rPr>
              <a:t>window_name</a:t>
            </a:r>
            <a:r>
              <a:rPr lang="en-US" sz="2800" dirty="0">
                <a:solidFill>
                  <a:srgbClr val="C00000"/>
                </a:solidFill>
              </a:rPr>
              <a:t> AS (</a:t>
            </a:r>
            <a:r>
              <a:rPr lang="en-US" sz="2800" i="1" dirty="0" err="1">
                <a:solidFill>
                  <a:srgbClr val="C00000"/>
                </a:solidFill>
              </a:rPr>
              <a:t>window_spec</a:t>
            </a:r>
            <a:r>
              <a:rPr lang="en-US" sz="2800" dirty="0">
                <a:solidFill>
                  <a:srgbClr val="C00000"/>
                </a:solidFill>
              </a:rPr>
              <a:t>)] ...</a:t>
            </a:r>
          </a:p>
        </p:txBody>
      </p:sp>
    </p:spTree>
    <p:extLst>
      <p:ext uri="{BB962C8B-B14F-4D97-AF65-F5344CB8AC3E}">
        <p14:creationId xmlns:p14="http://schemas.microsoft.com/office/powerpoint/2010/main" val="450516637"/>
      </p:ext>
    </p:extLst>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9E2317B5-2DF1-430F-B0A0-6B45B1FA141A}" vid="{2E7DD423-2E71-4340-8E2A-AF187DE81B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13678</TotalTime>
  <Words>3134</Words>
  <Application>Microsoft Office PowerPoint</Application>
  <PresentationFormat>On-screen Show (4:3)</PresentationFormat>
  <Paragraphs>214</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Arial Rounded MT Bold</vt:lpstr>
      <vt:lpstr>Calibri</vt:lpstr>
      <vt:lpstr>Stencil</vt:lpstr>
      <vt:lpstr>Times New Roman</vt:lpstr>
      <vt:lpstr>Presentation3</vt:lpstr>
      <vt:lpstr>LECTURE 9   ADVANCED TOPICS</vt:lpstr>
      <vt:lpstr>LEARNING OUTCOME</vt:lpstr>
      <vt:lpstr>AGENDA</vt:lpstr>
      <vt:lpstr>PowerPoint Presentation</vt:lpstr>
      <vt:lpstr>Window Functions</vt:lpstr>
      <vt:lpstr>Window Functions</vt:lpstr>
      <vt:lpstr>Window Functions</vt:lpstr>
      <vt:lpstr>OVER Clause</vt:lpstr>
      <vt:lpstr>NAMED Windows</vt:lpstr>
      <vt:lpstr>Window Function Restrictions</vt:lpstr>
      <vt:lpstr>PowerPoint Presentation</vt:lpstr>
      <vt:lpstr>Partitioning</vt:lpstr>
      <vt:lpstr>PowerPoint Presentation</vt:lpstr>
      <vt:lpstr>Date and Time Functions</vt:lpstr>
      <vt:lpstr>Date and Time Functions</vt:lpstr>
      <vt:lpstr>PowerPoint Presentation</vt:lpstr>
      <vt:lpstr>Understanding the Query Execution Plan</vt:lpstr>
      <vt:lpstr>Optimizing Queries with EXPLAIN</vt:lpstr>
      <vt:lpstr>PowerPoint Presentation</vt:lpstr>
      <vt:lpstr>Pivoting 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Orientation</dc:title>
  <dc:creator>Suhas Pote</dc:creator>
  <cp:lastModifiedBy>Samit</cp:lastModifiedBy>
  <cp:revision>747</cp:revision>
  <dcterms:created xsi:type="dcterms:W3CDTF">2016-07-19T06:37:48Z</dcterms:created>
  <dcterms:modified xsi:type="dcterms:W3CDTF">2020-02-18T11:25:21Z</dcterms:modified>
</cp:coreProperties>
</file>