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67" r:id="rId8"/>
    <p:sldId id="261" r:id="rId9"/>
    <p:sldId id="262" r:id="rId10"/>
    <p:sldId id="268" r:id="rId11"/>
    <p:sldId id="269"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6" y="1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8F3CB-5E68-4EE1-AFEB-F837303988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450CAB-3580-4274-AABC-9775C89586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7FD69F-B722-440F-B1C1-7D8639487AB6}"/>
              </a:ext>
            </a:extLst>
          </p:cNvPr>
          <p:cNvSpPr>
            <a:spLocks noGrp="1"/>
          </p:cNvSpPr>
          <p:nvPr>
            <p:ph type="dt" sz="half" idx="10"/>
          </p:nvPr>
        </p:nvSpPr>
        <p:spPr/>
        <p:txBody>
          <a:bodyPr/>
          <a:lstStyle/>
          <a:p>
            <a:fld id="{BF5856F3-8427-4D8D-93FE-A4E4A9B19DF7}" type="datetimeFigureOut">
              <a:rPr lang="en-IN" smtClean="0"/>
              <a:t>11-10-2019</a:t>
            </a:fld>
            <a:endParaRPr lang="en-IN"/>
          </a:p>
        </p:txBody>
      </p:sp>
      <p:sp>
        <p:nvSpPr>
          <p:cNvPr id="5" name="Footer Placeholder 4">
            <a:extLst>
              <a:ext uri="{FF2B5EF4-FFF2-40B4-BE49-F238E27FC236}">
                <a16:creationId xmlns:a16="http://schemas.microsoft.com/office/drawing/2014/main" id="{305BE0E4-2451-4BA5-A254-3AB8DD250A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798FAC-BEDE-4196-8D34-03A28DB94FAA}"/>
              </a:ext>
            </a:extLst>
          </p:cNvPr>
          <p:cNvSpPr>
            <a:spLocks noGrp="1"/>
          </p:cNvSpPr>
          <p:nvPr>
            <p:ph type="sldNum" sz="quarter" idx="12"/>
          </p:nvPr>
        </p:nvSpPr>
        <p:spPr/>
        <p:txBody>
          <a:bodyPr/>
          <a:lstStyle/>
          <a:p>
            <a:fld id="{081362A5-9EEB-4A15-A162-B1504DEC7105}" type="slidenum">
              <a:rPr lang="en-IN" smtClean="0"/>
              <a:t>‹#›</a:t>
            </a:fld>
            <a:endParaRPr lang="en-IN"/>
          </a:p>
        </p:txBody>
      </p:sp>
    </p:spTree>
    <p:extLst>
      <p:ext uri="{BB962C8B-B14F-4D97-AF65-F5344CB8AC3E}">
        <p14:creationId xmlns:p14="http://schemas.microsoft.com/office/powerpoint/2010/main" val="357174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D9B8-2AB7-46BC-86D0-A92047C7F2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CB1094-7F09-4ADD-B737-DDF912AC3E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9DC0DC-2AE4-49E1-99C7-A71D929EE7E3}"/>
              </a:ext>
            </a:extLst>
          </p:cNvPr>
          <p:cNvSpPr>
            <a:spLocks noGrp="1"/>
          </p:cNvSpPr>
          <p:nvPr>
            <p:ph type="dt" sz="half" idx="10"/>
          </p:nvPr>
        </p:nvSpPr>
        <p:spPr/>
        <p:txBody>
          <a:bodyPr/>
          <a:lstStyle/>
          <a:p>
            <a:fld id="{BF5856F3-8427-4D8D-93FE-A4E4A9B19DF7}" type="datetimeFigureOut">
              <a:rPr lang="en-IN" smtClean="0"/>
              <a:t>11-10-2019</a:t>
            </a:fld>
            <a:endParaRPr lang="en-IN"/>
          </a:p>
        </p:txBody>
      </p:sp>
      <p:sp>
        <p:nvSpPr>
          <p:cNvPr id="5" name="Footer Placeholder 4">
            <a:extLst>
              <a:ext uri="{FF2B5EF4-FFF2-40B4-BE49-F238E27FC236}">
                <a16:creationId xmlns:a16="http://schemas.microsoft.com/office/drawing/2014/main" id="{28CF2391-7259-4302-80A8-0E2667F332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E166AA-BCD9-4E2A-94E7-62955A122F43}"/>
              </a:ext>
            </a:extLst>
          </p:cNvPr>
          <p:cNvSpPr>
            <a:spLocks noGrp="1"/>
          </p:cNvSpPr>
          <p:nvPr>
            <p:ph type="sldNum" sz="quarter" idx="12"/>
          </p:nvPr>
        </p:nvSpPr>
        <p:spPr/>
        <p:txBody>
          <a:bodyPr/>
          <a:lstStyle/>
          <a:p>
            <a:fld id="{081362A5-9EEB-4A15-A162-B1504DEC7105}" type="slidenum">
              <a:rPr lang="en-IN" smtClean="0"/>
              <a:t>‹#›</a:t>
            </a:fld>
            <a:endParaRPr lang="en-IN"/>
          </a:p>
        </p:txBody>
      </p:sp>
    </p:spTree>
    <p:extLst>
      <p:ext uri="{BB962C8B-B14F-4D97-AF65-F5344CB8AC3E}">
        <p14:creationId xmlns:p14="http://schemas.microsoft.com/office/powerpoint/2010/main" val="1583996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8BFCD9-D88C-44D4-8F8E-FE4CC6C953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E239E7-A859-4C0E-9596-59E1F5B941D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07FE00-7C6A-496A-9304-D5EE693E03C9}"/>
              </a:ext>
            </a:extLst>
          </p:cNvPr>
          <p:cNvSpPr>
            <a:spLocks noGrp="1"/>
          </p:cNvSpPr>
          <p:nvPr>
            <p:ph type="dt" sz="half" idx="10"/>
          </p:nvPr>
        </p:nvSpPr>
        <p:spPr/>
        <p:txBody>
          <a:bodyPr/>
          <a:lstStyle/>
          <a:p>
            <a:fld id="{BF5856F3-8427-4D8D-93FE-A4E4A9B19DF7}" type="datetimeFigureOut">
              <a:rPr lang="en-IN" smtClean="0"/>
              <a:t>11-10-2019</a:t>
            </a:fld>
            <a:endParaRPr lang="en-IN"/>
          </a:p>
        </p:txBody>
      </p:sp>
      <p:sp>
        <p:nvSpPr>
          <p:cNvPr id="5" name="Footer Placeholder 4">
            <a:extLst>
              <a:ext uri="{FF2B5EF4-FFF2-40B4-BE49-F238E27FC236}">
                <a16:creationId xmlns:a16="http://schemas.microsoft.com/office/drawing/2014/main" id="{F74490CF-F3BB-4E60-9B8B-E09E024228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DD57BF-BA80-4373-8EA2-CAD7161402EC}"/>
              </a:ext>
            </a:extLst>
          </p:cNvPr>
          <p:cNvSpPr>
            <a:spLocks noGrp="1"/>
          </p:cNvSpPr>
          <p:nvPr>
            <p:ph type="sldNum" sz="quarter" idx="12"/>
          </p:nvPr>
        </p:nvSpPr>
        <p:spPr/>
        <p:txBody>
          <a:bodyPr/>
          <a:lstStyle/>
          <a:p>
            <a:fld id="{081362A5-9EEB-4A15-A162-B1504DEC7105}" type="slidenum">
              <a:rPr lang="en-IN" smtClean="0"/>
              <a:t>‹#›</a:t>
            </a:fld>
            <a:endParaRPr lang="en-IN"/>
          </a:p>
        </p:txBody>
      </p:sp>
    </p:spTree>
    <p:extLst>
      <p:ext uri="{BB962C8B-B14F-4D97-AF65-F5344CB8AC3E}">
        <p14:creationId xmlns:p14="http://schemas.microsoft.com/office/powerpoint/2010/main" val="16836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5D95F-5350-4040-AC91-62BEDF7680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74938-6210-4A78-BF2F-50E63E92C0A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45EC2F-C92B-46CF-A5E6-35C649AEBE9A}"/>
              </a:ext>
            </a:extLst>
          </p:cNvPr>
          <p:cNvSpPr>
            <a:spLocks noGrp="1"/>
          </p:cNvSpPr>
          <p:nvPr>
            <p:ph type="dt" sz="half" idx="10"/>
          </p:nvPr>
        </p:nvSpPr>
        <p:spPr/>
        <p:txBody>
          <a:bodyPr/>
          <a:lstStyle/>
          <a:p>
            <a:fld id="{BF5856F3-8427-4D8D-93FE-A4E4A9B19DF7}" type="datetimeFigureOut">
              <a:rPr lang="en-IN" smtClean="0"/>
              <a:t>11-10-2019</a:t>
            </a:fld>
            <a:endParaRPr lang="en-IN"/>
          </a:p>
        </p:txBody>
      </p:sp>
      <p:sp>
        <p:nvSpPr>
          <p:cNvPr id="5" name="Footer Placeholder 4">
            <a:extLst>
              <a:ext uri="{FF2B5EF4-FFF2-40B4-BE49-F238E27FC236}">
                <a16:creationId xmlns:a16="http://schemas.microsoft.com/office/drawing/2014/main" id="{9A0F60BA-AAC9-4900-BACB-228ECEAFB2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24EFF7-AC78-4A1F-89E9-31AFCFC3BB25}"/>
              </a:ext>
            </a:extLst>
          </p:cNvPr>
          <p:cNvSpPr>
            <a:spLocks noGrp="1"/>
          </p:cNvSpPr>
          <p:nvPr>
            <p:ph type="sldNum" sz="quarter" idx="12"/>
          </p:nvPr>
        </p:nvSpPr>
        <p:spPr/>
        <p:txBody>
          <a:bodyPr/>
          <a:lstStyle/>
          <a:p>
            <a:fld id="{081362A5-9EEB-4A15-A162-B1504DEC7105}" type="slidenum">
              <a:rPr lang="en-IN" smtClean="0"/>
              <a:t>‹#›</a:t>
            </a:fld>
            <a:endParaRPr lang="en-IN"/>
          </a:p>
        </p:txBody>
      </p:sp>
    </p:spTree>
    <p:extLst>
      <p:ext uri="{BB962C8B-B14F-4D97-AF65-F5344CB8AC3E}">
        <p14:creationId xmlns:p14="http://schemas.microsoft.com/office/powerpoint/2010/main" val="4175527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5703-20E2-466E-A169-FC52986A6C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DBCF87-1FEC-4DFF-BCD5-3418F09CA9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F3FC102-E879-47AF-8BC8-D69A20CE9961}"/>
              </a:ext>
            </a:extLst>
          </p:cNvPr>
          <p:cNvSpPr>
            <a:spLocks noGrp="1"/>
          </p:cNvSpPr>
          <p:nvPr>
            <p:ph type="dt" sz="half" idx="10"/>
          </p:nvPr>
        </p:nvSpPr>
        <p:spPr/>
        <p:txBody>
          <a:bodyPr/>
          <a:lstStyle/>
          <a:p>
            <a:fld id="{BF5856F3-8427-4D8D-93FE-A4E4A9B19DF7}" type="datetimeFigureOut">
              <a:rPr lang="en-IN" smtClean="0"/>
              <a:t>11-10-2019</a:t>
            </a:fld>
            <a:endParaRPr lang="en-IN"/>
          </a:p>
        </p:txBody>
      </p:sp>
      <p:sp>
        <p:nvSpPr>
          <p:cNvPr id="5" name="Footer Placeholder 4">
            <a:extLst>
              <a:ext uri="{FF2B5EF4-FFF2-40B4-BE49-F238E27FC236}">
                <a16:creationId xmlns:a16="http://schemas.microsoft.com/office/drawing/2014/main" id="{63D63A20-1DB0-4CE1-9673-A038293A4C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9946DD-9C1D-4908-93AA-24A3974CF2EC}"/>
              </a:ext>
            </a:extLst>
          </p:cNvPr>
          <p:cNvSpPr>
            <a:spLocks noGrp="1"/>
          </p:cNvSpPr>
          <p:nvPr>
            <p:ph type="sldNum" sz="quarter" idx="12"/>
          </p:nvPr>
        </p:nvSpPr>
        <p:spPr/>
        <p:txBody>
          <a:bodyPr/>
          <a:lstStyle/>
          <a:p>
            <a:fld id="{081362A5-9EEB-4A15-A162-B1504DEC7105}" type="slidenum">
              <a:rPr lang="en-IN" smtClean="0"/>
              <a:t>‹#›</a:t>
            </a:fld>
            <a:endParaRPr lang="en-IN"/>
          </a:p>
        </p:txBody>
      </p:sp>
    </p:spTree>
    <p:extLst>
      <p:ext uri="{BB962C8B-B14F-4D97-AF65-F5344CB8AC3E}">
        <p14:creationId xmlns:p14="http://schemas.microsoft.com/office/powerpoint/2010/main" val="43020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BA026-5068-4028-8349-2D13118403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0AB376-C003-4A08-B961-292BD8E15B2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67D2C8-63CB-482B-A37C-D5D127999A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7367C3-84E5-4FE1-82F8-0C59297B7C5F}"/>
              </a:ext>
            </a:extLst>
          </p:cNvPr>
          <p:cNvSpPr>
            <a:spLocks noGrp="1"/>
          </p:cNvSpPr>
          <p:nvPr>
            <p:ph type="dt" sz="half" idx="10"/>
          </p:nvPr>
        </p:nvSpPr>
        <p:spPr/>
        <p:txBody>
          <a:bodyPr/>
          <a:lstStyle/>
          <a:p>
            <a:fld id="{BF5856F3-8427-4D8D-93FE-A4E4A9B19DF7}" type="datetimeFigureOut">
              <a:rPr lang="en-IN" smtClean="0"/>
              <a:t>11-10-2019</a:t>
            </a:fld>
            <a:endParaRPr lang="en-IN"/>
          </a:p>
        </p:txBody>
      </p:sp>
      <p:sp>
        <p:nvSpPr>
          <p:cNvPr id="6" name="Footer Placeholder 5">
            <a:extLst>
              <a:ext uri="{FF2B5EF4-FFF2-40B4-BE49-F238E27FC236}">
                <a16:creationId xmlns:a16="http://schemas.microsoft.com/office/drawing/2014/main" id="{81AC88D4-0C57-4FB2-B5F6-81282866A3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F1B149-E04B-46FD-827D-1430D269B30C}"/>
              </a:ext>
            </a:extLst>
          </p:cNvPr>
          <p:cNvSpPr>
            <a:spLocks noGrp="1"/>
          </p:cNvSpPr>
          <p:nvPr>
            <p:ph type="sldNum" sz="quarter" idx="12"/>
          </p:nvPr>
        </p:nvSpPr>
        <p:spPr/>
        <p:txBody>
          <a:bodyPr/>
          <a:lstStyle/>
          <a:p>
            <a:fld id="{081362A5-9EEB-4A15-A162-B1504DEC7105}" type="slidenum">
              <a:rPr lang="en-IN" smtClean="0"/>
              <a:t>‹#›</a:t>
            </a:fld>
            <a:endParaRPr lang="en-IN"/>
          </a:p>
        </p:txBody>
      </p:sp>
    </p:spTree>
    <p:extLst>
      <p:ext uri="{BB962C8B-B14F-4D97-AF65-F5344CB8AC3E}">
        <p14:creationId xmlns:p14="http://schemas.microsoft.com/office/powerpoint/2010/main" val="252772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4D68-AEC3-4BF0-ADD0-EE5DE501F9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909B89-A91B-4C6C-8F80-7ABCA28D5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66B4A7-EE51-4198-BE7A-63BE10D09C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83C4B8-25D6-4ABC-A403-D260D9531A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00472D-B47B-4751-9A4C-66513AA29F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EC7B73-9464-4FEF-BF88-E4E8332DD721}"/>
              </a:ext>
            </a:extLst>
          </p:cNvPr>
          <p:cNvSpPr>
            <a:spLocks noGrp="1"/>
          </p:cNvSpPr>
          <p:nvPr>
            <p:ph type="dt" sz="half" idx="10"/>
          </p:nvPr>
        </p:nvSpPr>
        <p:spPr/>
        <p:txBody>
          <a:bodyPr/>
          <a:lstStyle/>
          <a:p>
            <a:fld id="{BF5856F3-8427-4D8D-93FE-A4E4A9B19DF7}" type="datetimeFigureOut">
              <a:rPr lang="en-IN" smtClean="0"/>
              <a:t>11-10-2019</a:t>
            </a:fld>
            <a:endParaRPr lang="en-IN"/>
          </a:p>
        </p:txBody>
      </p:sp>
      <p:sp>
        <p:nvSpPr>
          <p:cNvPr id="8" name="Footer Placeholder 7">
            <a:extLst>
              <a:ext uri="{FF2B5EF4-FFF2-40B4-BE49-F238E27FC236}">
                <a16:creationId xmlns:a16="http://schemas.microsoft.com/office/drawing/2014/main" id="{8C66BD69-0735-4B06-9BFB-7F4B313CF5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C61DD7-3820-4744-886A-36B54AB68651}"/>
              </a:ext>
            </a:extLst>
          </p:cNvPr>
          <p:cNvSpPr>
            <a:spLocks noGrp="1"/>
          </p:cNvSpPr>
          <p:nvPr>
            <p:ph type="sldNum" sz="quarter" idx="12"/>
          </p:nvPr>
        </p:nvSpPr>
        <p:spPr/>
        <p:txBody>
          <a:bodyPr/>
          <a:lstStyle/>
          <a:p>
            <a:fld id="{081362A5-9EEB-4A15-A162-B1504DEC7105}" type="slidenum">
              <a:rPr lang="en-IN" smtClean="0"/>
              <a:t>‹#›</a:t>
            </a:fld>
            <a:endParaRPr lang="en-IN"/>
          </a:p>
        </p:txBody>
      </p:sp>
    </p:spTree>
    <p:extLst>
      <p:ext uri="{BB962C8B-B14F-4D97-AF65-F5344CB8AC3E}">
        <p14:creationId xmlns:p14="http://schemas.microsoft.com/office/powerpoint/2010/main" val="3987103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EDF8-2983-4C90-891B-C283B63DA9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960957-11AE-48F7-85B1-5CBEC4A09C50}"/>
              </a:ext>
            </a:extLst>
          </p:cNvPr>
          <p:cNvSpPr>
            <a:spLocks noGrp="1"/>
          </p:cNvSpPr>
          <p:nvPr>
            <p:ph type="dt" sz="half" idx="10"/>
          </p:nvPr>
        </p:nvSpPr>
        <p:spPr/>
        <p:txBody>
          <a:bodyPr/>
          <a:lstStyle/>
          <a:p>
            <a:fld id="{BF5856F3-8427-4D8D-93FE-A4E4A9B19DF7}" type="datetimeFigureOut">
              <a:rPr lang="en-IN" smtClean="0"/>
              <a:t>11-10-2019</a:t>
            </a:fld>
            <a:endParaRPr lang="en-IN"/>
          </a:p>
        </p:txBody>
      </p:sp>
      <p:sp>
        <p:nvSpPr>
          <p:cNvPr id="4" name="Footer Placeholder 3">
            <a:extLst>
              <a:ext uri="{FF2B5EF4-FFF2-40B4-BE49-F238E27FC236}">
                <a16:creationId xmlns:a16="http://schemas.microsoft.com/office/drawing/2014/main" id="{EC2C70F7-73C0-4B74-AA54-29E2FE53C3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074DA4-E9A1-48DA-ADAD-038621777CC0}"/>
              </a:ext>
            </a:extLst>
          </p:cNvPr>
          <p:cNvSpPr>
            <a:spLocks noGrp="1"/>
          </p:cNvSpPr>
          <p:nvPr>
            <p:ph type="sldNum" sz="quarter" idx="12"/>
          </p:nvPr>
        </p:nvSpPr>
        <p:spPr/>
        <p:txBody>
          <a:bodyPr/>
          <a:lstStyle/>
          <a:p>
            <a:fld id="{081362A5-9EEB-4A15-A162-B1504DEC7105}" type="slidenum">
              <a:rPr lang="en-IN" smtClean="0"/>
              <a:t>‹#›</a:t>
            </a:fld>
            <a:endParaRPr lang="en-IN"/>
          </a:p>
        </p:txBody>
      </p:sp>
    </p:spTree>
    <p:extLst>
      <p:ext uri="{BB962C8B-B14F-4D97-AF65-F5344CB8AC3E}">
        <p14:creationId xmlns:p14="http://schemas.microsoft.com/office/powerpoint/2010/main" val="2579494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372E32-B56E-413A-8564-1EAB12DAC037}"/>
              </a:ext>
            </a:extLst>
          </p:cNvPr>
          <p:cNvSpPr>
            <a:spLocks noGrp="1"/>
          </p:cNvSpPr>
          <p:nvPr>
            <p:ph type="dt" sz="half" idx="10"/>
          </p:nvPr>
        </p:nvSpPr>
        <p:spPr/>
        <p:txBody>
          <a:bodyPr/>
          <a:lstStyle/>
          <a:p>
            <a:fld id="{BF5856F3-8427-4D8D-93FE-A4E4A9B19DF7}" type="datetimeFigureOut">
              <a:rPr lang="en-IN" smtClean="0"/>
              <a:t>11-10-2019</a:t>
            </a:fld>
            <a:endParaRPr lang="en-IN"/>
          </a:p>
        </p:txBody>
      </p:sp>
      <p:sp>
        <p:nvSpPr>
          <p:cNvPr id="3" name="Footer Placeholder 2">
            <a:extLst>
              <a:ext uri="{FF2B5EF4-FFF2-40B4-BE49-F238E27FC236}">
                <a16:creationId xmlns:a16="http://schemas.microsoft.com/office/drawing/2014/main" id="{10EDFF6F-AA78-4A54-A25F-C373EEB64D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0F5454-1208-4181-9E72-10DD3176BDD1}"/>
              </a:ext>
            </a:extLst>
          </p:cNvPr>
          <p:cNvSpPr>
            <a:spLocks noGrp="1"/>
          </p:cNvSpPr>
          <p:nvPr>
            <p:ph type="sldNum" sz="quarter" idx="12"/>
          </p:nvPr>
        </p:nvSpPr>
        <p:spPr/>
        <p:txBody>
          <a:bodyPr/>
          <a:lstStyle/>
          <a:p>
            <a:fld id="{081362A5-9EEB-4A15-A162-B1504DEC7105}" type="slidenum">
              <a:rPr lang="en-IN" smtClean="0"/>
              <a:t>‹#›</a:t>
            </a:fld>
            <a:endParaRPr lang="en-IN"/>
          </a:p>
        </p:txBody>
      </p:sp>
    </p:spTree>
    <p:extLst>
      <p:ext uri="{BB962C8B-B14F-4D97-AF65-F5344CB8AC3E}">
        <p14:creationId xmlns:p14="http://schemas.microsoft.com/office/powerpoint/2010/main" val="169468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A4D3-6742-46AA-ABA4-B56ADFCDCE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05E425-2996-4375-A10B-776E26B9F3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36913A-C92C-42F8-AFFF-753D4962C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C1FB98-A50E-46A0-A936-AF763775B515}"/>
              </a:ext>
            </a:extLst>
          </p:cNvPr>
          <p:cNvSpPr>
            <a:spLocks noGrp="1"/>
          </p:cNvSpPr>
          <p:nvPr>
            <p:ph type="dt" sz="half" idx="10"/>
          </p:nvPr>
        </p:nvSpPr>
        <p:spPr/>
        <p:txBody>
          <a:bodyPr/>
          <a:lstStyle/>
          <a:p>
            <a:fld id="{BF5856F3-8427-4D8D-93FE-A4E4A9B19DF7}" type="datetimeFigureOut">
              <a:rPr lang="en-IN" smtClean="0"/>
              <a:t>11-10-2019</a:t>
            </a:fld>
            <a:endParaRPr lang="en-IN"/>
          </a:p>
        </p:txBody>
      </p:sp>
      <p:sp>
        <p:nvSpPr>
          <p:cNvPr id="6" name="Footer Placeholder 5">
            <a:extLst>
              <a:ext uri="{FF2B5EF4-FFF2-40B4-BE49-F238E27FC236}">
                <a16:creationId xmlns:a16="http://schemas.microsoft.com/office/drawing/2014/main" id="{BC37FF3D-646C-4DEE-A08E-C13CEE580B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3D8F6C-8139-410A-BA6B-AFA552FE24EB}"/>
              </a:ext>
            </a:extLst>
          </p:cNvPr>
          <p:cNvSpPr>
            <a:spLocks noGrp="1"/>
          </p:cNvSpPr>
          <p:nvPr>
            <p:ph type="sldNum" sz="quarter" idx="12"/>
          </p:nvPr>
        </p:nvSpPr>
        <p:spPr/>
        <p:txBody>
          <a:bodyPr/>
          <a:lstStyle/>
          <a:p>
            <a:fld id="{081362A5-9EEB-4A15-A162-B1504DEC7105}" type="slidenum">
              <a:rPr lang="en-IN" smtClean="0"/>
              <a:t>‹#›</a:t>
            </a:fld>
            <a:endParaRPr lang="en-IN"/>
          </a:p>
        </p:txBody>
      </p:sp>
    </p:spTree>
    <p:extLst>
      <p:ext uri="{BB962C8B-B14F-4D97-AF65-F5344CB8AC3E}">
        <p14:creationId xmlns:p14="http://schemas.microsoft.com/office/powerpoint/2010/main" val="1621569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3314C-90F2-40F1-AD3A-539FDF0A9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071682-8859-45ED-BB7B-9F4B4A4C97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6AB20A-E3D3-4548-9319-FFFB3E170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49F1E0-53D3-4698-A669-249C084F20FA}"/>
              </a:ext>
            </a:extLst>
          </p:cNvPr>
          <p:cNvSpPr>
            <a:spLocks noGrp="1"/>
          </p:cNvSpPr>
          <p:nvPr>
            <p:ph type="dt" sz="half" idx="10"/>
          </p:nvPr>
        </p:nvSpPr>
        <p:spPr/>
        <p:txBody>
          <a:bodyPr/>
          <a:lstStyle/>
          <a:p>
            <a:fld id="{BF5856F3-8427-4D8D-93FE-A4E4A9B19DF7}" type="datetimeFigureOut">
              <a:rPr lang="en-IN" smtClean="0"/>
              <a:t>11-10-2019</a:t>
            </a:fld>
            <a:endParaRPr lang="en-IN"/>
          </a:p>
        </p:txBody>
      </p:sp>
      <p:sp>
        <p:nvSpPr>
          <p:cNvPr id="6" name="Footer Placeholder 5">
            <a:extLst>
              <a:ext uri="{FF2B5EF4-FFF2-40B4-BE49-F238E27FC236}">
                <a16:creationId xmlns:a16="http://schemas.microsoft.com/office/drawing/2014/main" id="{D9694B8E-1070-4070-9B87-1BD370CB04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9F868B-759C-4DEC-AD29-6DEF1B45DC0B}"/>
              </a:ext>
            </a:extLst>
          </p:cNvPr>
          <p:cNvSpPr>
            <a:spLocks noGrp="1"/>
          </p:cNvSpPr>
          <p:nvPr>
            <p:ph type="sldNum" sz="quarter" idx="12"/>
          </p:nvPr>
        </p:nvSpPr>
        <p:spPr/>
        <p:txBody>
          <a:bodyPr/>
          <a:lstStyle/>
          <a:p>
            <a:fld id="{081362A5-9EEB-4A15-A162-B1504DEC7105}" type="slidenum">
              <a:rPr lang="en-IN" smtClean="0"/>
              <a:t>‹#›</a:t>
            </a:fld>
            <a:endParaRPr lang="en-IN"/>
          </a:p>
        </p:txBody>
      </p:sp>
    </p:spTree>
    <p:extLst>
      <p:ext uri="{BB962C8B-B14F-4D97-AF65-F5344CB8AC3E}">
        <p14:creationId xmlns:p14="http://schemas.microsoft.com/office/powerpoint/2010/main" val="409165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C4CE32-EB56-4793-85B2-6E1D2A6277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69DFB1-AF02-4B68-BAA0-1E96D3A250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303A0F-4E17-458F-B919-4EA0248F77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5856F3-8427-4D8D-93FE-A4E4A9B19DF7}" type="datetimeFigureOut">
              <a:rPr lang="en-IN" smtClean="0"/>
              <a:t>11-10-2019</a:t>
            </a:fld>
            <a:endParaRPr lang="en-IN"/>
          </a:p>
        </p:txBody>
      </p:sp>
      <p:sp>
        <p:nvSpPr>
          <p:cNvPr id="5" name="Footer Placeholder 4">
            <a:extLst>
              <a:ext uri="{FF2B5EF4-FFF2-40B4-BE49-F238E27FC236}">
                <a16:creationId xmlns:a16="http://schemas.microsoft.com/office/drawing/2014/main" id="{D8F69249-E42D-4B95-BFC5-B57BB48108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1ABCA9-35D6-4EBB-A4E0-0C2366DE70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362A5-9EEB-4A15-A162-B1504DEC7105}" type="slidenum">
              <a:rPr lang="en-IN" smtClean="0"/>
              <a:t>‹#›</a:t>
            </a:fld>
            <a:endParaRPr lang="en-IN"/>
          </a:p>
        </p:txBody>
      </p:sp>
    </p:spTree>
    <p:extLst>
      <p:ext uri="{BB962C8B-B14F-4D97-AF65-F5344CB8AC3E}">
        <p14:creationId xmlns:p14="http://schemas.microsoft.com/office/powerpoint/2010/main" val="2084685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ell.com/cell/fulltext/S0092-8674(18)30154-5" TargetMode="External"/><Relationship Id="rId2" Type="http://schemas.openxmlformats.org/officeDocument/2006/relationships/hyperlink" Target="https://www.kaggle.com/paultimothymooney/chest-xray-pneumonia" TargetMode="External"/><Relationship Id="rId1" Type="http://schemas.openxmlformats.org/officeDocument/2006/relationships/slideLayout" Target="../slideLayouts/slideLayout2.xml"/><Relationship Id="rId5" Type="http://schemas.openxmlformats.org/officeDocument/2006/relationships/hyperlink" Target="https://creativecommons.org/licenses/by/4.0/" TargetMode="External"/><Relationship Id="rId4" Type="http://schemas.openxmlformats.org/officeDocument/2006/relationships/hyperlink" Target="https://data.mendeley.com/datasets/rscbjbr9sj/2"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flutter.dev/docs" TargetMode="External"/><Relationship Id="rId2" Type="http://schemas.openxmlformats.org/officeDocument/2006/relationships/hyperlink" Target="https://colab.research.googl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adiologyinfo.org/en/pdf/pneumonia.pdf" TargetMode="External"/><Relationship Id="rId2" Type="http://schemas.openxmlformats.org/officeDocument/2006/relationships/hyperlink" Target="http://www.radiologyinfo.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5055C-F9B8-4746-A22D-7B4FC2C38E38}"/>
              </a:ext>
            </a:extLst>
          </p:cNvPr>
          <p:cNvSpPr>
            <a:spLocks noGrp="1"/>
          </p:cNvSpPr>
          <p:nvPr>
            <p:ph type="ctrTitle"/>
          </p:nvPr>
        </p:nvSpPr>
        <p:spPr>
          <a:xfrm>
            <a:off x="1395663" y="-466710"/>
            <a:ext cx="9144000" cy="2387600"/>
          </a:xfrm>
        </p:spPr>
        <p:txBody>
          <a:bodyPr>
            <a:normAutofit/>
          </a:bodyPr>
          <a:lstStyle/>
          <a:p>
            <a:r>
              <a:rPr lang="en-IN" sz="5300" dirty="0"/>
              <a:t>SDM COLLEGE OF ENGINEERING AND TECHNOLOGY</a:t>
            </a:r>
            <a:r>
              <a:rPr lang="en-IN" dirty="0"/>
              <a:t>, </a:t>
            </a:r>
            <a:r>
              <a:rPr lang="en-IN" sz="5300" dirty="0"/>
              <a:t>DHARWAD</a:t>
            </a:r>
            <a:endParaRPr lang="en-IN" dirty="0"/>
          </a:p>
        </p:txBody>
      </p:sp>
      <p:sp>
        <p:nvSpPr>
          <p:cNvPr id="3" name="Subtitle 2">
            <a:extLst>
              <a:ext uri="{FF2B5EF4-FFF2-40B4-BE49-F238E27FC236}">
                <a16:creationId xmlns:a16="http://schemas.microsoft.com/office/drawing/2014/main" id="{999242D0-4B32-468C-95A7-75FE057EBB98}"/>
              </a:ext>
            </a:extLst>
          </p:cNvPr>
          <p:cNvSpPr>
            <a:spLocks noGrp="1"/>
          </p:cNvSpPr>
          <p:nvPr>
            <p:ph type="subTitle" idx="1"/>
          </p:nvPr>
        </p:nvSpPr>
        <p:spPr>
          <a:xfrm>
            <a:off x="1524000" y="2078038"/>
            <a:ext cx="9144000" cy="1655762"/>
          </a:xfrm>
        </p:spPr>
        <p:txBody>
          <a:bodyPr/>
          <a:lstStyle/>
          <a:p>
            <a:r>
              <a:rPr lang="en-IN" dirty="0"/>
              <a:t>DEPARTMENT OF INFORMATION SCIENCE AND ENGINEERING</a:t>
            </a:r>
          </a:p>
        </p:txBody>
      </p:sp>
      <p:pic>
        <p:nvPicPr>
          <p:cNvPr id="4" name="Picture 3" descr="Sdm_Logo.jpg">
            <a:extLst>
              <a:ext uri="{FF2B5EF4-FFF2-40B4-BE49-F238E27FC236}">
                <a16:creationId xmlns:a16="http://schemas.microsoft.com/office/drawing/2014/main" id="{E3B1E209-988F-4DE9-99E2-B6D2CD6ACDD7}"/>
              </a:ext>
            </a:extLst>
          </p:cNvPr>
          <p:cNvPicPr>
            <a:picLocks noChangeAspect="1"/>
          </p:cNvPicPr>
          <p:nvPr/>
        </p:nvPicPr>
        <p:blipFill>
          <a:blip r:embed="rId2" cstate="print"/>
          <a:stretch>
            <a:fillRect/>
          </a:stretch>
        </p:blipFill>
        <p:spPr>
          <a:xfrm>
            <a:off x="-34226" y="385010"/>
            <a:ext cx="1429889" cy="1299411"/>
          </a:xfrm>
          <a:prstGeom prst="rect">
            <a:avLst/>
          </a:prstGeom>
        </p:spPr>
      </p:pic>
      <p:sp>
        <p:nvSpPr>
          <p:cNvPr id="5" name="TextBox 4">
            <a:extLst>
              <a:ext uri="{FF2B5EF4-FFF2-40B4-BE49-F238E27FC236}">
                <a16:creationId xmlns:a16="http://schemas.microsoft.com/office/drawing/2014/main" id="{6EB73903-F7C7-488D-8DFA-84C378219F4F}"/>
              </a:ext>
            </a:extLst>
          </p:cNvPr>
          <p:cNvSpPr txBox="1"/>
          <p:nvPr/>
        </p:nvSpPr>
        <p:spPr>
          <a:xfrm rot="10800000" flipV="1">
            <a:off x="-1892969" y="2661804"/>
            <a:ext cx="9256295" cy="1877437"/>
          </a:xfrm>
          <a:prstGeom prst="rect">
            <a:avLst/>
          </a:prstGeom>
          <a:noFill/>
        </p:spPr>
        <p:txBody>
          <a:bodyPr wrap="square" rtlCol="0">
            <a:spAutoFit/>
          </a:bodyPr>
          <a:lstStyle/>
          <a:p>
            <a:pPr algn="ctr"/>
            <a:r>
              <a:rPr lang="en-IN" sz="2000" dirty="0">
                <a:latin typeface="Calibri" panose="020F0502020204030204" pitchFamily="34" charset="0"/>
                <a:cs typeface="Calibri" panose="020F0502020204030204" pitchFamily="34" charset="0"/>
              </a:rPr>
              <a:t>PRESENTED BY:</a:t>
            </a:r>
          </a:p>
          <a:p>
            <a:pPr algn="ctr"/>
            <a:r>
              <a:rPr lang="en-IN" sz="2400" dirty="0">
                <a:latin typeface="Calibri" panose="020F0502020204030204" pitchFamily="34" charset="0"/>
                <a:cs typeface="Calibri" panose="020F0502020204030204" pitchFamily="34" charset="0"/>
              </a:rPr>
              <a:t>NAGENDRA T. P. – 2SD16IS029</a:t>
            </a:r>
          </a:p>
          <a:p>
            <a:pPr algn="ctr"/>
            <a:r>
              <a:rPr lang="en-IN" sz="2400" dirty="0">
                <a:latin typeface="Calibri" panose="020F0502020204030204" pitchFamily="34" charset="0"/>
                <a:cs typeface="Calibri" panose="020F0502020204030204" pitchFamily="34" charset="0"/>
              </a:rPr>
              <a:t>CHINMAY DIXIT – 2SD17IS404</a:t>
            </a:r>
          </a:p>
          <a:p>
            <a:pPr algn="ctr"/>
            <a:r>
              <a:rPr lang="en-IN" sz="2400" dirty="0">
                <a:latin typeface="Calibri" panose="020F0502020204030204" pitchFamily="34" charset="0"/>
                <a:cs typeface="Calibri" panose="020F0502020204030204" pitchFamily="34" charset="0"/>
              </a:rPr>
              <a:t>PRASHANTH – 2SD16IS038</a:t>
            </a:r>
          </a:p>
          <a:p>
            <a:pPr algn="ctr"/>
            <a:r>
              <a:rPr lang="en-IN" sz="2400" dirty="0">
                <a:latin typeface="Calibri" panose="020F0502020204030204" pitchFamily="34" charset="0"/>
                <a:cs typeface="Calibri" panose="020F0502020204030204" pitchFamily="34" charset="0"/>
              </a:rPr>
              <a:t>AMRUTH MAGADUM – 2SD16IS003</a:t>
            </a:r>
          </a:p>
        </p:txBody>
      </p:sp>
      <p:sp>
        <p:nvSpPr>
          <p:cNvPr id="6" name="TextBox 5">
            <a:extLst>
              <a:ext uri="{FF2B5EF4-FFF2-40B4-BE49-F238E27FC236}">
                <a16:creationId xmlns:a16="http://schemas.microsoft.com/office/drawing/2014/main" id="{0FA44D51-7B85-4965-A7FD-FE5E01D87262}"/>
              </a:ext>
            </a:extLst>
          </p:cNvPr>
          <p:cNvSpPr txBox="1"/>
          <p:nvPr/>
        </p:nvSpPr>
        <p:spPr>
          <a:xfrm>
            <a:off x="8486274" y="2902803"/>
            <a:ext cx="2997359" cy="769441"/>
          </a:xfrm>
          <a:prstGeom prst="rect">
            <a:avLst/>
          </a:prstGeom>
          <a:noFill/>
        </p:spPr>
        <p:txBody>
          <a:bodyPr wrap="none" rtlCol="0">
            <a:spAutoFit/>
          </a:bodyPr>
          <a:lstStyle/>
          <a:p>
            <a:pPr algn="ctr"/>
            <a:r>
              <a:rPr lang="en-IN" sz="2000" dirty="0"/>
              <a:t>UNDER THE GUIDANCE OF:</a:t>
            </a:r>
          </a:p>
          <a:p>
            <a:pPr algn="ctr"/>
            <a:r>
              <a:rPr lang="en-IN" sz="2400" dirty="0" err="1"/>
              <a:t>Dr.</a:t>
            </a:r>
            <a:r>
              <a:rPr lang="en-IN" sz="2400" dirty="0"/>
              <a:t> VANDANA S. BHAT</a:t>
            </a:r>
          </a:p>
        </p:txBody>
      </p:sp>
      <p:sp>
        <p:nvSpPr>
          <p:cNvPr id="7" name="TextBox 6">
            <a:extLst>
              <a:ext uri="{FF2B5EF4-FFF2-40B4-BE49-F238E27FC236}">
                <a16:creationId xmlns:a16="http://schemas.microsoft.com/office/drawing/2014/main" id="{B77E25C9-A286-4644-B3C9-80AD1373E6BD}"/>
              </a:ext>
            </a:extLst>
          </p:cNvPr>
          <p:cNvSpPr txBox="1"/>
          <p:nvPr/>
        </p:nvSpPr>
        <p:spPr>
          <a:xfrm>
            <a:off x="2582779" y="4937826"/>
            <a:ext cx="7425559" cy="1384995"/>
          </a:xfrm>
          <a:prstGeom prst="rect">
            <a:avLst/>
          </a:prstGeom>
          <a:noFill/>
        </p:spPr>
        <p:txBody>
          <a:bodyPr wrap="none" rtlCol="0">
            <a:spAutoFit/>
          </a:bodyPr>
          <a:lstStyle/>
          <a:p>
            <a:pPr algn="ctr"/>
            <a:r>
              <a:rPr lang="en-IN" sz="2800" b="1" dirty="0"/>
              <a:t>PROJECT TITLE</a:t>
            </a:r>
          </a:p>
          <a:p>
            <a:pPr algn="ctr"/>
            <a:endParaRPr lang="en-IN" sz="2800" b="1" dirty="0"/>
          </a:p>
          <a:p>
            <a:pPr algn="ctr"/>
            <a:r>
              <a:rPr lang="en-IN" sz="2800" b="1" dirty="0"/>
              <a:t>PNEUMONIA DETECTION USING DEEP LEARNING</a:t>
            </a:r>
          </a:p>
        </p:txBody>
      </p:sp>
    </p:spTree>
    <p:extLst>
      <p:ext uri="{BB962C8B-B14F-4D97-AF65-F5344CB8AC3E}">
        <p14:creationId xmlns:p14="http://schemas.microsoft.com/office/powerpoint/2010/main" val="1761889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7B291-1D5E-43EB-A4EE-3B373A20A4BC}"/>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DA26CFB0-D829-4CB3-8AF5-B0306F707153}"/>
              </a:ext>
            </a:extLst>
          </p:cNvPr>
          <p:cNvSpPr>
            <a:spLocks noGrp="1"/>
          </p:cNvSpPr>
          <p:nvPr>
            <p:ph idx="1"/>
          </p:nvPr>
        </p:nvSpPr>
        <p:spPr/>
        <p:txBody>
          <a:bodyPr/>
          <a:lstStyle/>
          <a:p>
            <a:r>
              <a:rPr lang="en-IN" dirty="0"/>
              <a:t>Context: </a:t>
            </a:r>
            <a:r>
              <a:rPr lang="en-IN" dirty="0">
                <a:hlinkClick r:id="rId2"/>
              </a:rPr>
              <a:t>https://www.kaggle.com/paultimothymooney/chest-xray-pneumonia</a:t>
            </a:r>
            <a:endParaRPr lang="en-IN" dirty="0"/>
          </a:p>
          <a:p>
            <a:r>
              <a:rPr lang="en-IN" dirty="0"/>
              <a:t>Citation: </a:t>
            </a:r>
            <a:r>
              <a:rPr lang="en-IN" dirty="0">
                <a:hlinkClick r:id="rId3"/>
              </a:rPr>
              <a:t>http://www.cell.com/cell/fulltext/S0092-8674(18)30154-5</a:t>
            </a:r>
            <a:r>
              <a:rPr lang="en-IN" dirty="0"/>
              <a:t> </a:t>
            </a:r>
          </a:p>
          <a:p>
            <a:r>
              <a:rPr lang="en-IN" dirty="0"/>
              <a:t>Data: </a:t>
            </a:r>
            <a:r>
              <a:rPr lang="en-IN" dirty="0">
                <a:hlinkClick r:id="rId4"/>
              </a:rPr>
              <a:t>https://data.mendeley.com/datasets/rscbjbr9sj/2</a:t>
            </a:r>
            <a:r>
              <a:rPr lang="en-IN" dirty="0"/>
              <a:t> </a:t>
            </a:r>
          </a:p>
          <a:p>
            <a:r>
              <a:rPr lang="en-IN" dirty="0"/>
              <a:t>License: </a:t>
            </a:r>
            <a:r>
              <a:rPr lang="en-IN" dirty="0">
                <a:hlinkClick r:id="rId5"/>
              </a:rPr>
              <a:t>CC BY 4.0</a:t>
            </a:r>
            <a:r>
              <a:rPr lang="en-IN" dirty="0"/>
              <a:t> </a:t>
            </a:r>
          </a:p>
          <a:p>
            <a:r>
              <a:rPr lang="en-IN" dirty="0"/>
              <a:t>References: </a:t>
            </a:r>
          </a:p>
          <a:p>
            <a:pPr lvl="1"/>
            <a:r>
              <a:rPr lang="en-US" sz="2000" b="1" dirty="0"/>
              <a:t>Childhood pneumonia as a global health priority and the strategic interest of the Bill &amp; Melinda Gates Foundation.</a:t>
            </a:r>
          </a:p>
          <a:p>
            <a:pPr lvl="1"/>
            <a:r>
              <a:rPr lang="en-US" sz="2000" b="1" dirty="0"/>
              <a:t>ImageNet classification with deep convolutional neural networks.</a:t>
            </a:r>
          </a:p>
          <a:p>
            <a:pPr lvl="1"/>
            <a:r>
              <a:rPr lang="en-US" dirty="0"/>
              <a:t>Respiratory disease and its management. Volume 57. Springer, 2009</a:t>
            </a:r>
            <a:endParaRPr lang="en-IN" sz="2000" dirty="0"/>
          </a:p>
          <a:p>
            <a:endParaRPr lang="en-IN" dirty="0"/>
          </a:p>
        </p:txBody>
      </p:sp>
    </p:spTree>
    <p:extLst>
      <p:ext uri="{BB962C8B-B14F-4D97-AF65-F5344CB8AC3E}">
        <p14:creationId xmlns:p14="http://schemas.microsoft.com/office/powerpoint/2010/main" val="2973235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E053-0931-48F6-AA14-D3AB80784B0E}"/>
              </a:ext>
            </a:extLst>
          </p:cNvPr>
          <p:cNvSpPr>
            <a:spLocks noGrp="1"/>
          </p:cNvSpPr>
          <p:nvPr>
            <p:ph type="title"/>
          </p:nvPr>
        </p:nvSpPr>
        <p:spPr/>
        <p:txBody>
          <a:bodyPr/>
          <a:lstStyle/>
          <a:p>
            <a:r>
              <a:rPr lang="en-IN" dirty="0"/>
              <a:t>Working environment:</a:t>
            </a:r>
          </a:p>
        </p:txBody>
      </p:sp>
      <p:sp>
        <p:nvSpPr>
          <p:cNvPr id="3" name="Content Placeholder 2">
            <a:extLst>
              <a:ext uri="{FF2B5EF4-FFF2-40B4-BE49-F238E27FC236}">
                <a16:creationId xmlns:a16="http://schemas.microsoft.com/office/drawing/2014/main" id="{7753E08B-B8B8-4892-855C-7F77318EE506}"/>
              </a:ext>
            </a:extLst>
          </p:cNvPr>
          <p:cNvSpPr>
            <a:spLocks noGrp="1"/>
          </p:cNvSpPr>
          <p:nvPr>
            <p:ph idx="1"/>
          </p:nvPr>
        </p:nvSpPr>
        <p:spPr/>
        <p:txBody>
          <a:bodyPr/>
          <a:lstStyle/>
          <a:p>
            <a:r>
              <a:rPr lang="en-IN" dirty="0"/>
              <a:t>Machine Learning:</a:t>
            </a:r>
          </a:p>
          <a:p>
            <a:pPr lvl="1"/>
            <a:r>
              <a:rPr lang="en-IN" dirty="0">
                <a:hlinkClick r:id="rId2"/>
              </a:rPr>
              <a:t>https://colab.research.google.com/</a:t>
            </a:r>
            <a:r>
              <a:rPr lang="en-IN" dirty="0"/>
              <a:t> </a:t>
            </a:r>
          </a:p>
          <a:p>
            <a:r>
              <a:rPr lang="en-IN" dirty="0"/>
              <a:t>Flutter:</a:t>
            </a:r>
          </a:p>
          <a:p>
            <a:pPr lvl="1"/>
            <a:r>
              <a:rPr lang="en-IN" dirty="0">
                <a:hlinkClick r:id="rId3"/>
              </a:rPr>
              <a:t>https://flutter.dev/docs</a:t>
            </a:r>
            <a:endParaRPr lang="en-IN" dirty="0"/>
          </a:p>
          <a:p>
            <a:endParaRPr lang="en-IN" dirty="0"/>
          </a:p>
        </p:txBody>
      </p:sp>
    </p:spTree>
    <p:extLst>
      <p:ext uri="{BB962C8B-B14F-4D97-AF65-F5344CB8AC3E}">
        <p14:creationId xmlns:p14="http://schemas.microsoft.com/office/powerpoint/2010/main" val="635633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B6A6E4-76E2-4079-8C80-14D98011C985}"/>
              </a:ext>
            </a:extLst>
          </p:cNvPr>
          <p:cNvSpPr txBox="1"/>
          <p:nvPr/>
        </p:nvSpPr>
        <p:spPr>
          <a:xfrm>
            <a:off x="4892842" y="2871537"/>
            <a:ext cx="2619563" cy="707886"/>
          </a:xfrm>
          <a:prstGeom prst="rect">
            <a:avLst/>
          </a:prstGeom>
          <a:noFill/>
        </p:spPr>
        <p:txBody>
          <a:bodyPr wrap="none" rtlCol="0">
            <a:spAutoFit/>
          </a:bodyPr>
          <a:lstStyle/>
          <a:p>
            <a:r>
              <a:rPr lang="en-IN" sz="4000" b="1" dirty="0"/>
              <a:t>THANKYOU</a:t>
            </a:r>
            <a:endParaRPr lang="en-IN" sz="2800" dirty="0"/>
          </a:p>
        </p:txBody>
      </p:sp>
    </p:spTree>
    <p:extLst>
      <p:ext uri="{BB962C8B-B14F-4D97-AF65-F5344CB8AC3E}">
        <p14:creationId xmlns:p14="http://schemas.microsoft.com/office/powerpoint/2010/main" val="2794901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4423F-BFE7-4EB0-87A2-C1437EB00209}"/>
              </a:ext>
            </a:extLst>
          </p:cNvPr>
          <p:cNvSpPr>
            <a:spLocks noGrp="1"/>
          </p:cNvSpPr>
          <p:nvPr>
            <p:ph type="title"/>
          </p:nvPr>
        </p:nvSpPr>
        <p:spPr/>
        <p:txBody>
          <a:bodyPr/>
          <a:lstStyle/>
          <a:p>
            <a:pPr algn="ctr"/>
            <a:r>
              <a:rPr lang="en-IN" b="1" dirty="0"/>
              <a:t>PROBLEM STATEMENT</a:t>
            </a:r>
          </a:p>
        </p:txBody>
      </p:sp>
      <p:sp>
        <p:nvSpPr>
          <p:cNvPr id="3" name="Content Placeholder 2">
            <a:extLst>
              <a:ext uri="{FF2B5EF4-FFF2-40B4-BE49-F238E27FC236}">
                <a16:creationId xmlns:a16="http://schemas.microsoft.com/office/drawing/2014/main" id="{034D7F87-5A7F-4B3B-998F-26379739C441}"/>
              </a:ext>
            </a:extLst>
          </p:cNvPr>
          <p:cNvSpPr>
            <a:spLocks noGrp="1"/>
          </p:cNvSpPr>
          <p:nvPr>
            <p:ph idx="1"/>
          </p:nvPr>
        </p:nvSpPr>
        <p:spPr/>
        <p:txBody>
          <a:bodyPr/>
          <a:lstStyle/>
          <a:p>
            <a:r>
              <a:rPr lang="en-US" dirty="0"/>
              <a:t>In developed countries, access to antibiotics and vaccines has mostly controlled incidents of childhood pneumonia. However, in developing countries, pneumonia takes the lives of more children than any other single cause each year, including any other single disease, war, or famine.</a:t>
            </a:r>
            <a:endParaRPr lang="en-IN" dirty="0"/>
          </a:p>
          <a:p>
            <a:r>
              <a:rPr lang="en-US" dirty="0"/>
              <a:t>There are so many medical facilities in the US and EU. Therefore, we target India by finding out the resolutions here. We laser focus on one kind of medical image, i.e., the lung images to detect Pneumonia. </a:t>
            </a:r>
            <a:endParaRPr lang="en-IN" dirty="0"/>
          </a:p>
        </p:txBody>
      </p:sp>
    </p:spTree>
    <p:extLst>
      <p:ext uri="{BB962C8B-B14F-4D97-AF65-F5344CB8AC3E}">
        <p14:creationId xmlns:p14="http://schemas.microsoft.com/office/powerpoint/2010/main" val="2107770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857D-EA2B-436C-86CA-7478D3D7C3C8}"/>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7001847B-729A-4B4F-8AB2-1C2C2FE50147}"/>
              </a:ext>
            </a:extLst>
          </p:cNvPr>
          <p:cNvSpPr>
            <a:spLocks noGrp="1"/>
          </p:cNvSpPr>
          <p:nvPr>
            <p:ph idx="1"/>
          </p:nvPr>
        </p:nvSpPr>
        <p:spPr/>
        <p:txBody>
          <a:bodyPr/>
          <a:lstStyle/>
          <a:p>
            <a:r>
              <a:rPr lang="en-IN" dirty="0"/>
              <a:t>Pneumonia is a serious lung infection that affects people of all ages but is particularly dangerous for older adults and young children. The World Health Organization estimates that more than 160 million children around the world develop pneumonia each year, 20 million of whom are hospitalized and 2 million of whom die. </a:t>
            </a:r>
          </a:p>
          <a:p>
            <a:r>
              <a:rPr lang="en-US" dirty="0"/>
              <a:t>Therefore, we are coming up with a tool for doctors that is able to classify medical images (x-ray scans for lungs). This is a personalized medical diagnosis that uses deep learning and machine learning to help doctors and patients. The diseases that we will be detecting are Bacterial Pneumonia and Viral Pneumonia.</a:t>
            </a:r>
            <a:endParaRPr lang="en-IN" dirty="0"/>
          </a:p>
        </p:txBody>
      </p:sp>
    </p:spTree>
    <p:extLst>
      <p:ext uri="{BB962C8B-B14F-4D97-AF65-F5344CB8AC3E}">
        <p14:creationId xmlns:p14="http://schemas.microsoft.com/office/powerpoint/2010/main" val="1797940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4BAC-EEF3-48FC-AFEC-BD53070F44E4}"/>
              </a:ext>
            </a:extLst>
          </p:cNvPr>
          <p:cNvSpPr>
            <a:spLocks noGrp="1"/>
          </p:cNvSpPr>
          <p:nvPr>
            <p:ph type="title"/>
          </p:nvPr>
        </p:nvSpPr>
        <p:spPr/>
        <p:txBody>
          <a:bodyPr/>
          <a:lstStyle/>
          <a:p>
            <a:pPr algn="ctr"/>
            <a:r>
              <a:rPr lang="en-IN" b="1" dirty="0"/>
              <a:t>EXISTING SYSTEM</a:t>
            </a:r>
          </a:p>
        </p:txBody>
      </p:sp>
      <p:sp>
        <p:nvSpPr>
          <p:cNvPr id="3" name="Content Placeholder 2">
            <a:extLst>
              <a:ext uri="{FF2B5EF4-FFF2-40B4-BE49-F238E27FC236}">
                <a16:creationId xmlns:a16="http://schemas.microsoft.com/office/drawing/2014/main" id="{88D7ED4F-233E-474D-9855-A435EC747B14}"/>
              </a:ext>
            </a:extLst>
          </p:cNvPr>
          <p:cNvSpPr>
            <a:spLocks noGrp="1"/>
          </p:cNvSpPr>
          <p:nvPr>
            <p:ph idx="1"/>
          </p:nvPr>
        </p:nvSpPr>
        <p:spPr/>
        <p:txBody>
          <a:bodyPr/>
          <a:lstStyle/>
          <a:p>
            <a:r>
              <a:rPr lang="en-US" dirty="0"/>
              <a:t>Doctors and Radiologists spend years studying how to classify the images and we try to automate that. There is a shortage of Doctors and Radiologists out there in the rural areas. They are also expensive.</a:t>
            </a:r>
            <a:endParaRPr lang="en-IN" dirty="0"/>
          </a:p>
          <a:p>
            <a:r>
              <a:rPr lang="en-US" dirty="0"/>
              <a:t>And a lot of times, there is a lot of miss diagnosis, which is bad for the patients in terms of their health and is also dangerous for doctors in terms of liabilities.</a:t>
            </a:r>
            <a:endParaRPr lang="en-IN" dirty="0"/>
          </a:p>
          <a:p>
            <a:r>
              <a:rPr lang="en-US" dirty="0"/>
              <a:t>Thus, we are coming up with this Novel solution that is able to solve the above problems.</a:t>
            </a:r>
            <a:endParaRPr lang="en-IN" dirty="0"/>
          </a:p>
        </p:txBody>
      </p:sp>
    </p:spTree>
    <p:extLst>
      <p:ext uri="{BB962C8B-B14F-4D97-AF65-F5344CB8AC3E}">
        <p14:creationId xmlns:p14="http://schemas.microsoft.com/office/powerpoint/2010/main" val="3529844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B9C43-D5F3-4D5A-8205-D2EC6041E041}"/>
              </a:ext>
            </a:extLst>
          </p:cNvPr>
          <p:cNvSpPr>
            <a:spLocks noGrp="1"/>
          </p:cNvSpPr>
          <p:nvPr>
            <p:ph type="title"/>
          </p:nvPr>
        </p:nvSpPr>
        <p:spPr/>
        <p:txBody>
          <a:bodyPr/>
          <a:lstStyle/>
          <a:p>
            <a:pPr algn="ctr"/>
            <a:r>
              <a:rPr lang="en-IN" b="1" dirty="0"/>
              <a:t>Literature survey of existing system</a:t>
            </a:r>
          </a:p>
        </p:txBody>
      </p:sp>
      <p:sp>
        <p:nvSpPr>
          <p:cNvPr id="3" name="Content Placeholder 2">
            <a:extLst>
              <a:ext uri="{FF2B5EF4-FFF2-40B4-BE49-F238E27FC236}">
                <a16:creationId xmlns:a16="http://schemas.microsoft.com/office/drawing/2014/main" id="{AA134468-5191-4709-B3B1-CC07F491E827}"/>
              </a:ext>
            </a:extLst>
          </p:cNvPr>
          <p:cNvSpPr>
            <a:spLocks noGrp="1"/>
          </p:cNvSpPr>
          <p:nvPr>
            <p:ph idx="1"/>
          </p:nvPr>
        </p:nvSpPr>
        <p:spPr/>
        <p:txBody>
          <a:bodyPr/>
          <a:lstStyle/>
          <a:p>
            <a:r>
              <a:rPr lang="en-US" dirty="0"/>
              <a:t>A chest x-ray exam will allow your doctor to see your lungs, heart and blood vessels to help determine if you have pneumonia. When interpreting the x-ray, the radiologist will look for white spots in the lungs (called infiltrates) that identify an infection.</a:t>
            </a:r>
          </a:p>
          <a:p>
            <a:pPr lvl="1"/>
            <a:r>
              <a:rPr lang="en-IN" dirty="0" err="1"/>
              <a:t>RadiologyInfo</a:t>
            </a:r>
            <a:r>
              <a:rPr lang="en-IN" dirty="0"/>
              <a:t> Web site at </a:t>
            </a:r>
            <a:r>
              <a:rPr lang="en-IN" dirty="0">
                <a:hlinkClick r:id="rId2"/>
              </a:rPr>
              <a:t>http://www.radiologyinfo.org</a:t>
            </a:r>
            <a:r>
              <a:rPr lang="en-IN" dirty="0"/>
              <a:t> by </a:t>
            </a:r>
            <a:r>
              <a:rPr lang="en-US" dirty="0"/>
              <a:t>Radiological Society of North America (RSNA) </a:t>
            </a:r>
            <a:r>
              <a:rPr lang="en-IN" dirty="0">
                <a:hlinkClick r:id="rId3"/>
              </a:rPr>
              <a:t>https://www.radiologyinfo.org/en/pdf/pneumonia.pdf</a:t>
            </a:r>
            <a:endParaRPr lang="en-IN" dirty="0"/>
          </a:p>
        </p:txBody>
      </p:sp>
    </p:spTree>
    <p:extLst>
      <p:ext uri="{BB962C8B-B14F-4D97-AF65-F5344CB8AC3E}">
        <p14:creationId xmlns:p14="http://schemas.microsoft.com/office/powerpoint/2010/main" val="114378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65A8-3F11-412A-B20D-901E7368C532}"/>
              </a:ext>
            </a:extLst>
          </p:cNvPr>
          <p:cNvSpPr>
            <a:spLocks noGrp="1"/>
          </p:cNvSpPr>
          <p:nvPr>
            <p:ph type="title"/>
          </p:nvPr>
        </p:nvSpPr>
        <p:spPr/>
        <p:txBody>
          <a:bodyPr/>
          <a:lstStyle/>
          <a:p>
            <a:pPr algn="ctr"/>
            <a:r>
              <a:rPr lang="en-IN" b="1" dirty="0"/>
              <a:t>PROPOSED SYSTEM</a:t>
            </a:r>
          </a:p>
        </p:txBody>
      </p:sp>
      <p:sp>
        <p:nvSpPr>
          <p:cNvPr id="3" name="Content Placeholder 2">
            <a:extLst>
              <a:ext uri="{FF2B5EF4-FFF2-40B4-BE49-F238E27FC236}">
                <a16:creationId xmlns:a16="http://schemas.microsoft.com/office/drawing/2014/main" id="{9D3C0972-F183-4526-B9B2-C14D0994C165}"/>
              </a:ext>
            </a:extLst>
          </p:cNvPr>
          <p:cNvSpPr>
            <a:spLocks noGrp="1"/>
          </p:cNvSpPr>
          <p:nvPr>
            <p:ph idx="1"/>
          </p:nvPr>
        </p:nvSpPr>
        <p:spPr/>
        <p:txBody>
          <a:bodyPr/>
          <a:lstStyle/>
          <a:p>
            <a:r>
              <a:rPr lang="en-US" dirty="0"/>
              <a:t>We intent to automate healthcare via a classifier. This is a personalized medical diagnosis that uses deep learning and machine learning to help doctors and </a:t>
            </a:r>
            <a:r>
              <a:rPr lang="en-US" dirty="0" err="1"/>
              <a:t>patients.The</a:t>
            </a:r>
            <a:r>
              <a:rPr lang="en-US" dirty="0"/>
              <a:t> input is a medical image(x-ray scans for lungs). It goes through the disease classifier MODEL (pattern recognition by supervised learning). The output of our tool tells whether the person is normal or is affected with Bacterial Pneumonia or Viral Pneumonia. </a:t>
            </a:r>
            <a:endParaRPr lang="en-IN" dirty="0"/>
          </a:p>
        </p:txBody>
      </p:sp>
    </p:spTree>
    <p:extLst>
      <p:ext uri="{BB962C8B-B14F-4D97-AF65-F5344CB8AC3E}">
        <p14:creationId xmlns:p14="http://schemas.microsoft.com/office/powerpoint/2010/main" val="7589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344CE-AE35-46D0-BC20-7E38848A43FB}"/>
              </a:ext>
            </a:extLst>
          </p:cNvPr>
          <p:cNvSpPr>
            <a:spLocks noGrp="1"/>
          </p:cNvSpPr>
          <p:nvPr>
            <p:ph type="title"/>
          </p:nvPr>
        </p:nvSpPr>
        <p:spPr/>
        <p:txBody>
          <a:bodyPr/>
          <a:lstStyle/>
          <a:p>
            <a:r>
              <a:rPr lang="en-IN" altLang="en-US" dirty="0"/>
              <a:t>Literature survey for proposed System</a:t>
            </a:r>
            <a:endParaRPr lang="en-IN" dirty="0"/>
          </a:p>
        </p:txBody>
      </p:sp>
      <p:sp>
        <p:nvSpPr>
          <p:cNvPr id="3" name="Content Placeholder 2">
            <a:extLst>
              <a:ext uri="{FF2B5EF4-FFF2-40B4-BE49-F238E27FC236}">
                <a16:creationId xmlns:a16="http://schemas.microsoft.com/office/drawing/2014/main" id="{C3F57572-1F9D-4013-8D34-99881CB82828}"/>
              </a:ext>
            </a:extLst>
          </p:cNvPr>
          <p:cNvSpPr>
            <a:spLocks noGrp="1"/>
          </p:cNvSpPr>
          <p:nvPr>
            <p:ph idx="1"/>
          </p:nvPr>
        </p:nvSpPr>
        <p:spPr/>
        <p:txBody>
          <a:bodyPr/>
          <a:lstStyle/>
          <a:p>
            <a:r>
              <a:rPr lang="en-US" dirty="0"/>
              <a:t>“Diagnosis of Pneumonia from Chest X-Ray Images Using Deep Learning”</a:t>
            </a:r>
          </a:p>
          <a:p>
            <a:pPr marL="0" indent="0">
              <a:buNone/>
            </a:pPr>
            <a:r>
              <a:rPr lang="en-US" dirty="0"/>
              <a:t>		- </a:t>
            </a:r>
            <a:r>
              <a:rPr lang="en-US" dirty="0" err="1"/>
              <a:t>Enes</a:t>
            </a:r>
            <a:r>
              <a:rPr lang="en-US" dirty="0"/>
              <a:t> </a:t>
            </a:r>
            <a:r>
              <a:rPr lang="en-US" dirty="0" err="1"/>
              <a:t>Ayan</a:t>
            </a:r>
            <a:r>
              <a:rPr lang="en-US" dirty="0"/>
              <a:t> ; </a:t>
            </a:r>
            <a:r>
              <a:rPr lang="en-US" dirty="0" err="1"/>
              <a:t>Halil</a:t>
            </a:r>
            <a:r>
              <a:rPr lang="en-US" dirty="0"/>
              <a:t> Murat </a:t>
            </a:r>
            <a:r>
              <a:rPr lang="en-US" dirty="0" err="1"/>
              <a:t>Ünver</a:t>
            </a:r>
            <a:endParaRPr lang="en-US" dirty="0"/>
          </a:p>
          <a:p>
            <a:pPr marL="457200" lvl="1" indent="0">
              <a:buNone/>
            </a:pPr>
            <a:r>
              <a:rPr lang="en-US" dirty="0"/>
              <a:t>In this study, they used two well-known convolutional neural network models </a:t>
            </a:r>
            <a:r>
              <a:rPr lang="en-US" dirty="0" err="1"/>
              <a:t>Xception</a:t>
            </a:r>
            <a:r>
              <a:rPr lang="en-US" dirty="0"/>
              <a:t> and Vgg16 for diagnosing of pneumonia. We used transfer learning and fine-tuning in our training stage. They used Vgg16. We used the </a:t>
            </a:r>
            <a:r>
              <a:rPr lang="en-US" dirty="0" err="1"/>
              <a:t>Xception</a:t>
            </a:r>
            <a:r>
              <a:rPr lang="en-US" dirty="0"/>
              <a:t> network as it achieved a more successful result in detecting pneumonia cases. As a result, we realized that every network has own special capabilities on the same dataset.</a:t>
            </a:r>
            <a:endParaRPr lang="en-IN" dirty="0"/>
          </a:p>
        </p:txBody>
      </p:sp>
    </p:spTree>
    <p:extLst>
      <p:ext uri="{BB962C8B-B14F-4D97-AF65-F5344CB8AC3E}">
        <p14:creationId xmlns:p14="http://schemas.microsoft.com/office/powerpoint/2010/main" val="55180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6A12-0F2F-4F53-8254-5269EFB166D1}"/>
              </a:ext>
            </a:extLst>
          </p:cNvPr>
          <p:cNvSpPr>
            <a:spLocks noGrp="1"/>
          </p:cNvSpPr>
          <p:nvPr>
            <p:ph type="title"/>
          </p:nvPr>
        </p:nvSpPr>
        <p:spPr/>
        <p:txBody>
          <a:bodyPr/>
          <a:lstStyle/>
          <a:p>
            <a:pPr algn="ctr"/>
            <a:r>
              <a:rPr lang="en-IN" b="1" dirty="0"/>
              <a:t>APPLICATIONS</a:t>
            </a:r>
          </a:p>
        </p:txBody>
      </p:sp>
      <p:sp>
        <p:nvSpPr>
          <p:cNvPr id="3" name="Content Placeholder 2">
            <a:extLst>
              <a:ext uri="{FF2B5EF4-FFF2-40B4-BE49-F238E27FC236}">
                <a16:creationId xmlns:a16="http://schemas.microsoft.com/office/drawing/2014/main" id="{09B78CA4-6214-422E-9FAD-0594928AFC58}"/>
              </a:ext>
            </a:extLst>
          </p:cNvPr>
          <p:cNvSpPr>
            <a:spLocks noGrp="1"/>
          </p:cNvSpPr>
          <p:nvPr>
            <p:ph idx="1"/>
          </p:nvPr>
        </p:nvSpPr>
        <p:spPr/>
        <p:txBody>
          <a:bodyPr>
            <a:normAutofit lnSpcReduction="10000"/>
          </a:bodyPr>
          <a:lstStyle/>
          <a:p>
            <a:r>
              <a:rPr lang="en-US" dirty="0"/>
              <a:t>Our product helps all the people involved in the healthcare cycle – the Doctors, the Radiologists and the Patient.</a:t>
            </a:r>
          </a:p>
          <a:p>
            <a:endParaRPr lang="en-US" dirty="0"/>
          </a:p>
          <a:p>
            <a:pPr marL="0" indent="0">
              <a:buNone/>
            </a:pPr>
            <a:r>
              <a:rPr lang="en-US" dirty="0">
                <a:latin typeface="Arial Black" panose="020B0A04020102020204" pitchFamily="34" charset="0"/>
              </a:rPr>
              <a:t>FLUTTER </a:t>
            </a:r>
          </a:p>
          <a:p>
            <a:r>
              <a:rPr lang="en-US" dirty="0"/>
              <a:t>We will be building our app with the help of Flutter.</a:t>
            </a:r>
          </a:p>
          <a:p>
            <a:r>
              <a:rPr lang="en-US" dirty="0"/>
              <a:t>Flutter is an open-source mobile application development framework created by Google. It is a cross-platform framework used to develop applications for </a:t>
            </a:r>
            <a:r>
              <a:rPr lang="en-US" b="1" dirty="0"/>
              <a:t>Android</a:t>
            </a:r>
            <a:r>
              <a:rPr lang="en-US" dirty="0"/>
              <a:t> and </a:t>
            </a:r>
            <a:r>
              <a:rPr lang="en-US" b="1" dirty="0"/>
              <a:t>iOS </a:t>
            </a:r>
            <a:r>
              <a:rPr lang="en-US" dirty="0"/>
              <a:t>as well as </a:t>
            </a:r>
            <a:r>
              <a:rPr lang="en-US" b="1" dirty="0"/>
              <a:t>Websites!</a:t>
            </a:r>
          </a:p>
          <a:p>
            <a:r>
              <a:rPr lang="en-IN" dirty="0"/>
              <a:t>The App code can be written once and deployed both on Android and iOS.</a:t>
            </a:r>
          </a:p>
          <a:p>
            <a:endParaRPr lang="en-US" b="1" dirty="0"/>
          </a:p>
        </p:txBody>
      </p:sp>
    </p:spTree>
    <p:extLst>
      <p:ext uri="{BB962C8B-B14F-4D97-AF65-F5344CB8AC3E}">
        <p14:creationId xmlns:p14="http://schemas.microsoft.com/office/powerpoint/2010/main" val="380741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39BA-0CED-40E5-A2CB-A16AFF1993D7}"/>
              </a:ext>
            </a:extLst>
          </p:cNvPr>
          <p:cNvSpPr>
            <a:spLocks noGrp="1"/>
          </p:cNvSpPr>
          <p:nvPr>
            <p:ph type="title"/>
          </p:nvPr>
        </p:nvSpPr>
        <p:spPr/>
        <p:txBody>
          <a:bodyPr/>
          <a:lstStyle/>
          <a:p>
            <a:pPr algn="ctr"/>
            <a:r>
              <a:rPr lang="en-IN" b="1" dirty="0"/>
              <a:t>CONCLUSION</a:t>
            </a:r>
          </a:p>
        </p:txBody>
      </p:sp>
      <p:sp>
        <p:nvSpPr>
          <p:cNvPr id="3" name="Content Placeholder 2">
            <a:extLst>
              <a:ext uri="{FF2B5EF4-FFF2-40B4-BE49-F238E27FC236}">
                <a16:creationId xmlns:a16="http://schemas.microsoft.com/office/drawing/2014/main" id="{57819815-4290-49FB-A8DD-83F177276640}"/>
              </a:ext>
            </a:extLst>
          </p:cNvPr>
          <p:cNvSpPr>
            <a:spLocks noGrp="1"/>
          </p:cNvSpPr>
          <p:nvPr>
            <p:ph idx="1"/>
          </p:nvPr>
        </p:nvSpPr>
        <p:spPr/>
        <p:txBody>
          <a:bodyPr/>
          <a:lstStyle/>
          <a:p>
            <a:r>
              <a:rPr lang="en-IN" dirty="0"/>
              <a:t>IF WE ARE ABLE TO COMPLETE OUR PNEUMONIA DETECTION SYSTEM FASTER THAN ANTICIPATED, WE WOULD LIKE TO USE DEEP LEARNING TO DETECT DIABETIC RETINOPATHY.  </a:t>
            </a:r>
          </a:p>
        </p:txBody>
      </p:sp>
    </p:spTree>
    <p:extLst>
      <p:ext uri="{BB962C8B-B14F-4D97-AF65-F5344CB8AC3E}">
        <p14:creationId xmlns:p14="http://schemas.microsoft.com/office/powerpoint/2010/main" val="57921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719</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Calibri Light</vt:lpstr>
      <vt:lpstr>Office Theme</vt:lpstr>
      <vt:lpstr>SDM COLLEGE OF ENGINEERING AND TECHNOLOGY, DHARWAD</vt:lpstr>
      <vt:lpstr>PROBLEM STATEMENT</vt:lpstr>
      <vt:lpstr>INTRODUCTION</vt:lpstr>
      <vt:lpstr>EXISTING SYSTEM</vt:lpstr>
      <vt:lpstr>Literature survey of existing system</vt:lpstr>
      <vt:lpstr>PROPOSED SYSTEM</vt:lpstr>
      <vt:lpstr>Literature survey for proposed System</vt:lpstr>
      <vt:lpstr>APPLICATIONS</vt:lpstr>
      <vt:lpstr>CONCLUSION</vt:lpstr>
      <vt:lpstr>References</vt:lpstr>
      <vt:lpstr>Working environment: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SDM COLLEGE OF ENGINEERING AND TECHNOLOGY, DHARWAD</dc:title>
  <dc:creator>Nagendra Puthane</dc:creator>
  <cp:lastModifiedBy>Nagendra Puthane</cp:lastModifiedBy>
  <cp:revision>6</cp:revision>
  <dcterms:created xsi:type="dcterms:W3CDTF">2019-09-08T10:14:06Z</dcterms:created>
  <dcterms:modified xsi:type="dcterms:W3CDTF">2019-10-11T02:19:41Z</dcterms:modified>
</cp:coreProperties>
</file>