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3"/>
  </p:notesMasterIdLst>
  <p:sldIdLst>
    <p:sldId id="285" r:id="rId2"/>
    <p:sldId id="317" r:id="rId3"/>
    <p:sldId id="351" r:id="rId4"/>
    <p:sldId id="352" r:id="rId5"/>
    <p:sldId id="353" r:id="rId6"/>
    <p:sldId id="354" r:id="rId7"/>
    <p:sldId id="355" r:id="rId8"/>
    <p:sldId id="356" r:id="rId9"/>
    <p:sldId id="313" r:id="rId10"/>
    <p:sldId id="314" r:id="rId11"/>
    <p:sldId id="349" r:id="rId12"/>
    <p:sldId id="347" r:id="rId13"/>
    <p:sldId id="359" r:id="rId14"/>
    <p:sldId id="269" r:id="rId15"/>
    <p:sldId id="270" r:id="rId16"/>
    <p:sldId id="271" r:id="rId17"/>
    <p:sldId id="286" r:id="rId18"/>
    <p:sldId id="312" r:id="rId19"/>
    <p:sldId id="273" r:id="rId20"/>
    <p:sldId id="293" r:id="rId21"/>
    <p:sldId id="289" r:id="rId22"/>
    <p:sldId id="308" r:id="rId23"/>
    <p:sldId id="346" r:id="rId24"/>
    <p:sldId id="333" r:id="rId25"/>
    <p:sldId id="332" r:id="rId26"/>
    <p:sldId id="274" r:id="rId27"/>
    <p:sldId id="276" r:id="rId28"/>
    <p:sldId id="277" r:id="rId29"/>
    <p:sldId id="278" r:id="rId30"/>
    <p:sldId id="319" r:id="rId31"/>
    <p:sldId id="321" r:id="rId32"/>
    <p:sldId id="322" r:id="rId33"/>
    <p:sldId id="323" r:id="rId34"/>
    <p:sldId id="325" r:id="rId35"/>
    <p:sldId id="326" r:id="rId36"/>
    <p:sldId id="324" r:id="rId37"/>
    <p:sldId id="334" r:id="rId38"/>
    <p:sldId id="283" r:id="rId39"/>
    <p:sldId id="345" r:id="rId40"/>
    <p:sldId id="350" r:id="rId41"/>
    <p:sldId id="298"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autoAdjust="0"/>
    <p:restoredTop sz="94660"/>
  </p:normalViewPr>
  <p:slideViewPr>
    <p:cSldViewPr>
      <p:cViewPr varScale="1">
        <p:scale>
          <a:sx n="78" d="100"/>
          <a:sy n="78" d="100"/>
        </p:scale>
        <p:origin x="100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826165D-7F2D-4B98-AC6B-C87FB3312F0E}" type="datetimeFigureOut">
              <a:rPr lang="en-US"/>
              <a:pPr>
                <a:defRPr/>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ADCFF10-7238-497F-AFB5-99F82E574A0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771BF2F9-F2FA-48A6-BE0A-332E1ACE63F8}" type="datetimeFigureOut">
              <a:rPr lang="en-US"/>
              <a:pPr>
                <a:defRPr/>
              </a:pPr>
              <a:t>4/18/2024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D0D846A5-5B00-4B59-ABD2-C20BFE66377F}"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2BF0EFD-BF9B-4EBD-AEE7-966380FB92A1}"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364D5A0-FB21-4460-AF9E-1FFD00D2AC5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87F826B-A285-4F53-9201-8216877C3771}"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AFC14C3-620A-4CB3-B4EF-AAA1AD9FBCDC}"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E3C2D0C-243F-4A1C-B745-4C21C85ABED2}"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BB23E67-FF70-4C51-9452-21DD67709BAF}"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47A373-49B7-4AE4-B957-B24E00778AC2}" type="datetimeFigureOut">
              <a:rPr lang="en-US"/>
              <a:pPr>
                <a:defRPr/>
              </a:pPr>
              <a:t>4/18/2024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F92BD9E-01CD-4B38-B764-4D1E01C5063A}"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CE1C5E6-815E-4C8B-92D6-4873C5D54C5D}"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D88C4C41-AD06-47E3-B074-61125D03A37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48ECA43-EF46-4D44-AB1A-37AE8BD6B7D4}" type="datetimeFigureOut">
              <a:rPr lang="en-US"/>
              <a:pPr>
                <a:defRPr/>
              </a:pPr>
              <a:t>4/18/2024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0CD7A79E-E311-4852-BED0-2BAB8DA3AA55}"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5628301-B7A6-4D20-BEDD-2B0CC0228836}" type="datetimeFigureOut">
              <a:rPr lang="en-US"/>
              <a:pPr>
                <a:defRPr/>
              </a:pPr>
              <a:t>4/18/2024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93287EF8-3716-45FA-BC00-9A1903F2CFA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64B928B-64EA-4D9C-BE3C-9E79D447AFC9}" type="datetimeFigureOut">
              <a:rPr lang="en-US"/>
              <a:pPr>
                <a:defRPr/>
              </a:pPr>
              <a:t>4/18/2024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C29CA80D-D4E9-49E5-9444-0F6328313CBD}"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C84FFC0-6B0A-435C-AD72-69C538343A9E}"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B21FD7A9-D1CB-483A-AFAC-5DBD066B80F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F89C3F8-79E8-446F-BA08-DBBBF64B4E33}" type="datetimeFigureOut">
              <a:rPr lang="en-US"/>
              <a:pPr>
                <a:defRPr/>
              </a:pPr>
              <a:t>4/18/2024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6216FEC-6DCE-424A-AF7C-CC8DBB8FFC4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CA615367-843C-4656-BB69-ADD0A9B49647}" type="datetimeFigureOut">
              <a:rPr lang="en-US"/>
              <a:pPr>
                <a:defRPr/>
              </a:pPr>
              <a:t>4/18/2024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CE13CAF2-3C59-4C28-A0A1-8C2D94E10DF9}"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459" r:id="rId1"/>
    <p:sldLayoutId id="2147484451" r:id="rId2"/>
    <p:sldLayoutId id="2147484460" r:id="rId3"/>
    <p:sldLayoutId id="2147484452" r:id="rId4"/>
    <p:sldLayoutId id="2147484453" r:id="rId5"/>
    <p:sldLayoutId id="2147484454" r:id="rId6"/>
    <p:sldLayoutId id="2147484455" r:id="rId7"/>
    <p:sldLayoutId id="2147484456" r:id="rId8"/>
    <p:sldLayoutId id="2147484461" r:id="rId9"/>
    <p:sldLayoutId id="2147484457" r:id="rId10"/>
    <p:sldLayoutId id="214748445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panjwanitutorials.com/" TargetMode="Externa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itle 3"/>
          <p:cNvSpPr>
            <a:spLocks noGrp="1"/>
          </p:cNvSpPr>
          <p:nvPr>
            <p:ph type="title"/>
          </p:nvPr>
        </p:nvSpPr>
        <p:spPr>
          <a:xfrm>
            <a:off x="457200" y="428625"/>
            <a:ext cx="8229600" cy="1214425"/>
          </a:xfrm>
        </p:spPr>
        <p:txBody>
          <a:bodyPr/>
          <a:lstStyle/>
          <a:p>
            <a:pPr algn="ctr"/>
            <a:r>
              <a:rPr lang="en-US" b="1" dirty="0">
                <a:solidFill>
                  <a:srgbClr val="FF0000"/>
                </a:solidFill>
              </a:rPr>
              <a:t>D</a:t>
            </a:r>
            <a:r>
              <a:rPr lang="en-US" b="1" dirty="0"/>
              <a:t>IABETES</a:t>
            </a:r>
            <a:r>
              <a:rPr lang="en-US" b="1" dirty="0">
                <a:solidFill>
                  <a:srgbClr val="FF0000"/>
                </a:solidFill>
              </a:rPr>
              <a:t> P</a:t>
            </a:r>
            <a:r>
              <a:rPr lang="en-US" b="1" dirty="0"/>
              <a:t>REDICTION </a:t>
            </a:r>
            <a:r>
              <a:rPr lang="en-US" b="1" dirty="0">
                <a:solidFill>
                  <a:srgbClr val="FF0000"/>
                </a:solidFill>
              </a:rPr>
              <a:t>S</a:t>
            </a:r>
            <a:r>
              <a:rPr lang="en-US" b="1" dirty="0"/>
              <a:t>YSTEM</a:t>
            </a:r>
            <a:endParaRPr lang="en-US" b="1" dirty="0">
              <a:solidFill>
                <a:srgbClr val="7030A0"/>
              </a:solidFill>
            </a:endParaRPr>
          </a:p>
        </p:txBody>
      </p:sp>
      <p:pic>
        <p:nvPicPr>
          <p:cNvPr id="45058" name="Picture 2" descr="The Future of Diabetes Treatment"/>
          <p:cNvPicPr>
            <a:picLocks noChangeAspect="1" noChangeArrowheads="1"/>
          </p:cNvPicPr>
          <p:nvPr/>
        </p:nvPicPr>
        <p:blipFill>
          <a:blip r:embed="rId2"/>
          <a:srcRect/>
          <a:stretch>
            <a:fillRect/>
          </a:stretch>
        </p:blipFill>
        <p:spPr bwMode="auto">
          <a:xfrm>
            <a:off x="1071538" y="1785926"/>
            <a:ext cx="7143800" cy="476253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14291"/>
            <a:ext cx="8229600" cy="571504"/>
          </a:xfrm>
        </p:spPr>
        <p:txBody>
          <a:bodyPr/>
          <a:lstStyle/>
          <a:p>
            <a:r>
              <a:rPr lang="en-US" sz="4400" b="1" u="sng" dirty="0"/>
              <a:t>Admin Modules</a:t>
            </a:r>
            <a:r>
              <a:rPr lang="en-US" sz="4400" b="1" dirty="0"/>
              <a:t>:</a:t>
            </a:r>
            <a:endParaRPr lang="en-US" sz="4400" dirty="0"/>
          </a:p>
        </p:txBody>
      </p:sp>
      <p:sp>
        <p:nvSpPr>
          <p:cNvPr id="16387" name="Content Placeholder 2"/>
          <p:cNvSpPr>
            <a:spLocks noGrp="1"/>
          </p:cNvSpPr>
          <p:nvPr>
            <p:ph idx="1"/>
          </p:nvPr>
        </p:nvSpPr>
        <p:spPr>
          <a:xfrm>
            <a:off x="500034" y="785794"/>
            <a:ext cx="8229600" cy="5324492"/>
          </a:xfrm>
        </p:spPr>
        <p:txBody>
          <a:bodyPr/>
          <a:lstStyle/>
          <a:p>
            <a:pPr lvl="0"/>
            <a:r>
              <a:rPr lang="en-US" sz="2400" b="1" dirty="0"/>
              <a:t>Login</a:t>
            </a:r>
            <a:r>
              <a:rPr lang="en-US" sz="2400" dirty="0"/>
              <a:t>: The admin can log in to the system using their credentials.</a:t>
            </a:r>
          </a:p>
          <a:p>
            <a:pPr lvl="0"/>
            <a:r>
              <a:rPr lang="en-US" sz="2400" b="1" dirty="0"/>
              <a:t>Dashboard</a:t>
            </a:r>
            <a:r>
              <a:rPr lang="en-US" sz="2400" dirty="0"/>
              <a:t>: The admin can access a dashboard that provides an overview of the system, including user counts and prediction results count.</a:t>
            </a:r>
          </a:p>
          <a:p>
            <a:pPr lvl="0"/>
            <a:r>
              <a:rPr lang="en-US" sz="2400" b="1" dirty="0"/>
              <a:t>View Prediction History</a:t>
            </a:r>
            <a:r>
              <a:rPr lang="en-US" sz="2400" dirty="0"/>
              <a:t>: The admin can view the prediction history of all users, allowing them to track and analyze predictions made by users.</a:t>
            </a:r>
          </a:p>
          <a:p>
            <a:pPr lvl="0"/>
            <a:r>
              <a:rPr lang="en-US" sz="2400" b="1" dirty="0"/>
              <a:t>View Registered Users</a:t>
            </a:r>
            <a:r>
              <a:rPr lang="en-US" sz="2400" dirty="0"/>
              <a:t>: The admin can view a list of registered users in the system, providing insights into the user base.</a:t>
            </a:r>
          </a:p>
          <a:p>
            <a:pPr lvl="0"/>
            <a:r>
              <a:rPr lang="en-US" sz="2400" b="1" dirty="0"/>
              <a:t>Change Password</a:t>
            </a:r>
            <a:r>
              <a:rPr lang="en-US" sz="2400" dirty="0"/>
              <a:t>: The admin has the ability to change their password for security purposes.</a:t>
            </a:r>
          </a:p>
          <a:p>
            <a:pPr lvl="0"/>
            <a:r>
              <a:rPr lang="en-US" sz="2400" b="1" dirty="0"/>
              <a:t>Logout</a:t>
            </a:r>
            <a:r>
              <a:rPr lang="en-US" sz="2400" dirty="0"/>
              <a:t>: The admin can log out of the system to end their session securely.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a:t>SOFTWARE USED</a:t>
            </a:r>
          </a:p>
        </p:txBody>
      </p:sp>
      <p:sp>
        <p:nvSpPr>
          <p:cNvPr id="17411"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sz="2400"/>
              <a:t>DJANGO FRAMEWORK</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00063"/>
            <a:ext cx="8229600" cy="785812"/>
          </a:xfrm>
        </p:spPr>
        <p:txBody>
          <a:bodyPr/>
          <a:lstStyle/>
          <a:p>
            <a:r>
              <a:rPr lang="en-US" b="1"/>
              <a:t>FRONTEND (LANGUAGE USED)</a:t>
            </a:r>
          </a:p>
        </p:txBody>
      </p:sp>
      <p:sp>
        <p:nvSpPr>
          <p:cNvPr id="18435" name="Content Placeholder 2"/>
          <p:cNvSpPr>
            <a:spLocks noGrp="1"/>
          </p:cNvSpPr>
          <p:nvPr>
            <p:ph idx="1"/>
          </p:nvPr>
        </p:nvSpPr>
        <p:spPr>
          <a:xfrm>
            <a:off x="457200" y="1935163"/>
            <a:ext cx="8229600" cy="17081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HTML,CSS AND JS)</a:t>
            </a:r>
          </a:p>
        </p:txBody>
      </p:sp>
      <p:pic>
        <p:nvPicPr>
          <p:cNvPr id="18436"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04850"/>
            <a:ext cx="8229600" cy="795338"/>
          </a:xfrm>
        </p:spPr>
        <p:txBody>
          <a:bodyPr/>
          <a:lstStyle/>
          <a:p>
            <a:r>
              <a:rPr lang="en-US" b="1"/>
              <a:t>BACKEND</a:t>
            </a:r>
          </a:p>
        </p:txBody>
      </p:sp>
      <p:sp>
        <p:nvSpPr>
          <p:cNvPr id="19459" name="Content Placeholder 2"/>
          <p:cNvSpPr>
            <a:spLocks noGrp="1"/>
          </p:cNvSpPr>
          <p:nvPr>
            <p:ph idx="1"/>
          </p:nvPr>
        </p:nvSpPr>
        <p:spPr>
          <a:xfrm>
            <a:off x="500063" y="2214563"/>
            <a:ext cx="8229600" cy="1636712"/>
          </a:xfrm>
        </p:spPr>
        <p:txBody>
          <a:bodyPr/>
          <a:lstStyle/>
          <a:p>
            <a:r>
              <a:rPr lang="en-US"/>
              <a:t>PYTHON DJANGO</a:t>
            </a:r>
          </a:p>
          <a:p>
            <a:r>
              <a:rPr lang="en-US"/>
              <a:t>SQLITE (</a:t>
            </a:r>
            <a:r>
              <a:rPr lang="en-US">
                <a:solidFill>
                  <a:srgbClr val="FF0000"/>
                </a:solidFill>
              </a:rPr>
              <a:t>DATABASE</a:t>
            </a:r>
            <a:r>
              <a:rPr lang="en-US"/>
              <a:t>)</a:t>
            </a:r>
          </a:p>
        </p:txBody>
      </p:sp>
      <p:pic>
        <p:nvPicPr>
          <p:cNvPr id="19460"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a:t>UML 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dirty="0"/>
            </a:br>
            <a:br>
              <a:rPr lang="en-IN" dirty="0"/>
            </a:br>
            <a:br>
              <a:rPr lang="en-IN" dirty="0"/>
            </a:br>
            <a:br>
              <a:rPr lang="en-IN" dirty="0"/>
            </a:br>
            <a:endParaRPr lang="en-IN" dirty="0"/>
          </a:p>
        </p:txBody>
      </p:sp>
      <p:sp>
        <p:nvSpPr>
          <p:cNvPr id="19459" name="Content Placeholder 2"/>
          <p:cNvSpPr>
            <a:spLocks noGrp="1"/>
          </p:cNvSpPr>
          <p:nvPr>
            <p:ph idx="1"/>
          </p:nvPr>
        </p:nvSpPr>
        <p:spPr/>
        <p:txBody>
          <a:bodyPr/>
          <a:lstStyle/>
          <a:p>
            <a:pPr eaLnBrk="1" hangingPunct="1"/>
            <a:r>
              <a:rPr lang="en-US"/>
              <a:t>The Unified Modeling Language encompasses a number of models.</a:t>
            </a:r>
            <a:endParaRPr lang="en-IN"/>
          </a:p>
          <a:p>
            <a:pPr eaLnBrk="1" hangingPunct="1"/>
            <a:r>
              <a:rPr lang="en-US"/>
              <a:t>Use case diagrams</a:t>
            </a:r>
            <a:endParaRPr lang="en-IN"/>
          </a:p>
          <a:p>
            <a:pPr eaLnBrk="1" hangingPunct="1"/>
            <a:r>
              <a:rPr lang="en-US"/>
              <a:t>Class diagrams</a:t>
            </a:r>
            <a:endParaRPr lang="en-IN"/>
          </a:p>
          <a:p>
            <a:pPr eaLnBrk="1" hangingPunct="1"/>
            <a:r>
              <a:rPr lang="en-US"/>
              <a:t>Sequence diagrams</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938338"/>
          </a:xfrm>
        </p:spPr>
        <p:txBody>
          <a:bodyPr>
            <a:normAutofit fontScale="90000"/>
          </a:bodyPr>
          <a:lstStyle/>
          <a:p>
            <a:pPr eaLnBrk="1" fontAlgn="auto" hangingPunct="1">
              <a:spcAft>
                <a:spcPts val="0"/>
              </a:spcAft>
              <a:defRPr/>
            </a:pPr>
            <a:br>
              <a:rPr lang="en-US" dirty="0"/>
            </a:br>
            <a:br>
              <a:rPr lang="en-IN" dirty="0"/>
            </a:br>
            <a:r>
              <a:rPr lang="en-US" b="1" dirty="0"/>
              <a:t>Use Case Diagram:</a:t>
            </a:r>
            <a:br>
              <a:rPr lang="en-IN" dirty="0"/>
            </a:br>
            <a:br>
              <a:rPr lang="en-IN" dirty="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5" name="Rectangle 4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3556"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a:latin typeface="Calibri" pitchFamily="34" charset="0"/>
            </a:endParaRPr>
          </a:p>
          <a:p>
            <a:pPr eaLnBrk="0" hangingPunct="0"/>
            <a:r>
              <a:rPr lang="en-US" sz="1600" b="1" u="sng">
                <a:latin typeface="Calibri" pitchFamily="34" charset="0"/>
              </a:rPr>
              <a:t>Use Case Diagrams – Admin :</a:t>
            </a:r>
            <a:endParaRPr lang="en-US" sz="1600"/>
          </a:p>
          <a:p>
            <a:pPr eaLnBrk="0" hangingPunct="0"/>
            <a:endParaRPr lang="en-US"/>
          </a:p>
        </p:txBody>
      </p:sp>
      <p:sp>
        <p:nvSpPr>
          <p:cNvPr id="23557" name="Rectangle 60"/>
          <p:cNvSpPr>
            <a:spLocks noChangeArrowheads="1"/>
          </p:cNvSpPr>
          <p:nvPr/>
        </p:nvSpPr>
        <p:spPr bwMode="auto">
          <a:xfrm>
            <a:off x="1371600" y="1371600"/>
            <a:ext cx="9144000" cy="0"/>
          </a:xfrm>
          <a:prstGeom prst="rect">
            <a:avLst/>
          </a:prstGeom>
          <a:noFill/>
          <a:ln w="9525">
            <a:noFill/>
            <a:miter lim="800000"/>
            <a:headEnd/>
            <a:tailEnd/>
          </a:ln>
        </p:spPr>
        <p:txBody>
          <a:bodyPr wrap="none" anchor="ctr">
            <a:spAutoFit/>
          </a:bodyPr>
          <a:lstStyle/>
          <a:p>
            <a:pPr indent="457200" eaLnBrk="0" hangingPunct="0"/>
            <a:endParaRPr lang="en-US"/>
          </a:p>
        </p:txBody>
      </p:sp>
      <p:sp>
        <p:nvSpPr>
          <p:cNvPr id="32783" name="Smiley Face 41"/>
          <p:cNvSpPr>
            <a:spLocks noChangeArrowheads="1"/>
          </p:cNvSpPr>
          <p:nvPr/>
        </p:nvSpPr>
        <p:spPr bwMode="auto">
          <a:xfrm>
            <a:off x="1000100" y="2500306"/>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2782" name="Straight Connector 42"/>
          <p:cNvSpPr>
            <a:spLocks noChangeShapeType="1"/>
          </p:cNvSpPr>
          <p:nvPr/>
        </p:nvSpPr>
        <p:spPr bwMode="auto">
          <a:xfrm>
            <a:off x="1419200" y="3192456"/>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1" name="Straight Connector 43"/>
          <p:cNvSpPr>
            <a:spLocks noChangeShapeType="1"/>
          </p:cNvSpPr>
          <p:nvPr/>
        </p:nvSpPr>
        <p:spPr bwMode="auto">
          <a:xfrm flipV="1">
            <a:off x="1000100" y="3629018"/>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0" name="Straight Connector 44"/>
          <p:cNvSpPr>
            <a:spLocks noChangeShapeType="1"/>
          </p:cNvSpPr>
          <p:nvPr/>
        </p:nvSpPr>
        <p:spPr bwMode="auto">
          <a:xfrm flipH="1">
            <a:off x="1085825" y="3638543"/>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9" name="Straight Connector 45"/>
          <p:cNvSpPr>
            <a:spLocks noChangeShapeType="1"/>
          </p:cNvSpPr>
          <p:nvPr/>
        </p:nvSpPr>
        <p:spPr bwMode="auto">
          <a:xfrm>
            <a:off x="1419200" y="3638543"/>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8" name="Oval 46"/>
          <p:cNvSpPr>
            <a:spLocks noChangeArrowheads="1"/>
          </p:cNvSpPr>
          <p:nvPr/>
        </p:nvSpPr>
        <p:spPr bwMode="auto">
          <a:xfrm>
            <a:off x="5715008" y="1142984"/>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Admin Dashboard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777" name="Oval 47"/>
          <p:cNvSpPr>
            <a:spLocks noChangeArrowheads="1"/>
          </p:cNvSpPr>
          <p:nvPr/>
        </p:nvSpPr>
        <p:spPr bwMode="auto">
          <a:xfrm>
            <a:off x="5572132"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View Prediction Results History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776" name="Oval 48"/>
          <p:cNvSpPr>
            <a:spLocks noChangeArrowheads="1"/>
          </p:cNvSpPr>
          <p:nvPr/>
        </p:nvSpPr>
        <p:spPr bwMode="auto">
          <a:xfrm>
            <a:off x="5572132" y="3143248"/>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Manage Reg. Users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(View / Delete)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75" name="Oval 51"/>
          <p:cNvSpPr>
            <a:spLocks noChangeArrowheads="1"/>
          </p:cNvSpPr>
          <p:nvPr/>
        </p:nvSpPr>
        <p:spPr bwMode="auto">
          <a:xfrm>
            <a:off x="5857884" y="407194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69" name="Oval 1"/>
          <p:cNvSpPr>
            <a:spLocks noChangeArrowheads="1"/>
          </p:cNvSpPr>
          <p:nvPr/>
        </p:nvSpPr>
        <p:spPr bwMode="auto">
          <a:xfrm>
            <a:off x="5786446" y="478632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8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89" name="Rectangle 21"/>
          <p:cNvSpPr>
            <a:spLocks noChangeArrowheads="1"/>
          </p:cNvSpPr>
          <p:nvPr/>
        </p:nvSpPr>
        <p:spPr bwMode="auto">
          <a:xfrm>
            <a:off x="1071538" y="4214818"/>
            <a:ext cx="100013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Admin</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cxnSp>
        <p:nvCxnSpPr>
          <p:cNvPr id="26" name="Straight Arrow Connector 25"/>
          <p:cNvCxnSpPr/>
          <p:nvPr/>
        </p:nvCxnSpPr>
        <p:spPr>
          <a:xfrm flipV="1">
            <a:off x="1857356" y="1500174"/>
            <a:ext cx="3857652"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2777" idx="2"/>
          </p:cNvCxnSpPr>
          <p:nvPr/>
        </p:nvCxnSpPr>
        <p:spPr>
          <a:xfrm flipV="1">
            <a:off x="1928794" y="2447916"/>
            <a:ext cx="3643338" cy="1195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32776" idx="2"/>
          </p:cNvCxnSpPr>
          <p:nvPr/>
        </p:nvCxnSpPr>
        <p:spPr>
          <a:xfrm flipV="1">
            <a:off x="1928794" y="3471861"/>
            <a:ext cx="3643338" cy="171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2775" idx="2"/>
          </p:cNvCxnSpPr>
          <p:nvPr/>
        </p:nvCxnSpPr>
        <p:spPr>
          <a:xfrm>
            <a:off x="1928794" y="3643314"/>
            <a:ext cx="3929090" cy="671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32769" idx="2"/>
          </p:cNvCxnSpPr>
          <p:nvPr/>
        </p:nvCxnSpPr>
        <p:spPr>
          <a:xfrm>
            <a:off x="2000232" y="3643314"/>
            <a:ext cx="3786214" cy="1385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9"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0" name="Rectangle 4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4582"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dirty="0">
              <a:latin typeface="Calibri" pitchFamily="34" charset="0"/>
            </a:endParaRPr>
          </a:p>
          <a:p>
            <a:pPr eaLnBrk="0" hangingPunct="0"/>
            <a:r>
              <a:rPr lang="en-US" sz="1600" b="1" u="sng" dirty="0">
                <a:latin typeface="Calibri" pitchFamily="34" charset="0"/>
              </a:rPr>
              <a:t>Use Case Diagrams User:</a:t>
            </a:r>
            <a:endParaRPr lang="en-US" sz="1600" dirty="0"/>
          </a:p>
          <a:p>
            <a:pPr eaLnBrk="0" hangingPunct="0"/>
            <a:endParaRPr lang="en-US" dirty="0"/>
          </a:p>
        </p:txBody>
      </p:sp>
      <p:sp>
        <p:nvSpPr>
          <p:cNvPr id="31759" name="Smiley Face 65"/>
          <p:cNvSpPr>
            <a:spLocks noChangeArrowheads="1"/>
          </p:cNvSpPr>
          <p:nvPr/>
        </p:nvSpPr>
        <p:spPr bwMode="auto">
          <a:xfrm>
            <a:off x="914403" y="2406638"/>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1758" name="Straight Connector 67"/>
          <p:cNvSpPr>
            <a:spLocks noChangeShapeType="1"/>
          </p:cNvSpPr>
          <p:nvPr/>
        </p:nvSpPr>
        <p:spPr bwMode="auto">
          <a:xfrm>
            <a:off x="1333503" y="3098788"/>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7" name="Straight Connector 74"/>
          <p:cNvSpPr>
            <a:spLocks noChangeShapeType="1"/>
          </p:cNvSpPr>
          <p:nvPr/>
        </p:nvSpPr>
        <p:spPr bwMode="auto">
          <a:xfrm flipV="1">
            <a:off x="914403" y="3535350"/>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6" name="Straight Connector 73"/>
          <p:cNvSpPr>
            <a:spLocks noChangeShapeType="1"/>
          </p:cNvSpPr>
          <p:nvPr/>
        </p:nvSpPr>
        <p:spPr bwMode="auto">
          <a:xfrm flipH="1">
            <a:off x="1000128" y="3544875"/>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5" name="Straight Connector 72"/>
          <p:cNvSpPr>
            <a:spLocks noChangeShapeType="1"/>
          </p:cNvSpPr>
          <p:nvPr/>
        </p:nvSpPr>
        <p:spPr bwMode="auto">
          <a:xfrm>
            <a:off x="1333503" y="3544875"/>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4" name="Oval 60"/>
          <p:cNvSpPr>
            <a:spLocks noChangeArrowheads="1"/>
          </p:cNvSpPr>
          <p:nvPr/>
        </p:nvSpPr>
        <p:spPr bwMode="auto">
          <a:xfrm>
            <a:off x="5214942" y="2714620"/>
            <a:ext cx="2362200" cy="6858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Edit Profile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(Update)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753" name="Oval 62"/>
          <p:cNvSpPr>
            <a:spLocks noChangeArrowheads="1"/>
          </p:cNvSpPr>
          <p:nvPr/>
        </p:nvSpPr>
        <p:spPr bwMode="auto">
          <a:xfrm>
            <a:off x="5357818" y="3571876"/>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752" name="Oval 64"/>
          <p:cNvSpPr>
            <a:spLocks noChangeArrowheads="1"/>
          </p:cNvSpPr>
          <p:nvPr/>
        </p:nvSpPr>
        <p:spPr bwMode="auto">
          <a:xfrm>
            <a:off x="5072066" y="928670"/>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Prediction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746" name="Oval 71"/>
          <p:cNvSpPr>
            <a:spLocks noChangeArrowheads="1"/>
          </p:cNvSpPr>
          <p:nvPr/>
        </p:nvSpPr>
        <p:spPr bwMode="auto">
          <a:xfrm>
            <a:off x="5143504" y="1785926"/>
            <a:ext cx="2400300" cy="6858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View prediction Results History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747" name="AutoShape 3"/>
          <p:cNvSpPr>
            <a:spLocks noChangeShapeType="1"/>
          </p:cNvSpPr>
          <p:nvPr/>
        </p:nvSpPr>
        <p:spPr bwMode="auto">
          <a:xfrm flipV="1">
            <a:off x="1785918" y="2106613"/>
            <a:ext cx="3300414" cy="1465263"/>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31745" name="Oval 1"/>
          <p:cNvSpPr>
            <a:spLocks noChangeArrowheads="1"/>
          </p:cNvSpPr>
          <p:nvPr/>
        </p:nvSpPr>
        <p:spPr bwMode="auto">
          <a:xfrm>
            <a:off x="5500694" y="4500570"/>
            <a:ext cx="2400300" cy="6858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76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764" name="Rectangle 20"/>
          <p:cNvSpPr>
            <a:spLocks noChangeArrowheads="1"/>
          </p:cNvSpPr>
          <p:nvPr/>
        </p:nvSpPr>
        <p:spPr bwMode="auto">
          <a:xfrm>
            <a:off x="1071538" y="4286256"/>
            <a:ext cx="785786"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User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767" name="Rectangle 23"/>
          <p:cNvSpPr>
            <a:spLocks noChangeArrowheads="1"/>
          </p:cNvSpPr>
          <p:nvPr/>
        </p:nvSpPr>
        <p:spPr bwMode="auto">
          <a:xfrm>
            <a:off x="0" y="1357298"/>
            <a:ext cx="700089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AutoShape 3"/>
          <p:cNvSpPr>
            <a:spLocks noChangeShapeType="1"/>
          </p:cNvSpPr>
          <p:nvPr/>
        </p:nvSpPr>
        <p:spPr bwMode="auto">
          <a:xfrm flipV="1">
            <a:off x="1785918" y="1428736"/>
            <a:ext cx="3214710" cy="214314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26" name="AutoShape 3"/>
          <p:cNvSpPr>
            <a:spLocks noChangeShapeType="1"/>
          </p:cNvSpPr>
          <p:nvPr/>
        </p:nvSpPr>
        <p:spPr bwMode="auto">
          <a:xfrm flipV="1">
            <a:off x="1857356" y="3071810"/>
            <a:ext cx="3286148" cy="500065"/>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27" name="AutoShape 3"/>
          <p:cNvSpPr>
            <a:spLocks noChangeShapeType="1"/>
          </p:cNvSpPr>
          <p:nvPr/>
        </p:nvSpPr>
        <p:spPr bwMode="auto">
          <a:xfrm>
            <a:off x="2000232" y="3571875"/>
            <a:ext cx="3357586" cy="35719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28" name="AutoShape 3"/>
          <p:cNvSpPr>
            <a:spLocks noChangeShapeType="1"/>
          </p:cNvSpPr>
          <p:nvPr/>
        </p:nvSpPr>
        <p:spPr bwMode="auto">
          <a:xfrm>
            <a:off x="1857356" y="3643313"/>
            <a:ext cx="3571900" cy="1214447"/>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a:t> The purpose of sequence diagram is to show the flow of functionality through a use case. In other words, we call it a mapping process in terms of data transfers from the actor through the corresponding objects.</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142984"/>
          </a:xfrm>
        </p:spPr>
        <p:txBody>
          <a:bodyPr/>
          <a:lstStyle/>
          <a:p>
            <a:r>
              <a:rPr lang="en-US" b="1" dirty="0"/>
              <a:t>Introduction</a:t>
            </a:r>
            <a:r>
              <a:rPr lang="en-US" dirty="0"/>
              <a:t> </a:t>
            </a:r>
          </a:p>
        </p:txBody>
      </p:sp>
      <p:sp>
        <p:nvSpPr>
          <p:cNvPr id="8195" name="Content Placeholder 2"/>
          <p:cNvSpPr>
            <a:spLocks noGrp="1"/>
          </p:cNvSpPr>
          <p:nvPr>
            <p:ph idx="1"/>
          </p:nvPr>
        </p:nvSpPr>
        <p:spPr>
          <a:xfrm>
            <a:off x="457200" y="1428736"/>
            <a:ext cx="8229600" cy="4895865"/>
          </a:xfrm>
        </p:spPr>
        <p:txBody>
          <a:bodyPr/>
          <a:lstStyle/>
          <a:p>
            <a:r>
              <a:rPr lang="en-US" sz="2400" dirty="0"/>
              <a:t>The Diabetes Prediction System is a Python Django web application that uses Support Vector Machine (SVM) for predicting the likelihood of diabetes based on various parameters. It includes user and admin modules, allowing users to make predictions, view prediction history, and manage their profile, while </a:t>
            </a:r>
            <a:r>
              <a:rPr lang="en-US" sz="2400" dirty="0" err="1"/>
              <a:t>admins</a:t>
            </a:r>
            <a:r>
              <a:rPr lang="en-US" sz="2400" dirty="0"/>
              <a:t> have access to user and prediction data. The system aims to provide accurate predictions, assist individuals in assessing their risk for diabetes, and offers a user-friendly interface for easy management.</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br>
              <a:rPr lang="en-US" b="1" dirty="0"/>
            </a:br>
            <a:br>
              <a:rPr lang="en-US" b="1" dirty="0"/>
            </a:br>
            <a:br>
              <a:rPr lang="en-US" b="1" dirty="0"/>
            </a:br>
            <a:br>
              <a:rPr lang="en-US" b="1" dirty="0"/>
            </a:br>
            <a:r>
              <a:rPr lang="en-US" b="1" dirty="0"/>
              <a:t>          SEQUENCE DIAGRAM</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1" name="Rectangle 33"/>
          <p:cNvSpPr>
            <a:spLocks noChangeArrowheads="1"/>
          </p:cNvSpPr>
          <p:nvPr/>
        </p:nvSpPr>
        <p:spPr bwMode="auto">
          <a:xfrm>
            <a:off x="2214563" y="214313"/>
            <a:ext cx="4421187" cy="369887"/>
          </a:xfrm>
          <a:prstGeom prst="rect">
            <a:avLst/>
          </a:prstGeom>
          <a:noFill/>
          <a:ln w="9525">
            <a:noFill/>
            <a:miter lim="800000"/>
            <a:headEnd/>
            <a:tailEnd/>
          </a:ln>
        </p:spPr>
        <p:txBody>
          <a:bodyPr wrap="none">
            <a:spAutoFit/>
          </a:bodyPr>
          <a:lstStyle/>
          <a:p>
            <a:r>
              <a:rPr lang="en-US" b="1" u="sng"/>
              <a:t>Sequence Diagram For Administrator:-</a:t>
            </a:r>
            <a:endParaRPr lang="en-US"/>
          </a:p>
        </p:txBody>
      </p:sp>
      <p:pic>
        <p:nvPicPr>
          <p:cNvPr id="27652" name="Picture 35" descr="C:\Users\win 8.1\Desktop\E-R-diagram.jpg"/>
          <p:cNvPicPr>
            <a:picLocks noChangeAspect="1" noChangeArrowheads="1"/>
          </p:cNvPicPr>
          <p:nvPr/>
        </p:nvPicPr>
        <p:blipFill>
          <a:blip r:embed="rId2"/>
          <a:srcRect/>
          <a:stretch>
            <a:fillRect/>
          </a:stretch>
        </p:blipFill>
        <p:spPr bwMode="auto">
          <a:xfrm>
            <a:off x="428625" y="1071563"/>
            <a:ext cx="8215313" cy="53578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8625" y="571500"/>
            <a:ext cx="8229600" cy="1071563"/>
          </a:xfrm>
        </p:spPr>
        <p:txBody>
          <a:bodyPr/>
          <a:lstStyle/>
          <a:p>
            <a:r>
              <a:rPr lang="en-US" b="1"/>
              <a:t>Data Flow Diagram(DFD)</a:t>
            </a:r>
            <a:br>
              <a:rPr lang="en-US" b="1"/>
            </a:br>
            <a:endParaRPr lang="en-US" b="1"/>
          </a:p>
        </p:txBody>
      </p:sp>
      <p:pic>
        <p:nvPicPr>
          <p:cNvPr id="5" name="Picture 4" descr="F:\reports5\newreports\dfd diabetes prediction 0.png"/>
          <p:cNvPicPr/>
          <p:nvPr/>
        </p:nvPicPr>
        <p:blipFill>
          <a:blip r:embed="rId2"/>
          <a:srcRect/>
          <a:stretch>
            <a:fillRect/>
          </a:stretch>
        </p:blipFill>
        <p:spPr bwMode="auto">
          <a:xfrm>
            <a:off x="428596" y="1071546"/>
            <a:ext cx="8429684" cy="556916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571500"/>
            <a:ext cx="8229600" cy="1071563"/>
          </a:xfrm>
        </p:spPr>
        <p:txBody>
          <a:bodyPr/>
          <a:lstStyle/>
          <a:p>
            <a:r>
              <a:rPr lang="en-US" b="1"/>
              <a:t>Data Flow Diagram(DFD)</a:t>
            </a:r>
            <a:br>
              <a:rPr lang="en-US" b="1"/>
            </a:br>
            <a:endParaRPr lang="en-US" b="1"/>
          </a:p>
        </p:txBody>
      </p:sp>
      <p:pic>
        <p:nvPicPr>
          <p:cNvPr id="5" name="Picture 4" descr="F:\reports5\newreports\dfd diabetes prediction 1.png"/>
          <p:cNvPicPr/>
          <p:nvPr/>
        </p:nvPicPr>
        <p:blipFill>
          <a:blip r:embed="rId2"/>
          <a:srcRect/>
          <a:stretch>
            <a:fillRect/>
          </a:stretch>
        </p:blipFill>
        <p:spPr bwMode="auto">
          <a:xfrm>
            <a:off x="428596" y="1000108"/>
            <a:ext cx="8358246" cy="565310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428875"/>
            <a:ext cx="8229600" cy="1071563"/>
          </a:xfrm>
        </p:spPr>
        <p:txBody>
          <a:bodyPr/>
          <a:lstStyle/>
          <a:p>
            <a:pPr algn="ctr"/>
            <a:r>
              <a:rPr lang="en-US" b="1"/>
              <a:t>ER Diagram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reports5\newreports\er diabetes pred.png"/>
          <p:cNvPicPr/>
          <p:nvPr/>
        </p:nvPicPr>
        <p:blipFill>
          <a:blip r:embed="rId2"/>
          <a:srcRect/>
          <a:stretch>
            <a:fillRect/>
          </a:stretch>
        </p:blipFill>
        <p:spPr bwMode="auto">
          <a:xfrm>
            <a:off x="214282" y="142852"/>
            <a:ext cx="8715435" cy="659608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88"/>
            <a:ext cx="8229600" cy="1714500"/>
          </a:xfrm>
        </p:spPr>
        <p:txBody>
          <a:bodyPr>
            <a:normAutofit fontScale="90000"/>
          </a:bodyPr>
          <a:lstStyle/>
          <a:p>
            <a:pPr eaLnBrk="1" fontAlgn="auto" hangingPunct="1">
              <a:spcAft>
                <a:spcPts val="0"/>
              </a:spcAft>
              <a:defRPr/>
            </a:pPr>
            <a:br>
              <a:rPr lang="en-US" b="1" u="sng" dirty="0"/>
            </a:br>
            <a:br>
              <a:rPr lang="en-US" b="1" u="sng" dirty="0"/>
            </a:br>
            <a:r>
              <a:rPr lang="en-US" b="1" u="sng" dirty="0"/>
              <a:t>SCREEN SHOTS – Home Page</a:t>
            </a:r>
            <a:br>
              <a:rPr lang="en-US" b="1" u="sng" dirty="0"/>
            </a:br>
            <a:br>
              <a:rPr lang="en-IN" dirty="0"/>
            </a:br>
            <a:endParaRPr lang="en-IN" dirty="0"/>
          </a:p>
        </p:txBody>
      </p:sp>
      <p:pic>
        <p:nvPicPr>
          <p:cNvPr id="4" name="Picture 3"/>
          <p:cNvPicPr/>
          <p:nvPr/>
        </p:nvPicPr>
        <p:blipFill>
          <a:blip r:embed="rId2"/>
          <a:srcRect/>
          <a:stretch>
            <a:fillRect/>
          </a:stretch>
        </p:blipFill>
        <p:spPr bwMode="auto">
          <a:xfrm>
            <a:off x="285720" y="1000108"/>
            <a:ext cx="8572560" cy="5643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00062"/>
          </a:xfrm>
        </p:spPr>
        <p:txBody>
          <a:bodyPr>
            <a:normAutofit fontScale="90000"/>
          </a:bodyPr>
          <a:lstStyle/>
          <a:p>
            <a:pPr eaLnBrk="1" fontAlgn="auto" hangingPunct="1">
              <a:spcAft>
                <a:spcPts val="0"/>
              </a:spcAft>
              <a:defRPr/>
            </a:pPr>
            <a:br>
              <a:rPr lang="en-US" dirty="0"/>
            </a:br>
            <a:br>
              <a:rPr lang="en-IN" dirty="0"/>
            </a:br>
            <a:br>
              <a:rPr lang="en-IN" dirty="0"/>
            </a:br>
            <a:br>
              <a:rPr lang="en-IN" dirty="0"/>
            </a:br>
            <a:br>
              <a:rPr lang="en-IN" dirty="0"/>
            </a:br>
            <a:br>
              <a:rPr lang="en-IN" dirty="0"/>
            </a:br>
            <a:r>
              <a:rPr lang="en-IN" b="1" dirty="0"/>
              <a:t>User Registration Page </a:t>
            </a:r>
          </a:p>
        </p:txBody>
      </p:sp>
      <p:pic>
        <p:nvPicPr>
          <p:cNvPr id="4" name="Picture 3"/>
          <p:cNvPicPr/>
          <p:nvPr/>
        </p:nvPicPr>
        <p:blipFill>
          <a:blip r:embed="rId2"/>
          <a:srcRect/>
          <a:stretch>
            <a:fillRect/>
          </a:stretch>
        </p:blipFill>
        <p:spPr bwMode="auto">
          <a:xfrm>
            <a:off x="214282" y="857232"/>
            <a:ext cx="8715436" cy="5786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50"/>
            <a:ext cx="8443943" cy="500063"/>
          </a:xfrm>
        </p:spPr>
        <p:txBody>
          <a:bodyPr>
            <a:normAutofit fontScale="90000"/>
          </a:bodyPr>
          <a:lstStyle/>
          <a:p>
            <a:pPr eaLnBrk="1" fontAlgn="auto" hangingPunct="1">
              <a:spcAft>
                <a:spcPts val="0"/>
              </a:spcAft>
              <a:defRPr/>
            </a:pPr>
            <a:br>
              <a:rPr lang="en-IN" dirty="0"/>
            </a:br>
            <a:r>
              <a:rPr lang="en-IN" b="1" dirty="0"/>
              <a:t>USER LOGIN PAGE</a:t>
            </a:r>
          </a:p>
        </p:txBody>
      </p:sp>
      <p:pic>
        <p:nvPicPr>
          <p:cNvPr id="4" name="Picture 3"/>
          <p:cNvPicPr/>
          <p:nvPr/>
        </p:nvPicPr>
        <p:blipFill>
          <a:blip r:embed="rId2"/>
          <a:srcRect/>
          <a:stretch>
            <a:fillRect/>
          </a:stretch>
        </p:blipFill>
        <p:spPr bwMode="auto">
          <a:xfrm>
            <a:off x="214282" y="857232"/>
            <a:ext cx="8643998" cy="5786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04850"/>
            <a:ext cx="8472518" cy="723900"/>
          </a:xfrm>
        </p:spPr>
        <p:txBody>
          <a:bodyPr>
            <a:normAutofit fontScale="90000"/>
          </a:bodyPr>
          <a:lstStyle/>
          <a:p>
            <a:pPr eaLnBrk="1" fontAlgn="auto" hangingPunct="1">
              <a:spcAft>
                <a:spcPts val="0"/>
              </a:spcAft>
              <a:defRPr/>
            </a:pPr>
            <a:r>
              <a:rPr lang="en-US" b="1" dirty="0"/>
              <a:t>USER HOME PAGE</a:t>
            </a:r>
            <a:br>
              <a:rPr lang="en-IN" dirty="0"/>
            </a:br>
            <a:endParaRPr lang="en-IN" dirty="0"/>
          </a:p>
        </p:txBody>
      </p:sp>
      <p:pic>
        <p:nvPicPr>
          <p:cNvPr id="4" name="Picture 3"/>
          <p:cNvPicPr/>
          <p:nvPr/>
        </p:nvPicPr>
        <p:blipFill>
          <a:blip r:embed="rId2"/>
          <a:srcRect/>
          <a:stretch>
            <a:fillRect/>
          </a:stretch>
        </p:blipFill>
        <p:spPr bwMode="auto">
          <a:xfrm>
            <a:off x="214282" y="857232"/>
            <a:ext cx="8715436" cy="5786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071563"/>
          </a:xfrm>
        </p:spPr>
        <p:txBody>
          <a:bodyPr/>
          <a:lstStyle/>
          <a:p>
            <a:r>
              <a:rPr lang="en-US" b="1" dirty="0"/>
              <a:t>Problem Definition</a:t>
            </a:r>
            <a:r>
              <a:rPr lang="en-US" dirty="0"/>
              <a:t> </a:t>
            </a:r>
          </a:p>
        </p:txBody>
      </p:sp>
      <p:sp>
        <p:nvSpPr>
          <p:cNvPr id="9219" name="Content Placeholder 2"/>
          <p:cNvSpPr>
            <a:spLocks noGrp="1"/>
          </p:cNvSpPr>
          <p:nvPr>
            <p:ph idx="1"/>
          </p:nvPr>
        </p:nvSpPr>
        <p:spPr>
          <a:xfrm>
            <a:off x="457200" y="1428736"/>
            <a:ext cx="8229600" cy="4895864"/>
          </a:xfrm>
        </p:spPr>
        <p:txBody>
          <a:bodyPr/>
          <a:lstStyle/>
          <a:p>
            <a:r>
              <a:rPr lang="en-US" dirty="0"/>
              <a:t>The Diabetes Prediction System using Support Vector Machine addresses the challenge of accurately predicting diabetes in individuals by analyzing relevant parameters. It aims to aid in early detection and timely intervention, assisting healthcare professionals and individuals in making informed decisions about preventive measures and treatment options.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1214437"/>
          </a:xfrm>
        </p:spPr>
        <p:txBody>
          <a:bodyPr>
            <a:normAutofit fontScale="90000"/>
          </a:bodyPr>
          <a:lstStyle/>
          <a:p>
            <a:pPr eaLnBrk="1" fontAlgn="auto" hangingPunct="1">
              <a:spcAft>
                <a:spcPts val="0"/>
              </a:spcAft>
              <a:defRPr/>
            </a:pPr>
            <a:r>
              <a:rPr lang="en-US" b="1" dirty="0"/>
              <a:t>DIABETES PREDICTION PAGE</a:t>
            </a:r>
            <a:br>
              <a:rPr lang="en-IN" dirty="0"/>
            </a:br>
            <a:endParaRPr lang="en-IN" dirty="0"/>
          </a:p>
        </p:txBody>
      </p:sp>
      <p:pic>
        <p:nvPicPr>
          <p:cNvPr id="4" name="Picture 3"/>
          <p:cNvPicPr/>
          <p:nvPr/>
        </p:nvPicPr>
        <p:blipFill>
          <a:blip r:embed="rId2"/>
          <a:srcRect/>
          <a:stretch>
            <a:fillRect/>
          </a:stretch>
        </p:blipFill>
        <p:spPr bwMode="auto">
          <a:xfrm>
            <a:off x="142844" y="785794"/>
            <a:ext cx="8786874" cy="58293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04850"/>
            <a:ext cx="8401080" cy="795338"/>
          </a:xfrm>
        </p:spPr>
        <p:txBody>
          <a:bodyPr>
            <a:normAutofit fontScale="90000"/>
          </a:bodyPr>
          <a:lstStyle/>
          <a:p>
            <a:pPr eaLnBrk="1" fontAlgn="auto" hangingPunct="1">
              <a:spcAft>
                <a:spcPts val="0"/>
              </a:spcAft>
              <a:defRPr/>
            </a:pPr>
            <a:r>
              <a:rPr lang="en-US" b="1" dirty="0"/>
              <a:t>PREDICTION RESULTS PAGE</a:t>
            </a:r>
            <a:br>
              <a:rPr lang="en-IN" dirty="0"/>
            </a:br>
            <a:endParaRPr lang="en-IN" dirty="0"/>
          </a:p>
        </p:txBody>
      </p:sp>
      <p:pic>
        <p:nvPicPr>
          <p:cNvPr id="4" name="Picture 3"/>
          <p:cNvPicPr/>
          <p:nvPr/>
        </p:nvPicPr>
        <p:blipFill>
          <a:blip r:embed="rId2"/>
          <a:srcRect/>
          <a:stretch>
            <a:fillRect/>
          </a:stretch>
        </p:blipFill>
        <p:spPr bwMode="auto">
          <a:xfrm>
            <a:off x="285720" y="928670"/>
            <a:ext cx="8643998" cy="57150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72518" cy="928688"/>
          </a:xfrm>
        </p:spPr>
        <p:txBody>
          <a:bodyPr/>
          <a:lstStyle/>
          <a:p>
            <a:pPr eaLnBrk="1" hangingPunct="1"/>
            <a:r>
              <a:rPr lang="en-US" b="1" dirty="0"/>
              <a:t>Change Password Page</a:t>
            </a:r>
            <a:endParaRPr lang="en-IN" dirty="0"/>
          </a:p>
        </p:txBody>
      </p:sp>
      <p:pic>
        <p:nvPicPr>
          <p:cNvPr id="4" name="Picture 3"/>
          <p:cNvPicPr/>
          <p:nvPr/>
        </p:nvPicPr>
        <p:blipFill>
          <a:blip r:embed="rId2"/>
          <a:srcRect/>
          <a:stretch>
            <a:fillRect/>
          </a:stretch>
        </p:blipFill>
        <p:spPr bwMode="auto">
          <a:xfrm>
            <a:off x="214282" y="1071546"/>
            <a:ext cx="8715436" cy="55007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313"/>
            <a:ext cx="8401080" cy="642937"/>
          </a:xfrm>
        </p:spPr>
        <p:txBody>
          <a:bodyPr>
            <a:normAutofit fontScale="90000"/>
          </a:bodyPr>
          <a:lstStyle/>
          <a:p>
            <a:pPr eaLnBrk="1" fontAlgn="auto" hangingPunct="1">
              <a:spcAft>
                <a:spcPts val="0"/>
              </a:spcAft>
              <a:defRPr/>
            </a:pPr>
            <a:r>
              <a:rPr lang="en-US" b="1" dirty="0"/>
              <a:t>Edit Profile Page</a:t>
            </a:r>
            <a:endParaRPr lang="en-IN" b="1" dirty="0"/>
          </a:p>
        </p:txBody>
      </p:sp>
      <p:pic>
        <p:nvPicPr>
          <p:cNvPr id="4" name="Picture 3"/>
          <p:cNvPicPr/>
          <p:nvPr/>
        </p:nvPicPr>
        <p:blipFill>
          <a:blip r:embed="rId2"/>
          <a:srcRect/>
          <a:stretch>
            <a:fillRect/>
          </a:stretch>
        </p:blipFill>
        <p:spPr bwMode="auto">
          <a:xfrm>
            <a:off x="285720" y="1000108"/>
            <a:ext cx="8572560" cy="55721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88"/>
            <a:ext cx="8543956" cy="1143000"/>
          </a:xfrm>
        </p:spPr>
        <p:txBody>
          <a:bodyPr>
            <a:normAutofit fontScale="90000"/>
          </a:bodyPr>
          <a:lstStyle/>
          <a:p>
            <a:pPr eaLnBrk="1" fontAlgn="auto" hangingPunct="1">
              <a:spcAft>
                <a:spcPts val="0"/>
              </a:spcAft>
              <a:defRPr/>
            </a:pPr>
            <a:r>
              <a:rPr lang="en-US" b="1" dirty="0"/>
              <a:t>ADMIN LOGIN PAGE</a:t>
            </a:r>
            <a:br>
              <a:rPr lang="en-IN" dirty="0"/>
            </a:br>
            <a:endParaRPr lang="en-IN" dirty="0"/>
          </a:p>
        </p:txBody>
      </p:sp>
      <p:pic>
        <p:nvPicPr>
          <p:cNvPr id="4" name="Picture 3"/>
          <p:cNvPicPr/>
          <p:nvPr/>
        </p:nvPicPr>
        <p:blipFill>
          <a:blip r:embed="rId2"/>
          <a:srcRect/>
          <a:stretch>
            <a:fillRect/>
          </a:stretch>
        </p:blipFill>
        <p:spPr bwMode="auto">
          <a:xfrm>
            <a:off x="214282" y="857231"/>
            <a:ext cx="8715436" cy="587694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04850"/>
            <a:ext cx="8543956" cy="723900"/>
          </a:xfrm>
        </p:spPr>
        <p:txBody>
          <a:bodyPr>
            <a:normAutofit fontScale="90000"/>
          </a:bodyPr>
          <a:lstStyle/>
          <a:p>
            <a:pPr eaLnBrk="1" fontAlgn="auto" hangingPunct="1">
              <a:spcAft>
                <a:spcPts val="0"/>
              </a:spcAft>
              <a:defRPr/>
            </a:pPr>
            <a:r>
              <a:rPr lang="en-US" b="1" dirty="0"/>
              <a:t>ADMIN HOME PAGE</a:t>
            </a:r>
            <a:br>
              <a:rPr lang="en-IN" dirty="0"/>
            </a:br>
            <a:endParaRPr lang="en-IN" dirty="0"/>
          </a:p>
        </p:txBody>
      </p:sp>
      <p:pic>
        <p:nvPicPr>
          <p:cNvPr id="4" name="Picture 3"/>
          <p:cNvPicPr/>
          <p:nvPr/>
        </p:nvPicPr>
        <p:blipFill>
          <a:blip r:embed="rId2"/>
          <a:srcRect/>
          <a:stretch>
            <a:fillRect/>
          </a:stretch>
        </p:blipFill>
        <p:spPr bwMode="auto">
          <a:xfrm>
            <a:off x="214282" y="785794"/>
            <a:ext cx="8715436" cy="58483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1285875"/>
          </a:xfrm>
        </p:spPr>
        <p:txBody>
          <a:bodyPr>
            <a:normAutofit fontScale="90000"/>
          </a:bodyPr>
          <a:lstStyle/>
          <a:p>
            <a:pPr eaLnBrk="1" fontAlgn="auto" hangingPunct="1">
              <a:spcAft>
                <a:spcPts val="0"/>
              </a:spcAft>
              <a:defRPr/>
            </a:pPr>
            <a:r>
              <a:rPr lang="en-US" b="1" dirty="0"/>
              <a:t>VIEW ALL USERS PAGE</a:t>
            </a:r>
            <a:br>
              <a:rPr lang="en-IN" dirty="0"/>
            </a:br>
            <a:endParaRPr lang="en-IN" dirty="0"/>
          </a:p>
        </p:txBody>
      </p:sp>
      <p:pic>
        <p:nvPicPr>
          <p:cNvPr id="4" name="Picture 3"/>
          <p:cNvPicPr/>
          <p:nvPr/>
        </p:nvPicPr>
        <p:blipFill>
          <a:blip r:embed="rId2"/>
          <a:srcRect/>
          <a:stretch>
            <a:fillRect/>
          </a:stretch>
        </p:blipFill>
        <p:spPr bwMode="auto">
          <a:xfrm>
            <a:off x="214282" y="857232"/>
            <a:ext cx="8715436" cy="5786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9001157" cy="1500188"/>
          </a:xfrm>
        </p:spPr>
        <p:txBody>
          <a:bodyPr>
            <a:normAutofit fontScale="90000"/>
          </a:bodyPr>
          <a:lstStyle/>
          <a:p>
            <a:pPr eaLnBrk="1" fontAlgn="auto" hangingPunct="1">
              <a:spcAft>
                <a:spcPts val="0"/>
              </a:spcAft>
              <a:defRPr/>
            </a:pPr>
            <a:r>
              <a:rPr lang="en-US" b="1" dirty="0"/>
              <a:t>VIEW ALL PREDICTION HISTORY PAGE</a:t>
            </a:r>
            <a:br>
              <a:rPr lang="en-IN" dirty="0"/>
            </a:br>
            <a:endParaRPr lang="en-IN" dirty="0"/>
          </a:p>
        </p:txBody>
      </p:sp>
      <p:pic>
        <p:nvPicPr>
          <p:cNvPr id="4" name="Picture 3"/>
          <p:cNvPicPr/>
          <p:nvPr/>
        </p:nvPicPr>
        <p:blipFill>
          <a:blip r:embed="rId2"/>
          <a:srcRect/>
          <a:stretch>
            <a:fillRect/>
          </a:stretch>
        </p:blipFill>
        <p:spPr bwMode="auto">
          <a:xfrm>
            <a:off x="214282" y="1000108"/>
            <a:ext cx="8715436" cy="56436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3"/>
            <a:ext cx="8229600" cy="1285883"/>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642918"/>
            <a:ext cx="8229600" cy="6215082"/>
          </a:xfrm>
        </p:spPr>
        <p:txBody>
          <a:bodyPr>
            <a:normAutofit fontScale="700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None/>
            </a:pPr>
            <a:r>
              <a:rPr lang="en-US" sz="3000" dirty="0"/>
              <a:t>The future scope of the Diabetes Prediction System using Support Vector Machine can include the following:</a:t>
            </a:r>
          </a:p>
          <a:p>
            <a:pPr lvl="0"/>
            <a:r>
              <a:rPr lang="en-US" sz="3000" dirty="0"/>
              <a:t>Incorporation of additional features for improved prediction accuracy.</a:t>
            </a:r>
          </a:p>
          <a:p>
            <a:pPr lvl="0"/>
            <a:r>
              <a:rPr lang="en-US" sz="3000" dirty="0"/>
              <a:t>Ensemble methods to enhance the system's performance.</a:t>
            </a:r>
          </a:p>
          <a:p>
            <a:pPr lvl="0"/>
            <a:r>
              <a:rPr lang="en-US" sz="3000" dirty="0"/>
              <a:t>Integration with wearable devices and health tracking apps for real-time data collection.</a:t>
            </a:r>
          </a:p>
          <a:p>
            <a:pPr lvl="0"/>
            <a:r>
              <a:rPr lang="en-US" sz="3000" dirty="0"/>
              <a:t>Personalized risk assessment based on individual characteristics and lifestyle factors.</a:t>
            </a:r>
          </a:p>
          <a:p>
            <a:pPr lvl="0"/>
            <a:r>
              <a:rPr lang="en-US" sz="3000" dirty="0"/>
              <a:t>Long-term disease monitoring and personalized interventions.</a:t>
            </a:r>
          </a:p>
          <a:p>
            <a:pPr lvl="0"/>
            <a:r>
              <a:rPr lang="en-US" sz="3000" dirty="0"/>
              <a:t>Development of a mobile application for remote monitoring and personalized feedback.</a:t>
            </a:r>
          </a:p>
          <a:p>
            <a:pPr lvl="0"/>
            <a:r>
              <a:rPr lang="en-US" sz="3000" dirty="0"/>
              <a:t>Collaboration with healthcare professionals through electronic health record integration and telemedicine platforms.</a:t>
            </a:r>
          </a:p>
          <a:p>
            <a:pPr lvl="0"/>
            <a:r>
              <a:rPr lang="en-US" sz="3000" dirty="0"/>
              <a:t>Continuous model improvement to stay up-to-date with advancements.</a:t>
            </a:r>
          </a:p>
          <a:p>
            <a:pPr lvl="0"/>
            <a:r>
              <a:rPr lang="en-US" sz="3000" dirty="0"/>
              <a:t>Integration with public health initiatives for population-level insights and preventive measures.</a:t>
            </a:r>
          </a:p>
          <a:p>
            <a:pPr lvl="0"/>
            <a:r>
              <a:rPr lang="en-US" sz="3000" dirty="0"/>
              <a:t>Research and data sharing to advance diabetes prediction and management.</a:t>
            </a:r>
          </a:p>
          <a:p>
            <a:pPr>
              <a:buFont typeface="Wingdings 2" pitchFamily="18" charset="2"/>
              <a:buNone/>
              <a:defRPr/>
            </a:pPr>
            <a:endParaRPr lang="en-US" dirty="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normAutofit fontScale="90000"/>
          </a:bodyPr>
          <a:lstStyle/>
          <a:p>
            <a:pPr eaLnBrk="1" fontAlgn="auto" hangingPunct="1">
              <a:spcAft>
                <a:spcPts val="0"/>
              </a:spcAft>
              <a:defRPr/>
            </a:pPr>
            <a:r>
              <a:rPr lang="en-US" b="1" dirty="0"/>
              <a:t>CONCLUSION</a:t>
            </a:r>
            <a:br>
              <a:rPr lang="en-IN" dirty="0"/>
            </a:br>
            <a:endParaRPr lang="en-IN" dirty="0"/>
          </a:p>
        </p:txBody>
      </p:sp>
      <p:sp>
        <p:nvSpPr>
          <p:cNvPr id="3" name="Content Placeholder 2"/>
          <p:cNvSpPr>
            <a:spLocks noGrp="1"/>
          </p:cNvSpPr>
          <p:nvPr>
            <p:ph idx="1"/>
          </p:nvPr>
        </p:nvSpPr>
        <p:spPr>
          <a:xfrm>
            <a:off x="457200" y="857232"/>
            <a:ext cx="8229600" cy="5857915"/>
          </a:xfrm>
        </p:spPr>
        <p:txBody>
          <a:bodyPr>
            <a:normAutofit fontScale="850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r>
              <a:rPr lang="en-US" sz="2700" dirty="0"/>
              <a:t>In conclusion, the Diabetes Prediction System using Support Vector Machine is a valuable tool in the field of healthcare. It leverages the power of machine learning and data analysis to predict the likelihood of diabetes in individuals. The system offers advantages such as high accuracy, efficient analysis of large datasets, and user-friendly interfaces for both users and administrators. However, it is important to acknowledge the limitations of the system, such as its dependence on accurate and comprehensive datasets and the need for continuous updates to stay relevant. It is crucial to prioritize privacy and security when handling patient data and to comply with relevant regulations and ethical considerations. The future scope of the system lies in incorporating advanced algorithms, integrating with other healthcare technologies, and personalizing risk assessments and interventions. By continuously improving and updating the system, we can work towards better diabetes management and prevention, ultimately improving the overall health and well-being of individuals.</a:t>
            </a:r>
          </a:p>
          <a:p>
            <a:pPr>
              <a:buFont typeface="Wingdings 2" pitchFamily="18" charset="2"/>
              <a:buNone/>
              <a:defRPr/>
            </a:pPr>
            <a:endParaRPr lang="en-US" dirty="0"/>
          </a:p>
          <a:p>
            <a:pPr>
              <a:defRPr/>
            </a:pPr>
            <a:endParaRPr lang="en-US" dirty="0"/>
          </a:p>
          <a:p>
            <a:pPr>
              <a:buFont typeface="Wingdings 2" pitchFamily="18" charset="2"/>
              <a:buNone/>
              <a:defRPr/>
            </a:pPr>
            <a:endParaRPr lang="en-US" dirty="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14313"/>
            <a:ext cx="8229600" cy="857250"/>
          </a:xfrm>
        </p:spPr>
        <p:txBody>
          <a:bodyPr/>
          <a:lstStyle/>
          <a:p>
            <a:r>
              <a:rPr lang="en-US" b="1"/>
              <a:t>Objective</a:t>
            </a:r>
            <a:r>
              <a:rPr lang="en-US"/>
              <a:t> </a:t>
            </a:r>
          </a:p>
        </p:txBody>
      </p:sp>
      <p:sp>
        <p:nvSpPr>
          <p:cNvPr id="10243" name="Content Placeholder 2"/>
          <p:cNvSpPr>
            <a:spLocks noGrp="1"/>
          </p:cNvSpPr>
          <p:nvPr>
            <p:ph idx="1"/>
          </p:nvPr>
        </p:nvSpPr>
        <p:spPr>
          <a:xfrm>
            <a:off x="457200" y="1214422"/>
            <a:ext cx="8229600" cy="5110178"/>
          </a:xfrm>
        </p:spPr>
        <p:txBody>
          <a:bodyPr/>
          <a:lstStyle/>
          <a:p>
            <a:r>
              <a:rPr lang="en-US" dirty="0"/>
              <a:t>The objectives of the Diabetes Prediction System using Support Vector Machine are to develop an accurate prediction model, improve prediction accuracy, provide a user-friendly interface, ensure secure data management, offer user and admin module functionalities, evaluate and optimize system performance, ensure scalability and extensibility, integrate and deploy the system, and provide documentation and support. By achieving these objectives, the system aims to contribute to early detection and effective management of diabetes, ultimately improving healthcare outcomes for individuals at risk.</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1428750"/>
            <a:ext cx="8229600" cy="4895850"/>
          </a:xfrm>
        </p:spPr>
        <p:txBody>
          <a:bodyPr>
            <a:normAutofit fontScale="85000" lnSpcReduction="20000"/>
          </a:bodyPr>
          <a:lstStyle/>
          <a:p>
            <a:pPr marL="274320" indent="-274320" eaLnBrk="1" fontAlgn="auto" hangingPunct="1">
              <a:spcAft>
                <a:spcPts val="0"/>
              </a:spcAft>
              <a:buClr>
                <a:schemeClr val="accent3"/>
              </a:buClr>
              <a:buFont typeface="Wingdings 2"/>
              <a:buChar char=""/>
              <a:defRPr/>
            </a:pP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a:t>
            </a:r>
            <a:r>
              <a:rPr lang="en-US" b="1"/>
              <a:t>CSS AND </a:t>
            </a:r>
            <a:r>
              <a:rPr lang="en-US" b="1" dirty="0"/>
              <a:t>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u="sng" dirty="0"/>
          </a:p>
          <a:p>
            <a:pPr marL="274320" indent="-274320" eaLnBrk="1" fontAlgn="auto" hangingPunct="1">
              <a:spcAft>
                <a:spcPts val="0"/>
              </a:spcAft>
              <a:buClr>
                <a:schemeClr val="accent3"/>
              </a:buClr>
              <a:buFont typeface="Wingdings 2"/>
              <a:buChar char=""/>
              <a:defRPr/>
            </a:pPr>
            <a:r>
              <a:rPr lang="en-US" dirty="0">
                <a:hlinkClick r:id="rId6"/>
              </a:rPr>
              <a:t>https://panjwanitutorials.com/</a:t>
            </a:r>
            <a:endParaRPr lang="en-US" dirty="0"/>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a:defRPr/>
            </a:pPr>
            <a:r>
              <a:rPr lang="en-US" dirty="0"/>
              <a:t>Two scoops of Django for 1.11 by </a:t>
            </a:r>
            <a:r>
              <a:rPr lang="en-US" b="1" i="1" dirty="0"/>
              <a:t>Daniel </a:t>
            </a:r>
            <a:r>
              <a:rPr lang="en-US" b="1" i="1" dirty="0" err="1"/>
              <a:t>Greenfeld’s</a:t>
            </a:r>
            <a:r>
              <a:rPr lang="en-US" b="1" i="1" dirty="0"/>
              <a:t> and Audrey Greenfield</a:t>
            </a:r>
            <a:endParaRPr lang="en-US" b="1" dirty="0"/>
          </a:p>
          <a:p>
            <a:pPr>
              <a:defRPr/>
            </a:pPr>
            <a:r>
              <a:rPr lang="en-US" dirty="0"/>
              <a:t>Lightweight Django </a:t>
            </a:r>
            <a:r>
              <a:rPr lang="en-US" i="1" dirty="0"/>
              <a:t>by </a:t>
            </a:r>
            <a:r>
              <a:rPr lang="en-US" b="1" i="1" dirty="0"/>
              <a:t>Elman and Mark Lavin</a:t>
            </a:r>
            <a:endParaRPr lang="en-US" b="1"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7" end="7"/>
                                            </p:txEl>
                                          </p:spTgt>
                                        </p:tgtEl>
                                      </p:cBhvr>
                                    </p:animEffect>
                                    <p:set>
                                      <p:cBhvr>
                                        <p:cTn id="47"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8" presetClass="exit" presetSubtype="16" fill="hold" grpId="0" nodeType="clickEffect">
                                  <p:stCondLst>
                                    <p:cond delay="0"/>
                                  </p:stCondLst>
                                  <p:childTnLst>
                                    <p:animEffect transition="out" filter="diamond(in)">
                                      <p:cBhvr>
                                        <p:cTn id="66" dur="2000"/>
                                        <p:tgtEl>
                                          <p:spTgt spid="3">
                                            <p:txEl>
                                              <p:pRg st="12" end="12"/>
                                            </p:txEl>
                                          </p:spTgt>
                                        </p:tgtEl>
                                      </p:cBhvr>
                                    </p:animEffect>
                                    <p:set>
                                      <p:cBhvr>
                                        <p:cTn id="67" dur="1" fill="hold">
                                          <p:stCondLst>
                                            <p:cond delay="19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14313"/>
            <a:ext cx="8229600" cy="714357"/>
          </a:xfrm>
        </p:spPr>
        <p:txBody>
          <a:bodyPr/>
          <a:lstStyle/>
          <a:p>
            <a:r>
              <a:rPr lang="en-US" b="1" dirty="0"/>
              <a:t>Need of The System</a:t>
            </a:r>
            <a:endParaRPr lang="en-US" dirty="0"/>
          </a:p>
        </p:txBody>
      </p:sp>
      <p:sp>
        <p:nvSpPr>
          <p:cNvPr id="11267" name="Content Placeholder 2"/>
          <p:cNvSpPr>
            <a:spLocks noGrp="1"/>
          </p:cNvSpPr>
          <p:nvPr>
            <p:ph idx="1"/>
          </p:nvPr>
        </p:nvSpPr>
        <p:spPr>
          <a:xfrm>
            <a:off x="457200" y="1142984"/>
            <a:ext cx="8229600" cy="5181616"/>
          </a:xfrm>
        </p:spPr>
        <p:txBody>
          <a:bodyPr/>
          <a:lstStyle/>
          <a:p>
            <a:r>
              <a:rPr lang="en-US" dirty="0"/>
              <a:t>The Diabetes Prediction System using Support Vector Machine addresses the need for early detection and prevention of diabetes by providing accurate risk assessments based on individual parameters. It offers efficient screening, personalized care, data-driven insights, and a user-friendly interface. By fulfilling these needs, the system contributes to proactive health management and improved health outcomes for individuals at risk of diabetes.</a:t>
            </a:r>
            <a:br>
              <a:rPr lang="en-US" dirty="0"/>
            </a:b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14313"/>
            <a:ext cx="8229600" cy="857250"/>
          </a:xfrm>
        </p:spPr>
        <p:txBody>
          <a:bodyPr/>
          <a:lstStyle/>
          <a:p>
            <a:r>
              <a:rPr lang="en-US" b="1" dirty="0"/>
              <a:t>Purpose</a:t>
            </a:r>
            <a:endParaRPr lang="en-US" dirty="0"/>
          </a:p>
        </p:txBody>
      </p:sp>
      <p:sp>
        <p:nvSpPr>
          <p:cNvPr id="12291" name="Content Placeholder 2"/>
          <p:cNvSpPr>
            <a:spLocks noGrp="1"/>
          </p:cNvSpPr>
          <p:nvPr>
            <p:ph idx="1"/>
          </p:nvPr>
        </p:nvSpPr>
        <p:spPr>
          <a:xfrm>
            <a:off x="457200" y="1357298"/>
            <a:ext cx="8229600" cy="4967302"/>
          </a:xfrm>
        </p:spPr>
        <p:txBody>
          <a:bodyPr/>
          <a:lstStyle/>
          <a:p>
            <a:r>
              <a:rPr lang="en-US" dirty="0"/>
              <a:t>The Diabetes Prediction System using Support Vector Machine serves the purpose of early detection and prevention of diabetes by utilizing machine learning algorithms. It provides risk assessments, supports decision-making for healthcare professionals, empowers individuals, and contributes to research and public health strategies. The system aims to facilitate proactive health management and improve outcomes related to diabetes.</a:t>
            </a:r>
            <a:br>
              <a:rPr lang="en-US" dirty="0"/>
            </a:br>
            <a:endParaRPr lang="en-US" dirty="0"/>
          </a:p>
          <a:p>
            <a:endParaRPr lang="en-US" dirty="0"/>
          </a:p>
          <a:p>
            <a:pPr>
              <a:buFont typeface="Wingdings 2" pitchFamily="18" charset="2"/>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14313"/>
            <a:ext cx="8229600" cy="571481"/>
          </a:xfrm>
        </p:spPr>
        <p:txBody>
          <a:bodyPr/>
          <a:lstStyle/>
          <a:p>
            <a:r>
              <a:rPr lang="en-US" b="1" dirty="0"/>
              <a:t>Project Scope</a:t>
            </a:r>
            <a:endParaRPr lang="en-US" dirty="0"/>
          </a:p>
        </p:txBody>
      </p:sp>
      <p:sp>
        <p:nvSpPr>
          <p:cNvPr id="13315" name="Content Placeholder 2"/>
          <p:cNvSpPr>
            <a:spLocks noGrp="1"/>
          </p:cNvSpPr>
          <p:nvPr>
            <p:ph idx="1"/>
          </p:nvPr>
        </p:nvSpPr>
        <p:spPr>
          <a:xfrm>
            <a:off x="457200" y="1142984"/>
            <a:ext cx="8229600" cy="5500726"/>
          </a:xfrm>
        </p:spPr>
        <p:txBody>
          <a:bodyPr/>
          <a:lstStyle/>
          <a:p>
            <a:r>
              <a:rPr lang="en-US" sz="2400" dirty="0"/>
              <a:t>The scope of the Diabetes Prediction System using Support Vector Machine is significant in the healthcare industry. The system can be adopted by hospitals, clinics, and healthcare providers to assist in diabetes risk assessment and preventive care. Additionally, pharmaceutical companies and research institutions can leverage the system for data analysis and research on diabetes risk factors. The system's application extends to public health organizations and policymakers for developing targeted interventions and strategies to combat the increasing prevalence of diabetes. Overall, the system has a broad market scope and can make a substantial impact in the healthcare and diabetes management sectors.</a:t>
            </a:r>
          </a:p>
          <a:p>
            <a:pPr>
              <a:buFont typeface="Wingdings 2" pitchFamily="18" charset="2"/>
              <a:buNone/>
            </a:pPr>
            <a:endParaRPr lang="en-US" sz="2200" dirty="0"/>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14313"/>
            <a:ext cx="8229600" cy="642937"/>
          </a:xfrm>
        </p:spPr>
        <p:txBody>
          <a:bodyPr/>
          <a:lstStyle/>
          <a:p>
            <a:r>
              <a:rPr lang="en-US" b="1" dirty="0"/>
              <a:t>Proposed System</a:t>
            </a:r>
            <a:endParaRPr lang="en-US" dirty="0"/>
          </a:p>
        </p:txBody>
      </p:sp>
      <p:sp>
        <p:nvSpPr>
          <p:cNvPr id="14339" name="Content Placeholder 2"/>
          <p:cNvSpPr>
            <a:spLocks noGrp="1"/>
          </p:cNvSpPr>
          <p:nvPr>
            <p:ph idx="1"/>
          </p:nvPr>
        </p:nvSpPr>
        <p:spPr>
          <a:xfrm>
            <a:off x="457200" y="857232"/>
            <a:ext cx="8229600" cy="5467368"/>
          </a:xfrm>
        </p:spPr>
        <p:txBody>
          <a:bodyPr/>
          <a:lstStyle/>
          <a:p>
            <a:r>
              <a:rPr lang="en-US" dirty="0"/>
              <a:t>The proposed system for the Diabetes Prediction System using Support Vector Machine is a machine learning-based web application developed using Python Django framework with a </a:t>
            </a:r>
            <a:r>
              <a:rPr lang="en-US" dirty="0" err="1"/>
              <a:t>SQLite</a:t>
            </a:r>
            <a:r>
              <a:rPr lang="en-US" dirty="0"/>
              <a:t> database. The system aims to predict the likelihood of an individual developing diabetes based on various parameters such as pregnancies, glucose levels, skin thickness, insulin levels, BMI, diabetes pedigree function, and age. Users can register, log in, make predictions, view their prediction history, and update their profile. The system provides a user-friendly interface for diabetes risk assessment, empowering individuals to take proactive measures for disease prevention and management.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85729"/>
            <a:ext cx="8229600" cy="571504"/>
          </a:xfrm>
        </p:spPr>
        <p:txBody>
          <a:bodyPr/>
          <a:lstStyle/>
          <a:p>
            <a:r>
              <a:rPr lang="en-US" b="1" u="sng" dirty="0"/>
              <a:t>User Modules</a:t>
            </a:r>
            <a:r>
              <a:rPr lang="en-US" b="1" dirty="0"/>
              <a:t>:</a:t>
            </a:r>
            <a:endParaRPr lang="en-US" dirty="0"/>
          </a:p>
        </p:txBody>
      </p:sp>
      <p:sp>
        <p:nvSpPr>
          <p:cNvPr id="15363" name="Content Placeholder 2"/>
          <p:cNvSpPr>
            <a:spLocks noGrp="1"/>
          </p:cNvSpPr>
          <p:nvPr>
            <p:ph idx="1"/>
          </p:nvPr>
        </p:nvSpPr>
        <p:spPr>
          <a:xfrm>
            <a:off x="457200" y="928670"/>
            <a:ext cx="8229600" cy="5643602"/>
          </a:xfrm>
        </p:spPr>
        <p:txBody>
          <a:bodyPr/>
          <a:lstStyle/>
          <a:p>
            <a:pPr lvl="0"/>
            <a:r>
              <a:rPr lang="en-US" sz="2100" b="1" dirty="0"/>
              <a:t>Signup: </a:t>
            </a:r>
            <a:r>
              <a:rPr lang="en-US" sz="2100" dirty="0"/>
              <a:t>Users can create an account by providing their details and registering in the system.</a:t>
            </a:r>
          </a:p>
          <a:p>
            <a:pPr lvl="0"/>
            <a:r>
              <a:rPr lang="en-US" sz="2100" b="1" dirty="0"/>
              <a:t>Login: </a:t>
            </a:r>
            <a:r>
              <a:rPr lang="en-US" sz="2100" dirty="0"/>
              <a:t>Users can log in to the system using their credentials.</a:t>
            </a:r>
          </a:p>
          <a:p>
            <a:pPr lvl="0"/>
            <a:r>
              <a:rPr lang="en-US" sz="2100" b="1" dirty="0"/>
              <a:t>Prediction: </a:t>
            </a:r>
            <a:r>
              <a:rPr lang="en-US" sz="2100" dirty="0"/>
              <a:t>Users can input their health parameters, such as Pregnancies, Glucose level, Skin Thickness, Insulin level, BMI, Diabetes Pedigree Function, and Age, to obtain a prediction of their likelihood of having diabetes.</a:t>
            </a:r>
          </a:p>
          <a:p>
            <a:pPr lvl="0"/>
            <a:r>
              <a:rPr lang="en-US" sz="2100" b="1" dirty="0"/>
              <a:t>View Prediction History: </a:t>
            </a:r>
            <a:r>
              <a:rPr lang="en-US" sz="2100" dirty="0"/>
              <a:t>Users can view their prediction history, which provides a record of their previous predictions and their corresponding results.</a:t>
            </a:r>
          </a:p>
          <a:p>
            <a:pPr lvl="0"/>
            <a:r>
              <a:rPr lang="en-US" sz="2100" b="1" dirty="0"/>
              <a:t>Edit Profile: </a:t>
            </a:r>
            <a:r>
              <a:rPr lang="en-US" sz="2100" dirty="0"/>
              <a:t>Users have the ability to update and modify their profile information, such as their personal details and contact information.</a:t>
            </a:r>
          </a:p>
          <a:p>
            <a:pPr lvl="0"/>
            <a:r>
              <a:rPr lang="en-US" sz="2100" b="1" dirty="0"/>
              <a:t>Change Password: </a:t>
            </a:r>
            <a:r>
              <a:rPr lang="en-US" sz="2100" dirty="0"/>
              <a:t>Users can change their password for enhanced security.</a:t>
            </a:r>
          </a:p>
          <a:p>
            <a:pPr lvl="0"/>
            <a:r>
              <a:rPr lang="en-US" sz="2100" b="1" dirty="0"/>
              <a:t>Logout: </a:t>
            </a:r>
            <a:r>
              <a:rPr lang="en-US" sz="2100" dirty="0"/>
              <a:t>Users can log out of the system to end their session securely.</a:t>
            </a:r>
          </a:p>
          <a:p>
            <a:endParaRPr lang="en-US" sz="2400" dirty="0"/>
          </a:p>
          <a:p>
            <a:pPr>
              <a:buFont typeface="Wingdings 2" pitchFamily="18" charset="2"/>
              <a:buNone/>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5114</TotalTime>
  <Words>1679</Words>
  <Application>Microsoft Office PowerPoint</Application>
  <PresentationFormat>On-screen Show (4:3)</PresentationFormat>
  <Paragraphs>129</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Constantia</vt:lpstr>
      <vt:lpstr>Freestyle Script</vt:lpstr>
      <vt:lpstr>Times New Roman</vt:lpstr>
      <vt:lpstr>Wingdings</vt:lpstr>
      <vt:lpstr>Wingdings 2</vt:lpstr>
      <vt:lpstr>Flow</vt:lpstr>
      <vt:lpstr>DIABETES PREDICTION SYSTEM</vt:lpstr>
      <vt:lpstr>Introduction </vt:lpstr>
      <vt:lpstr>Problem Definition </vt:lpstr>
      <vt:lpstr>Objective </vt:lpstr>
      <vt:lpstr>Need of The System</vt:lpstr>
      <vt:lpstr>Purpose</vt:lpstr>
      <vt:lpstr>Project Scope</vt:lpstr>
      <vt:lpstr>Proposed System</vt:lpstr>
      <vt:lpstr>User Modules:</vt:lpstr>
      <vt:lpstr>Admin Modules:</vt:lpstr>
      <vt:lpstr>SOFTWARE USED</vt:lpstr>
      <vt:lpstr>FRONTEND (LANGUAGE USED)</vt:lpstr>
      <vt:lpstr>BACKEND</vt:lpstr>
      <vt:lpstr>SYSTEM DESIGN </vt:lpstr>
      <vt:lpstr>    </vt:lpstr>
      <vt:lpstr>  Use Case Diagram:  </vt:lpstr>
      <vt:lpstr>PowerPoint Presentation</vt:lpstr>
      <vt:lpstr>PowerPoint Presentation</vt:lpstr>
      <vt:lpstr> Sequence Diagram: </vt:lpstr>
      <vt:lpstr>              SEQUENCE DIAGRAM </vt:lpstr>
      <vt:lpstr>PowerPoint Presentation</vt:lpstr>
      <vt:lpstr>Data Flow Diagram(DFD) </vt:lpstr>
      <vt:lpstr>Data Flow Diagram(DFD) </vt:lpstr>
      <vt:lpstr>ER Diagram</vt:lpstr>
      <vt:lpstr>PowerPoint Presentation</vt:lpstr>
      <vt:lpstr>  SCREEN SHOTS – Home Page  </vt:lpstr>
      <vt:lpstr>      User Registration Page </vt:lpstr>
      <vt:lpstr> USER LOGIN PAGE</vt:lpstr>
      <vt:lpstr>USER HOME PAGE </vt:lpstr>
      <vt:lpstr>DIABETES PREDICTION PAGE </vt:lpstr>
      <vt:lpstr>PREDICTION RESULTS PAGE </vt:lpstr>
      <vt:lpstr>Change Password Page</vt:lpstr>
      <vt:lpstr>Edit Profile Page</vt:lpstr>
      <vt:lpstr>ADMIN LOGIN PAGE </vt:lpstr>
      <vt:lpstr>ADMIN HOME PAGE </vt:lpstr>
      <vt:lpstr>VIEW ALL USERS PAGE </vt:lpstr>
      <vt:lpstr>VIEW ALL PREDICTION HISTORY PAGE </vt:lpstr>
      <vt:lpstr>FUTURE SCOPE </vt:lpstr>
      <vt:lpstr>CONCLUSION </vt:lpstr>
      <vt:lpstr>BIBLIOGRAPHY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panjwani</dc:creator>
  <cp:lastModifiedBy>Smrutisikha Panda</cp:lastModifiedBy>
  <cp:revision>330</cp:revision>
  <dcterms:created xsi:type="dcterms:W3CDTF">2011-04-06T15:22:37Z</dcterms:created>
  <dcterms:modified xsi:type="dcterms:W3CDTF">2024-04-18T08:17:36Z</dcterms:modified>
</cp:coreProperties>
</file>