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146847063" r:id="rId10"/>
    <p:sldId id="2146847057" r:id="rId11"/>
    <p:sldId id="2146847064" r:id="rId12"/>
    <p:sldId id="2146847060" r:id="rId13"/>
    <p:sldId id="2146847065" r:id="rId14"/>
    <p:sldId id="2146847066" r:id="rId15"/>
    <p:sldId id="2146847062" r:id="rId16"/>
    <p:sldId id="2146847061" r:id="rId17"/>
    <p:sldId id="2146847055" r:id="rId18"/>
    <p:sldId id="2146847067"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12" autoAdjust="0"/>
  </p:normalViewPr>
  <p:slideViewPr>
    <p:cSldViewPr snapToGrid="0">
      <p:cViewPr varScale="1">
        <p:scale>
          <a:sx n="61" d="100"/>
          <a:sy n="61" d="100"/>
        </p:scale>
        <p:origin x="1074"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3</a:t>
            </a:fld>
            <a:endParaRPr lang="en-IN"/>
          </a:p>
        </p:txBody>
      </p:sp>
    </p:spTree>
    <p:extLst>
      <p:ext uri="{BB962C8B-B14F-4D97-AF65-F5344CB8AC3E}">
        <p14:creationId xmlns:p14="http://schemas.microsoft.com/office/powerpoint/2010/main" val="4024071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51966" y="3796656"/>
            <a:ext cx="9794908"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Chinmayee. Chintapanti</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smtClean="0">
                <a:solidFill>
                  <a:schemeClr val="accent1">
                    <a:lumMod val="75000"/>
                  </a:schemeClr>
                </a:solidFill>
                <a:latin typeface="Arial"/>
                <a:cs typeface="Arial"/>
              </a:rPr>
              <a:t>Chinmayee. Chintapanti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smtClean="0">
                <a:solidFill>
                  <a:schemeClr val="accent1">
                    <a:lumMod val="75000"/>
                  </a:schemeClr>
                </a:solidFill>
                <a:latin typeface="Arial"/>
                <a:cs typeface="Arial"/>
              </a:rPr>
              <a:t> Gandhi Institute of Technology and Management </a:t>
            </a:r>
          </a:p>
          <a:p>
            <a:r>
              <a:rPr lang="en-US" sz="2000" b="1" dirty="0" smtClean="0">
                <a:solidFill>
                  <a:schemeClr val="accent1">
                    <a:lumMod val="75000"/>
                  </a:schemeClr>
                </a:solidFill>
                <a:latin typeface="Arial"/>
                <a:cs typeface="Arial"/>
              </a:rPr>
              <a:t>Department of Computer Science 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endParaRPr lang="en-US" sz="3200" dirty="0"/>
          </a:p>
        </p:txBody>
      </p:sp>
      <p:pic>
        <p:nvPicPr>
          <p:cNvPr id="4" name="Content Placeholder 3"/>
          <p:cNvPicPr>
            <a:picLocks noGrp="1" noChangeAspect="1"/>
          </p:cNvPicPr>
          <p:nvPr>
            <p:ph idx="1"/>
          </p:nvPr>
        </p:nvPicPr>
        <p:blipFill>
          <a:blip r:embed="rId2"/>
          <a:stretch>
            <a:fillRect/>
          </a:stretch>
        </p:blipFill>
        <p:spPr>
          <a:xfrm>
            <a:off x="1735250" y="1398732"/>
            <a:ext cx="8721499" cy="4673600"/>
          </a:xfrm>
          <a:prstGeom prst="rect">
            <a:avLst/>
          </a:prstGeom>
        </p:spPr>
      </p:pic>
      <p:sp>
        <p:nvSpPr>
          <p:cNvPr id="5" name="TextBox 4"/>
          <p:cNvSpPr txBox="1"/>
          <p:nvPr/>
        </p:nvSpPr>
        <p:spPr>
          <a:xfrm>
            <a:off x="7939354" y="2937164"/>
            <a:ext cx="3671454" cy="307777"/>
          </a:xfrm>
          <a:prstGeom prst="rect">
            <a:avLst/>
          </a:prstGeom>
          <a:noFill/>
        </p:spPr>
        <p:txBody>
          <a:bodyPr wrap="square" rtlCol="0">
            <a:spAutoFit/>
          </a:bodyPr>
          <a:lstStyle/>
          <a:p>
            <a:r>
              <a:rPr lang="en-US" sz="1400" dirty="0" err="1" smtClean="0">
                <a:solidFill>
                  <a:schemeClr val="accent1"/>
                </a:solidFill>
                <a:latin typeface="Arial" panose="020B0604020202020204" pitchFamily="34" charset="0"/>
                <a:cs typeface="Arial" panose="020B0604020202020204" pitchFamily="34" charset="0"/>
              </a:rPr>
              <a:t>EncryptedImage</a:t>
            </a:r>
            <a:endParaRPr lang="en-US"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1671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endParaRPr lang="en-US" sz="3200" dirty="0"/>
          </a:p>
        </p:txBody>
      </p:sp>
      <p:pic>
        <p:nvPicPr>
          <p:cNvPr id="4" name="Content Placeholder 3"/>
          <p:cNvPicPr>
            <a:picLocks noGrp="1" noChangeAspect="1"/>
          </p:cNvPicPr>
          <p:nvPr>
            <p:ph idx="1"/>
          </p:nvPr>
        </p:nvPicPr>
        <p:blipFill>
          <a:blip r:embed="rId2"/>
          <a:stretch>
            <a:fillRect/>
          </a:stretch>
        </p:blipFill>
        <p:spPr>
          <a:xfrm>
            <a:off x="1054793" y="1578841"/>
            <a:ext cx="8890921" cy="4673600"/>
          </a:xfrm>
          <a:prstGeom prst="rect">
            <a:avLst/>
          </a:prstGeom>
        </p:spPr>
      </p:pic>
      <p:sp>
        <p:nvSpPr>
          <p:cNvPr id="5" name="TextBox 4"/>
          <p:cNvSpPr txBox="1"/>
          <p:nvPr/>
        </p:nvSpPr>
        <p:spPr>
          <a:xfrm>
            <a:off x="6858000" y="4765964"/>
            <a:ext cx="3671454" cy="307777"/>
          </a:xfrm>
          <a:prstGeom prst="rect">
            <a:avLst/>
          </a:prstGeom>
          <a:noFill/>
        </p:spPr>
        <p:txBody>
          <a:bodyPr wrap="square" rtlCol="0">
            <a:spAutoFit/>
          </a:bodyPr>
          <a:lstStyle/>
          <a:p>
            <a:r>
              <a:rPr lang="en-US" sz="1400" dirty="0" smtClean="0">
                <a:solidFill>
                  <a:schemeClr val="accent1"/>
                </a:solidFill>
                <a:latin typeface="Arial" panose="020B0604020202020204" pitchFamily="34" charset="0"/>
                <a:cs typeface="Arial" panose="020B0604020202020204" pitchFamily="34" charset="0"/>
              </a:rPr>
              <a:t>Decryption Result</a:t>
            </a:r>
            <a:endParaRPr lang="en-US"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483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68582"/>
            <a:ext cx="11029615" cy="4779818"/>
          </a:xfrm>
        </p:spPr>
        <p:txBody>
          <a:bodyPr>
            <a:normAutofit/>
          </a:bodyPr>
          <a:lstStyle/>
          <a:p>
            <a:pPr>
              <a:lnSpc>
                <a:spcPct val="170000"/>
              </a:lnSpc>
            </a:pPr>
            <a:r>
              <a:rPr lang="en-US" sz="2000" dirty="0">
                <a:latin typeface="Arial" panose="020B0604020202020204" pitchFamily="34" charset="0"/>
                <a:cs typeface="Arial" panose="020B0604020202020204" pitchFamily="34" charset="0"/>
              </a:rPr>
              <a:t>This project successfully implements secure data hiding in images using steganography, addressing the need for confidential and undetectable communication. Unlike traditional encryption, which can draw attention to sensitive data, this method embeds messages within images, making them nearly impossible to detect without the correct decryption key. </a:t>
            </a:r>
            <a:endParaRPr lang="en-US" sz="2000" dirty="0" smtClean="0">
              <a:latin typeface="Arial" panose="020B0604020202020204" pitchFamily="34" charset="0"/>
              <a:cs typeface="Arial" panose="020B0604020202020204" pitchFamily="34" charset="0"/>
            </a:endParaRPr>
          </a:p>
          <a:p>
            <a:pPr>
              <a:lnSpc>
                <a:spcPct val="170000"/>
              </a:lnSpc>
            </a:pPr>
            <a:r>
              <a:rPr lang="en-US" sz="2000" dirty="0" smtClean="0">
                <a:latin typeface="Arial" panose="020B0604020202020204" pitchFamily="34" charset="0"/>
                <a:cs typeface="Arial" panose="020B0604020202020204" pitchFamily="34" charset="0"/>
              </a:rPr>
              <a:t>By </a:t>
            </a:r>
            <a:r>
              <a:rPr lang="en-US" sz="2000" dirty="0">
                <a:latin typeface="Arial" panose="020B0604020202020204" pitchFamily="34" charset="0"/>
                <a:cs typeface="Arial" panose="020B0604020202020204" pitchFamily="34" charset="0"/>
              </a:rPr>
              <a:t>incorporating password protection and an end-of-message marker (EOF), the system ensures data integrity, security, and controlled access. This approach provides a practical and efficient solution for secure information exchange, making it valuable for personal, professional, and governmental applications.</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200" b="1" dirty="0">
                <a:solidFill>
                  <a:schemeClr val="accent1"/>
                </a:solidFill>
                <a:latin typeface="Arial" panose="020B0604020202020204" pitchFamily="34" charset="0"/>
                <a:cs typeface="Arial" panose="020B0604020202020204" pitchFamily="34"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579418"/>
            <a:ext cx="11402989" cy="2151495"/>
          </a:xfrm>
        </p:spPr>
        <p:txBody>
          <a:bodyPr>
            <a:normAutofit/>
          </a:bodyPr>
          <a:lstStyle/>
          <a:p>
            <a:pPr>
              <a:lnSpc>
                <a:spcPct val="150000"/>
              </a:lnSpc>
            </a:pPr>
            <a:r>
              <a:rPr lang="en-IN" sz="2000" dirty="0">
                <a:latin typeface="Arial" panose="020B0604020202020204" pitchFamily="34" charset="0"/>
                <a:cs typeface="Arial" panose="020B0604020202020204" pitchFamily="34" charset="0"/>
              </a:rPr>
              <a:t>https://github.com/chinmayeechintapanti/Secure-Data-Hinding-In-Image-Using-Steganography.git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p:cNvSpPr>
            <a:spLocks noGrp="1" noChangeArrowheads="1"/>
          </p:cNvSpPr>
          <p:nvPr>
            <p:ph idx="1"/>
          </p:nvPr>
        </p:nvSpPr>
        <p:spPr bwMode="auto">
          <a:xfrm>
            <a:off x="535670" y="1572636"/>
            <a:ext cx="11476221"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smtClean="0">
                <a:ln>
                  <a:noFill/>
                </a:ln>
                <a:solidFill>
                  <a:schemeClr val="accent1"/>
                </a:solidFill>
                <a:effectLst/>
                <a:latin typeface="Arial" panose="020B0604020202020204" pitchFamily="34" charset="0"/>
              </a:rPr>
              <a:t>Enhanced Security:</a:t>
            </a:r>
            <a:r>
              <a:rPr kumimoji="0" lang="en-US" altLang="en-US" sz="2000" b="1" i="0" u="none" strike="noStrike" cap="none" normalizeH="0" dirty="0" smtClean="0">
                <a:ln>
                  <a:noFill/>
                </a:ln>
                <a:solidFill>
                  <a:schemeClr val="accent1"/>
                </a:solidFill>
                <a:effectLst/>
                <a:latin typeface="Arial" panose="020B0604020202020204" pitchFamily="34" charset="0"/>
              </a:rPr>
              <a:t> </a:t>
            </a:r>
            <a:r>
              <a:rPr kumimoji="0" lang="en-US" altLang="en-US" sz="2000" i="0" u="none" strike="noStrike" cap="none" normalizeH="0" baseline="0" dirty="0" smtClean="0">
                <a:ln>
                  <a:noFill/>
                </a:ln>
                <a:solidFill>
                  <a:schemeClr val="tx1"/>
                </a:solidFill>
                <a:effectLst/>
                <a:latin typeface="Arial" panose="020B0604020202020204" pitchFamily="34" charset="0"/>
              </a:rPr>
              <a:t>Implementing AES or RSA encryption before embedding the message to add an extra layer of protection.</a:t>
            </a:r>
          </a:p>
          <a:p>
            <a:pPr marL="0" marR="0" lvl="0" indent="0" algn="l" defTabSz="914400" rtl="0" eaLnBrk="0" fontAlgn="base" latinLnBrk="0" hangingPunct="0">
              <a:lnSpc>
                <a:spcPct val="150000"/>
              </a:lnSpc>
              <a:spcBef>
                <a:spcPct val="0"/>
              </a:spcBef>
              <a:spcAft>
                <a:spcPct val="0"/>
              </a:spcAft>
              <a:buSzTx/>
              <a:buNone/>
              <a:tabLst/>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smtClean="0">
                <a:ln>
                  <a:noFill/>
                </a:ln>
                <a:solidFill>
                  <a:schemeClr val="accent1"/>
                </a:solidFill>
                <a:effectLst/>
                <a:latin typeface="Arial" panose="020B0604020202020204" pitchFamily="34" charset="0"/>
              </a:rPr>
              <a:t>Improved Steganography Techniques:</a:t>
            </a:r>
            <a:r>
              <a:rPr kumimoji="0" lang="en-US" altLang="en-US" sz="2000" b="1" i="0" u="none" strike="noStrike" cap="none" normalizeH="0" dirty="0" smtClean="0">
                <a:ln>
                  <a:noFill/>
                </a:ln>
                <a:solidFill>
                  <a:schemeClr val="accent1"/>
                </a:solidFill>
                <a:effectLst/>
                <a:latin typeface="Arial" panose="020B0604020202020204" pitchFamily="34" charset="0"/>
              </a:rPr>
              <a:t> </a:t>
            </a:r>
            <a:r>
              <a:rPr kumimoji="0" lang="en-US" altLang="en-US" sz="2000" i="0" u="none" strike="noStrike" cap="none" normalizeH="0" baseline="0" dirty="0" smtClean="0">
                <a:ln>
                  <a:noFill/>
                </a:ln>
                <a:solidFill>
                  <a:schemeClr val="tx1"/>
                </a:solidFill>
                <a:effectLst/>
                <a:latin typeface="Arial" panose="020B0604020202020204" pitchFamily="34" charset="0"/>
              </a:rPr>
              <a:t>Using LSB (Least Significant Bit) or DCT-based steganography for better concealment of data.</a:t>
            </a:r>
          </a:p>
          <a:p>
            <a:pPr marL="0" marR="0" lvl="0" indent="0" algn="l" defTabSz="914400" rtl="0" eaLnBrk="0" fontAlgn="base" latinLnBrk="0" hangingPunct="0">
              <a:lnSpc>
                <a:spcPct val="150000"/>
              </a:lnSpc>
              <a:spcBef>
                <a:spcPct val="0"/>
              </a:spcBef>
              <a:spcAft>
                <a:spcPct val="0"/>
              </a:spcAft>
              <a:buSzTx/>
              <a:buNone/>
              <a:tabLst/>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smtClean="0">
                <a:ln>
                  <a:noFill/>
                </a:ln>
                <a:solidFill>
                  <a:schemeClr val="accent1"/>
                </a:solidFill>
                <a:effectLst/>
                <a:latin typeface="Arial" panose="020B0604020202020204" pitchFamily="34" charset="0"/>
              </a:rPr>
              <a:t>Error Detection and Correction:</a:t>
            </a:r>
            <a:r>
              <a:rPr kumimoji="0" lang="en-US" altLang="en-US" sz="2000" b="1" i="0" u="none" strike="noStrike" cap="none" normalizeH="0" dirty="0" smtClean="0">
                <a:ln>
                  <a:noFill/>
                </a:ln>
                <a:solidFill>
                  <a:schemeClr val="accent1"/>
                </a:solidFill>
                <a:effectLst/>
                <a:latin typeface="Arial" panose="020B0604020202020204" pitchFamily="34" charset="0"/>
              </a:rPr>
              <a:t> </a:t>
            </a:r>
            <a:r>
              <a:rPr kumimoji="0" lang="en-US" altLang="en-US" sz="2000" i="0" u="none" strike="noStrike" cap="none" normalizeH="0" baseline="0" dirty="0" smtClean="0">
                <a:ln>
                  <a:noFill/>
                </a:ln>
                <a:solidFill>
                  <a:schemeClr val="tx1"/>
                </a:solidFill>
                <a:effectLst/>
                <a:latin typeface="Arial" panose="020B0604020202020204" pitchFamily="34" charset="0"/>
              </a:rPr>
              <a:t>Adding error correction codes (ECC) to prevent data loss due to image modifications.</a:t>
            </a:r>
          </a:p>
          <a:p>
            <a:pPr marL="0" marR="0" lvl="0" indent="0" algn="l" defTabSz="914400" rtl="0" eaLnBrk="0" fontAlgn="base" latinLnBrk="0" hangingPunct="0">
              <a:lnSpc>
                <a:spcPct val="150000"/>
              </a:lnSpc>
              <a:spcBef>
                <a:spcPct val="0"/>
              </a:spcBef>
              <a:spcAft>
                <a:spcPct val="0"/>
              </a:spcAft>
              <a:buSzTx/>
              <a:buNone/>
              <a:tabLst/>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SzTx/>
              <a:buFont typeface="Wingdings" panose="05000000000000000000" pitchFamily="2" charset="2"/>
              <a:buChar char="§"/>
              <a:tabLst/>
            </a:pPr>
            <a:r>
              <a:rPr kumimoji="0" lang="en-US" altLang="en-US" sz="2000" b="1" i="0" u="none" strike="noStrike" cap="none" normalizeH="0" baseline="0" dirty="0" smtClean="0">
                <a:ln>
                  <a:noFill/>
                </a:ln>
                <a:solidFill>
                  <a:schemeClr val="accent1"/>
                </a:solidFill>
                <a:effectLst/>
                <a:latin typeface="Arial" panose="020B0604020202020204" pitchFamily="34" charset="0"/>
              </a:rPr>
              <a:t>Support for Multiple File Formats</a:t>
            </a:r>
            <a:r>
              <a:rPr kumimoji="0" lang="en-US" altLang="en-US" sz="2000" i="0" u="none" strike="noStrike" cap="none" normalizeH="0" baseline="0" dirty="0" smtClean="0">
                <a:ln>
                  <a:noFill/>
                </a:ln>
                <a:solidFill>
                  <a:schemeClr val="tx1"/>
                </a:solidFill>
                <a:effectLst/>
                <a:latin typeface="Arial" panose="020B0604020202020204" pitchFamily="34" charset="0"/>
              </a:rPr>
              <a:t>:</a:t>
            </a:r>
            <a:r>
              <a:rPr kumimoji="0" lang="en-US" altLang="en-US" sz="2000" i="0" u="none" strike="noStrike" cap="none" normalizeH="0" dirty="0" smtClean="0">
                <a:ln>
                  <a:noFill/>
                </a:ln>
                <a:solidFill>
                  <a:schemeClr val="tx1"/>
                </a:solidFill>
                <a:effectLst/>
                <a:latin typeface="Arial" panose="020B0604020202020204" pitchFamily="34" charset="0"/>
              </a:rPr>
              <a:t> </a:t>
            </a:r>
            <a:r>
              <a:rPr kumimoji="0" lang="en-US" altLang="en-US" sz="2000" i="0" u="none" strike="noStrike" cap="none" normalizeH="0" baseline="0" dirty="0" smtClean="0">
                <a:ln>
                  <a:noFill/>
                </a:ln>
                <a:solidFill>
                  <a:schemeClr val="tx1"/>
                </a:solidFill>
                <a:effectLst/>
                <a:latin typeface="Arial" panose="020B0604020202020204" pitchFamily="34" charset="0"/>
              </a:rPr>
              <a:t>Expanding the project to hide data in videos, audio files, or PDFs for broader usability.</a:t>
            </a:r>
          </a:p>
          <a:p>
            <a:pPr marL="0" marR="0" lvl="0" indent="0" algn="l" defTabSz="914400" rtl="0" eaLnBrk="0" fontAlgn="base" latinLnBrk="0" hangingPunct="0">
              <a:lnSpc>
                <a:spcPct val="150000"/>
              </a:lnSpc>
              <a:spcBef>
                <a:spcPct val="0"/>
              </a:spcBef>
              <a:spcAft>
                <a:spcPct val="0"/>
              </a:spcAft>
              <a:buSzTx/>
              <a:buNone/>
              <a:tabLst/>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5"/>
            <a:ext cx="11029616" cy="1079348"/>
          </a:xfrm>
        </p:spPr>
        <p:txBody>
          <a:bodyPr>
            <a:normAutofit/>
          </a:bodyPr>
          <a:lstStyle/>
          <a:p>
            <a:r>
              <a:rPr lang="en-US" sz="3300" b="1" dirty="0">
                <a:solidFill>
                  <a:schemeClr val="accent1"/>
                </a:solidFill>
                <a:latin typeface="Arial"/>
                <a:cs typeface="Arial"/>
              </a:rPr>
              <a:t>Future scope(optional)</a:t>
            </a:r>
            <a:r>
              <a:rPr lang="en-US" b="1" dirty="0">
                <a:solidFill>
                  <a:schemeClr val="accent1"/>
                </a:solidFill>
                <a:latin typeface="Arial"/>
                <a:cs typeface="Arial"/>
              </a:rPr>
              <a:t/>
            </a:r>
            <a:br>
              <a:rPr lang="en-US" b="1" dirty="0">
                <a:solidFill>
                  <a:schemeClr val="accent1"/>
                </a:solidFill>
                <a:latin typeface="Arial"/>
                <a:cs typeface="Arial"/>
              </a:rPr>
            </a:br>
            <a:endParaRPr lang="en-US" dirty="0"/>
          </a:p>
        </p:txBody>
      </p:sp>
      <p:sp>
        <p:nvSpPr>
          <p:cNvPr id="3" name="Content Placeholder 2"/>
          <p:cNvSpPr>
            <a:spLocks noGrp="1"/>
          </p:cNvSpPr>
          <p:nvPr>
            <p:ph idx="1"/>
          </p:nvPr>
        </p:nvSpPr>
        <p:spPr>
          <a:xfrm>
            <a:off x="581192" y="1781503"/>
            <a:ext cx="11029615" cy="1434881"/>
          </a:xfrm>
        </p:spPr>
        <p:txBody>
          <a:bodyPr>
            <a:normAutofit/>
          </a:bodyPr>
          <a:lstStyle/>
          <a:p>
            <a:pPr lvl="0" defTabSz="914400" eaLnBrk="0" fontAlgn="base" hangingPunct="0">
              <a:lnSpc>
                <a:spcPct val="150000"/>
              </a:lnSpc>
              <a:spcBef>
                <a:spcPct val="0"/>
              </a:spcBef>
              <a:spcAft>
                <a:spcPct val="0"/>
              </a:spcAft>
              <a:buSzTx/>
              <a:buFont typeface="Wingdings" panose="05000000000000000000" pitchFamily="2" charset="2"/>
              <a:buChar char="§"/>
            </a:pPr>
            <a:r>
              <a:rPr lang="en-US" altLang="en-US" sz="2000" b="1" dirty="0">
                <a:solidFill>
                  <a:schemeClr val="accent1"/>
                </a:solidFill>
                <a:latin typeface="Arial" panose="020B0604020202020204" pitchFamily="34" charset="0"/>
              </a:rPr>
              <a:t>Mobile and Web Integration: </a:t>
            </a:r>
            <a:r>
              <a:rPr lang="en-US" altLang="en-US" sz="2000" dirty="0">
                <a:solidFill>
                  <a:schemeClr val="tx1"/>
                </a:solidFill>
                <a:latin typeface="Arial" panose="020B0604020202020204" pitchFamily="34" charset="0"/>
              </a:rPr>
              <a:t>Developing a mobile app or web-based tool for easy encryption and decryption.</a:t>
            </a:r>
          </a:p>
        </p:txBody>
      </p:sp>
    </p:spTree>
    <p:extLst>
      <p:ext uri="{BB962C8B-B14F-4D97-AF65-F5344CB8AC3E}">
        <p14:creationId xmlns:p14="http://schemas.microsoft.com/office/powerpoint/2010/main" val="1555821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6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5773" y="882265"/>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69275" y="1147413"/>
            <a:ext cx="11019161" cy="4668982"/>
          </a:xfrm>
        </p:spPr>
        <p:txBody>
          <a:bodyPr>
            <a:normAutofit/>
          </a:bodyPr>
          <a:lstStyle/>
          <a:p>
            <a:pPr>
              <a:lnSpc>
                <a:spcPct val="150000"/>
              </a:lnSpc>
            </a:pPr>
            <a:r>
              <a:rPr lang="en-US" sz="2000" dirty="0">
                <a:latin typeface="Arial" panose="020B0604020202020204" pitchFamily="34" charset="0"/>
                <a:cs typeface="Arial" panose="020B0604020202020204" pitchFamily="34" charset="0"/>
              </a:rPr>
              <a:t>With increasing concerns about data security, there is a need for a method to hide sensitive information within digital images to prevent unauthorized access. </a:t>
            </a:r>
            <a:endParaRPr lang="en-US" sz="2000" dirty="0" smtClean="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Traditional </a:t>
            </a:r>
            <a:r>
              <a:rPr lang="en-US" sz="2000" dirty="0">
                <a:latin typeface="Arial" panose="020B0604020202020204" pitchFamily="34" charset="0"/>
                <a:cs typeface="Arial" panose="020B0604020202020204" pitchFamily="34" charset="0"/>
              </a:rPr>
              <a:t>encryption techniques make data transmission secure but often attract attention. </a:t>
            </a:r>
            <a:endParaRPr lang="en-US" sz="2000" dirty="0" smtClean="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Steganography </a:t>
            </a:r>
            <a:r>
              <a:rPr lang="en-US" sz="2000" dirty="0">
                <a:latin typeface="Arial" panose="020B0604020202020204" pitchFamily="34" charset="0"/>
                <a:cs typeface="Arial" panose="020B0604020202020204" pitchFamily="34" charset="0"/>
              </a:rPr>
              <a:t>provides a solution by embedding secret messages within images in a way that remains undetectable. </a:t>
            </a:r>
            <a:endParaRPr lang="en-US" sz="2000" dirty="0" smtClean="0">
              <a:latin typeface="Arial" panose="020B0604020202020204" pitchFamily="34" charset="0"/>
              <a:cs typeface="Arial" panose="020B0604020202020204" pitchFamily="34" charset="0"/>
            </a:endParaRPr>
          </a:p>
          <a:p>
            <a:pPr>
              <a:lnSpc>
                <a:spcPct val="150000"/>
              </a:lnSpc>
            </a:pPr>
            <a:r>
              <a:rPr lang="en-US" sz="2000" dirty="0" smtClean="0">
                <a:latin typeface="Arial" panose="020B0604020202020204" pitchFamily="34" charset="0"/>
                <a:cs typeface="Arial" panose="020B0604020202020204" pitchFamily="34" charset="0"/>
              </a:rPr>
              <a:t>This </a:t>
            </a:r>
            <a:r>
              <a:rPr lang="en-US" sz="2000" dirty="0">
                <a:latin typeface="Arial" panose="020B0604020202020204" pitchFamily="34" charset="0"/>
                <a:cs typeface="Arial" panose="020B0604020202020204" pitchFamily="34" charset="0"/>
              </a:rPr>
              <a:t>project aims to develop a system that securely hides and retrieves messages from an image using a passcode, ensuring confidentiality, security, and integrity of the hidden data.</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smtClean="0"/>
              <a:t> </a:t>
            </a:r>
            <a:endParaRPr lang="en-IN" dirty="0"/>
          </a:p>
        </p:txBody>
      </p:sp>
      <p:sp>
        <p:nvSpPr>
          <p:cNvPr id="6" name="TextBox 5"/>
          <p:cNvSpPr txBox="1"/>
          <p:nvPr/>
        </p:nvSpPr>
        <p:spPr>
          <a:xfrm>
            <a:off x="581192" y="1662545"/>
            <a:ext cx="11029616" cy="5478423"/>
          </a:xfrm>
          <a:prstGeom prst="rect">
            <a:avLst/>
          </a:prstGeom>
          <a:noFill/>
        </p:spPr>
        <p:txBody>
          <a:bodyPr wrap="square" rtlCol="0">
            <a:spAutoFit/>
          </a:bodyPr>
          <a:lstStyle/>
          <a:p>
            <a:pPr marL="342900" lvl="0"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b="1" dirty="0">
                <a:solidFill>
                  <a:schemeClr val="accent1"/>
                </a:solidFill>
                <a:latin typeface="Arial" panose="020B0604020202020204" pitchFamily="34" charset="0"/>
                <a:cs typeface="Arial" panose="020B0604020202020204" pitchFamily="34" charset="0"/>
              </a:rPr>
              <a:t>Libraries:</a:t>
            </a:r>
          </a:p>
          <a:p>
            <a:pPr marL="800100" lvl="1"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dirty="0" smtClean="0">
                <a:solidFill>
                  <a:schemeClr val="tx1">
                    <a:lumMod val="75000"/>
                    <a:lumOff val="25000"/>
                  </a:schemeClr>
                </a:solidFill>
                <a:latin typeface="Arial" panose="020B0604020202020204" pitchFamily="34" charset="0"/>
                <a:cs typeface="Arial" panose="020B0604020202020204" pitchFamily="34" charset="0"/>
              </a:rPr>
              <a:t>OpenCV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(cv2) – For reading, modifying, and saving images.</a:t>
            </a:r>
          </a:p>
          <a:p>
            <a:pPr marL="800100" lvl="1"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dirty="0" smtClean="0">
                <a:solidFill>
                  <a:schemeClr val="tx1">
                    <a:lumMod val="75000"/>
                    <a:lumOff val="25000"/>
                  </a:schemeClr>
                </a:solidFill>
                <a:latin typeface="Arial" panose="020B0604020202020204" pitchFamily="34" charset="0"/>
                <a:cs typeface="Arial" panose="020B0604020202020204" pitchFamily="34" charset="0"/>
              </a:rPr>
              <a:t>NumPy </a:t>
            </a:r>
            <a:r>
              <a:rPr lang="en-US" altLang="en-US" sz="2000" dirty="0">
                <a:solidFill>
                  <a:schemeClr val="tx1">
                    <a:lumMod val="75000"/>
                    <a:lumOff val="25000"/>
                  </a:schemeClr>
                </a:solidFill>
                <a:latin typeface="Arial" panose="020B0604020202020204" pitchFamily="34" charset="0"/>
                <a:cs typeface="Arial" panose="020B0604020202020204" pitchFamily="34" charset="0"/>
              </a:rPr>
              <a:t>(numpy) – For efficient image processing and data handling (if needed</a:t>
            </a:r>
            <a:r>
              <a:rPr lang="en-US" altLang="en-US" sz="2000" dirty="0">
                <a:solidFill>
                  <a:schemeClr val="tx1">
                    <a:lumMod val="65000"/>
                    <a:lumOff val="35000"/>
                  </a:schemeClr>
                </a:solidFill>
                <a:latin typeface="Arial" panose="020B0604020202020204" pitchFamily="34" charset="0"/>
                <a:cs typeface="Arial" panose="020B0604020202020204" pitchFamily="34" charset="0"/>
              </a:rPr>
              <a:t>).</a:t>
            </a:r>
          </a:p>
          <a:p>
            <a:pPr marL="342900" lvl="0"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b="1" dirty="0">
                <a:solidFill>
                  <a:schemeClr val="accent1"/>
                </a:solidFill>
                <a:latin typeface="Arial" panose="020B0604020202020204" pitchFamily="34" charset="0"/>
                <a:cs typeface="Arial" panose="020B0604020202020204" pitchFamily="34" charset="0"/>
              </a:rPr>
              <a:t>Platforms:</a:t>
            </a:r>
          </a:p>
          <a:p>
            <a:pPr marL="800100" lvl="1"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dirty="0">
                <a:solidFill>
                  <a:schemeClr val="tx1">
                    <a:lumMod val="75000"/>
                    <a:lumOff val="25000"/>
                  </a:schemeClr>
                </a:solidFill>
                <a:latin typeface="Arial" panose="020B0604020202020204" pitchFamily="34" charset="0"/>
                <a:cs typeface="Arial" panose="020B0604020202020204" pitchFamily="34" charset="0"/>
              </a:rPr>
              <a:t>Windows, Linux, macOS – Compatible across all major operating systems.</a:t>
            </a:r>
          </a:p>
          <a:p>
            <a:pPr marL="800100" lvl="1"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dirty="0">
                <a:solidFill>
                  <a:schemeClr val="tx1">
                    <a:lumMod val="75000"/>
                    <a:lumOff val="25000"/>
                  </a:schemeClr>
                </a:solidFill>
                <a:latin typeface="Arial" panose="020B0604020202020204" pitchFamily="34" charset="0"/>
                <a:cs typeface="Arial" panose="020B0604020202020204" pitchFamily="34" charset="0"/>
              </a:rPr>
              <a:t>Python 3.x – The programming language used for implementation.</a:t>
            </a:r>
          </a:p>
          <a:p>
            <a:pPr marL="342900" lvl="0"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b="1" dirty="0">
                <a:solidFill>
                  <a:schemeClr val="accent1"/>
                </a:solidFill>
                <a:latin typeface="Arial" panose="020B0604020202020204" pitchFamily="34" charset="0"/>
                <a:cs typeface="Arial" panose="020B0604020202020204" pitchFamily="34" charset="0"/>
              </a:rPr>
              <a:t>Technologies Used</a:t>
            </a:r>
            <a:r>
              <a:rPr lang="en-US" altLang="en-US" sz="2000" b="1" dirty="0">
                <a:solidFill>
                  <a:srgbClr val="002060"/>
                </a:solidFill>
                <a:latin typeface="Arial" panose="020B0604020202020204" pitchFamily="34" charset="0"/>
                <a:cs typeface="Arial" panose="020B0604020202020204" pitchFamily="34" charset="0"/>
              </a:rPr>
              <a:t>:</a:t>
            </a:r>
          </a:p>
          <a:p>
            <a:pPr marL="800100" lvl="1"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dirty="0">
                <a:solidFill>
                  <a:schemeClr val="tx1">
                    <a:lumMod val="75000"/>
                    <a:lumOff val="25000"/>
                  </a:schemeClr>
                </a:solidFill>
                <a:latin typeface="Arial" panose="020B0604020202020204" pitchFamily="34" charset="0"/>
                <a:cs typeface="Arial" panose="020B0604020202020204" pitchFamily="34" charset="0"/>
              </a:rPr>
              <a:t>Steganography – The technique of hiding data within an image.</a:t>
            </a:r>
          </a:p>
          <a:p>
            <a:pPr marL="800100" lvl="1"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dirty="0">
                <a:solidFill>
                  <a:schemeClr val="tx1">
                    <a:lumMod val="75000"/>
                    <a:lumOff val="25000"/>
                  </a:schemeClr>
                </a:solidFill>
                <a:latin typeface="Arial" panose="020B0604020202020204" pitchFamily="34" charset="0"/>
                <a:cs typeface="Arial" panose="020B0604020202020204" pitchFamily="34" charset="0"/>
              </a:rPr>
              <a:t>Image Processing – Storing and retrieving messages from the Red channel of an image.</a:t>
            </a:r>
          </a:p>
          <a:p>
            <a:pPr marL="800100" lvl="1" indent="-342900" eaLnBrk="0" fontAlgn="base" hangingPunct="0">
              <a:lnSpc>
                <a:spcPct val="150000"/>
              </a:lnSpc>
              <a:spcBef>
                <a:spcPct val="0"/>
              </a:spcBef>
              <a:spcAft>
                <a:spcPct val="0"/>
              </a:spcAft>
              <a:buClr>
                <a:schemeClr val="accent1"/>
              </a:buClr>
              <a:buFont typeface="Wingdings" panose="05000000000000000000" pitchFamily="2" charset="2"/>
              <a:buChar char="§"/>
            </a:pPr>
            <a:r>
              <a:rPr lang="en-US" altLang="en-US" sz="2000" dirty="0">
                <a:solidFill>
                  <a:schemeClr val="tx1">
                    <a:lumMod val="75000"/>
                    <a:lumOff val="25000"/>
                  </a:schemeClr>
                </a:solidFill>
                <a:latin typeface="Arial" panose="020B0604020202020204" pitchFamily="34" charset="0"/>
                <a:cs typeface="Arial" panose="020B0604020202020204" pitchFamily="34" charset="0"/>
              </a:rPr>
              <a:t>Password-Based Security – Restricting access to encrypted data using a passcode.</a:t>
            </a:r>
          </a:p>
          <a:p>
            <a:pPr lvl="0" eaLnBrk="0" fontAlgn="base" hangingPunct="0">
              <a:spcBef>
                <a:spcPct val="0"/>
              </a:spcBef>
              <a:spcAft>
                <a:spcPct val="0"/>
              </a:spcAft>
            </a:pPr>
            <a:endParaRPr lang="en-US" altLang="en-US" sz="3200" dirty="0">
              <a:latin typeface="Arial" panose="020B0604020202020204" pitchFamily="34" charset="0"/>
            </a:endParaRPr>
          </a:p>
          <a:p>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p:cNvSpPr>
            <a:spLocks noGrp="1" noChangeArrowheads="1"/>
          </p:cNvSpPr>
          <p:nvPr>
            <p:ph idx="1"/>
          </p:nvPr>
        </p:nvSpPr>
        <p:spPr bwMode="auto">
          <a:xfrm>
            <a:off x="410697" y="1396795"/>
            <a:ext cx="1150421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SzTx/>
            </a:pPr>
            <a:r>
              <a:rPr kumimoji="0" lang="en-US" altLang="en-US" sz="2000" b="1" i="0" u="none" strike="noStrike" cap="none" normalizeH="0" baseline="0" dirty="0" smtClean="0">
                <a:ln>
                  <a:noFill/>
                </a:ln>
                <a:solidFill>
                  <a:schemeClr val="accent1"/>
                </a:solidFill>
                <a:effectLst/>
                <a:latin typeface="Arial" panose="020B0604020202020204" pitchFamily="34" charset="0"/>
              </a:rPr>
              <a:t>Stealthy Data Hiding </a:t>
            </a:r>
            <a:r>
              <a:rPr kumimoji="0" lang="en-US" altLang="en-US" sz="2000" i="0" u="none" strike="noStrike" cap="none" normalizeH="0" baseline="0" dirty="0" smtClean="0">
                <a:ln>
                  <a:noFill/>
                </a:ln>
                <a:solidFill>
                  <a:schemeClr val="tx1"/>
                </a:solidFill>
                <a:effectLst/>
                <a:latin typeface="Arial" panose="020B0604020202020204" pitchFamily="34" charset="0"/>
              </a:rPr>
              <a:t>– </a:t>
            </a:r>
            <a:r>
              <a:rPr kumimoji="0" lang="en-US" altLang="en-US" sz="2000" i="0" u="none" strike="noStrike" cap="none" normalizeH="0" baseline="0" dirty="0" smtClean="0">
                <a:ln>
                  <a:noFill/>
                </a:ln>
                <a:effectLst/>
                <a:latin typeface="Arial" panose="020B0604020202020204" pitchFamily="34" charset="0"/>
              </a:rPr>
              <a:t>Unlike traditional encryption, which makes data protection obvious, this project conceals messages within images, making them undetectable to unauthorized users.</a:t>
            </a:r>
          </a:p>
          <a:p>
            <a:pPr marL="0" indent="0" defTabSz="914400" eaLnBrk="0" fontAlgn="base" hangingPunct="0">
              <a:lnSpc>
                <a:spcPct val="150000"/>
              </a:lnSpc>
              <a:spcBef>
                <a:spcPct val="0"/>
              </a:spcBef>
              <a:spcAft>
                <a:spcPct val="0"/>
              </a:spcAft>
              <a:buSzTx/>
              <a:buNone/>
            </a:pPr>
            <a:endParaRPr kumimoji="0" lang="en-US" altLang="en-US" sz="2000" i="0" u="none" strike="noStrike" cap="none" normalizeH="0" baseline="0" dirty="0" smtClean="0">
              <a:ln>
                <a:noFill/>
              </a:ln>
              <a:effectLst/>
              <a:latin typeface="Arial" panose="020B0604020202020204" pitchFamily="34" charset="0"/>
            </a:endParaRPr>
          </a:p>
          <a:p>
            <a:pPr defTabSz="914400" eaLnBrk="0" fontAlgn="base" hangingPunct="0">
              <a:lnSpc>
                <a:spcPct val="150000"/>
              </a:lnSpc>
              <a:spcBef>
                <a:spcPct val="0"/>
              </a:spcBef>
              <a:spcAft>
                <a:spcPct val="0"/>
              </a:spcAft>
              <a:buSzTx/>
            </a:pPr>
            <a:r>
              <a:rPr kumimoji="0" lang="en-US" altLang="en-US" sz="2000" b="1" i="0" u="none" strike="noStrike" cap="none" normalizeH="0" baseline="0" dirty="0" smtClean="0">
                <a:ln>
                  <a:noFill/>
                </a:ln>
                <a:solidFill>
                  <a:schemeClr val="accent1"/>
                </a:solidFill>
                <a:effectLst/>
                <a:latin typeface="Arial" panose="020B0604020202020204" pitchFamily="34" charset="0"/>
              </a:rPr>
              <a:t>Passcode Protection </a:t>
            </a:r>
            <a:r>
              <a:rPr kumimoji="0" lang="en-US" altLang="en-US" sz="2000" i="0" u="none" strike="noStrike" cap="none" normalizeH="0" baseline="0" dirty="0" smtClean="0">
                <a:ln>
                  <a:noFill/>
                </a:ln>
                <a:effectLst/>
                <a:latin typeface="Arial" panose="020B0604020202020204" pitchFamily="34" charset="0"/>
              </a:rPr>
              <a:t>– Ensures secure access to the hidden message, preventing unauthorized decryption.</a:t>
            </a:r>
          </a:p>
          <a:p>
            <a:pPr marL="0" indent="0" defTabSz="914400" eaLnBrk="0" fontAlgn="base" hangingPunct="0">
              <a:lnSpc>
                <a:spcPct val="150000"/>
              </a:lnSpc>
              <a:spcBef>
                <a:spcPct val="0"/>
              </a:spcBef>
              <a:spcAft>
                <a:spcPct val="0"/>
              </a:spcAft>
              <a:buSzTx/>
              <a:buNone/>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buSzTx/>
            </a:pPr>
            <a:r>
              <a:rPr kumimoji="0" lang="en-US" altLang="en-US" sz="2000" b="1" i="0" u="none" strike="noStrike" cap="none" normalizeH="0" baseline="0" dirty="0" smtClean="0">
                <a:ln>
                  <a:noFill/>
                </a:ln>
                <a:solidFill>
                  <a:schemeClr val="accent1"/>
                </a:solidFill>
                <a:effectLst/>
                <a:latin typeface="Arial" panose="020B0604020202020204" pitchFamily="34" charset="0"/>
              </a:rPr>
              <a:t>Lossless Image Modification </a:t>
            </a:r>
            <a:r>
              <a:rPr kumimoji="0" lang="en-US" altLang="en-US" sz="2000" i="0" u="none" strike="noStrike" cap="none" normalizeH="0" baseline="0" dirty="0" smtClean="0">
                <a:ln>
                  <a:noFill/>
                </a:ln>
                <a:effectLst/>
                <a:latin typeface="Arial" panose="020B0604020202020204" pitchFamily="34" charset="0"/>
              </a:rPr>
              <a:t>– Uses PNG format to prevent image corruption and maintain quality after encryption.</a:t>
            </a:r>
          </a:p>
          <a:p>
            <a:pPr marL="0" indent="0" defTabSz="914400" eaLnBrk="0" fontAlgn="base" hangingPunct="0">
              <a:lnSpc>
                <a:spcPct val="150000"/>
              </a:lnSpc>
              <a:spcBef>
                <a:spcPct val="0"/>
              </a:spcBef>
              <a:spcAft>
                <a:spcPct val="0"/>
              </a:spcAft>
              <a:buSzTx/>
              <a:buNone/>
            </a:pPr>
            <a:endParaRPr kumimoji="0" lang="en-US" altLang="en-US" sz="2000" i="0" u="none" strike="noStrike" cap="none" normalizeH="0" baseline="0" dirty="0" smtClean="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buSzTx/>
            </a:pPr>
            <a:r>
              <a:rPr kumimoji="0" lang="en-US" altLang="en-US" sz="2000" b="1" i="0" u="none" strike="noStrike" cap="none" normalizeH="0" baseline="0" dirty="0" smtClean="0">
                <a:ln>
                  <a:noFill/>
                </a:ln>
                <a:solidFill>
                  <a:schemeClr val="accent1"/>
                </a:solidFill>
                <a:effectLst/>
                <a:latin typeface="Arial" panose="020B0604020202020204" pitchFamily="34" charset="0"/>
              </a:rPr>
              <a:t>Simple and Efficient Implementation </a:t>
            </a:r>
            <a:r>
              <a:rPr kumimoji="0" lang="en-US" altLang="en-US" sz="2000" i="0" u="none" strike="noStrike" cap="none" normalizeH="0" baseline="0" dirty="0" smtClean="0">
                <a:ln>
                  <a:noFill/>
                </a:ln>
                <a:solidFill>
                  <a:schemeClr val="tx1"/>
                </a:solidFill>
                <a:effectLst/>
                <a:latin typeface="Arial" panose="020B0604020202020204" pitchFamily="34" charset="0"/>
              </a:rPr>
              <a:t>– </a:t>
            </a:r>
            <a:r>
              <a:rPr kumimoji="0" lang="en-US" altLang="en-US" sz="2000" i="0" u="none" strike="noStrike" cap="none" normalizeH="0" baseline="0" dirty="0" smtClean="0">
                <a:ln>
                  <a:noFill/>
                </a:ln>
                <a:effectLst/>
                <a:latin typeface="Arial" panose="020B0604020202020204" pitchFamily="34" charset="0"/>
              </a:rPr>
              <a:t>Uses minimal computational resources, making it suitable for low-power devices.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96749"/>
            <a:ext cx="11029616" cy="530296"/>
          </a:xfrm>
        </p:spPr>
        <p:txBody>
          <a:bodyPr>
            <a:noAutofit/>
          </a:bodyPr>
          <a:lstStyle/>
          <a:p>
            <a:r>
              <a:rPr lang="en-US" sz="3300" b="1" dirty="0">
                <a:solidFill>
                  <a:schemeClr val="accent1"/>
                </a:solidFill>
                <a:latin typeface="Arial"/>
                <a:ea typeface="+mj-lt"/>
                <a:cs typeface="Arial"/>
              </a:rPr>
              <a:t>Wow factors</a:t>
            </a:r>
            <a:endParaRPr lang="en-US" sz="3300" dirty="0"/>
          </a:p>
        </p:txBody>
      </p:sp>
      <p:sp>
        <p:nvSpPr>
          <p:cNvPr id="3" name="Content Placeholder 2"/>
          <p:cNvSpPr>
            <a:spLocks noGrp="1"/>
          </p:cNvSpPr>
          <p:nvPr>
            <p:ph idx="1"/>
          </p:nvPr>
        </p:nvSpPr>
        <p:spPr>
          <a:xfrm>
            <a:off x="581193" y="1778637"/>
            <a:ext cx="11029615" cy="1915968"/>
          </a:xfrm>
        </p:spPr>
        <p:txBody>
          <a:bodyPr>
            <a:noAutofit/>
          </a:bodyPr>
          <a:lstStyle/>
          <a:p>
            <a:pPr defTabSz="914400" eaLnBrk="0" fontAlgn="base" hangingPunct="0">
              <a:lnSpc>
                <a:spcPct val="150000"/>
              </a:lnSpc>
              <a:spcBef>
                <a:spcPct val="0"/>
              </a:spcBef>
              <a:spcAft>
                <a:spcPct val="0"/>
              </a:spcAft>
              <a:buSzTx/>
            </a:pPr>
            <a:r>
              <a:rPr lang="en-US" altLang="en-US" sz="2000" b="1" dirty="0">
                <a:solidFill>
                  <a:schemeClr val="accent1"/>
                </a:solidFill>
                <a:latin typeface="Arial" panose="020B0604020202020204" pitchFamily="34" charset="0"/>
              </a:rPr>
              <a:t>Custom End-of-Message Marker (EOF) </a:t>
            </a:r>
            <a:r>
              <a:rPr lang="en-US" altLang="en-US" sz="2000" dirty="0">
                <a:latin typeface="Arial" panose="020B0604020202020204" pitchFamily="34" charset="0"/>
              </a:rPr>
              <a:t>– Ensures accurate message retrieval without unnecessary noise or data loss</a:t>
            </a:r>
            <a:r>
              <a:rPr lang="en-US" altLang="en-US" sz="2000" dirty="0" smtClean="0">
                <a:latin typeface="Arial" panose="020B0604020202020204" pitchFamily="34" charset="0"/>
              </a:rPr>
              <a:t>.</a:t>
            </a:r>
          </a:p>
          <a:p>
            <a:pPr marL="0" indent="0" defTabSz="914400" eaLnBrk="0" fontAlgn="base" hangingPunct="0">
              <a:lnSpc>
                <a:spcPct val="150000"/>
              </a:lnSpc>
              <a:spcBef>
                <a:spcPct val="0"/>
              </a:spcBef>
              <a:spcAft>
                <a:spcPct val="0"/>
              </a:spcAft>
              <a:buSzTx/>
              <a:buNone/>
            </a:pPr>
            <a:endParaRPr lang="en-US" altLang="en-US" sz="2000" dirty="0">
              <a:latin typeface="Arial" panose="020B0604020202020204" pitchFamily="34" charset="0"/>
            </a:endParaRPr>
          </a:p>
          <a:p>
            <a:pPr defTabSz="914400" eaLnBrk="0" fontAlgn="base" hangingPunct="0">
              <a:lnSpc>
                <a:spcPct val="150000"/>
              </a:lnSpc>
              <a:spcBef>
                <a:spcPct val="0"/>
              </a:spcBef>
              <a:spcAft>
                <a:spcPct val="0"/>
              </a:spcAft>
              <a:buSzTx/>
            </a:pPr>
            <a:r>
              <a:rPr lang="en-US" altLang="en-US" sz="2000" b="1" dirty="0">
                <a:solidFill>
                  <a:schemeClr val="accent1"/>
                </a:solidFill>
                <a:latin typeface="Arial" panose="020B0604020202020204" pitchFamily="34" charset="0"/>
              </a:rPr>
              <a:t>Cross-Platform Compatibility </a:t>
            </a:r>
            <a:r>
              <a:rPr lang="en-US" altLang="en-US" sz="2000" dirty="0">
                <a:latin typeface="Arial" panose="020B0604020202020204" pitchFamily="34" charset="0"/>
              </a:rPr>
              <a:t>– Works seamlessly on Windows, Linux, and macOS without platform restrictions. </a:t>
            </a:r>
          </a:p>
        </p:txBody>
      </p:sp>
    </p:spTree>
    <p:extLst>
      <p:ext uri="{BB962C8B-B14F-4D97-AF65-F5344CB8AC3E}">
        <p14:creationId xmlns:p14="http://schemas.microsoft.com/office/powerpoint/2010/main" val="1660321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581192" y="796749"/>
            <a:ext cx="11029616" cy="530296"/>
          </a:xfrm>
        </p:spPr>
        <p:txBody>
          <a:bodyPr>
            <a:noAutofit/>
          </a:bodyPr>
          <a:lstStyle/>
          <a:p>
            <a:r>
              <a:rPr lang="en-IN" sz="3300" b="1" dirty="0">
                <a:solidFill>
                  <a:schemeClr val="accent1"/>
                </a:solidFill>
                <a:latin typeface="Arial" panose="020B0604020202020204" pitchFamily="34" charset="0"/>
                <a:cs typeface="Arial" panose="020B0604020202020204" pitchFamily="34" charset="0"/>
              </a:rPr>
              <a:t>End users</a:t>
            </a:r>
          </a:p>
        </p:txBody>
      </p:sp>
      <p:sp>
        <p:nvSpPr>
          <p:cNvPr id="5" name="Rectangle 2"/>
          <p:cNvSpPr>
            <a:spLocks noGrp="1" noChangeArrowheads="1"/>
          </p:cNvSpPr>
          <p:nvPr>
            <p:ph idx="1"/>
          </p:nvPr>
        </p:nvSpPr>
        <p:spPr bwMode="auto">
          <a:xfrm>
            <a:off x="304800" y="1612990"/>
            <a:ext cx="11582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SzTx/>
            </a:pPr>
            <a:r>
              <a:rPr kumimoji="0" lang="en-US" altLang="en-US" sz="2000" b="1" i="0" u="none" strike="noStrike" cap="none" normalizeH="0" baseline="0" dirty="0" smtClean="0">
                <a:ln>
                  <a:noFill/>
                </a:ln>
                <a:solidFill>
                  <a:schemeClr val="accent1"/>
                </a:solidFill>
                <a:effectLst/>
                <a:latin typeface="Arial" panose="020B0604020202020204" pitchFamily="34" charset="0"/>
              </a:rPr>
              <a:t>Individuals &amp; Professionals </a:t>
            </a:r>
            <a:r>
              <a:rPr kumimoji="0" lang="en-US" altLang="en-US" sz="2000" i="0" u="none" strike="noStrike" cap="none" normalizeH="0" baseline="0" dirty="0" smtClean="0">
                <a:ln>
                  <a:noFill/>
                </a:ln>
                <a:effectLst/>
                <a:latin typeface="Arial" panose="020B0604020202020204" pitchFamily="34" charset="0"/>
              </a:rPr>
              <a:t>– People who need to securely communicate sensitive information without attracting attention.</a:t>
            </a:r>
          </a:p>
          <a:p>
            <a:pPr marL="0" indent="0" defTabSz="914400" eaLnBrk="0" fontAlgn="base" hangingPunct="0">
              <a:lnSpc>
                <a:spcPct val="150000"/>
              </a:lnSpc>
              <a:spcBef>
                <a:spcPct val="0"/>
              </a:spcBef>
              <a:spcAft>
                <a:spcPct val="0"/>
              </a:spcAft>
              <a:buSzTx/>
              <a:buNone/>
            </a:pPr>
            <a:endParaRPr kumimoji="0" lang="en-US" altLang="en-US" sz="2000" i="0" u="none" strike="noStrike" cap="none" normalizeH="0" baseline="0" dirty="0" smtClean="0">
              <a:ln>
                <a:noFill/>
              </a:ln>
              <a:effectLst/>
              <a:latin typeface="Arial" panose="020B0604020202020204" pitchFamily="34" charset="0"/>
            </a:endParaRPr>
          </a:p>
          <a:p>
            <a:pPr defTabSz="914400" eaLnBrk="0" fontAlgn="base" hangingPunct="0">
              <a:lnSpc>
                <a:spcPct val="150000"/>
              </a:lnSpc>
              <a:spcBef>
                <a:spcPct val="0"/>
              </a:spcBef>
              <a:spcAft>
                <a:spcPct val="0"/>
              </a:spcAft>
              <a:buSzTx/>
            </a:pPr>
            <a:r>
              <a:rPr kumimoji="0" lang="en-US" altLang="en-US" sz="2000" b="1" i="0" u="none" strike="noStrike" cap="none" normalizeH="0" baseline="0" dirty="0" smtClean="0">
                <a:ln>
                  <a:noFill/>
                </a:ln>
                <a:solidFill>
                  <a:schemeClr val="accent1"/>
                </a:solidFill>
                <a:effectLst/>
                <a:latin typeface="Arial" panose="020B0604020202020204" pitchFamily="34" charset="0"/>
              </a:rPr>
              <a:t>Journalists &amp; Activists </a:t>
            </a:r>
            <a:r>
              <a:rPr kumimoji="0" lang="en-US" altLang="en-US" sz="2000" i="0" u="none" strike="noStrike" cap="none" normalizeH="0" baseline="0" dirty="0" smtClean="0">
                <a:ln>
                  <a:noFill/>
                </a:ln>
                <a:effectLst/>
                <a:latin typeface="Arial" panose="020B0604020202020204" pitchFamily="34" charset="0"/>
              </a:rPr>
              <a:t>– Those who require covert communication in sensitive environments.</a:t>
            </a:r>
          </a:p>
          <a:p>
            <a:pPr marL="0" indent="0" defTabSz="914400" eaLnBrk="0" fontAlgn="base" hangingPunct="0">
              <a:lnSpc>
                <a:spcPct val="150000"/>
              </a:lnSpc>
              <a:spcBef>
                <a:spcPct val="0"/>
              </a:spcBef>
              <a:spcAft>
                <a:spcPct val="0"/>
              </a:spcAft>
              <a:buSzTx/>
              <a:buNone/>
            </a:pPr>
            <a:endParaRPr kumimoji="0" lang="en-US" altLang="en-US" sz="2000" i="0" u="none" strike="noStrike" cap="none" normalizeH="0" baseline="0" dirty="0" smtClean="0">
              <a:ln>
                <a:noFill/>
              </a:ln>
              <a:effectLst/>
              <a:latin typeface="Arial" panose="020B0604020202020204" pitchFamily="34" charset="0"/>
            </a:endParaRPr>
          </a:p>
          <a:p>
            <a:pPr defTabSz="914400" eaLnBrk="0" fontAlgn="base" hangingPunct="0">
              <a:lnSpc>
                <a:spcPct val="150000"/>
              </a:lnSpc>
              <a:spcBef>
                <a:spcPct val="0"/>
              </a:spcBef>
              <a:spcAft>
                <a:spcPct val="0"/>
              </a:spcAft>
              <a:buSzTx/>
            </a:pPr>
            <a:r>
              <a:rPr kumimoji="0" lang="en-US" altLang="en-US" sz="2000" b="1" i="0" u="none" strike="noStrike" cap="none" normalizeH="0" baseline="0" dirty="0" smtClean="0">
                <a:ln>
                  <a:noFill/>
                </a:ln>
                <a:solidFill>
                  <a:schemeClr val="accent1"/>
                </a:solidFill>
                <a:effectLst/>
                <a:latin typeface="Arial" panose="020B0604020202020204" pitchFamily="34" charset="0"/>
              </a:rPr>
              <a:t>Government &amp; Intelligence Agencies </a:t>
            </a:r>
            <a:r>
              <a:rPr kumimoji="0" lang="en-US" altLang="en-US" sz="2000" i="0" u="none" strike="noStrike" cap="none" normalizeH="0" baseline="0" dirty="0" smtClean="0">
                <a:ln>
                  <a:noFill/>
                </a:ln>
                <a:effectLst/>
                <a:latin typeface="Arial" panose="020B0604020202020204" pitchFamily="34" charset="0"/>
              </a:rPr>
              <a:t>– For secure data transmission and espionage protection.</a:t>
            </a:r>
          </a:p>
          <a:p>
            <a:pPr marL="0" indent="0" defTabSz="914400" eaLnBrk="0" fontAlgn="base" hangingPunct="0">
              <a:lnSpc>
                <a:spcPct val="150000"/>
              </a:lnSpc>
              <a:spcBef>
                <a:spcPct val="0"/>
              </a:spcBef>
              <a:spcAft>
                <a:spcPct val="0"/>
              </a:spcAft>
              <a:buSzTx/>
              <a:buNone/>
            </a:pPr>
            <a:endParaRPr kumimoji="0" lang="en-US" altLang="en-US" sz="2000" i="0" u="none" strike="noStrike" cap="none" normalizeH="0" baseline="0" dirty="0" smtClean="0">
              <a:ln>
                <a:noFill/>
              </a:ln>
              <a:effectLst/>
              <a:latin typeface="Arial" panose="020B0604020202020204" pitchFamily="34" charset="0"/>
            </a:endParaRPr>
          </a:p>
          <a:p>
            <a:pPr defTabSz="914400" eaLnBrk="0" fontAlgn="base" hangingPunct="0">
              <a:lnSpc>
                <a:spcPct val="150000"/>
              </a:lnSpc>
              <a:spcBef>
                <a:spcPct val="0"/>
              </a:spcBef>
              <a:spcAft>
                <a:spcPct val="0"/>
              </a:spcAft>
              <a:buSzTx/>
            </a:pPr>
            <a:r>
              <a:rPr kumimoji="0" lang="en-US" altLang="en-US" sz="2000" b="1" i="0" u="none" strike="noStrike" cap="none" normalizeH="0" baseline="0" dirty="0" smtClean="0">
                <a:ln>
                  <a:noFill/>
                </a:ln>
                <a:solidFill>
                  <a:schemeClr val="accent1"/>
                </a:solidFill>
                <a:effectLst/>
                <a:latin typeface="Arial" panose="020B0604020202020204" pitchFamily="34" charset="0"/>
              </a:rPr>
              <a:t>Cybersecurity Enthusiasts &amp; Researchers </a:t>
            </a:r>
            <a:r>
              <a:rPr kumimoji="0" lang="en-US" altLang="en-US" sz="2000" i="0" u="none" strike="noStrike" cap="none" normalizeH="0" baseline="0" dirty="0" smtClean="0">
                <a:ln>
                  <a:noFill/>
                </a:ln>
                <a:effectLst/>
                <a:latin typeface="Arial" panose="020B0604020202020204" pitchFamily="34" charset="0"/>
              </a:rPr>
              <a:t>– To explore steganography techniques and enhance data security.</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67304"/>
            <a:ext cx="11029616" cy="530296"/>
          </a:xfrm>
        </p:spPr>
        <p:txBody>
          <a:bodyPr>
            <a:noAutofit/>
          </a:bodyPr>
          <a:lstStyle/>
          <a:p>
            <a:r>
              <a:rPr lang="en-IN" sz="3300" b="1" dirty="0">
                <a:solidFill>
                  <a:schemeClr val="accent1"/>
                </a:solidFill>
                <a:latin typeface="Arial" panose="020B0604020202020204" pitchFamily="34" charset="0"/>
                <a:cs typeface="Arial" panose="020B0604020202020204" pitchFamily="34" charset="0"/>
              </a:rPr>
              <a:t>End users</a:t>
            </a:r>
            <a:endParaRPr lang="en-US" sz="33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70357" y="1232452"/>
            <a:ext cx="11029615" cy="1759528"/>
          </a:xfrm>
        </p:spPr>
        <p:txBody>
          <a:bodyPr>
            <a:normAutofit/>
          </a:bodyPr>
          <a:lstStyle/>
          <a:p>
            <a:pPr marL="0" indent="0" defTabSz="914400" eaLnBrk="0" fontAlgn="base" hangingPunct="0">
              <a:lnSpc>
                <a:spcPct val="150000"/>
              </a:lnSpc>
              <a:spcBef>
                <a:spcPct val="0"/>
              </a:spcBef>
              <a:spcAft>
                <a:spcPct val="0"/>
              </a:spcAft>
              <a:buSzTx/>
              <a:buNone/>
            </a:pPr>
            <a:endParaRPr lang="en-US" altLang="en-US" sz="2000" dirty="0">
              <a:latin typeface="Arial" panose="020B0604020202020204" pitchFamily="34" charset="0"/>
            </a:endParaRPr>
          </a:p>
          <a:p>
            <a:pPr defTabSz="914400" eaLnBrk="0" fontAlgn="base" hangingPunct="0">
              <a:lnSpc>
                <a:spcPct val="150000"/>
              </a:lnSpc>
              <a:spcBef>
                <a:spcPct val="0"/>
              </a:spcBef>
              <a:spcAft>
                <a:spcPct val="0"/>
              </a:spcAft>
              <a:buSzTx/>
            </a:pPr>
            <a:r>
              <a:rPr lang="en-US" altLang="en-US" sz="2000" b="1" dirty="0">
                <a:solidFill>
                  <a:schemeClr val="accent1"/>
                </a:solidFill>
                <a:latin typeface="Arial" panose="020B0604020202020204" pitchFamily="34" charset="0"/>
              </a:rPr>
              <a:t>Educational Institutions &amp; Students </a:t>
            </a:r>
            <a:r>
              <a:rPr lang="en-US" altLang="en-US" sz="2000" dirty="0">
                <a:latin typeface="Arial" panose="020B0604020202020204" pitchFamily="34" charset="0"/>
              </a:rPr>
              <a:t>– For learning about steganography, cryptography, and digital security. </a:t>
            </a:r>
          </a:p>
        </p:txBody>
      </p:sp>
    </p:spTree>
    <p:extLst>
      <p:ext uri="{BB962C8B-B14F-4D97-AF65-F5344CB8AC3E}">
        <p14:creationId xmlns:p14="http://schemas.microsoft.com/office/powerpoint/2010/main" val="3641254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1" y="563610"/>
            <a:ext cx="11029616" cy="530296"/>
          </a:xfrm>
        </p:spPr>
        <p:txBody>
          <a:bodyPr>
            <a:noAutofit/>
          </a:bodyPr>
          <a:lstStyle/>
          <a:p>
            <a:r>
              <a:rPr lang="en-IN" sz="3200" b="1" dirty="0">
                <a:solidFill>
                  <a:schemeClr val="accent1"/>
                </a:solidFill>
                <a:latin typeface="Arial" panose="020B0604020202020204" pitchFamily="34" charset="0"/>
                <a:cs typeface="Arial" panose="020B0604020202020204" pitchFamily="34" charset="0"/>
              </a:rPr>
              <a:t>Results</a:t>
            </a:r>
          </a:p>
        </p:txBody>
      </p:sp>
      <p:pic>
        <p:nvPicPr>
          <p:cNvPr id="4" name="Content Placeholder 3"/>
          <p:cNvPicPr>
            <a:picLocks noGrp="1" noChangeAspect="1"/>
          </p:cNvPicPr>
          <p:nvPr>
            <p:ph idx="1"/>
          </p:nvPr>
        </p:nvPicPr>
        <p:blipFill>
          <a:blip r:embed="rId2"/>
          <a:stretch>
            <a:fillRect/>
          </a:stretch>
        </p:blipFill>
        <p:spPr>
          <a:xfrm>
            <a:off x="581191" y="1093906"/>
            <a:ext cx="10501745" cy="5178571"/>
          </a:xfrm>
          <a:prstGeom prst="rect">
            <a:avLst/>
          </a:prstGeom>
        </p:spPr>
      </p:pic>
      <p:sp>
        <p:nvSpPr>
          <p:cNvPr id="5" name="TextBox 4"/>
          <p:cNvSpPr txBox="1"/>
          <p:nvPr/>
        </p:nvSpPr>
        <p:spPr>
          <a:xfrm>
            <a:off x="7273637" y="4946073"/>
            <a:ext cx="3671454" cy="307777"/>
          </a:xfrm>
          <a:prstGeom prst="rect">
            <a:avLst/>
          </a:prstGeom>
          <a:noFill/>
        </p:spPr>
        <p:txBody>
          <a:bodyPr wrap="square" rtlCol="0">
            <a:spAutoFit/>
          </a:bodyPr>
          <a:lstStyle/>
          <a:p>
            <a:r>
              <a:rPr lang="en-US" sz="1400" dirty="0" smtClean="0">
                <a:solidFill>
                  <a:schemeClr val="accent1"/>
                </a:solidFill>
                <a:latin typeface="Arial" panose="020B0604020202020204" pitchFamily="34" charset="0"/>
                <a:cs typeface="Arial" panose="020B0604020202020204" pitchFamily="34" charset="0"/>
              </a:rPr>
              <a:t>Encryption Result</a:t>
            </a:r>
            <a:endParaRPr lang="en-US" sz="1400" dirty="0">
              <a:solidFill>
                <a:schemeClr val="accent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105</TotalTime>
  <Words>645</Words>
  <Application>Microsoft Office PowerPoint</Application>
  <PresentationFormat>Widescreen</PresentationFormat>
  <Paragraphs>80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Wow factors</vt:lpstr>
      <vt:lpstr>End users</vt:lpstr>
      <vt:lpstr>End users</vt:lpstr>
      <vt:lpstr>Results</vt:lpstr>
      <vt:lpstr>Results</vt:lpstr>
      <vt:lpstr>Results</vt:lpstr>
      <vt:lpstr>Conclusion</vt:lpstr>
      <vt:lpstr>GitHub Link</vt:lpstr>
      <vt:lpstr>PowerPoint Presentation</vt:lpstr>
      <vt:lpstr>Future scope(optional)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Sreenivasa Chintapanti</cp:lastModifiedBy>
  <cp:revision>39</cp:revision>
  <dcterms:created xsi:type="dcterms:W3CDTF">2021-05-26T16:50:10Z</dcterms:created>
  <dcterms:modified xsi:type="dcterms:W3CDTF">2025-02-25T17:20:53Z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