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64" r:id="rId9"/>
    <p:sldId id="268" r:id="rId10"/>
    <p:sldId id="269" r:id="rId11"/>
    <p:sldId id="270" r:id="rId12"/>
    <p:sldId id="271" r:id="rId13"/>
    <p:sldId id="273" r:id="rId14"/>
    <p:sldId id="274" r:id="rId15"/>
    <p:sldId id="272" r:id="rId16"/>
    <p:sldId id="265" r:id="rId17"/>
    <p:sldId id="266" r:id="rId18"/>
    <p:sldId id="267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B256-0FD9-6A5F-3D6A-4BD93D52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AF378-30C4-3766-9029-339F754D3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41F0-FD92-2B1B-9307-4F46556B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0C87-91EC-0BD9-5FE9-3AC22274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AD7CC-B0B1-65DB-AF15-EB9F6A6F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6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EFE4-9E7E-EB95-8FA6-A9CFB00E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92447-F922-4D79-F7E4-E36B6228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90EE-7B8B-A4E5-66A3-ADC1991E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BC1F-134B-0244-1491-3C5013BE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7F40-CA26-F0FE-CFB1-708819E9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3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BAF0E-B971-BC18-A4B2-69B734E99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B868B-9935-67F9-0702-BB814CFB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2E000-1CD4-744E-89EA-16857640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00AB-91CE-DFBE-6700-A95AA4C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5974-777F-23E5-8CF0-37C58452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8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88C3-4373-8402-0CE2-E8DA17D0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F1AF-160E-E27B-03F3-993D19F5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69368-83FC-CFBD-AAEA-8569CD1C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06C1-126B-04EE-4A5E-C1E60BC8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BA11-B272-F9FD-ADF6-AF6A8C7E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815F-1D88-6413-7995-0102478F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EAF51-E293-AD62-B4B5-4C748BC5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34B4C-5FE0-37E4-520C-169AC1E5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77880-677F-586A-37D9-F688CAFE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5899-E0D1-2C7D-4027-64221D8E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4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ABA9-009E-462C-CADB-C8560F0A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E977-961A-F027-1AC1-735BF01FE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4EC85-0433-FC03-4C49-610CF7F6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C2C53-BB01-A577-B992-F0801502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8D68A-46D7-2A54-037D-39C3AD0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70D52-94FA-03DB-EAE5-83512ED9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5D65-1598-A9FE-0D16-95AE1AD7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F45BD-4AC5-5B87-F003-E2DF4EE6D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39C6E-DA76-88EB-BBCF-C4C5C92E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304A3-F6BF-C865-BA5F-7EEEC26E1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70145-8F5B-B5B7-33D7-852F97428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645F1-E20B-EDB6-9481-7D5400CD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B6B7D-7DAE-5BF5-C2D7-12AA286B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E747E-5392-2345-A029-64E26DED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04A3-322F-C67C-CB53-A383A1DF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75735-59DD-F395-C86C-57FC3753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15AA0-AA03-691A-2325-26DA05CB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037C8-9DA1-1FBC-5645-343AEBBE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4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99CD0-7C30-4FDA-72EA-7431F424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8E35B-DC0E-5F50-C1D4-786D66D3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968FB-0CB7-D02B-CADE-8599111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5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EC1D-6FAF-910A-5816-9DBA748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F2E2-12A0-7CB1-D9D9-B82BAB5D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33484-04B4-2B9B-9618-E3F274A4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6EAED-EBFD-7CA3-93BD-54499FF9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196D-DA8F-02BE-F54F-51C1AC07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ED174-2618-587F-1F53-7DE83A6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4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8A0E-0208-46E3-DA7D-6B9BF98A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F36F3-DBF6-C663-C60B-A7D270296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1FFF-CF87-BDA9-7D06-A9A8508F8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9E12-C196-0BEB-EB9D-4F76C162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4A178-97F6-B91E-16B1-5AD8AA36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B67CA-11A1-16CE-FFB3-C9C01430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9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DF464-C651-6DEB-F6DC-9A63E050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E9A05-B836-3A47-79AA-C214B1B29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F1941-C1EC-F6C7-E093-75D650D5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1227-DF4C-4F53-8CA5-554D3D59A61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BD76-3BF1-6448-43E3-7BCAE145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797A-2C2A-7530-1F45-EF83A2F11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2D1B5-2A31-448A-859F-431A590DE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5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tutorials.ws/filter/filter_2.html" TargetMode="External"/><Relationship Id="rId2" Type="http://schemas.openxmlformats.org/officeDocument/2006/relationships/hyperlink" Target="https://www.allaboutcircuits.com/technical-articles/low-pass-filter-tutorial-basics-passive-RC-filt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A5AA-12FD-6841-11D7-D17646EB0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Inter-University </a:t>
            </a:r>
            <a:r>
              <a:rPr lang="en-IN" dirty="0" err="1"/>
              <a:t>Acceleartor</a:t>
            </a:r>
            <a:r>
              <a:rPr lang="en-IN" dirty="0"/>
              <a:t>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687CC-13D5-B68E-7A57-B135D1631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u="sng" dirty="0"/>
              <a:t>Objective: </a:t>
            </a:r>
            <a:r>
              <a:rPr lang="en-IN" dirty="0"/>
              <a:t>To design Low pass, High-pass and Band Pass filter using RLC circuits on LT Spice and compare the simulation results with practical circuit analysis.</a:t>
            </a:r>
          </a:p>
        </p:txBody>
      </p:sp>
    </p:spTree>
    <p:extLst>
      <p:ext uri="{BB962C8B-B14F-4D97-AF65-F5344CB8AC3E}">
        <p14:creationId xmlns:p14="http://schemas.microsoft.com/office/powerpoint/2010/main" val="169859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B96A-21A4-D1DF-233E-20FC8470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BODE PLOT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ADEB4-F4CB-150A-FAFF-F52A3A08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823"/>
            <a:ext cx="10894379" cy="507495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6B328CC-419F-8048-C546-173907695271}"/>
              </a:ext>
            </a:extLst>
          </p:cNvPr>
          <p:cNvSpPr txBox="1">
            <a:spLocks/>
          </p:cNvSpPr>
          <p:nvPr/>
        </p:nvSpPr>
        <p:spPr>
          <a:xfrm>
            <a:off x="1299839" y="4718186"/>
            <a:ext cx="3680535" cy="8312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fc=1/(2*pi*R*C)</a:t>
            </a:r>
          </a:p>
          <a:p>
            <a:r>
              <a:rPr lang="en-IN" sz="1800" dirty="0"/>
              <a:t>Phase Shift= -arctan(2*Pi*f*R*C)</a:t>
            </a:r>
          </a:p>
        </p:txBody>
      </p:sp>
    </p:spTree>
    <p:extLst>
      <p:ext uri="{BB962C8B-B14F-4D97-AF65-F5344CB8AC3E}">
        <p14:creationId xmlns:p14="http://schemas.microsoft.com/office/powerpoint/2010/main" val="5549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8808-FE66-4651-2AB1-2511833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PASSIVE HIGH PASS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B6903-B72A-EB93-F6F8-D1F0B2ACB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4" y="2201013"/>
            <a:ext cx="8345174" cy="36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4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3A2D-6EE8-5EE4-8B37-A53C5DA7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2" y="0"/>
            <a:ext cx="10515600" cy="1325563"/>
          </a:xfrm>
        </p:spPr>
        <p:txBody>
          <a:bodyPr/>
          <a:lstStyle/>
          <a:p>
            <a:r>
              <a:rPr lang="en-IN" dirty="0"/>
              <a:t>TRANSIENT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78D10-CFAC-33B6-E9F5-581FAB3156F0}"/>
              </a:ext>
            </a:extLst>
          </p:cNvPr>
          <p:cNvSpPr txBox="1"/>
          <p:nvPr/>
        </p:nvSpPr>
        <p:spPr>
          <a:xfrm>
            <a:off x="10000695" y="956231"/>
            <a:ext cx="10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f=100 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CE2D8-ABA5-416B-0394-1E5A05483FF1}"/>
              </a:ext>
            </a:extLst>
          </p:cNvPr>
          <p:cNvSpPr txBox="1"/>
          <p:nvPr/>
        </p:nvSpPr>
        <p:spPr>
          <a:xfrm>
            <a:off x="10090952" y="3594994"/>
            <a:ext cx="114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f=100 kHz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CD9DD-567F-DADD-FEE2-6D270B11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9" y="1245113"/>
            <a:ext cx="10413507" cy="2195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CA3D5-3B32-7499-9E2F-7EA5A096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9" y="3964326"/>
            <a:ext cx="10342485" cy="21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5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B366-F6FF-1843-BD49-233FC618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BAND 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AE4E-E06B-EEC7-656D-4D5C9B66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C9CBC-2145-1AF3-07CD-A7BC48A3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13" y="2475082"/>
            <a:ext cx="6799719" cy="32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5D61-FFC6-92F6-C307-0656EA1D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E0454-B9C8-543E-23D4-215114D3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1597"/>
            <a:ext cx="8367944" cy="2257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DAEBE0-3FF6-1BED-4170-7BB23237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87766"/>
            <a:ext cx="8291744" cy="19327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005A38-533D-D5C8-F9DC-A05D3D1A4CC2}"/>
              </a:ext>
            </a:extLst>
          </p:cNvPr>
          <p:cNvSpPr txBox="1"/>
          <p:nvPr/>
        </p:nvSpPr>
        <p:spPr>
          <a:xfrm>
            <a:off x="9206143" y="1947740"/>
            <a:ext cx="24324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F=100Hz</a:t>
            </a:r>
          </a:p>
          <a:p>
            <a:r>
              <a:rPr lang="en-IN" dirty="0" err="1"/>
              <a:t>Vout</a:t>
            </a:r>
            <a:r>
              <a:rPr lang="en-IN" dirty="0"/>
              <a:t>(observed)=3.04V</a:t>
            </a:r>
          </a:p>
          <a:p>
            <a:r>
              <a:rPr lang="en-IN" dirty="0" err="1"/>
              <a:t>Vout</a:t>
            </a:r>
            <a:r>
              <a:rPr lang="en-IN" dirty="0"/>
              <a:t>(theoretical)=3.05V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31F85-24DC-F3AD-22F4-E6C6940DE1EE}"/>
              </a:ext>
            </a:extLst>
          </p:cNvPr>
          <p:cNvSpPr txBox="1"/>
          <p:nvPr/>
        </p:nvSpPr>
        <p:spPr>
          <a:xfrm>
            <a:off x="9323032" y="4171597"/>
            <a:ext cx="24324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F=5kHz</a:t>
            </a:r>
          </a:p>
          <a:p>
            <a:r>
              <a:rPr lang="en-IN" dirty="0" err="1"/>
              <a:t>Vout</a:t>
            </a:r>
            <a:r>
              <a:rPr lang="en-IN" dirty="0"/>
              <a:t>(observed)=9.32V</a:t>
            </a:r>
          </a:p>
          <a:p>
            <a:r>
              <a:rPr lang="en-IN" dirty="0" err="1"/>
              <a:t>Vout</a:t>
            </a:r>
            <a:r>
              <a:rPr lang="en-IN" dirty="0"/>
              <a:t>(theoretical)=9.52V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30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DE8D-A8A2-3AF5-C0C2-40A34AB8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" y="83762"/>
            <a:ext cx="10515600" cy="959679"/>
          </a:xfrm>
        </p:spPr>
        <p:txBody>
          <a:bodyPr/>
          <a:lstStyle/>
          <a:p>
            <a:r>
              <a:rPr lang="en-IN" dirty="0"/>
              <a:t>BODE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54175-20B2-D38E-A03D-4DE4C3DB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66" y="892612"/>
            <a:ext cx="11091018" cy="2804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AC600-11AD-D3F1-8CAE-1876438C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12" y="3782400"/>
            <a:ext cx="2987299" cy="2834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11E895-AE71-1EDA-2264-769069665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496" y="3797642"/>
            <a:ext cx="3010161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31AC-B518-A98E-047D-C98EBD79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HPF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9532-C031-A4CA-B095-A7B34BCF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387" y="2471569"/>
            <a:ext cx="5996866" cy="244135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A first-order (single-pole) </a:t>
            </a:r>
            <a:r>
              <a:rPr lang="en-US" sz="1800" b="1" i="0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Active High Pass Filter</a:t>
            </a:r>
            <a:r>
              <a:rPr lang="en-US" sz="1800" b="0" i="0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 as its name implies, attenuates low frequencies and passes high frequency signals. </a:t>
            </a:r>
          </a:p>
          <a:p>
            <a:r>
              <a:rPr lang="en-US" sz="1800" b="0" i="0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It consists simply of a passive filter section followed by a non-inverting operational amplifier. </a:t>
            </a:r>
          </a:p>
          <a:p>
            <a:r>
              <a:rPr lang="en-US" sz="1800" b="0" i="0" u="none" strike="noStrike" dirty="0">
                <a:solidFill>
                  <a:srgbClr val="414143"/>
                </a:solidFill>
                <a:effectLst/>
                <a:latin typeface="Lato" panose="020F0502020204030203" pitchFamily="34" charset="0"/>
              </a:rPr>
              <a:t>A</a:t>
            </a:r>
            <a:r>
              <a:rPr lang="en-US" sz="1800" b="0" i="0" u="none" strike="noStrike" baseline="-25000" dirty="0">
                <a:solidFill>
                  <a:srgbClr val="414143"/>
                </a:solidFill>
                <a:effectLst/>
                <a:latin typeface="Lato" panose="020F0502020204030203" pitchFamily="34" charset="0"/>
              </a:rPr>
              <a:t>F</a:t>
            </a:r>
            <a:r>
              <a:rPr lang="en-US" sz="1800" b="0" i="0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 = the Pass band Gain of the filter, ( </a:t>
            </a:r>
            <a:r>
              <a:rPr lang="en-US" sz="1800" b="0" i="0" u="none" strike="noStrike" dirty="0">
                <a:solidFill>
                  <a:srgbClr val="414143"/>
                </a:solidFill>
                <a:effectLst/>
                <a:latin typeface="Lato" panose="020F0502020204030203" pitchFamily="34" charset="0"/>
              </a:rPr>
              <a:t>1 + R2/R1</a:t>
            </a:r>
            <a:r>
              <a:rPr lang="en-US" sz="1800" b="0" i="0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 )</a:t>
            </a:r>
            <a:endParaRPr lang="en-IN" sz="1800" dirty="0"/>
          </a:p>
        </p:txBody>
      </p:sp>
      <p:pic>
        <p:nvPicPr>
          <p:cNvPr id="1026" name="Picture 2" descr="active high pass filter">
            <a:extLst>
              <a:ext uri="{FF2B5EF4-FFF2-40B4-BE49-F238E27FC236}">
                <a16:creationId xmlns:a16="http://schemas.microsoft.com/office/drawing/2014/main" id="{A36DDA97-D638-2355-F880-8EE9A02E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4959"/>
            <a:ext cx="4314825" cy="276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gh Pass Filter Voltage Gain">
            <a:extLst>
              <a:ext uri="{FF2B5EF4-FFF2-40B4-BE49-F238E27FC236}">
                <a16:creationId xmlns:a16="http://schemas.microsoft.com/office/drawing/2014/main" id="{C5DDCF47-BF0A-0514-12EB-7AE97591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4736330"/>
            <a:ext cx="37338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ter cut-off frequency">
            <a:extLst>
              <a:ext uri="{FF2B5EF4-FFF2-40B4-BE49-F238E27FC236}">
                <a16:creationId xmlns:a16="http://schemas.microsoft.com/office/drawing/2014/main" id="{644D489D-107C-04C4-D726-563577C0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936" y="4926152"/>
            <a:ext cx="1714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igh pass filter phase angle">
            <a:extLst>
              <a:ext uri="{FF2B5EF4-FFF2-40B4-BE49-F238E27FC236}">
                <a16:creationId xmlns:a16="http://schemas.microsoft.com/office/drawing/2014/main" id="{98E0B970-6C51-68DA-8CA2-CEB63FCDD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59" y="4935677"/>
            <a:ext cx="29432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07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CBD5-2F49-E3CC-82FF-A21CF4D9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BAND 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300B-AB0F-3364-B8B8-73EC3FD3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699" y="1544853"/>
            <a:ext cx="4873101" cy="1325563"/>
          </a:xfrm>
        </p:spPr>
        <p:txBody>
          <a:bodyPr>
            <a:normAutofit/>
          </a:bodyPr>
          <a:lstStyle/>
          <a:p>
            <a:r>
              <a:rPr lang="en-US" sz="1200" b="0" i="0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The cut-off or corner frequency of the low pass filter (LPF) is higher than the cut-off frequency of the high pass filter (HPF) and the difference between the frequencies at the -3dB point will determine the “bandwidth” of the band pass filter.</a:t>
            </a:r>
          </a:p>
          <a:p>
            <a:r>
              <a:rPr lang="en-US" sz="1200" b="0" i="0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The first stage of the filter will be the high pass stage that uses the capacitor to block any DC biasing from the source.</a:t>
            </a:r>
            <a:endParaRPr lang="en-IN" sz="1800" dirty="0"/>
          </a:p>
        </p:txBody>
      </p:sp>
      <p:pic>
        <p:nvPicPr>
          <p:cNvPr id="2050" name="Picture 2" descr="active band pass filter">
            <a:extLst>
              <a:ext uri="{FF2B5EF4-FFF2-40B4-BE49-F238E27FC236}">
                <a16:creationId xmlns:a16="http://schemas.microsoft.com/office/drawing/2014/main" id="{4507C84D-7A61-7AF4-D465-8D58D0E96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4854"/>
            <a:ext cx="52006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scading of filters">
            <a:extLst>
              <a:ext uri="{FF2B5EF4-FFF2-40B4-BE49-F238E27FC236}">
                <a16:creationId xmlns:a16="http://schemas.microsoft.com/office/drawing/2014/main" id="{49061CB8-084E-FAC3-1033-127AB60A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05372"/>
            <a:ext cx="4873101" cy="127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ctive band pass filter frequency response">
            <a:extLst>
              <a:ext uri="{FF2B5EF4-FFF2-40B4-BE49-F238E27FC236}">
                <a16:creationId xmlns:a16="http://schemas.microsoft.com/office/drawing/2014/main" id="{2DE95B41-BE58-3F68-73D9-2B201DCE8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48" y="2870416"/>
            <a:ext cx="4545552" cy="37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57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A26D-2A02-16AE-5202-72FFB662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D550-4284-0699-26EF-BF5F3676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6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109A-0BB6-E5B5-C870-22E122D8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9A7E-3A9E-0A8F-61EB-054BE1C4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a Low Pass Filter? A Tutorial on the Basics of Passive RC Filters - Technical Articles (allaboutcircuits.com)</a:t>
            </a:r>
            <a:endParaRPr lang="en-US" dirty="0"/>
          </a:p>
          <a:p>
            <a:r>
              <a:rPr lang="en-IN">
                <a:hlinkClick r:id="rId3"/>
              </a:rPr>
              <a:t>Passive Low Pass Filter - Passive RC Filter Tutorial (electronics-tutorials.ws)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4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EF44-DEAD-7580-7F6B-5A1DC683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FILTER-DEFINITION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B00B-6058-AAE5-EA6B-643D78B0B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A filter is a circuit that removes, or “filters out,” a specified range of frequency components. In other words, it separates the signal’s spectrum into frequency components that will be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passed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and frequency components that will be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blocked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IN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4265B2-5098-424C-AC55-B9C128BF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19" y="2998126"/>
            <a:ext cx="5060272" cy="349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67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5B7E-FB1F-A230-6A3B-B140E802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Time-domain and Frequency Domain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F28B72-4BF9-06FB-D452-064067D2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343525" cy="19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2666237-E2DD-41E8-95DB-42DFDFC7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68" y="1763481"/>
            <a:ext cx="5343525" cy="380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7AF856-ED71-16CB-6C97-BF6291C1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66752"/>
            <a:ext cx="5343525" cy="186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33ABC9-DD6F-813E-78A0-9967772141A2}"/>
              </a:ext>
            </a:extLst>
          </p:cNvPr>
          <p:cNvSpPr txBox="1"/>
          <p:nvPr/>
        </p:nvSpPr>
        <p:spPr>
          <a:xfrm>
            <a:off x="6906827" y="5707879"/>
            <a:ext cx="4083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Frequency domain(spectrum analysis)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8706C-0F99-58A4-820E-FAA71E7E38E7}"/>
              </a:ext>
            </a:extLst>
          </p:cNvPr>
          <p:cNvSpPr txBox="1"/>
          <p:nvPr/>
        </p:nvSpPr>
        <p:spPr>
          <a:xfrm>
            <a:off x="2228295" y="5707879"/>
            <a:ext cx="2263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Time-domain analysis</a:t>
            </a:r>
          </a:p>
        </p:txBody>
      </p:sp>
    </p:spTree>
    <p:extLst>
      <p:ext uri="{BB962C8B-B14F-4D97-AF65-F5344CB8AC3E}">
        <p14:creationId xmlns:p14="http://schemas.microsoft.com/office/powerpoint/2010/main" val="181730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22F3-9C05-AD06-6C9B-6BD8EE6E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02F3-8CD9-1939-9546-14D2462D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5225" cy="3057093"/>
          </a:xfrm>
        </p:spPr>
        <p:txBody>
          <a:bodyPr/>
          <a:lstStyle/>
          <a:p>
            <a:r>
              <a:rPr lang="en-IN" dirty="0"/>
              <a:t>1)Low pass or Baseband filter</a:t>
            </a:r>
          </a:p>
          <a:p>
            <a:r>
              <a:rPr lang="en-IN" dirty="0"/>
              <a:t>2)High pass filter</a:t>
            </a:r>
          </a:p>
          <a:p>
            <a:r>
              <a:rPr lang="en-IN" dirty="0"/>
              <a:t>3)Band pass filter</a:t>
            </a:r>
          </a:p>
          <a:p>
            <a:r>
              <a:rPr lang="en-IN" dirty="0"/>
              <a:t>4)Band stop or Band-notch filter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CFA1FC-3291-06AA-2ECC-43C6B7B7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50" y="1690688"/>
            <a:ext cx="580178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55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0C67-F0DB-F6A1-9CC2-BCE71D09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CAPACITIVE REACTANCE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D66C-A470-4EC8-CF77-34A383C3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Xc</a:t>
            </a:r>
            <a:r>
              <a:rPr lang="en-IN" dirty="0"/>
              <a:t>=1/(2*pi*f*C)</a:t>
            </a:r>
          </a:p>
          <a:p>
            <a:r>
              <a:rPr lang="en-IN" dirty="0"/>
              <a:t>The capacitive reactance is high at lower frequencies and decreases subsequently as frequency is increased.</a:t>
            </a:r>
          </a:p>
        </p:txBody>
      </p:sp>
      <p:pic>
        <p:nvPicPr>
          <p:cNvPr id="4098" name="Picture 2" descr="capacitive reactance against frequency">
            <a:extLst>
              <a:ext uri="{FF2B5EF4-FFF2-40B4-BE49-F238E27FC236}">
                <a16:creationId xmlns:a16="http://schemas.microsoft.com/office/drawing/2014/main" id="{30C9F003-F353-6410-9FC4-D4261B7C1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31" y="3898454"/>
            <a:ext cx="3432881" cy="227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0ADF-F8EB-C5C6-85A6-FDB7B036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FILTERS USING RC CIRCUITS</a:t>
            </a:r>
          </a:p>
        </p:txBody>
      </p:sp>
      <p:pic>
        <p:nvPicPr>
          <p:cNvPr id="5122" name="Picture 2" descr="low pass filter">
            <a:extLst>
              <a:ext uri="{FF2B5EF4-FFF2-40B4-BE49-F238E27FC236}">
                <a16:creationId xmlns:a16="http://schemas.microsoft.com/office/drawing/2014/main" id="{805739A0-F609-A6F5-81CE-A9571F7C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5707"/>
            <a:ext cx="50482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igh pass filter">
            <a:extLst>
              <a:ext uri="{FF2B5EF4-FFF2-40B4-BE49-F238E27FC236}">
                <a16:creationId xmlns:a16="http://schemas.microsoft.com/office/drawing/2014/main" id="{46B7270B-3B00-D16D-A485-92406C53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64" y="4552950"/>
            <a:ext cx="50482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C0257-87DF-61E6-315C-6832CB350E5E}"/>
              </a:ext>
            </a:extLst>
          </p:cNvPr>
          <p:cNvSpPr txBox="1"/>
          <p:nvPr/>
        </p:nvSpPr>
        <p:spPr>
          <a:xfrm>
            <a:off x="6480699" y="2392078"/>
            <a:ext cx="1802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LOW PASS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E7DE3-6FAB-81AF-6D3C-F21C72007EE4}"/>
              </a:ext>
            </a:extLst>
          </p:cNvPr>
          <p:cNvSpPr txBox="1"/>
          <p:nvPr/>
        </p:nvSpPr>
        <p:spPr>
          <a:xfrm>
            <a:off x="2030675" y="5073134"/>
            <a:ext cx="18488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HIGH PASS FILTER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17DA9-CF0F-3A68-246A-DE9DEB158F8F}"/>
              </a:ext>
            </a:extLst>
          </p:cNvPr>
          <p:cNvCxnSpPr/>
          <p:nvPr/>
        </p:nvCxnSpPr>
        <p:spPr>
          <a:xfrm>
            <a:off x="838200" y="3897297"/>
            <a:ext cx="10329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8EB2-2292-5E60-372A-49E26B95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1)LOW-PASS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517B-7369-7C12-1227-6F3E0960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filter which allows only signals with frequency lower than a particular threshold frequency to pass through it.</a:t>
            </a:r>
          </a:p>
          <a:p>
            <a:r>
              <a:rPr lang="en-IN" dirty="0"/>
              <a:t>Filters designed using only passive components like resistors, capacitors and inductors are called passive filters.</a:t>
            </a:r>
          </a:p>
          <a:p>
            <a:r>
              <a:rPr lang="en-IN" dirty="0"/>
              <a:t>They have no amplifying components like </a:t>
            </a:r>
            <a:r>
              <a:rPr lang="en-IN" dirty="0" err="1"/>
              <a:t>opamps</a:t>
            </a:r>
            <a:r>
              <a:rPr lang="en-IN" dirty="0"/>
              <a:t> (so no signal gain), so output is always less </a:t>
            </a:r>
            <a:r>
              <a:rPr lang="en-IN"/>
              <a:t>than input.</a:t>
            </a:r>
          </a:p>
        </p:txBody>
      </p:sp>
    </p:spTree>
    <p:extLst>
      <p:ext uri="{BB962C8B-B14F-4D97-AF65-F5344CB8AC3E}">
        <p14:creationId xmlns:p14="http://schemas.microsoft.com/office/powerpoint/2010/main" val="5043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468-0C19-AD93-24C5-4A6212CE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739F8-BE3E-A648-4854-008E70F7F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95" y="1690688"/>
            <a:ext cx="8120842" cy="43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7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BF55-2B98-E60C-59BC-D8B82B7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TRANSIENT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45B880-BE30-5113-3647-D276BEB6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7" y="1460839"/>
            <a:ext cx="7261933" cy="1919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1EFB87-3EEB-0730-363D-B508E3866101}"/>
              </a:ext>
            </a:extLst>
          </p:cNvPr>
          <p:cNvSpPr txBox="1"/>
          <p:nvPr/>
        </p:nvSpPr>
        <p:spPr>
          <a:xfrm>
            <a:off x="6982696" y="1976133"/>
            <a:ext cx="94991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f=100Hz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C1C9FB-AC19-66C0-E9F5-4F9A1A19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389" y="1404033"/>
            <a:ext cx="2979678" cy="18899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215639-BD07-34AB-BD19-0F0AC68FB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72" y="3980238"/>
            <a:ext cx="7336028" cy="1919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28DFC4-F136-7CF6-A022-536B88AA9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389" y="4017260"/>
            <a:ext cx="2987299" cy="18823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D13618-9509-580E-F710-67E17313EE68}"/>
              </a:ext>
            </a:extLst>
          </p:cNvPr>
          <p:cNvSpPr txBox="1"/>
          <p:nvPr/>
        </p:nvSpPr>
        <p:spPr>
          <a:xfrm>
            <a:off x="6982696" y="4106546"/>
            <a:ext cx="108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f=100kHz</a:t>
            </a:r>
          </a:p>
        </p:txBody>
      </p:sp>
    </p:spTree>
    <p:extLst>
      <p:ext uri="{BB962C8B-B14F-4D97-AF65-F5344CB8AC3E}">
        <p14:creationId xmlns:p14="http://schemas.microsoft.com/office/powerpoint/2010/main" val="413016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479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Lato</vt:lpstr>
      <vt:lpstr>Office Theme</vt:lpstr>
      <vt:lpstr>Inter-University Acceleartor Centre</vt:lpstr>
      <vt:lpstr>FILTER-DEFINITION</vt:lpstr>
      <vt:lpstr>Time-domain and Frequency Domain Analysis</vt:lpstr>
      <vt:lpstr>TYPES OF FILTERS</vt:lpstr>
      <vt:lpstr>CAPACITIVE REACTANCE</vt:lpstr>
      <vt:lpstr>FILTERS USING RC CIRCUITS</vt:lpstr>
      <vt:lpstr>1)LOW-PASS FILTER</vt:lpstr>
      <vt:lpstr>CIRCUIT DIAGRAM</vt:lpstr>
      <vt:lpstr>TRANSIENT ANALYSIS</vt:lpstr>
      <vt:lpstr>BODE PLOT</vt:lpstr>
      <vt:lpstr>PASSIVE HIGH PASS FILTER</vt:lpstr>
      <vt:lpstr>TRANSIENT ANALYSIS</vt:lpstr>
      <vt:lpstr>BAND PASS FILTER</vt:lpstr>
      <vt:lpstr>TRANSIENT ANALYSIS</vt:lpstr>
      <vt:lpstr>BODE PLOT</vt:lpstr>
      <vt:lpstr>ACTIVE HPF</vt:lpstr>
      <vt:lpstr>ACTIVE BAND PASS FILTER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Inter-University Acceleartor Centre</dc:title>
  <dc:creator>Chinmay Gupta</dc:creator>
  <cp:lastModifiedBy>Chinmay Gupta</cp:lastModifiedBy>
  <cp:revision>23</cp:revision>
  <dcterms:created xsi:type="dcterms:W3CDTF">2023-05-09T08:29:43Z</dcterms:created>
  <dcterms:modified xsi:type="dcterms:W3CDTF">2023-05-11T06:58:06Z</dcterms:modified>
</cp:coreProperties>
</file>