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6683-308C-F9B8-7479-47D02FC6A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1121-BD99-D7FE-FB04-1BFEF5075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DE9D-CE6C-2885-7414-2BD8974B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8E12-D7BE-E968-FE26-6BAD1892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D23A-02FB-6211-A615-826105F0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0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5F3E-E497-D185-3B67-88DFAAC1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714C6-D2E8-C5A1-61B1-ED78CD6C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C8FE-8E3A-184A-E9A7-2824AEC6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F1A3-FA2A-3408-65C1-4FDFE90B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63DF-7089-435B-AE4F-C7E5BA28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4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0E4FC-398D-2337-D2A7-ED609543C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D359-84F6-60EC-0AFD-3C4C24E26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94D0-0172-6682-E96B-208080BF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25AB-9BA9-6D50-7DDF-3BDE36B2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9C30-A374-DD33-E96A-B7101256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9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7433-04FD-34DA-1636-AE4E35C1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6B30-E07A-4CCE-1B18-6B8A7CB4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6063-E925-232E-939B-010704FC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7E7C-27F2-7522-B030-BC04231E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A0A2-A306-C169-B887-51DE2B85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0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74CF-A25A-62D8-5E44-52F5100E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DBD8-65BD-023B-73C0-E24FFEAC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6B2D-5AC2-D27E-F8B9-B642A895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49ED-79D5-5F59-32FA-B0CF8E4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5959-8934-A007-CB53-8BDF0B65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7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9907-9D96-F232-7FBB-9E48A1A1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679F-68F3-5CE2-5689-2C30EA5E0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4608-CE80-16D0-D13A-28A2DE28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32CD4-2ED2-99AE-738B-C1AB6762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EB8B-F945-65DB-68A5-88A7F301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DD494-1AB9-124E-0812-DC805B90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D3B7-88C9-7A82-E513-4A242E6C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5ADE-7CF8-4C32-ED23-8647B9EC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A1F7-5A7F-D6D4-F373-CB18CF9F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A5623-2593-2333-B32E-D0885F9D2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DD4FC-5937-3FF6-2992-4B8927321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5A6EE-93E6-D91A-BF9B-39D4CA00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FB861-07B5-8B88-F2FA-374B2F95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62E78-A821-7E50-3D15-81166E17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F5BF-8C0F-310F-BA57-984FAE6C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51948-E594-1E71-0A26-136C4642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9886B-9BAA-2F27-A9A6-C5239A0D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8DE24-9308-1276-578F-274D8D5B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F2093-3D09-84A8-5F5A-B44692AE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62320-1C9B-25B9-6C32-28157B58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1DB6-9E25-0514-E564-A54EBCF9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DE0F-458A-584A-579B-E48BACC8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BA74-846F-A77D-AEE8-CD024EE3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E3944-74C3-E42F-897D-35C485D1C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E212-DA10-53C8-1780-29D00EA1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FAFE-7EAE-3D36-622D-FEE6174B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EFD24-549D-DB7E-78F2-E96CDA84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4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26A3-7BC6-02F7-A752-76A885DC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735DE-474C-75C6-9818-9BEABE669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714BE-C345-D474-F32C-978EDC46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76C66-A501-FC0C-ACC8-5574A794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05C1-452D-59B7-67E3-7AA406C1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FEBA-9960-3D5B-3449-496FA2CB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3125C-7A40-1F7F-9AC1-3C675799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3DC2-5FD1-FA08-B7F0-DAD8BB48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0AED-F292-ECBF-9CC3-4A4A3BB13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34DF4-DCC7-4818-B80B-08F9C640D11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A9E6-C3BB-1372-AE97-0C0E775C6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290D-7E3A-B08B-8D00-0D21EC674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2B36B-586D-4ED9-A860-FE5342694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C6A5-2F80-E59C-2964-973BD876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596052"/>
            <a:ext cx="11919857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Customer Relationship Management + Sales+ Opportunities</a:t>
            </a: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569A-59F8-BA4C-A5C5-5F8A9B9CC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52399" y="-2646560"/>
            <a:ext cx="12115800" cy="233087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A76A9-C9C2-19BE-31C9-E1F4874E6866}"/>
              </a:ext>
            </a:extLst>
          </p:cNvPr>
          <p:cNvSpPr txBox="1"/>
          <p:nvPr/>
        </p:nvSpPr>
        <p:spPr>
          <a:xfrm>
            <a:off x="4484913" y="19594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Analytics Project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3B72D-1308-3F63-BF12-32A8961E8D6D}"/>
              </a:ext>
            </a:extLst>
          </p:cNvPr>
          <p:cNvSpPr txBox="1"/>
          <p:nvPr/>
        </p:nvSpPr>
        <p:spPr>
          <a:xfrm>
            <a:off x="903514" y="1758162"/>
            <a:ext cx="353558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Data Collection &amp; 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Extracted dataset files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Load them into Power 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Check relationships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06195-C4B8-8E54-886E-7A4B0301192B}"/>
              </a:ext>
            </a:extLst>
          </p:cNvPr>
          <p:cNvSpPr txBox="1"/>
          <p:nvPr/>
        </p:nvSpPr>
        <p:spPr>
          <a:xfrm>
            <a:off x="903514" y="2958491"/>
            <a:ext cx="426642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Data Cleaning &amp; Preparation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Remove duplicates using Power Query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Fix data 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Replace or remove null values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CBAF6-432E-AC54-8460-66A24D3DABC4}"/>
              </a:ext>
            </a:extLst>
          </p:cNvPr>
          <p:cNvSpPr txBox="1"/>
          <p:nvPr/>
        </p:nvSpPr>
        <p:spPr>
          <a:xfrm>
            <a:off x="903514" y="4158820"/>
            <a:ext cx="38971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Data Exploration (EDA)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Number of opportunities per agent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Deal age ranges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53E5C-14B8-6333-27A7-FA785E5B4FD7}"/>
              </a:ext>
            </a:extLst>
          </p:cNvPr>
          <p:cNvSpPr txBox="1"/>
          <p:nvPr/>
        </p:nvSpPr>
        <p:spPr>
          <a:xfrm>
            <a:off x="951283" y="5032664"/>
            <a:ext cx="25882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Data Visualization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290913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340FF9B-9F76-F868-0F33-312AD6782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02" y="248820"/>
            <a:ext cx="4961613" cy="332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0F93E-AEB9-71D4-B0D1-3B2716419A89}"/>
              </a:ext>
            </a:extLst>
          </p:cNvPr>
          <p:cNvSpPr txBox="1"/>
          <p:nvPr/>
        </p:nvSpPr>
        <p:spPr>
          <a:xfrm>
            <a:off x="914400" y="4062544"/>
            <a:ext cx="8806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🔹 4. Deal Stage Tiles (Won / Lost boxes)</a:t>
            </a:r>
          </a:p>
          <a:p>
            <a:endParaRPr lang="en-US" b="1" dirty="0"/>
          </a:p>
          <a:p>
            <a:r>
              <a:rPr lang="en-US" b="1" dirty="0"/>
              <a:t>Chart Type</a:t>
            </a:r>
            <a:r>
              <a:rPr lang="en-US" dirty="0"/>
              <a:t>:  Button Slicer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Distinct values of Deal Stage.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Lets users filter dashboard visuals by deal stage (Won vs Lost).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63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F44B8-D2B4-5B2A-4118-2C9D5C0E7EC2}"/>
              </a:ext>
            </a:extLst>
          </p:cNvPr>
          <p:cNvSpPr txBox="1"/>
          <p:nvPr/>
        </p:nvSpPr>
        <p:spPr>
          <a:xfrm>
            <a:off x="769405" y="4185590"/>
            <a:ext cx="1030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🔹 1. Sum of Total Opportunities by sector</a:t>
            </a:r>
          </a:p>
          <a:p>
            <a:endParaRPr lang="en-US" dirty="0"/>
          </a:p>
          <a:p>
            <a:r>
              <a:rPr lang="en-US" b="1" dirty="0"/>
              <a:t>Chart Type</a:t>
            </a:r>
            <a:r>
              <a:rPr lang="en-US" dirty="0"/>
              <a:t>: Pie Chart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SUM of total opportunities by sector</a:t>
            </a:r>
          </a:p>
          <a:p>
            <a:endParaRPr lang="en-US" dirty="0"/>
          </a:p>
        </p:txBody>
      </p:sp>
      <p:pic>
        <p:nvPicPr>
          <p:cNvPr id="5" name="Picture 4" descr="A pie chart with numbers and a few different colored circles&#10;&#10;AI-generated content may be incorrect.">
            <a:extLst>
              <a:ext uri="{FF2B5EF4-FFF2-40B4-BE49-F238E27FC236}">
                <a16:creationId xmlns:a16="http://schemas.microsoft.com/office/drawing/2014/main" id="{D66B56E2-C690-9BF8-2B2C-66EEE9DA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389617"/>
            <a:ext cx="6945085" cy="367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8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black text on a white background&#10;&#10;AI-generated content may be incorrect.">
            <a:extLst>
              <a:ext uri="{FF2B5EF4-FFF2-40B4-BE49-F238E27FC236}">
                <a16:creationId xmlns:a16="http://schemas.microsoft.com/office/drawing/2014/main" id="{AC3AB520-948F-9631-0166-3E7F0F51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41" y="185497"/>
            <a:ext cx="6127614" cy="3787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95954-3DE3-1DE8-B4BC-115FC9EBB7A0}"/>
              </a:ext>
            </a:extLst>
          </p:cNvPr>
          <p:cNvSpPr txBox="1"/>
          <p:nvPr/>
        </p:nvSpPr>
        <p:spPr>
          <a:xfrm>
            <a:off x="870857" y="4103914"/>
            <a:ext cx="93527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🔹 2. Sum of Deal Age (Min–Max Range)</a:t>
            </a:r>
          </a:p>
          <a:p>
            <a:endParaRPr lang="en-US" dirty="0"/>
          </a:p>
          <a:p>
            <a:r>
              <a:rPr lang="en-US" b="1" dirty="0"/>
              <a:t>Chart Type</a:t>
            </a:r>
            <a:r>
              <a:rPr lang="en-US" dirty="0"/>
              <a:t>: Gauge Chart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SUM of Deal Age with Min and Max boundaries applied.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Tracks the total age of deals in pipeline, highlighting deal timelines and bottlenecks.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35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0AAFBA5F-2719-BD9C-9668-AB2FFD08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" y="903514"/>
            <a:ext cx="10036630" cy="5705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6F572-882D-21B6-E49F-B225F6990050}"/>
              </a:ext>
            </a:extLst>
          </p:cNvPr>
          <p:cNvSpPr txBox="1"/>
          <p:nvPr/>
        </p:nvSpPr>
        <p:spPr>
          <a:xfrm>
            <a:off x="2362199" y="163285"/>
            <a:ext cx="65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KPIs Give a time-based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01455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E2423A-B94C-9532-ABFB-3403F0757EA8}"/>
              </a:ext>
            </a:extLst>
          </p:cNvPr>
          <p:cNvSpPr txBox="1"/>
          <p:nvPr/>
        </p:nvSpPr>
        <p:spPr>
          <a:xfrm rot="10800000" flipV="1">
            <a:off x="915196" y="1213283"/>
            <a:ext cx="1053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Sales performance shows strong wins from a few agents and products, but overall win rate is below target.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sales cycle is longer than expected, creating pipeline delays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Focusing on high-performing products and improving follow-ups can boost efficiency and revenue.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9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21736-E245-5266-FF04-B12CEB0111FA}"/>
              </a:ext>
            </a:extLst>
          </p:cNvPr>
          <p:cNvSpPr txBox="1"/>
          <p:nvPr/>
        </p:nvSpPr>
        <p:spPr>
          <a:xfrm>
            <a:off x="4440477" y="0"/>
            <a:ext cx="2701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Measures</a:t>
            </a:r>
          </a:p>
        </p:txBody>
      </p:sp>
      <p:pic>
        <p:nvPicPr>
          <p:cNvPr id="4" name="Picture 3" descr="A group of numbers on a white background&#10;&#10;AI-generated content may be incorrect.">
            <a:extLst>
              <a:ext uri="{FF2B5EF4-FFF2-40B4-BE49-F238E27FC236}">
                <a16:creationId xmlns:a16="http://schemas.microsoft.com/office/drawing/2014/main" id="{BAEF49DC-47A8-08C3-5CEA-CE53666C1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704470"/>
            <a:ext cx="1079052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194E58-D2AB-4461-1AB9-138CF499D773}"/>
              </a:ext>
            </a:extLst>
          </p:cNvPr>
          <p:cNvSpPr txBox="1"/>
          <p:nvPr/>
        </p:nvSpPr>
        <p:spPr>
          <a:xfrm>
            <a:off x="3965748" y="195909"/>
            <a:ext cx="35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Visualizations from Power BI</a:t>
            </a:r>
          </a:p>
        </p:txBody>
      </p:sp>
      <p:pic>
        <p:nvPicPr>
          <p:cNvPr id="9" name="Picture 8" descr="A blue rectangular bar with black text&#10;&#10;AI-generated content may be incorrect.">
            <a:extLst>
              <a:ext uri="{FF2B5EF4-FFF2-40B4-BE49-F238E27FC236}">
                <a16:creationId xmlns:a16="http://schemas.microsoft.com/office/drawing/2014/main" id="{1BFC21C3-1F4A-88B7-4624-49624F356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44" y="683946"/>
            <a:ext cx="7696199" cy="35428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54DCC0-36D9-FEFE-D074-C5CF8739A4BD}"/>
              </a:ext>
            </a:extLst>
          </p:cNvPr>
          <p:cNvSpPr txBox="1"/>
          <p:nvPr/>
        </p:nvSpPr>
        <p:spPr>
          <a:xfrm>
            <a:off x="587828" y="4345475"/>
            <a:ext cx="11473543" cy="239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🔹 1. Sum of total opportunities by </a:t>
            </a:r>
            <a:r>
              <a:rPr lang="en-US" b="1" dirty="0" err="1"/>
              <a:t>deal_stage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Chart Type</a:t>
            </a:r>
            <a:r>
              <a:rPr lang="en-US" dirty="0"/>
              <a:t>: 100% Stacked Bar Chart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SUM of opportunities grouped by Deal Stage (Won vs Lost).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Shows total value of opportunities split into won and lost, along with %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28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sales lost and sales won&#10;&#10;AI-generated content may be incorrect.">
            <a:extLst>
              <a:ext uri="{FF2B5EF4-FFF2-40B4-BE49-F238E27FC236}">
                <a16:creationId xmlns:a16="http://schemas.microsoft.com/office/drawing/2014/main" id="{DF13B88E-E5C5-619C-1B71-50104C97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119743"/>
            <a:ext cx="7935686" cy="4136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ACE1C-3951-FEBB-9681-6528CABBFCDB}"/>
              </a:ext>
            </a:extLst>
          </p:cNvPr>
          <p:cNvSpPr txBox="1"/>
          <p:nvPr/>
        </p:nvSpPr>
        <p:spPr>
          <a:xfrm>
            <a:off x="635018" y="4272677"/>
            <a:ext cx="109219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🔹 2. Opportunities per agent, Sales Lost and Sales Won by </a:t>
            </a:r>
            <a:r>
              <a:rPr lang="en-US" b="1" dirty="0" err="1"/>
              <a:t>sales_agent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Chart Type</a:t>
            </a:r>
            <a:r>
              <a:rPr lang="en-US" dirty="0"/>
              <a:t>: Clustered Bar Chart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COUNT (opportunities per agent) + comparison of Sales Lost vs Sales Won.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Highlights performance of each sales agent (how many opportunities they handled, wins vs losses).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9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E640C7A5-8967-3DA4-DA4F-447B9CA69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199135"/>
            <a:ext cx="6716485" cy="3599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D06377-B477-E440-1F8B-A4B4CAB6BF51}"/>
              </a:ext>
            </a:extLst>
          </p:cNvPr>
          <p:cNvSpPr txBox="1"/>
          <p:nvPr/>
        </p:nvSpPr>
        <p:spPr>
          <a:xfrm>
            <a:off x="979715" y="3995057"/>
            <a:ext cx="10863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🔹 3. Sum of total opportunities by Year</a:t>
            </a:r>
          </a:p>
          <a:p>
            <a:endParaRPr lang="en-US" b="1" dirty="0"/>
          </a:p>
          <a:p>
            <a:r>
              <a:rPr lang="en-US" b="1" dirty="0"/>
              <a:t>Chart Type</a:t>
            </a:r>
            <a:r>
              <a:rPr lang="en-US" dirty="0"/>
              <a:t>: Line Chart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SUM of opportunities, grouped by Year from Close Date.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Shows year-over-year growth in total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0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45683AAB-26EB-529F-5474-47828187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254014"/>
            <a:ext cx="6041571" cy="34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DF616-63DF-8FCD-0159-4C77CAE6B0B3}"/>
              </a:ext>
            </a:extLst>
          </p:cNvPr>
          <p:cNvSpPr txBox="1"/>
          <p:nvPr/>
        </p:nvSpPr>
        <p:spPr>
          <a:xfrm>
            <a:off x="603067" y="3886200"/>
            <a:ext cx="106810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🔹 4. Sales Won and Most Popular Product by </a:t>
            </a:r>
            <a:r>
              <a:rPr lang="en-US" b="1" dirty="0" err="1"/>
              <a:t>product_id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Chart Type</a:t>
            </a:r>
            <a:r>
              <a:rPr lang="en-US" dirty="0"/>
              <a:t>: Stacked Column Chart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COUNT/SUM of Sales Won by Product ID, with an additional measure for most popular product.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Identifies best-selling and most popular products in the pipeline.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8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EE24B999-81A1-08C1-538C-41CB4A32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119529"/>
            <a:ext cx="6618513" cy="359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85121-9543-9DD3-8FF0-85190AF0BF94}"/>
              </a:ext>
            </a:extLst>
          </p:cNvPr>
          <p:cNvSpPr txBox="1"/>
          <p:nvPr/>
        </p:nvSpPr>
        <p:spPr>
          <a:xfrm>
            <a:off x="957943" y="4071258"/>
            <a:ext cx="10493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🔹 1. Opportunities per agent, Sales Won and Sales Lost by </a:t>
            </a:r>
            <a:r>
              <a:rPr lang="en-US" b="1" dirty="0" err="1"/>
              <a:t>sales_agent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Chart Type</a:t>
            </a:r>
            <a:r>
              <a:rPr lang="en-US" dirty="0"/>
              <a:t>: Table (Matrix Visual)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COUNT of opportunities grouped by Sales Agent, split into Won and Lost.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Shows detailed performance of each sales agent (how many deals they won or lost).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7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opportunities&#10;&#10;AI-generated content may be incorrect.">
            <a:extLst>
              <a:ext uri="{FF2B5EF4-FFF2-40B4-BE49-F238E27FC236}">
                <a16:creationId xmlns:a16="http://schemas.microsoft.com/office/drawing/2014/main" id="{EA960795-FD1F-294E-FCEC-3F6B4566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71914"/>
            <a:ext cx="6281057" cy="3442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B84B3-EC34-6380-0D72-2C7C8C055116}"/>
              </a:ext>
            </a:extLst>
          </p:cNvPr>
          <p:cNvSpPr txBox="1"/>
          <p:nvPr/>
        </p:nvSpPr>
        <p:spPr>
          <a:xfrm>
            <a:off x="925285" y="3844634"/>
            <a:ext cx="93841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🔹 2. Opportunities per account (with Won/Lost breakdown)</a:t>
            </a:r>
          </a:p>
          <a:p>
            <a:endParaRPr lang="en-US" dirty="0"/>
          </a:p>
          <a:p>
            <a:r>
              <a:rPr lang="en-US" b="1" dirty="0"/>
              <a:t>Chart Type</a:t>
            </a:r>
            <a:r>
              <a:rPr lang="en-US" dirty="0"/>
              <a:t>: Clustered column chart.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COUNT of opportunities grouped by Account, split into Sales Won and Sales Lost.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Identifies which accounts contribute most to sales success or losses.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08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D36A6C-CBC1-B415-319C-EC88F4A4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43" y="165791"/>
            <a:ext cx="5464628" cy="3611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7341D-C251-5DD3-D17D-99CE39C1F4DB}"/>
              </a:ext>
            </a:extLst>
          </p:cNvPr>
          <p:cNvSpPr txBox="1"/>
          <p:nvPr/>
        </p:nvSpPr>
        <p:spPr>
          <a:xfrm>
            <a:off x="751114" y="3940629"/>
            <a:ext cx="8617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🔹 3. Sales Agent Tiles (individual boxes with names)</a:t>
            </a:r>
          </a:p>
          <a:p>
            <a:endParaRPr lang="en-US" dirty="0"/>
          </a:p>
          <a:p>
            <a:r>
              <a:rPr lang="en-US" b="1" dirty="0"/>
              <a:t>Chart Type</a:t>
            </a:r>
            <a:r>
              <a:rPr lang="en-US" dirty="0"/>
              <a:t>: Button slicer</a:t>
            </a:r>
          </a:p>
          <a:p>
            <a:endParaRPr lang="en-US" dirty="0"/>
          </a:p>
          <a:p>
            <a:r>
              <a:rPr lang="en-US" b="1" dirty="0"/>
              <a:t>Operation</a:t>
            </a:r>
            <a:r>
              <a:rPr lang="en-US" dirty="0"/>
              <a:t>: List of unique Sales Agents.</a:t>
            </a:r>
          </a:p>
          <a:p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Used as a filter/slicer to quickly focus on one sales agent’s performance.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3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573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Wingdings</vt:lpstr>
      <vt:lpstr>Office Theme</vt:lpstr>
      <vt:lpstr>Customer Relationship Management + Sales+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chinmayi0136@gmail.com</dc:creator>
  <cp:lastModifiedBy>chinmayi0136@gmail.com</cp:lastModifiedBy>
  <cp:revision>2</cp:revision>
  <dcterms:created xsi:type="dcterms:W3CDTF">2025-09-22T16:44:00Z</dcterms:created>
  <dcterms:modified xsi:type="dcterms:W3CDTF">2025-09-24T04:55:26Z</dcterms:modified>
</cp:coreProperties>
</file>