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2"/>
    <p:sldId id="256" r:id="rId3"/>
    <p:sldId id="257" r:id="rId4"/>
    <p:sldId id="258" r:id="rId5"/>
    <p:sldId id="259" r:id="rId6"/>
    <p:sldId id="260" r:id="rId7"/>
    <p:sldId id="261" r:id="rId8"/>
    <p:sldId id="262" r:id="rId9"/>
    <p:sldId id="263" r:id="rId1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00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0" y="2266950"/>
            <a:ext cx="7010400" cy="707886"/>
          </a:xfrm>
          <a:prstGeom prst="rect">
            <a:avLst/>
          </a:prstGeom>
          <a:noFill/>
        </p:spPr>
        <p:txBody>
          <a:bodyPr wrap="square" rtlCol="0">
            <a:spAutoFit/>
          </a:bodyPr>
          <a:lstStyle/>
          <a:p>
            <a:r>
              <a:rPr lang="en-US" sz="4000" b="1" dirty="0">
                <a:solidFill>
                  <a:schemeClr val="tx2"/>
                </a:solidFill>
              </a:rPr>
              <a:t>Power Manager Telemetry</a:t>
            </a:r>
            <a:endParaRPr lang="en-IN" sz="4000" b="1" dirty="0">
              <a:solidFill>
                <a:schemeClr val="tx2"/>
              </a:solidFill>
            </a:endParaRPr>
          </a:p>
        </p:txBody>
      </p:sp>
      <p:sp>
        <p:nvSpPr>
          <p:cNvPr id="4" name="TextBox 3"/>
          <p:cNvSpPr txBox="1"/>
          <p:nvPr/>
        </p:nvSpPr>
        <p:spPr>
          <a:xfrm>
            <a:off x="533400" y="3611929"/>
            <a:ext cx="2514600" cy="738664"/>
          </a:xfrm>
          <a:prstGeom prst="rect">
            <a:avLst/>
          </a:prstGeom>
          <a:noFill/>
        </p:spPr>
        <p:txBody>
          <a:bodyPr wrap="square" rtlCol="0">
            <a:spAutoFit/>
          </a:bodyPr>
          <a:lstStyle/>
          <a:p>
            <a:r>
              <a:rPr lang="en-US" sz="1400" dirty="0"/>
              <a:t>         Submitted by:</a:t>
            </a:r>
          </a:p>
          <a:p>
            <a:r>
              <a:rPr lang="en-US" sz="1400" dirty="0"/>
              <a:t>P Chinmayi - 1NT21IS105</a:t>
            </a:r>
          </a:p>
          <a:p>
            <a:r>
              <a:rPr lang="en-US" sz="1400" dirty="0"/>
              <a:t>Vaishnavi A R - 1NT21IS182</a:t>
            </a:r>
            <a:endParaRPr lang="en-IN" sz="1400" dirty="0"/>
          </a:p>
        </p:txBody>
      </p:sp>
      <p:sp>
        <p:nvSpPr>
          <p:cNvPr id="5" name="TextBox 4"/>
          <p:cNvSpPr txBox="1"/>
          <p:nvPr/>
        </p:nvSpPr>
        <p:spPr>
          <a:xfrm>
            <a:off x="6705600" y="3611929"/>
            <a:ext cx="2286000" cy="1015663"/>
          </a:xfrm>
          <a:prstGeom prst="rect">
            <a:avLst/>
          </a:prstGeom>
          <a:noFill/>
        </p:spPr>
        <p:txBody>
          <a:bodyPr wrap="square" rtlCol="0">
            <a:spAutoFit/>
          </a:bodyPr>
          <a:lstStyle/>
          <a:p>
            <a:r>
              <a:rPr lang="en-US" sz="1400" dirty="0"/>
              <a:t>             Mentor:</a:t>
            </a:r>
          </a:p>
          <a:p>
            <a:r>
              <a:rPr lang="en-US" sz="1400" dirty="0"/>
              <a:t>Dr. Ramachandra A C</a:t>
            </a:r>
            <a:endParaRPr lang="en-IN" sz="1400" dirty="0"/>
          </a:p>
          <a:p>
            <a:r>
              <a:rPr lang="en-IN" sz="1400" dirty="0"/>
              <a:t>Professor, </a:t>
            </a:r>
            <a:r>
              <a:rPr lang="en-US" sz="1400" dirty="0"/>
              <a:t>Dept. of ECE </a:t>
            </a:r>
          </a:p>
          <a:p>
            <a:endParaRPr lang="en-IN" dirty="0"/>
          </a:p>
        </p:txBody>
      </p:sp>
      <p:pic>
        <p:nvPicPr>
          <p:cNvPr id="7" name="Picture 6"/>
          <p:cNvPicPr>
            <a:picLocks noChangeAspect="1"/>
          </p:cNvPicPr>
          <p:nvPr/>
        </p:nvPicPr>
        <p:blipFill>
          <a:blip r:embed="rId2"/>
          <a:stretch>
            <a:fillRect/>
          </a:stretch>
        </p:blipFill>
        <p:spPr>
          <a:xfrm>
            <a:off x="331799" y="209550"/>
            <a:ext cx="8638749" cy="1828800"/>
          </a:xfrm>
          <a:prstGeom prst="rect">
            <a:avLst/>
          </a:prstGeom>
        </p:spPr>
      </p:pic>
    </p:spTree>
    <p:extLst>
      <p:ext uri="{BB962C8B-B14F-4D97-AF65-F5344CB8AC3E}">
        <p14:creationId xmlns:p14="http://schemas.microsoft.com/office/powerpoint/2010/main" val="88805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85750"/>
            <a:ext cx="5320487" cy="525271"/>
          </a:xfrm>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4" name="TextBox 3"/>
          <p:cNvSpPr txBox="1"/>
          <p:nvPr/>
        </p:nvSpPr>
        <p:spPr>
          <a:xfrm>
            <a:off x="381000" y="1123950"/>
            <a:ext cx="7924800" cy="193899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Using Machine Learning Algorithm for Predictive Maintenance in Power Manager Telemetry Systems.</a:t>
            </a:r>
          </a:p>
          <a:p>
            <a:endParaRPr lang="en-US" b="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primary objective of this project is to optimize the power consumption of a laptop system by analyzing and predicting power usage patterns using machine learning algorithms. This involves collecting power consumption data, identifying inefficiencies, and implementing solutions to enhance overall energy efficiency</a:t>
            </a:r>
            <a:r>
              <a:rPr lang="en-US" dirty="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3" name="TextBox 2"/>
          <p:cNvSpPr txBox="1"/>
          <p:nvPr/>
        </p:nvSpPr>
        <p:spPr>
          <a:xfrm>
            <a:off x="381000" y="971550"/>
            <a:ext cx="8153400"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proposed solution is to utilize machine learning algorithms to analyze power consumption data taken from intel power gadget from various components of the laptop (CPU, memory, etc.). By predicting future power usage patterns and identifying inefficiencies, we can implement strategies to optimize power consumption, such as dynamically adjusting system settings and processes based on the predicted data.</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5" name="TextBox 4"/>
          <p:cNvSpPr txBox="1"/>
          <p:nvPr/>
        </p:nvSpPr>
        <p:spPr>
          <a:xfrm>
            <a:off x="179628" y="819150"/>
            <a:ext cx="8659572" cy="2923877"/>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1600" b="1" dirty="0"/>
              <a:t>Real-time Power Monitoring</a:t>
            </a:r>
            <a:r>
              <a:rPr lang="en-US" sz="1600" dirty="0"/>
              <a:t>: Collect and display real-time power consumption data</a:t>
            </a:r>
          </a:p>
          <a:p>
            <a:pPr marL="285750" indent="-285750">
              <a:spcBef>
                <a:spcPts val="1200"/>
              </a:spcBef>
              <a:buFont typeface="Arial" panose="020B0604020202020204" pitchFamily="34" charset="0"/>
              <a:buChar char="•"/>
            </a:pPr>
            <a:r>
              <a:rPr lang="en-US" sz="1600" b="1" dirty="0"/>
              <a:t>Historical Data Analysis</a:t>
            </a:r>
            <a:r>
              <a:rPr lang="en-US" sz="1600" dirty="0"/>
              <a:t>: Store and analyze historical power consumption data to identify patterns.</a:t>
            </a:r>
          </a:p>
          <a:p>
            <a:pPr marL="285750" indent="-285750">
              <a:spcBef>
                <a:spcPts val="1200"/>
              </a:spcBef>
              <a:buFont typeface="Arial" panose="020B0604020202020204" pitchFamily="34" charset="0"/>
              <a:buChar char="•"/>
            </a:pPr>
            <a:r>
              <a:rPr lang="en-US" sz="1600" b="1" dirty="0"/>
              <a:t>Predictive Maintenance</a:t>
            </a:r>
            <a:r>
              <a:rPr lang="en-US" sz="1600" dirty="0"/>
              <a:t>: Predict future power consumption and identify potential issues before they occur.</a:t>
            </a:r>
          </a:p>
          <a:p>
            <a:pPr marL="285750" indent="-285750">
              <a:spcBef>
                <a:spcPts val="1200"/>
              </a:spcBef>
              <a:buFont typeface="Arial" panose="020B0604020202020204" pitchFamily="34" charset="0"/>
              <a:buChar char="•"/>
            </a:pPr>
            <a:r>
              <a:rPr lang="en-IN" sz="1600" b="1" dirty="0"/>
              <a:t>Optimization Suggestions</a:t>
            </a:r>
            <a:r>
              <a:rPr lang="en-IN" sz="1600" dirty="0"/>
              <a:t>: Provide actionable recommendations to optimize power usage.</a:t>
            </a:r>
          </a:p>
          <a:p>
            <a:pPr marL="285750" indent="-285750">
              <a:spcBef>
                <a:spcPts val="1200"/>
              </a:spcBef>
              <a:buFont typeface="Arial" panose="020B0604020202020204" pitchFamily="34" charset="0"/>
              <a:buChar char="•"/>
            </a:pPr>
            <a:r>
              <a:rPr lang="en-US" sz="1600" b="1" dirty="0"/>
              <a:t>Customizable Settings</a:t>
            </a:r>
            <a:r>
              <a:rPr lang="en-US" sz="1600" dirty="0"/>
              <a:t>: Allow users to set power-saving preferences based on their usage patterns</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3" name="TextBox 2"/>
          <p:cNvSpPr txBox="1"/>
          <p:nvPr/>
        </p:nvSpPr>
        <p:spPr>
          <a:xfrm>
            <a:off x="228600" y="769501"/>
            <a:ext cx="8458200" cy="4401205"/>
          </a:xfrm>
          <a:prstGeom prst="rect">
            <a:avLst/>
          </a:prstGeom>
          <a:noFill/>
        </p:spPr>
        <p:txBody>
          <a:bodyPr wrap="square" rtlCol="0">
            <a:spAutoFit/>
          </a:bodyPr>
          <a:lstStyle/>
          <a:p>
            <a:pPr>
              <a:spcBef>
                <a:spcPts val="1200"/>
              </a:spcBef>
            </a:pPr>
            <a:r>
              <a:rPr lang="en-US" sz="1600" b="1" dirty="0"/>
              <a:t>Data Collection</a:t>
            </a:r>
            <a:r>
              <a:rPr lang="en-US" sz="1600" dirty="0"/>
              <a:t>: Use Intel Power Gadget and system monitoring tools to collect power consumption data.</a:t>
            </a:r>
          </a:p>
          <a:p>
            <a:pPr>
              <a:spcBef>
                <a:spcPts val="1200"/>
              </a:spcBef>
            </a:pPr>
            <a:r>
              <a:rPr lang="en-US" sz="1600" b="1" dirty="0"/>
              <a:t>Data Preprocessing</a:t>
            </a:r>
            <a:r>
              <a:rPr lang="en-US" sz="1600" dirty="0"/>
              <a:t>: Clean and preprocess the collected data for analysis.</a:t>
            </a:r>
          </a:p>
          <a:p>
            <a:pPr>
              <a:spcBef>
                <a:spcPts val="1200"/>
              </a:spcBef>
            </a:pPr>
            <a:r>
              <a:rPr lang="en-US" sz="1600" b="1" dirty="0"/>
              <a:t>Data Analysis</a:t>
            </a:r>
            <a:r>
              <a:rPr lang="en-US" sz="1600" dirty="0"/>
              <a:t>: Analyze historical power consumption data to identify patterns and inefficiencies.</a:t>
            </a:r>
          </a:p>
          <a:p>
            <a:pPr>
              <a:spcBef>
                <a:spcPts val="1200"/>
              </a:spcBef>
            </a:pPr>
            <a:r>
              <a:rPr lang="en-US" sz="1600" b="1" dirty="0"/>
              <a:t>Model Training </a:t>
            </a:r>
            <a:r>
              <a:rPr lang="en-US" sz="1600" dirty="0"/>
              <a:t>: Train machine learning models to predict future power consumption based on historical data.</a:t>
            </a:r>
          </a:p>
          <a:p>
            <a:pPr>
              <a:spcBef>
                <a:spcPts val="1200"/>
              </a:spcBef>
            </a:pPr>
            <a:r>
              <a:rPr lang="en-US" sz="1600" b="1" dirty="0"/>
              <a:t>Prediction and Optimization </a:t>
            </a:r>
            <a:r>
              <a:rPr lang="en-US" sz="1600" dirty="0"/>
              <a:t>: Use the trained models to predict future power usage and provide optimization suggestions.</a:t>
            </a:r>
          </a:p>
          <a:p>
            <a:pPr>
              <a:spcBef>
                <a:spcPts val="1200"/>
              </a:spcBef>
            </a:pPr>
            <a:r>
              <a:rPr lang="en-US" sz="1600" b="1" dirty="0"/>
              <a:t>Implementation </a:t>
            </a:r>
            <a:r>
              <a:rPr lang="en-US" sz="1600" dirty="0"/>
              <a:t>: Implement the optimization strategies and continuously monitor their effectiveness.</a:t>
            </a:r>
          </a:p>
          <a:p>
            <a:endParaRPr lang="en-US" dirty="0"/>
          </a:p>
          <a:p>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p>
        </p:txBody>
      </p:sp>
      <p:pic>
        <p:nvPicPr>
          <p:cNvPr id="4" name="Picture 3">
            <a:extLst>
              <a:ext uri="{FF2B5EF4-FFF2-40B4-BE49-F238E27FC236}">
                <a16:creationId xmlns:a16="http://schemas.microsoft.com/office/drawing/2014/main" id="{3678FBC3-1D52-57EA-6333-A795CAA91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895350"/>
            <a:ext cx="3429000" cy="38447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4" name="TextBox 3"/>
          <p:cNvSpPr txBox="1"/>
          <p:nvPr/>
        </p:nvSpPr>
        <p:spPr>
          <a:xfrm>
            <a:off x="304800" y="895350"/>
            <a:ext cx="8305800" cy="4216539"/>
          </a:xfrm>
          <a:prstGeom prst="rect">
            <a:avLst/>
          </a:prstGeom>
          <a:noFill/>
        </p:spPr>
        <p:txBody>
          <a:bodyPr wrap="square" rtlCol="0">
            <a:spAutoFit/>
          </a:bodyPr>
          <a:lstStyle/>
          <a:p>
            <a:pPr>
              <a:spcBef>
                <a:spcPts val="600"/>
              </a:spcBef>
            </a:pPr>
            <a:r>
              <a:rPr lang="en-US" sz="1600" b="1" dirty="0"/>
              <a:t>Data Collection</a:t>
            </a:r>
            <a:r>
              <a:rPr lang="en-US" sz="1600" dirty="0"/>
              <a:t>:</a:t>
            </a:r>
          </a:p>
          <a:p>
            <a:pPr marL="285750" indent="-285750">
              <a:spcBef>
                <a:spcPts val="600"/>
              </a:spcBef>
              <a:buFont typeface="Arial" panose="020B0604020202020204" pitchFamily="34" charset="0"/>
              <a:buChar char="•"/>
            </a:pPr>
            <a:r>
              <a:rPr lang="en-US" sz="1600" b="1" dirty="0"/>
              <a:t>Intel Power Gadget</a:t>
            </a:r>
            <a:r>
              <a:rPr lang="en-US" sz="1600" dirty="0"/>
              <a:t>: Monitors CPU power consumption and thermal data.</a:t>
            </a:r>
          </a:p>
          <a:p>
            <a:pPr>
              <a:spcBef>
                <a:spcPts val="600"/>
              </a:spcBef>
            </a:pPr>
            <a:r>
              <a:rPr lang="en-US" sz="1600" b="1" dirty="0"/>
              <a:t>Data Preprocessing</a:t>
            </a:r>
            <a:r>
              <a:rPr lang="en-US" sz="1600" dirty="0"/>
              <a:t>:</a:t>
            </a:r>
          </a:p>
          <a:p>
            <a:pPr marL="285750" indent="-285750">
              <a:spcBef>
                <a:spcPts val="600"/>
              </a:spcBef>
              <a:buFont typeface="Arial" panose="020B0604020202020204" pitchFamily="34" charset="0"/>
              <a:buChar char="•"/>
            </a:pPr>
            <a:r>
              <a:rPr lang="en-US" sz="1600" b="1" dirty="0"/>
              <a:t>Pandas</a:t>
            </a:r>
            <a:r>
              <a:rPr lang="en-US" sz="1600" dirty="0"/>
              <a:t>: Data manipulation and analysis.</a:t>
            </a:r>
          </a:p>
          <a:p>
            <a:pPr marL="285750" indent="-285750">
              <a:spcBef>
                <a:spcPts val="600"/>
              </a:spcBef>
              <a:buFont typeface="Arial" panose="020B0604020202020204" pitchFamily="34" charset="0"/>
              <a:buChar char="•"/>
            </a:pPr>
            <a:r>
              <a:rPr lang="en-US" sz="1600" b="1" dirty="0"/>
              <a:t>NumPy</a:t>
            </a:r>
            <a:r>
              <a:rPr lang="en-US" sz="1600" dirty="0"/>
              <a:t>: Numerical operations.</a:t>
            </a:r>
          </a:p>
          <a:p>
            <a:pPr>
              <a:spcBef>
                <a:spcPts val="600"/>
              </a:spcBef>
            </a:pPr>
            <a:r>
              <a:rPr lang="en-US" sz="1600" b="1" dirty="0"/>
              <a:t>Data Storage</a:t>
            </a:r>
            <a:r>
              <a:rPr lang="en-US" sz="1600" dirty="0"/>
              <a:t>:</a:t>
            </a:r>
          </a:p>
          <a:p>
            <a:pPr marL="285750" indent="-285750">
              <a:spcBef>
                <a:spcPts val="600"/>
              </a:spcBef>
              <a:buFont typeface="Arial" panose="020B0604020202020204" pitchFamily="34" charset="0"/>
              <a:buChar char="•"/>
            </a:pPr>
            <a:r>
              <a:rPr lang="en-US" sz="1600" b="1" dirty="0"/>
              <a:t>CSV Files</a:t>
            </a:r>
            <a:r>
              <a:rPr lang="en-US" sz="1600" dirty="0"/>
              <a:t>: Stores collected and processed data.</a:t>
            </a:r>
          </a:p>
          <a:p>
            <a:pPr>
              <a:spcBef>
                <a:spcPts val="600"/>
              </a:spcBef>
            </a:pPr>
            <a:r>
              <a:rPr lang="en-US" sz="1600" b="1" dirty="0"/>
              <a:t>Data Analysis</a:t>
            </a:r>
            <a:r>
              <a:rPr lang="en-US" sz="1600" dirty="0"/>
              <a:t>:</a:t>
            </a:r>
          </a:p>
          <a:p>
            <a:pPr marL="285750" indent="-285750">
              <a:spcBef>
                <a:spcPts val="600"/>
              </a:spcBef>
              <a:buFont typeface="Arial" panose="020B0604020202020204" pitchFamily="34" charset="0"/>
              <a:buChar char="•"/>
            </a:pPr>
            <a:r>
              <a:rPr lang="en-US" sz="1600" b="1" dirty="0"/>
              <a:t>Matplotlib/ Seaborn</a:t>
            </a:r>
            <a:r>
              <a:rPr lang="en-US" sz="1600" dirty="0"/>
              <a:t>: Data visualization in matrix and graphs form.</a:t>
            </a:r>
          </a:p>
          <a:p>
            <a:pPr marL="285750" indent="-285750">
              <a:spcBef>
                <a:spcPts val="600"/>
              </a:spcBef>
              <a:buFont typeface="Arial" panose="020B0604020202020204" pitchFamily="34" charset="0"/>
              <a:buChar char="•"/>
            </a:pPr>
            <a:r>
              <a:rPr lang="en-IN" sz="1600" b="1" dirty="0"/>
              <a:t>Scikit-Learn</a:t>
            </a:r>
            <a:r>
              <a:rPr lang="en-IN" sz="1600" dirty="0"/>
              <a:t>: for Machine learning implementation.</a:t>
            </a:r>
          </a:p>
          <a:p>
            <a:pPr>
              <a:spcBef>
                <a:spcPts val="600"/>
              </a:spcBef>
            </a:pPr>
            <a:r>
              <a:rPr lang="en-US" sz="1600" b="1" dirty="0"/>
              <a:t>Machine Learning</a:t>
            </a:r>
            <a:r>
              <a:rPr lang="en-US" sz="1600" dirty="0"/>
              <a:t>:</a:t>
            </a:r>
          </a:p>
          <a:p>
            <a:pPr marL="285750" indent="-285750">
              <a:spcBef>
                <a:spcPts val="600"/>
              </a:spcBef>
              <a:buFont typeface="Arial" panose="020B0604020202020204" pitchFamily="34" charset="0"/>
              <a:buChar char="•"/>
            </a:pPr>
            <a:r>
              <a:rPr lang="en-US" sz="1600" b="1" dirty="0"/>
              <a:t>Random Forest</a:t>
            </a:r>
            <a:r>
              <a:rPr lang="en-US" sz="1600" dirty="0"/>
              <a:t>: Algorithm used for predictive modeling.</a:t>
            </a:r>
          </a:p>
          <a:p>
            <a:pPr>
              <a:spcBef>
                <a:spcPts val="600"/>
              </a:spcBef>
            </a:pP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7150"/>
            <a:ext cx="5320487" cy="525271"/>
          </a:xfrm>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p>
        </p:txBody>
      </p:sp>
      <p:sp>
        <p:nvSpPr>
          <p:cNvPr id="3" name="TextBox 2"/>
          <p:cNvSpPr txBox="1"/>
          <p:nvPr/>
        </p:nvSpPr>
        <p:spPr>
          <a:xfrm>
            <a:off x="228600" y="666750"/>
            <a:ext cx="8534400" cy="4093428"/>
          </a:xfrm>
          <a:prstGeom prst="rect">
            <a:avLst/>
          </a:prstGeom>
          <a:noFill/>
        </p:spPr>
        <p:txBody>
          <a:bodyPr wrap="square" rtlCol="0">
            <a:spAutoFit/>
          </a:bodyPr>
          <a:lstStyle/>
          <a:p>
            <a:r>
              <a:rPr lang="en-US" b="1" dirty="0"/>
              <a:t>Member 1: P Chinmayi</a:t>
            </a:r>
            <a:endParaRPr lang="en-US" dirty="0"/>
          </a:p>
          <a:p>
            <a:pPr marL="285750" indent="-285750">
              <a:buFont typeface="Arial" panose="020B0604020202020204" pitchFamily="34" charset="0"/>
              <a:buChar char="•"/>
            </a:pPr>
            <a:r>
              <a:rPr lang="en-US" sz="1600" b="1" dirty="0"/>
              <a:t>Loading and Inspecting Data: </a:t>
            </a:r>
            <a:r>
              <a:rPr lang="en-US" sz="1600" dirty="0"/>
              <a:t>Loaded the Intel Power Gadget data from a CSV file.</a:t>
            </a:r>
          </a:p>
          <a:p>
            <a:pPr marL="285750" indent="-285750">
              <a:buFont typeface="Arial" panose="020B0604020202020204" pitchFamily="34" charset="0"/>
              <a:buChar char="•"/>
            </a:pPr>
            <a:r>
              <a:rPr lang="en-US" sz="1600" b="1" dirty="0"/>
              <a:t>Data Preprocessing:</a:t>
            </a:r>
            <a:r>
              <a:rPr lang="en-US" sz="1600" dirty="0"/>
              <a:t> Handled missing values to ensure no </a:t>
            </a:r>
            <a:r>
              <a:rPr lang="en-US" sz="1600" dirty="0" err="1"/>
              <a:t>NaN</a:t>
            </a:r>
            <a:r>
              <a:rPr lang="en-US" sz="1600" dirty="0"/>
              <a:t> values remain and created a new feature: rolling average of the CPU Utilization </a:t>
            </a:r>
          </a:p>
          <a:p>
            <a:pPr marL="285750" indent="-285750">
              <a:buFont typeface="Arial" panose="020B0604020202020204" pitchFamily="34" charset="0"/>
              <a:buChar char="•"/>
            </a:pPr>
            <a:r>
              <a:rPr lang="en-US" sz="1600" b="1" dirty="0"/>
              <a:t>Feature Selection: </a:t>
            </a:r>
            <a:r>
              <a:rPr lang="en-US" sz="1600" dirty="0"/>
              <a:t>Selected relevant features for the model, including CPU utilization, CPU frequency, processor power, and GT power.</a:t>
            </a:r>
          </a:p>
          <a:p>
            <a:endParaRPr lang="en-US" sz="1600" dirty="0"/>
          </a:p>
          <a:p>
            <a:r>
              <a:rPr lang="en-US" b="1" dirty="0"/>
              <a:t>Member 2: Vaishnavi A R</a:t>
            </a:r>
            <a:endParaRPr lang="en-US" dirty="0"/>
          </a:p>
          <a:p>
            <a:pPr marL="285750" indent="-285750">
              <a:buFont typeface="Arial" panose="020B0604020202020204" pitchFamily="34" charset="0"/>
              <a:buChar char="•"/>
            </a:pPr>
            <a:r>
              <a:rPr lang="en-US" sz="1600" b="1" dirty="0"/>
              <a:t>Model Development: </a:t>
            </a:r>
            <a:r>
              <a:rPr lang="en-US" sz="1600" dirty="0"/>
              <a:t>Split the data into training and testing sets, Initialized and trained a Random Forest classifier on the training data.</a:t>
            </a:r>
          </a:p>
          <a:p>
            <a:pPr marL="285750" indent="-285750">
              <a:buFont typeface="Arial" panose="020B0604020202020204" pitchFamily="34" charset="0"/>
              <a:buChar char="•"/>
            </a:pPr>
            <a:r>
              <a:rPr lang="en-US" sz="1600" b="1" dirty="0"/>
              <a:t>Model Evaluation: </a:t>
            </a:r>
            <a:r>
              <a:rPr lang="en-US" sz="1600" dirty="0"/>
              <a:t>Made predictions on the test set and calculated evaluation metrics.</a:t>
            </a:r>
          </a:p>
          <a:p>
            <a:pPr marL="285750" indent="-285750">
              <a:buFont typeface="Arial" panose="020B0604020202020204" pitchFamily="34" charset="0"/>
              <a:buChar char="•"/>
            </a:pPr>
            <a:r>
              <a:rPr lang="en-US" sz="1600" dirty="0"/>
              <a:t>Displayed a confusion matrix to visualize the model's performance and analyzed feature importance by a bar plot.</a:t>
            </a:r>
          </a:p>
          <a:p>
            <a:pPr marL="285750" indent="-285750">
              <a:buFont typeface="Arial" panose="020B0604020202020204" pitchFamily="34" charset="0"/>
              <a:buChar char="•"/>
            </a:pPr>
            <a:r>
              <a:rPr lang="en-US" sz="1600" b="1" dirty="0"/>
              <a:t>Deployment Simulation: </a:t>
            </a:r>
            <a:r>
              <a:rPr lang="en-US" sz="1600" dirty="0"/>
              <a:t>Simulated real-time data updates by predicting new data points in a loop. Printed the predictions for the simulated new data points, demonstrating the model's deployment capability.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4" name="TextBox 3"/>
          <p:cNvSpPr txBox="1"/>
          <p:nvPr/>
        </p:nvSpPr>
        <p:spPr>
          <a:xfrm>
            <a:off x="304800" y="895350"/>
            <a:ext cx="8458200" cy="1815882"/>
          </a:xfrm>
          <a:prstGeom prst="rect">
            <a:avLst/>
          </a:prstGeom>
          <a:noFill/>
        </p:spPr>
        <p:txBody>
          <a:bodyPr wrap="square" rtlCol="0">
            <a:spAutoFit/>
          </a:bodyPr>
          <a:lstStyle/>
          <a:p>
            <a:r>
              <a:rPr lang="en-US" sz="1600" dirty="0"/>
              <a:t>This project successfully demonstrates how machine learning algorithms can be leveraged to optimize power consumption in a laptop system. By collecting detailed power usage data and analyzing it using advanced machine learning techniques, we can predict future power consumption patterns and identify inefficiencies. The implemented solution not only provides real-time monitoring and historical data analysis but also offers actionable recommendations to enhance power efficiency. This approach can be extended to other systems and devices, contributing to overall energy savings and improved performance.</a:t>
            </a: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TotalTime>
  <Words>660</Words>
  <Application>Microsoft Office PowerPoint</Application>
  <PresentationFormat>On-screen Show (16:9)</PresentationFormat>
  <Paragraphs>54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Chinmayi Prakash</cp:lastModifiedBy>
  <cp:revision>15</cp:revision>
  <dcterms:created xsi:type="dcterms:W3CDTF">2024-07-15T10:24:42Z</dcterms:created>
  <dcterms:modified xsi:type="dcterms:W3CDTF">2024-07-15T14:36:18Z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y fmtid="{D5CDD505-2E9C-101B-9397-08002B2CF9AE}" pid="5" name="Producer">
    <vt:lpwstr>Microsoft® PowerPoint® 2021</vt:lpwstr>
  </property>
</Properties>
</file>