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8" r:id="rId3"/>
    <p:sldId id="259" r:id="rId4"/>
    <p:sldId id="284" r:id="rId5"/>
    <p:sldId id="260" r:id="rId6"/>
    <p:sldId id="272" r:id="rId7"/>
    <p:sldId id="261" r:id="rId8"/>
    <p:sldId id="262" r:id="rId9"/>
    <p:sldId id="263" r:id="rId10"/>
    <p:sldId id="285" r:id="rId11"/>
    <p:sldId id="286" r:id="rId12"/>
    <p:sldId id="265" r:id="rId13"/>
    <p:sldId id="268" r:id="rId14"/>
    <p:sldId id="287" r:id="rId15"/>
    <p:sldId id="278" r:id="rId16"/>
  </p:sldIdLst>
  <p:sldSz cx="9144000" cy="5143500" type="screen16x9"/>
  <p:notesSz cx="6858000" cy="9144000"/>
  <p:embeddedFontLst>
    <p:embeddedFont>
      <p:font typeface="Barlow"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DE028D-4A33-4993-BD56-62BA2AD51F1C}">
  <a:tblStyle styleId="{B3DE028D-4A33-4993-BD56-62BA2AD51F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1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520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479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5E14-57DD-4F3C-AAAA-4C34E700E8C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1A16971-1EC8-4DDE-B7B7-AEC4C97B5E1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B365839-7FB6-4E91-A6B9-EEEBA9DE3B73}"/>
              </a:ext>
            </a:extLst>
          </p:cNvPr>
          <p:cNvSpPr>
            <a:spLocks noGrp="1"/>
          </p:cNvSpPr>
          <p:nvPr>
            <p:ph type="dt" sz="half" idx="10"/>
          </p:nvPr>
        </p:nvSpPr>
        <p:spPr/>
        <p:txBody>
          <a:bodyPr/>
          <a:lstStyle/>
          <a:p>
            <a:fld id="{7AE97A78-2A00-468F-AC1E-FFB8C87E980B}" type="datetimeFigureOut">
              <a:rPr lang="en-US" smtClean="0"/>
              <a:t>5/27/2020</a:t>
            </a:fld>
            <a:endParaRPr lang="en-US"/>
          </a:p>
        </p:txBody>
      </p:sp>
      <p:sp>
        <p:nvSpPr>
          <p:cNvPr id="5" name="Footer Placeholder 4">
            <a:extLst>
              <a:ext uri="{FF2B5EF4-FFF2-40B4-BE49-F238E27FC236}">
                <a16:creationId xmlns:a16="http://schemas.microsoft.com/office/drawing/2014/main" id="{1A2F3402-862D-4BEB-B094-587AC146A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27260-FA77-478C-B937-B0B0F994BBFE}"/>
              </a:ext>
            </a:extLst>
          </p:cNvPr>
          <p:cNvSpPr>
            <a:spLocks noGrp="1"/>
          </p:cNvSpPr>
          <p:nvPr>
            <p:ph type="sldNum" sz="quarter" idx="12"/>
          </p:nvPr>
        </p:nvSpPr>
        <p:spPr/>
        <p:txBody>
          <a:bodyPr/>
          <a:lstStyle/>
          <a:p>
            <a:fld id="{BB76DF64-8C38-4B60-8F08-32A2A9358B61}" type="slidenum">
              <a:rPr lang="en-US" smtClean="0"/>
              <a:t>‹#›</a:t>
            </a:fld>
            <a:endParaRPr lang="en-US"/>
          </a:p>
        </p:txBody>
      </p:sp>
    </p:spTree>
    <p:extLst>
      <p:ext uri="{BB962C8B-B14F-4D97-AF65-F5344CB8AC3E}">
        <p14:creationId xmlns:p14="http://schemas.microsoft.com/office/powerpoint/2010/main" val="186619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2645075" y="393425"/>
            <a:ext cx="8067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3731575" y="393525"/>
            <a:ext cx="4713000" cy="4356000"/>
          </a:xfrm>
          <a:prstGeom prst="rect">
            <a:avLst/>
          </a:prstGeom>
        </p:spPr>
        <p:txBody>
          <a:bodyPr spcFirstLastPara="1" wrap="square" lIns="91425" tIns="91425" rIns="91425" bIns="91425" anchor="t" anchorCtr="0"/>
          <a:lstStyle>
            <a:lvl1pPr marL="457200" lvl="0" indent="-457200" rtl="0">
              <a:lnSpc>
                <a:spcPct val="100000"/>
              </a:lnSpc>
              <a:spcBef>
                <a:spcPts val="600"/>
              </a:spcBef>
              <a:spcAft>
                <a:spcPts val="0"/>
              </a:spcAft>
              <a:buSzPts val="3600"/>
              <a:buChar char="▪"/>
              <a:defRPr sz="3600" b="1"/>
            </a:lvl1pPr>
            <a:lvl2pPr marL="914400" lvl="1" indent="-457200" rtl="0">
              <a:lnSpc>
                <a:spcPct val="100000"/>
              </a:lnSpc>
              <a:spcBef>
                <a:spcPts val="0"/>
              </a:spcBef>
              <a:spcAft>
                <a:spcPts val="0"/>
              </a:spcAft>
              <a:buSzPts val="3600"/>
              <a:buChar char="▫"/>
              <a:defRPr sz="3600" b="1"/>
            </a:lvl2pPr>
            <a:lvl3pPr marL="1371600" lvl="2" indent="-457200" rtl="0">
              <a:lnSpc>
                <a:spcPct val="100000"/>
              </a:lnSpc>
              <a:spcBef>
                <a:spcPts val="0"/>
              </a:spcBef>
              <a:spcAft>
                <a:spcPts val="0"/>
              </a:spcAft>
              <a:buSzPts val="3600"/>
              <a:buChar char="▫"/>
              <a:defRPr sz="3600" b="1"/>
            </a:lvl3pPr>
            <a:lvl4pPr marL="1828800" lvl="3" indent="-457200" rtl="0">
              <a:lnSpc>
                <a:spcPct val="100000"/>
              </a:lnSpc>
              <a:spcBef>
                <a:spcPts val="0"/>
              </a:spcBef>
              <a:spcAft>
                <a:spcPts val="0"/>
              </a:spcAft>
              <a:buSzPts val="3600"/>
              <a:buChar char="▫"/>
              <a:defRPr sz="3600" b="1"/>
            </a:lvl4pPr>
            <a:lvl5pPr marL="2286000" lvl="4" indent="-457200" rtl="0">
              <a:lnSpc>
                <a:spcPct val="100000"/>
              </a:lnSpc>
              <a:spcBef>
                <a:spcPts val="0"/>
              </a:spcBef>
              <a:spcAft>
                <a:spcPts val="0"/>
              </a:spcAft>
              <a:buSzPts val="3600"/>
              <a:buChar char="○"/>
              <a:defRPr sz="3600" b="1"/>
            </a:lvl5pPr>
            <a:lvl6pPr marL="2743200" lvl="5" indent="-457200" rtl="0">
              <a:lnSpc>
                <a:spcPct val="100000"/>
              </a:lnSpc>
              <a:spcBef>
                <a:spcPts val="0"/>
              </a:spcBef>
              <a:spcAft>
                <a:spcPts val="0"/>
              </a:spcAft>
              <a:buSzPts val="3600"/>
              <a:buChar char="■"/>
              <a:defRPr sz="3600" b="1"/>
            </a:lvl6pPr>
            <a:lvl7pPr marL="3200400" lvl="6" indent="-457200" rtl="0">
              <a:lnSpc>
                <a:spcPct val="100000"/>
              </a:lnSpc>
              <a:spcBef>
                <a:spcPts val="0"/>
              </a:spcBef>
              <a:spcAft>
                <a:spcPts val="0"/>
              </a:spcAft>
              <a:buSzPts val="3600"/>
              <a:buChar char="●"/>
              <a:defRPr sz="3600" b="1"/>
            </a:lvl7pPr>
            <a:lvl8pPr marL="3657600" lvl="7" indent="-457200" rtl="0">
              <a:lnSpc>
                <a:spcPct val="100000"/>
              </a:lnSpc>
              <a:spcBef>
                <a:spcPts val="0"/>
              </a:spcBef>
              <a:spcAft>
                <a:spcPts val="0"/>
              </a:spcAft>
              <a:buSzPts val="3600"/>
              <a:buChar char="○"/>
              <a:defRPr sz="3600" b="1"/>
            </a:lvl8pPr>
            <a:lvl9pPr marL="4114800" lvl="8" indent="-457200">
              <a:lnSpc>
                <a:spcPct val="100000"/>
              </a:lnSpc>
              <a:spcBef>
                <a:spcPts val="0"/>
              </a:spcBef>
              <a:spcAft>
                <a:spcPts val="0"/>
              </a:spcAft>
              <a:buSzPts val="3600"/>
              <a:buChar char="■"/>
              <a:defRPr sz="3600" b="1"/>
            </a:lvl9pPr>
          </a:lstStyle>
          <a:p>
            <a:endParaRPr/>
          </a:p>
        </p:txBody>
      </p:sp>
      <p:sp>
        <p:nvSpPr>
          <p:cNvPr id="23" name="Google Shape;23;p4"/>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FFFF"/>
                </a:solidFill>
              </a:rPr>
              <a:t>“</a:t>
            </a:r>
            <a:endParaRPr sz="7200" b="1">
              <a:solidFill>
                <a:srgbClr val="FFFFFF"/>
              </a:solidFill>
            </a:endParaRPr>
          </a:p>
        </p:txBody>
      </p:sp>
      <p:sp>
        <p:nvSpPr>
          <p:cNvPr id="24" name="Google Shape;24;p4"/>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178396" y="393525"/>
            <a:ext cx="45720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 name="Google Shape;38;p6"/>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39" name="Google Shape;39;p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7"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8" name="Google Shape;48;p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rgbClr val="FFFFFF"/>
                </a:solidFill>
                <a:latin typeface="Barlow"/>
                <a:ea typeface="Barlow"/>
                <a:cs typeface="Barlow"/>
                <a:sym typeface="Barlow"/>
              </a:defRPr>
            </a:lvl1pPr>
            <a:lvl2pPr lvl="1" algn="ctr">
              <a:buNone/>
              <a:defRPr sz="1200" b="1">
                <a:solidFill>
                  <a:srgbClr val="FFFFFF"/>
                </a:solidFill>
                <a:latin typeface="Barlow"/>
                <a:ea typeface="Barlow"/>
                <a:cs typeface="Barlow"/>
                <a:sym typeface="Barlow"/>
              </a:defRPr>
            </a:lvl2pPr>
            <a:lvl3pPr lvl="2" algn="ctr">
              <a:buNone/>
              <a:defRPr sz="1200" b="1">
                <a:solidFill>
                  <a:srgbClr val="FFFFFF"/>
                </a:solidFill>
                <a:latin typeface="Barlow"/>
                <a:ea typeface="Barlow"/>
                <a:cs typeface="Barlow"/>
                <a:sym typeface="Barlow"/>
              </a:defRPr>
            </a:lvl3pPr>
            <a:lvl4pPr lvl="3" algn="ctr">
              <a:buNone/>
              <a:defRPr sz="1200" b="1">
                <a:solidFill>
                  <a:srgbClr val="FFFFFF"/>
                </a:solidFill>
                <a:latin typeface="Barlow"/>
                <a:ea typeface="Barlow"/>
                <a:cs typeface="Barlow"/>
                <a:sym typeface="Barlow"/>
              </a:defRPr>
            </a:lvl4pPr>
            <a:lvl5pPr lvl="4" algn="ctr">
              <a:buNone/>
              <a:defRPr sz="1200" b="1">
                <a:solidFill>
                  <a:srgbClr val="FFFFFF"/>
                </a:solidFill>
                <a:latin typeface="Barlow"/>
                <a:ea typeface="Barlow"/>
                <a:cs typeface="Barlow"/>
                <a:sym typeface="Barlow"/>
              </a:defRPr>
            </a:lvl5pPr>
            <a:lvl6pPr lvl="5" algn="ctr">
              <a:buNone/>
              <a:defRPr sz="1200" b="1">
                <a:solidFill>
                  <a:srgbClr val="FFFFFF"/>
                </a:solidFill>
                <a:latin typeface="Barlow"/>
                <a:ea typeface="Barlow"/>
                <a:cs typeface="Barlow"/>
                <a:sym typeface="Barlow"/>
              </a:defRPr>
            </a:lvl6pPr>
            <a:lvl7pPr lvl="6" algn="ctr">
              <a:buNone/>
              <a:defRPr sz="1200" b="1">
                <a:solidFill>
                  <a:srgbClr val="FFFFFF"/>
                </a:solidFill>
                <a:latin typeface="Barlow"/>
                <a:ea typeface="Barlow"/>
                <a:cs typeface="Barlow"/>
                <a:sym typeface="Barlow"/>
              </a:defRPr>
            </a:lvl7pPr>
            <a:lvl8pPr lvl="7" algn="ctr">
              <a:buNone/>
              <a:defRPr sz="1200" b="1">
                <a:solidFill>
                  <a:srgbClr val="FFFFFF"/>
                </a:solidFill>
                <a:latin typeface="Barlow"/>
                <a:ea typeface="Barlow"/>
                <a:cs typeface="Barlow"/>
                <a:sym typeface="Barlow"/>
              </a:defRPr>
            </a:lvl8pPr>
            <a:lvl9pPr lvl="8" algn="ctr">
              <a:buNone/>
              <a:defRPr sz="1200" b="1">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9" r:id="rId9"/>
    <p:sldLayoutId id="2147483661"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3252486"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t>
            </a:r>
            <a:r>
              <a:rPr lang="en-US" dirty="0"/>
              <a:t>URNSTONE ONLINE AD CAMPAIGN REPORT</a:t>
            </a:r>
            <a:endParaRPr dirty="0"/>
          </a:p>
        </p:txBody>
      </p:sp>
      <p:sp>
        <p:nvSpPr>
          <p:cNvPr id="2" name="AutoShape 2" descr="Turnstone Logo">
            <a:extLst>
              <a:ext uri="{FF2B5EF4-FFF2-40B4-BE49-F238E27FC236}">
                <a16:creationId xmlns:a16="http://schemas.microsoft.com/office/drawing/2014/main" id="{459FFC24-F27E-45B0-8D99-8530ED3DA45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turnstone non profit">
            <a:extLst>
              <a:ext uri="{FF2B5EF4-FFF2-40B4-BE49-F238E27FC236}">
                <a16:creationId xmlns:a16="http://schemas.microsoft.com/office/drawing/2014/main" id="{EE1A5F6B-29D4-4729-B2E6-28BACB258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309" y="1310850"/>
            <a:ext cx="5476800" cy="1695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6275" y="1367175"/>
            <a:ext cx="3482400" cy="367265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Action:</a:t>
            </a:r>
            <a:endParaRPr b="1" dirty="0"/>
          </a:p>
          <a:p>
            <a:pPr fontAlgn="base"/>
            <a:r>
              <a:rPr lang="en-US" sz="1800" dirty="0"/>
              <a:t>Create Ad group with two ads and select proper keywords.</a:t>
            </a:r>
          </a:p>
          <a:p>
            <a:pPr fontAlgn="base"/>
            <a:r>
              <a:rPr lang="en-US" sz="1800" dirty="0"/>
              <a:t>Link ads to landing pages that cover the same topic as the keywords in an ad group</a:t>
            </a:r>
          </a:p>
          <a:p>
            <a:pPr fontAlgn="base"/>
            <a:r>
              <a:rPr lang="en-US" sz="1800" dirty="0"/>
              <a:t>Change the strategy once a week and decide the best one</a:t>
            </a:r>
            <a:r>
              <a:rPr lang="en-US" dirty="0"/>
              <a:t>.</a:t>
            </a:r>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br>
              <a:rPr lang="en-US" dirty="0"/>
            </a:br>
            <a:br>
              <a:rPr lang="en-US" dirty="0"/>
            </a:br>
            <a:r>
              <a:rPr lang="en-US" sz="3200" dirty="0"/>
              <a:t>Campaign 2: Promote Donations</a:t>
            </a:r>
            <a:br>
              <a:rPr lang="en-US" b="0" dirty="0"/>
            </a:br>
            <a:br>
              <a:rPr lang="en-US" dirty="0"/>
            </a:br>
            <a:endParaRPr dirty="0"/>
          </a:p>
        </p:txBody>
      </p:sp>
      <p:sp>
        <p:nvSpPr>
          <p:cNvPr id="163" name="Google Shape;163;p21"/>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Results:</a:t>
            </a:r>
            <a:endParaRPr b="1" dirty="0"/>
          </a:p>
          <a:p>
            <a:pPr fontAlgn="base"/>
            <a:r>
              <a:rPr lang="en-US" dirty="0"/>
              <a:t>Made impressions and conversions a huge increase</a:t>
            </a:r>
          </a:p>
          <a:p>
            <a:pPr marL="88900" indent="0" fontAlgn="base">
              <a:buNone/>
            </a:pPr>
            <a:r>
              <a:rPr lang="en-US" b="1" dirty="0"/>
              <a:t>Improvement:</a:t>
            </a:r>
          </a:p>
          <a:p>
            <a:pPr fontAlgn="base"/>
            <a:r>
              <a:rPr lang="en-US" dirty="0"/>
              <a:t>Expand the keyword list</a:t>
            </a:r>
          </a:p>
          <a:p>
            <a:pPr marL="0" lvl="0" indent="0">
              <a:buNone/>
            </a:pPr>
            <a:endParaRPr lang="en-US" b="1"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252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6275" y="1367175"/>
            <a:ext cx="3482400" cy="367265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Action:</a:t>
            </a:r>
            <a:endParaRPr b="1" dirty="0"/>
          </a:p>
          <a:p>
            <a:pPr fontAlgn="base"/>
            <a:r>
              <a:rPr lang="en-US" dirty="0"/>
              <a:t>Modify the keywords and negative keywords through Google’s free AdWords Keyword Planner.</a:t>
            </a:r>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br>
              <a:rPr lang="en-US" dirty="0"/>
            </a:br>
            <a:br>
              <a:rPr lang="en-US" dirty="0"/>
            </a:br>
            <a:r>
              <a:rPr lang="en-US" sz="3200" dirty="0"/>
              <a:t>Campaign 3: Turnstone General</a:t>
            </a:r>
            <a:br>
              <a:rPr lang="en-US" b="0" dirty="0"/>
            </a:br>
            <a:br>
              <a:rPr lang="en-US" dirty="0"/>
            </a:br>
            <a:endParaRPr dirty="0"/>
          </a:p>
        </p:txBody>
      </p:sp>
      <p:sp>
        <p:nvSpPr>
          <p:cNvPr id="163" name="Google Shape;163;p21"/>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Results:</a:t>
            </a:r>
            <a:endParaRPr b="1" dirty="0"/>
          </a:p>
          <a:p>
            <a:pPr fontAlgn="base"/>
            <a:r>
              <a:rPr lang="en-US" dirty="0"/>
              <a:t>Increase the CTR and impressions</a:t>
            </a:r>
          </a:p>
          <a:p>
            <a:pPr marL="0" lvl="0" indent="0">
              <a:buNone/>
            </a:pPr>
            <a:r>
              <a:rPr lang="en-US" b="1" dirty="0"/>
              <a:t>Improvement:</a:t>
            </a:r>
          </a:p>
          <a:p>
            <a:pPr fontAlgn="base"/>
            <a:r>
              <a:rPr lang="en-US" dirty="0"/>
              <a:t>Need to decide the proper negative keywords.</a:t>
            </a:r>
          </a:p>
          <a:p>
            <a:pPr marL="0" lvl="0" indent="0">
              <a:buNone/>
            </a:pPr>
            <a:endParaRPr lang="en-US" b="1"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FE72B5FD-FAEB-425B-968E-8AD487F28E9C}"/>
              </a:ext>
            </a:extLst>
          </p:cNvPr>
          <p:cNvSpPr/>
          <p:nvPr/>
        </p:nvSpPr>
        <p:spPr>
          <a:xfrm>
            <a:off x="4454820" y="2417862"/>
            <a:ext cx="234360" cy="307777"/>
          </a:xfrm>
          <a:prstGeom prst="rect">
            <a:avLst/>
          </a:prstGeom>
        </p:spPr>
        <p:txBody>
          <a:bodyPr wrap="none">
            <a:spAutoFit/>
          </a:bodyPr>
          <a:lstStyle/>
          <a:p>
            <a:r>
              <a:rPr lang="en-US" dirty="0"/>
              <a:t> </a:t>
            </a:r>
          </a:p>
        </p:txBody>
      </p:sp>
      <p:sp>
        <p:nvSpPr>
          <p:cNvPr id="3" name="Rectangle 2">
            <a:extLst>
              <a:ext uri="{FF2B5EF4-FFF2-40B4-BE49-F238E27FC236}">
                <a16:creationId xmlns:a16="http://schemas.microsoft.com/office/drawing/2014/main" id="{EE6B44B0-8375-482C-9ACD-E261B0611D6F}"/>
              </a:ext>
            </a:extLst>
          </p:cNvPr>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09570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noAutofit/>
          </a:bodyPr>
          <a:lstStyle/>
          <a:p>
            <a:br>
              <a:rPr lang="en-US" b="0" dirty="0"/>
            </a:br>
            <a:r>
              <a:rPr lang="en-US" sz="2800" dirty="0">
                <a:solidFill>
                  <a:schemeClr val="tx1"/>
                </a:solidFill>
              </a:rPr>
              <a:t>Core Performance Metrics</a:t>
            </a:r>
            <a:br>
              <a:rPr lang="en-US" dirty="0"/>
            </a:br>
            <a:endParaRPr dirty="0"/>
          </a:p>
        </p:txBody>
      </p:sp>
      <p:sp>
        <p:nvSpPr>
          <p:cNvPr id="186" name="Google Shape;186;p23"/>
          <p:cNvSpPr txBox="1">
            <a:spLocks noGrp="1"/>
          </p:cNvSpPr>
          <p:nvPr>
            <p:ph type="body" idx="1"/>
          </p:nvPr>
        </p:nvSpPr>
        <p:spPr>
          <a:xfrm>
            <a:off x="4629956" y="1200175"/>
            <a:ext cx="3776400" cy="2938500"/>
          </a:xfrm>
          <a:prstGeom prst="rect">
            <a:avLst/>
          </a:prstGeom>
        </p:spPr>
        <p:txBody>
          <a:bodyPr spcFirstLastPara="1" wrap="square" lIns="91425" tIns="91425" rIns="91425" bIns="91425" anchor="t" anchorCtr="0">
            <a:noAutofit/>
          </a:bodyPr>
          <a:lstStyle/>
          <a:p>
            <a:pPr marL="88900" indent="0">
              <a:buNone/>
            </a:pPr>
            <a:r>
              <a:rPr lang="en-US" sz="1600" b="1" dirty="0"/>
              <a:t>Pro:</a:t>
            </a:r>
          </a:p>
          <a:p>
            <a:pPr fontAlgn="base"/>
            <a:r>
              <a:rPr lang="en-US" sz="1600" dirty="0"/>
              <a:t>Increased our target impressions and conversions overall</a:t>
            </a:r>
          </a:p>
          <a:p>
            <a:pPr fontAlgn="base"/>
            <a:r>
              <a:rPr lang="en-US" sz="1600" dirty="0"/>
              <a:t>Tracked conversions for incremental conversions successfully</a:t>
            </a:r>
          </a:p>
          <a:p>
            <a:pPr fontAlgn="base"/>
            <a:r>
              <a:rPr lang="en-US" sz="1600" dirty="0"/>
              <a:t>Increase the conversion rate for the web pages</a:t>
            </a:r>
          </a:p>
          <a:p>
            <a:pPr marL="88900" indent="0">
              <a:buNone/>
            </a:pPr>
            <a:r>
              <a:rPr lang="en-US" sz="1600" b="1" dirty="0"/>
              <a:t>Con:</a:t>
            </a:r>
          </a:p>
          <a:p>
            <a:pPr fontAlgn="base"/>
            <a:r>
              <a:rPr lang="en-US" sz="1600" dirty="0"/>
              <a:t>The suitable traffic on donation page doesn’t meet our expectation</a:t>
            </a:r>
          </a:p>
        </p:txBody>
      </p:sp>
      <p:sp>
        <p:nvSpPr>
          <p:cNvPr id="187" name="Google Shape;187;p2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88" name="Google Shape;188;p23"/>
          <p:cNvGrpSpPr/>
          <p:nvPr/>
        </p:nvGrpSpPr>
        <p:grpSpPr>
          <a:xfrm>
            <a:off x="8176601" y="649018"/>
            <a:ext cx="355087" cy="295596"/>
            <a:chOff x="1244325" y="314425"/>
            <a:chExt cx="444525" cy="370050"/>
          </a:xfrm>
        </p:grpSpPr>
        <p:sp>
          <p:nvSpPr>
            <p:cNvPr id="189" name="Google Shape;189;p2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169E34B-40EB-4F3A-A18A-66299CA94D2E}"/>
              </a:ext>
            </a:extLst>
          </p:cNvPr>
          <p:cNvPicPr>
            <a:picLocks noChangeAspect="1"/>
          </p:cNvPicPr>
          <p:nvPr/>
        </p:nvPicPr>
        <p:blipFill>
          <a:blip r:embed="rId4"/>
          <a:stretch>
            <a:fillRect/>
          </a:stretch>
        </p:blipFill>
        <p:spPr>
          <a:xfrm>
            <a:off x="0" y="3147936"/>
            <a:ext cx="4556527" cy="1981477"/>
          </a:xfrm>
          <a:prstGeom prst="rect">
            <a:avLst/>
          </a:prstGeom>
        </p:spPr>
      </p:pic>
      <p:pic>
        <p:nvPicPr>
          <p:cNvPr id="5" name="Picture 4">
            <a:extLst>
              <a:ext uri="{FF2B5EF4-FFF2-40B4-BE49-F238E27FC236}">
                <a16:creationId xmlns:a16="http://schemas.microsoft.com/office/drawing/2014/main" id="{B8F48E3B-10F3-4086-A984-82AE9C7E7D1A}"/>
              </a:ext>
            </a:extLst>
          </p:cNvPr>
          <p:cNvPicPr>
            <a:picLocks noChangeAspect="1"/>
          </p:cNvPicPr>
          <p:nvPr/>
        </p:nvPicPr>
        <p:blipFill>
          <a:blip r:embed="rId5"/>
          <a:stretch>
            <a:fillRect/>
          </a:stretch>
        </p:blipFill>
        <p:spPr>
          <a:xfrm>
            <a:off x="2019582" y="1200175"/>
            <a:ext cx="2567893" cy="1947761"/>
          </a:xfrm>
          <a:prstGeom prst="rect">
            <a:avLst/>
          </a:prstGeom>
        </p:spPr>
      </p:pic>
      <p:pic>
        <p:nvPicPr>
          <p:cNvPr id="7" name="Picture 6">
            <a:extLst>
              <a:ext uri="{FF2B5EF4-FFF2-40B4-BE49-F238E27FC236}">
                <a16:creationId xmlns:a16="http://schemas.microsoft.com/office/drawing/2014/main" id="{07CE4C60-4451-407E-9DFE-4268020E047C}"/>
              </a:ext>
            </a:extLst>
          </p:cNvPr>
          <p:cNvPicPr>
            <a:picLocks noChangeAspect="1"/>
          </p:cNvPicPr>
          <p:nvPr/>
        </p:nvPicPr>
        <p:blipFill>
          <a:blip r:embed="rId6"/>
          <a:stretch>
            <a:fillRect/>
          </a:stretch>
        </p:blipFill>
        <p:spPr>
          <a:xfrm>
            <a:off x="0" y="1200175"/>
            <a:ext cx="2019582" cy="19477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PLZ INSERT TABLE</a:t>
            </a:r>
            <a:r>
              <a:rPr lang="en" dirty="0"/>
              <a:t>)</a:t>
            </a:r>
            <a:endParaRPr dirty="0"/>
          </a:p>
        </p:txBody>
      </p:sp>
      <p:graphicFrame>
        <p:nvGraphicFramePr>
          <p:cNvPr id="233" name="Google Shape;233;p26"/>
          <p:cNvGraphicFramePr/>
          <p:nvPr/>
        </p:nvGraphicFramePr>
        <p:xfrm>
          <a:off x="1666600" y="1624760"/>
          <a:ext cx="7083800" cy="2345700"/>
        </p:xfrm>
        <a:graphic>
          <a:graphicData uri="http://schemas.openxmlformats.org/drawingml/2006/table">
            <a:tbl>
              <a:tblPr>
                <a:noFill/>
                <a:tableStyleId>{B3DE028D-4A33-4993-BD56-62BA2AD51F1C}</a:tableStyleId>
              </a:tblPr>
              <a:tblGrid>
                <a:gridCol w="1770950">
                  <a:extLst>
                    <a:ext uri="{9D8B030D-6E8A-4147-A177-3AD203B41FA5}">
                      <a16:colId xmlns:a16="http://schemas.microsoft.com/office/drawing/2014/main" val="20000"/>
                    </a:ext>
                  </a:extLst>
                </a:gridCol>
                <a:gridCol w="1770950">
                  <a:extLst>
                    <a:ext uri="{9D8B030D-6E8A-4147-A177-3AD203B41FA5}">
                      <a16:colId xmlns:a16="http://schemas.microsoft.com/office/drawing/2014/main" val="20001"/>
                    </a:ext>
                  </a:extLst>
                </a:gridCol>
                <a:gridCol w="1770950">
                  <a:extLst>
                    <a:ext uri="{9D8B030D-6E8A-4147-A177-3AD203B41FA5}">
                      <a16:colId xmlns:a16="http://schemas.microsoft.com/office/drawing/2014/main" val="20002"/>
                    </a:ext>
                  </a:extLst>
                </a:gridCol>
                <a:gridCol w="1770950">
                  <a:extLst>
                    <a:ext uri="{9D8B030D-6E8A-4147-A177-3AD203B41FA5}">
                      <a16:colId xmlns:a16="http://schemas.microsoft.com/office/drawing/2014/main" val="20003"/>
                    </a:ext>
                  </a:extLst>
                </a:gridCol>
              </a:tblGrid>
              <a:tr h="586425">
                <a:tc>
                  <a:txBody>
                    <a:bodyPr/>
                    <a:lstStyle/>
                    <a:p>
                      <a:pPr marL="0" lvl="0" indent="0" algn="l" rtl="0">
                        <a:spcBef>
                          <a:spcPts val="0"/>
                        </a:spcBef>
                        <a:spcAft>
                          <a:spcPts val="0"/>
                        </a:spcAft>
                        <a:buNone/>
                      </a:pPr>
                      <a:endParaRPr>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Barlow"/>
                          <a:ea typeface="Barlow"/>
                          <a:cs typeface="Barlow"/>
                          <a:sym typeface="Barlow"/>
                        </a:rPr>
                        <a:t>A</a:t>
                      </a:r>
                      <a:endParaRPr>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Barlow"/>
                          <a:ea typeface="Barlow"/>
                          <a:cs typeface="Barlow"/>
                          <a:sym typeface="Barlow"/>
                        </a:rPr>
                        <a:t>B</a:t>
                      </a:r>
                      <a:endParaRPr>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Barlow"/>
                          <a:ea typeface="Barlow"/>
                          <a:cs typeface="Barlow"/>
                          <a:sym typeface="Barlow"/>
                        </a:rPr>
                        <a:t>C</a:t>
                      </a:r>
                      <a:endParaRPr>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586425">
                <a:tc>
                  <a:txBody>
                    <a:bodyPr/>
                    <a:lstStyle/>
                    <a:p>
                      <a:pPr marL="0" lvl="0" indent="0" algn="r" rtl="0">
                        <a:spcBef>
                          <a:spcPts val="0"/>
                        </a:spcBef>
                        <a:spcAft>
                          <a:spcPts val="0"/>
                        </a:spcAft>
                        <a:buNone/>
                      </a:pPr>
                      <a:r>
                        <a:rPr lang="en">
                          <a:latin typeface="Barlow"/>
                          <a:ea typeface="Barlow"/>
                          <a:cs typeface="Barlow"/>
                          <a:sym typeface="Barlow"/>
                        </a:rPr>
                        <a:t>Yellow</a:t>
                      </a:r>
                      <a:endParaRPr>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10</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20</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7</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86425">
                <a:tc>
                  <a:txBody>
                    <a:bodyPr/>
                    <a:lstStyle/>
                    <a:p>
                      <a:pPr marL="0" lvl="0" indent="0" algn="r" rtl="0">
                        <a:spcBef>
                          <a:spcPts val="0"/>
                        </a:spcBef>
                        <a:spcAft>
                          <a:spcPts val="0"/>
                        </a:spcAft>
                        <a:buNone/>
                      </a:pPr>
                      <a:r>
                        <a:rPr lang="en">
                          <a:latin typeface="Barlow"/>
                          <a:ea typeface="Barlow"/>
                          <a:cs typeface="Barlow"/>
                          <a:sym typeface="Barlow"/>
                        </a:rPr>
                        <a:t>Blue</a:t>
                      </a:r>
                      <a:endParaRPr>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30</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15</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10</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86425">
                <a:tc>
                  <a:txBody>
                    <a:bodyPr/>
                    <a:lstStyle/>
                    <a:p>
                      <a:pPr marL="0" lvl="0" indent="0" algn="r" rtl="0">
                        <a:spcBef>
                          <a:spcPts val="0"/>
                        </a:spcBef>
                        <a:spcAft>
                          <a:spcPts val="0"/>
                        </a:spcAft>
                        <a:buNone/>
                      </a:pPr>
                      <a:r>
                        <a:rPr lang="en">
                          <a:latin typeface="Barlow"/>
                          <a:ea typeface="Barlow"/>
                          <a:cs typeface="Barlow"/>
                          <a:sym typeface="Barlow"/>
                        </a:rPr>
                        <a:t>Orange</a:t>
                      </a:r>
                      <a:endParaRPr>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5</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24</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a:ea typeface="Barlow"/>
                          <a:cs typeface="Barlow"/>
                          <a:sym typeface="Barlow"/>
                        </a:rPr>
                        <a:t>16</a:t>
                      </a:r>
                      <a:endParaRPr sz="1800" b="1">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34" name="Google Shape;234;p2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235" name="Google Shape;235;p26"/>
          <p:cNvGrpSpPr/>
          <p:nvPr/>
        </p:nvGrpSpPr>
        <p:grpSpPr>
          <a:xfrm>
            <a:off x="8214395" y="634895"/>
            <a:ext cx="310214" cy="323873"/>
            <a:chOff x="3294650" y="3652450"/>
            <a:chExt cx="388350" cy="405450"/>
          </a:xfrm>
        </p:grpSpPr>
        <p:sp>
          <p:nvSpPr>
            <p:cNvPr id="236" name="Google Shape;236;p2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b="0" dirty="0">
                <a:solidFill>
                  <a:schemeClr val="tx1"/>
                </a:solidFill>
              </a:rPr>
              <a:t>Recommended Next Steps:</a:t>
            </a:r>
            <a:endParaRPr dirty="0">
              <a:solidFill>
                <a:schemeClr val="tx1"/>
              </a:solidFill>
            </a:endParaRPr>
          </a:p>
        </p:txBody>
      </p:sp>
      <p:grpSp>
        <p:nvGrpSpPr>
          <p:cNvPr id="281" name="Google Shape;281;p30"/>
          <p:cNvGrpSpPr/>
          <p:nvPr/>
        </p:nvGrpSpPr>
        <p:grpSpPr>
          <a:xfrm>
            <a:off x="8192081" y="607094"/>
            <a:ext cx="320958" cy="379470"/>
            <a:chOff x="4636075" y="261925"/>
            <a:chExt cx="401800" cy="475050"/>
          </a:xfrm>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0"/>
          <p:cNvGrpSpPr/>
          <p:nvPr/>
        </p:nvGrpSpPr>
        <p:grpSpPr>
          <a:xfrm>
            <a:off x="5769553" y="1414116"/>
            <a:ext cx="1950911" cy="2624848"/>
            <a:chOff x="4648218" y="771787"/>
            <a:chExt cx="2474429" cy="2624848"/>
          </a:xfrm>
        </p:grpSpPr>
        <p:sp>
          <p:nvSpPr>
            <p:cNvPr id="287" name="Google Shape;287;p30"/>
            <p:cNvSpPr/>
            <p:nvPr/>
          </p:nvSpPr>
          <p:spPr>
            <a:xfrm>
              <a:off x="4648218" y="771787"/>
              <a:ext cx="2474429" cy="6690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endParaRPr lang="en-US" sz="1200" dirty="0"/>
            </a:p>
            <a:p>
              <a:endParaRPr lang="en-US" sz="1200" dirty="0"/>
            </a:p>
            <a:p>
              <a:endParaRPr lang="en-US" sz="1200" b="1" dirty="0"/>
            </a:p>
            <a:p>
              <a:r>
                <a:rPr lang="en-US" sz="1100" b="1" dirty="0"/>
                <a:t>Strategy C:</a:t>
              </a:r>
              <a:endParaRPr lang="en-US" sz="1100" dirty="0"/>
            </a:p>
            <a:p>
              <a:r>
                <a:rPr lang="en-US" sz="1100" b="1" dirty="0"/>
                <a:t>Organize   proper keywords</a:t>
              </a:r>
              <a:endParaRPr lang="en-US" sz="1100" dirty="0"/>
            </a:p>
            <a:p>
              <a:br>
                <a:rPr lang="en-US" sz="1200" dirty="0"/>
              </a:br>
              <a:br>
                <a:rPr lang="en-US" sz="1200" dirty="0"/>
              </a:br>
              <a:endParaRPr sz="1200" b="1" dirty="0">
                <a:solidFill>
                  <a:srgbClr val="FFFFFF"/>
                </a:solidFill>
                <a:latin typeface="Barlow"/>
                <a:ea typeface="Barlow"/>
                <a:cs typeface="Barlow"/>
                <a:sym typeface="Barlow"/>
              </a:endParaRPr>
            </a:p>
          </p:txBody>
        </p:sp>
        <p:sp>
          <p:nvSpPr>
            <p:cNvPr id="288" name="Google Shape;288;p30"/>
            <p:cNvSpPr txBox="1"/>
            <p:nvPr/>
          </p:nvSpPr>
          <p:spPr>
            <a:xfrm>
              <a:off x="4790561" y="1478435"/>
              <a:ext cx="2236199" cy="1918200"/>
            </a:xfrm>
            <a:prstGeom prst="rect">
              <a:avLst/>
            </a:prstGeom>
            <a:noFill/>
            <a:ln>
              <a:noFill/>
            </a:ln>
          </p:spPr>
          <p:txBody>
            <a:bodyPr spcFirstLastPara="1" wrap="square" lIns="91425" tIns="91425" rIns="91425" bIns="91425" anchor="t" anchorCtr="0">
              <a:noAutofit/>
            </a:bodyPr>
            <a:lstStyle/>
            <a:p>
              <a:pPr fontAlgn="base"/>
              <a:r>
                <a:rPr lang="en-US" dirty="0"/>
                <a:t>Don’t just copy and paste the list of keywords into one AdWords bucket. They need to organize them into campaigns and ad groups. </a:t>
              </a:r>
              <a:endParaRPr lang="en-US" sz="1200" dirty="0"/>
            </a:p>
          </p:txBody>
        </p:sp>
      </p:grpSp>
      <p:grpSp>
        <p:nvGrpSpPr>
          <p:cNvPr id="289" name="Google Shape;289;p30"/>
          <p:cNvGrpSpPr/>
          <p:nvPr/>
        </p:nvGrpSpPr>
        <p:grpSpPr>
          <a:xfrm>
            <a:off x="1330471" y="1419035"/>
            <a:ext cx="2850758" cy="3582319"/>
            <a:chOff x="80514" y="803588"/>
            <a:chExt cx="3546902" cy="3582319"/>
          </a:xfrm>
        </p:grpSpPr>
        <p:sp>
          <p:nvSpPr>
            <p:cNvPr id="290" name="Google Shape;290;p30"/>
            <p:cNvSpPr/>
            <p:nvPr/>
          </p:nvSpPr>
          <p:spPr>
            <a:xfrm>
              <a:off x="80516" y="803588"/>
              <a:ext cx="3546900" cy="669000"/>
            </a:xfrm>
            <a:prstGeom prst="homePlate">
              <a:avLst>
                <a:gd name="adj" fmla="val 50000"/>
              </a:avLst>
            </a:prstGeom>
            <a:solidFill>
              <a:srgbClr val="434343"/>
            </a:solidFill>
            <a:ln>
              <a:noFill/>
            </a:ln>
          </p:spPr>
          <p:txBody>
            <a:bodyPr spcFirstLastPara="1" wrap="square" lIns="91425" tIns="91425" rIns="91425" bIns="91425" anchor="ctr" anchorCtr="0">
              <a:noAutofit/>
            </a:bodyPr>
            <a:lstStyle/>
            <a:p>
              <a:endParaRPr lang="en-US" sz="1600" b="1" dirty="0"/>
            </a:p>
            <a:p>
              <a:endParaRPr lang="en-US" sz="1600" b="1" dirty="0"/>
            </a:p>
            <a:p>
              <a:r>
                <a:rPr lang="en-US" sz="1600" b="1" dirty="0">
                  <a:solidFill>
                    <a:schemeClr val="bg1"/>
                  </a:solidFill>
                </a:rPr>
                <a:t>Strategy A:</a:t>
              </a:r>
              <a:endParaRPr lang="en-US" sz="1600" dirty="0">
                <a:solidFill>
                  <a:schemeClr val="bg1"/>
                </a:solidFill>
              </a:endParaRPr>
            </a:p>
            <a:p>
              <a:r>
                <a:rPr lang="en-US" sz="1600" b="1" dirty="0">
                  <a:solidFill>
                    <a:schemeClr val="bg1"/>
                  </a:solidFill>
                </a:rPr>
                <a:t>Track everything</a:t>
              </a:r>
              <a:endParaRPr lang="en-US" sz="1600" dirty="0">
                <a:solidFill>
                  <a:schemeClr val="bg1"/>
                </a:solidFill>
              </a:endParaRPr>
            </a:p>
            <a:p>
              <a:br>
                <a:rPr lang="en-US" sz="1600" dirty="0"/>
              </a:br>
              <a:endParaRPr sz="1600" b="1" dirty="0">
                <a:solidFill>
                  <a:schemeClr val="bg1"/>
                </a:solidFill>
                <a:latin typeface="Barlow"/>
                <a:ea typeface="Barlow"/>
                <a:cs typeface="Barlow"/>
                <a:sym typeface="Barlow"/>
              </a:endParaRPr>
            </a:p>
          </p:txBody>
        </p:sp>
        <p:sp>
          <p:nvSpPr>
            <p:cNvPr id="291" name="Google Shape;291;p30"/>
            <p:cNvSpPr txBox="1"/>
            <p:nvPr/>
          </p:nvSpPr>
          <p:spPr>
            <a:xfrm>
              <a:off x="80514" y="1469702"/>
              <a:ext cx="3167194" cy="2916205"/>
            </a:xfrm>
            <a:prstGeom prst="rect">
              <a:avLst/>
            </a:prstGeom>
            <a:noFill/>
            <a:ln>
              <a:noFill/>
            </a:ln>
          </p:spPr>
          <p:txBody>
            <a:bodyPr spcFirstLastPara="1" wrap="square" lIns="91425" tIns="91425" rIns="91425" bIns="91425" anchor="t" anchorCtr="0">
              <a:noAutofit/>
            </a:bodyPr>
            <a:lstStyle/>
            <a:p>
              <a:r>
                <a:rPr lang="en-US" sz="1300" dirty="0"/>
                <a:t>We recommend using a call tracking solution to determine the source of calls that originate from your website. Regardless of where it comes from, the more data they have, the better they’ll understand how their campaigns are performing. Within Google Analytics, they can track bounce rates, time on site, and conversions, to determine the strengths and weaknesses of their campaigns.</a:t>
              </a:r>
            </a:p>
            <a:p>
              <a:br>
                <a:rPr lang="en-US" sz="1100" dirty="0"/>
              </a:br>
              <a:endParaRPr lang="en-US" sz="1100" dirty="0"/>
            </a:p>
          </p:txBody>
        </p:sp>
      </p:grpSp>
      <p:grpSp>
        <p:nvGrpSpPr>
          <p:cNvPr id="292" name="Google Shape;292;p30"/>
          <p:cNvGrpSpPr/>
          <p:nvPr/>
        </p:nvGrpSpPr>
        <p:grpSpPr>
          <a:xfrm>
            <a:off x="3828780" y="1419035"/>
            <a:ext cx="2284251" cy="4243080"/>
            <a:chOff x="2298986" y="1189775"/>
            <a:chExt cx="3646353" cy="4243080"/>
          </a:xfrm>
        </p:grpSpPr>
        <p:sp>
          <p:nvSpPr>
            <p:cNvPr id="293" name="Google Shape;293;p30"/>
            <p:cNvSpPr/>
            <p:nvPr/>
          </p:nvSpPr>
          <p:spPr>
            <a:xfrm>
              <a:off x="2298986" y="1189775"/>
              <a:ext cx="3646353" cy="6690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endParaRPr lang="en-US" dirty="0"/>
            </a:p>
            <a:p>
              <a:endParaRPr lang="en-US" b="1" dirty="0"/>
            </a:p>
            <a:p>
              <a:endParaRPr lang="en-US" b="1" dirty="0"/>
            </a:p>
            <a:p>
              <a:r>
                <a:rPr lang="en-US" sz="1600" b="1" dirty="0"/>
                <a:t>Strategy B:</a:t>
              </a:r>
              <a:endParaRPr lang="en-US" sz="1600" dirty="0"/>
            </a:p>
            <a:p>
              <a:r>
                <a:rPr lang="en-US" sz="1600" b="1" dirty="0"/>
                <a:t>Adjust bids </a:t>
              </a:r>
              <a:endParaRPr lang="en-US" sz="1600" dirty="0"/>
            </a:p>
            <a:p>
              <a:br>
                <a:rPr lang="en-US" sz="1600" dirty="0"/>
              </a:br>
              <a:br>
                <a:rPr lang="en-US" dirty="0"/>
              </a:br>
              <a:endParaRPr dirty="0">
                <a:solidFill>
                  <a:srgbClr val="FFFFFF"/>
                </a:solidFill>
                <a:latin typeface="Barlow"/>
                <a:ea typeface="Barlow"/>
                <a:cs typeface="Barlow"/>
                <a:sym typeface="Barlow"/>
              </a:endParaRPr>
            </a:p>
          </p:txBody>
        </p:sp>
        <p:sp>
          <p:nvSpPr>
            <p:cNvPr id="294" name="Google Shape;294;p30"/>
            <p:cNvSpPr txBox="1"/>
            <p:nvPr/>
          </p:nvSpPr>
          <p:spPr>
            <a:xfrm>
              <a:off x="2298986" y="1838319"/>
              <a:ext cx="3483853" cy="3594536"/>
            </a:xfrm>
            <a:prstGeom prst="rect">
              <a:avLst/>
            </a:prstGeom>
            <a:noFill/>
            <a:ln>
              <a:noFill/>
            </a:ln>
          </p:spPr>
          <p:txBody>
            <a:bodyPr spcFirstLastPara="1" wrap="square" lIns="91425" tIns="91425" rIns="91425" bIns="91425" anchor="t" anchorCtr="0">
              <a:noAutofit/>
            </a:bodyPr>
            <a:lstStyle/>
            <a:p>
              <a:r>
                <a:rPr lang="en-US" sz="1300" dirty="0"/>
                <a:t>Pay close attention to the positions the ads are appearing in. Sometimes, when keywords have a very low CTR, it’s because the ads they appear in are too low on the page. Try slowly increasing your bid over a few days until the ad moves to a higher position, which should translate into more clicks.</a:t>
              </a:r>
            </a:p>
            <a:p>
              <a:br>
                <a:rPr lang="en-US" sz="1300" dirty="0"/>
              </a:br>
              <a:endParaRPr lang="en-US" sz="1300" dirty="0"/>
            </a:p>
          </p:txBody>
        </p:sp>
      </p:grpSp>
      <p:sp>
        <p:nvSpPr>
          <p:cNvPr id="22" name="Google Shape;293;p30">
            <a:extLst>
              <a:ext uri="{FF2B5EF4-FFF2-40B4-BE49-F238E27FC236}">
                <a16:creationId xmlns:a16="http://schemas.microsoft.com/office/drawing/2014/main" id="{16B77362-ADDE-471F-9D42-025E37548A1D}"/>
              </a:ext>
            </a:extLst>
          </p:cNvPr>
          <p:cNvSpPr/>
          <p:nvPr/>
        </p:nvSpPr>
        <p:spPr>
          <a:xfrm>
            <a:off x="7376986" y="1419035"/>
            <a:ext cx="1677038" cy="6690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endParaRPr lang="en-US" dirty="0"/>
          </a:p>
          <a:p>
            <a:endParaRPr lang="en-US" dirty="0"/>
          </a:p>
          <a:p>
            <a:endParaRPr lang="en-US" sz="1600" b="1" dirty="0"/>
          </a:p>
          <a:p>
            <a:endParaRPr lang="en-US" b="1" dirty="0"/>
          </a:p>
          <a:p>
            <a:r>
              <a:rPr lang="en-US" b="1" dirty="0"/>
              <a:t>Strategy D:</a:t>
            </a:r>
            <a:endParaRPr lang="en-US" sz="1600" dirty="0"/>
          </a:p>
          <a:p>
            <a:r>
              <a:rPr lang="en-US" b="1" dirty="0"/>
              <a:t>Testing</a:t>
            </a:r>
            <a:endParaRPr lang="en-US" sz="1600" dirty="0"/>
          </a:p>
          <a:p>
            <a:br>
              <a:rPr lang="en-US" sz="1600" dirty="0"/>
            </a:br>
            <a:br>
              <a:rPr lang="en-US" dirty="0"/>
            </a:br>
            <a:br>
              <a:rPr lang="en-US" dirty="0"/>
            </a:br>
            <a:endParaRPr dirty="0">
              <a:solidFill>
                <a:srgbClr val="FFFFFF"/>
              </a:solidFill>
              <a:latin typeface="Barlow"/>
              <a:ea typeface="Barlow"/>
              <a:cs typeface="Barlow"/>
              <a:sym typeface="Barlow"/>
            </a:endParaRPr>
          </a:p>
        </p:txBody>
      </p:sp>
      <p:sp>
        <p:nvSpPr>
          <p:cNvPr id="23" name="Google Shape;288;p30">
            <a:extLst>
              <a:ext uri="{FF2B5EF4-FFF2-40B4-BE49-F238E27FC236}">
                <a16:creationId xmlns:a16="http://schemas.microsoft.com/office/drawing/2014/main" id="{8E4EF689-25D8-4727-9C05-0E4BA478A6FA}"/>
              </a:ext>
            </a:extLst>
          </p:cNvPr>
          <p:cNvSpPr txBox="1"/>
          <p:nvPr/>
        </p:nvSpPr>
        <p:spPr>
          <a:xfrm>
            <a:off x="7478786" y="2088035"/>
            <a:ext cx="1473439" cy="1918200"/>
          </a:xfrm>
          <a:prstGeom prst="rect">
            <a:avLst/>
          </a:prstGeom>
          <a:noFill/>
          <a:ln>
            <a:noFill/>
          </a:ln>
        </p:spPr>
        <p:txBody>
          <a:bodyPr spcFirstLastPara="1" wrap="square" lIns="91425" tIns="91425" rIns="91425" bIns="91425" anchor="t" anchorCtr="0">
            <a:noAutofit/>
          </a:bodyPr>
          <a:lstStyle/>
          <a:p>
            <a:r>
              <a:rPr lang="en-US" dirty="0"/>
              <a:t>Keep testing within each of the ad groups, make sure they are always running at least two different ad versions. </a:t>
            </a:r>
            <a:endParaRPr lang="en-US" sz="1200" dirty="0"/>
          </a:p>
          <a:p>
            <a:br>
              <a:rPr lang="en-US" sz="1200" dirty="0"/>
            </a:br>
            <a:endParaRPr lang="en-US" sz="1200" dirty="0"/>
          </a:p>
        </p:txBody>
      </p:sp>
    </p:spTree>
    <p:extLst>
      <p:ext uri="{BB962C8B-B14F-4D97-AF65-F5344CB8AC3E}">
        <p14:creationId xmlns:p14="http://schemas.microsoft.com/office/powerpoint/2010/main" val="225770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65" name="Google Shape;365;p3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B000"/>
                </a:solidFill>
              </a:rPr>
              <a:t>THANKS!</a:t>
            </a:r>
            <a:endParaRPr sz="9600">
              <a:solidFill>
                <a:srgbClr val="FFB000"/>
              </a:solidFill>
            </a:endParaRPr>
          </a:p>
        </p:txBody>
      </p:sp>
      <p:sp>
        <p:nvSpPr>
          <p:cNvPr id="366" name="Google Shape;366;p3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Any questions?</a:t>
            </a:r>
            <a:endParaRPr b="1" dirty="0"/>
          </a:p>
          <a:p>
            <a:pPr marL="0" lvl="0" indent="0" algn="l" rtl="0">
              <a:spcBef>
                <a:spcPts val="600"/>
              </a:spcBef>
              <a:spcAft>
                <a:spcPts val="0"/>
              </a:spcAft>
              <a:buClr>
                <a:schemeClr val="dk1"/>
              </a:buClr>
              <a:buSzPts val="1100"/>
              <a:buFont typeface="Arial"/>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6"/>
          <p:cNvSpPr txBox="1">
            <a:spLocks noGrp="1"/>
          </p:cNvSpPr>
          <p:nvPr>
            <p:ph type="ctrTitle" idx="4294967295"/>
          </p:nvPr>
        </p:nvSpPr>
        <p:spPr>
          <a:xfrm>
            <a:off x="1504677" y="569850"/>
            <a:ext cx="4375128" cy="7804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dirty="0">
                <a:solidFill>
                  <a:srgbClr val="FFB000"/>
                </a:solidFill>
              </a:rPr>
              <a:t>HELLO!</a:t>
            </a:r>
            <a:endParaRPr sz="9600" dirty="0">
              <a:solidFill>
                <a:srgbClr val="FFB000"/>
              </a:solidFill>
            </a:endParaRPr>
          </a:p>
        </p:txBody>
      </p:sp>
      <p:sp>
        <p:nvSpPr>
          <p:cNvPr id="110" name="Google Shape;110;p16"/>
          <p:cNvSpPr txBox="1">
            <a:spLocks noGrp="1"/>
          </p:cNvSpPr>
          <p:nvPr>
            <p:ph type="subTitle" idx="4294967295"/>
          </p:nvPr>
        </p:nvSpPr>
        <p:spPr>
          <a:xfrm>
            <a:off x="1504677" y="1350335"/>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 am Taj (</a:t>
            </a:r>
            <a:r>
              <a:rPr lang="en-US" b="1" dirty="0"/>
              <a:t>Captain Group 9)</a:t>
            </a:r>
            <a:endParaRPr b="1" dirty="0"/>
          </a:p>
          <a:p>
            <a:pPr marL="63500" indent="0">
              <a:buNone/>
            </a:pPr>
            <a:r>
              <a:rPr lang="en-US" b="1" dirty="0"/>
              <a:t>Group 9</a:t>
            </a:r>
            <a:endParaRPr lang="en-US" dirty="0"/>
          </a:p>
          <a:p>
            <a:r>
              <a:rPr lang="en-US" dirty="0" err="1"/>
              <a:t>Tajinder</a:t>
            </a:r>
            <a:r>
              <a:rPr lang="en-US" dirty="0"/>
              <a:t> Singh</a:t>
            </a:r>
          </a:p>
          <a:p>
            <a:r>
              <a:rPr lang="en-US" dirty="0" err="1"/>
              <a:t>Shrisha</a:t>
            </a:r>
            <a:r>
              <a:rPr lang="en-US" dirty="0"/>
              <a:t> </a:t>
            </a:r>
            <a:r>
              <a:rPr lang="en-US" dirty="0" err="1"/>
              <a:t>Vanga</a:t>
            </a:r>
            <a:endParaRPr lang="en-US" dirty="0"/>
          </a:p>
          <a:p>
            <a:r>
              <a:rPr lang="en-US" dirty="0"/>
              <a:t>Yang Wang</a:t>
            </a:r>
          </a:p>
          <a:p>
            <a:r>
              <a:rPr lang="en-US" dirty="0"/>
              <a:t>Chinmay </a:t>
            </a:r>
            <a:r>
              <a:rPr lang="en-US" dirty="0" err="1"/>
              <a:t>Karandikar</a:t>
            </a:r>
            <a:endParaRPr lang="en-US" dirty="0"/>
          </a:p>
          <a:p>
            <a:r>
              <a:rPr lang="en-US" dirty="0"/>
              <a:t>Saswat Sahoo</a:t>
            </a:r>
          </a:p>
          <a:p>
            <a:pPr marL="63500" indent="0">
              <a:buNone/>
            </a:pPr>
            <a:br>
              <a:rPr lang="en-US" dirty="0"/>
            </a:br>
            <a:endParaRPr b="1" dirty="0"/>
          </a:p>
        </p:txBody>
      </p:sp>
      <p:sp>
        <p:nvSpPr>
          <p:cNvPr id="111" name="Google Shape;111;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Turnstone</a:t>
            </a:r>
            <a:endParaRPr dirty="0"/>
          </a:p>
        </p:txBody>
      </p:sp>
      <p:sp>
        <p:nvSpPr>
          <p:cNvPr id="117" name="Google Shape;117;p17"/>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some details about our client</a:t>
            </a:r>
            <a:endParaRPr dirty="0"/>
          </a:p>
        </p:txBody>
      </p:sp>
      <p:pic>
        <p:nvPicPr>
          <p:cNvPr id="4" name="Picture 6" descr="Image result for turnstone non profit">
            <a:extLst>
              <a:ext uri="{FF2B5EF4-FFF2-40B4-BE49-F238E27FC236}">
                <a16:creationId xmlns:a16="http://schemas.microsoft.com/office/drawing/2014/main" id="{66C26EA5-CC2E-4F77-B4E6-1AAB2E7899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7677" y="438980"/>
            <a:ext cx="5476800" cy="1695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FD33B3-8752-4FAC-BF21-9E07F78810B3}"/>
              </a:ext>
            </a:extLst>
          </p:cNvPr>
          <p:cNvSpPr>
            <a:spLocks noGrp="1"/>
          </p:cNvSpPr>
          <p:nvPr>
            <p:ph type="subTitle" idx="1"/>
          </p:nvPr>
        </p:nvSpPr>
        <p:spPr/>
        <p:txBody>
          <a:bodyPr/>
          <a:lstStyle/>
          <a:p>
            <a:r>
              <a:rPr lang="en-US" dirty="0">
                <a:solidFill>
                  <a:schemeClr val="tx1"/>
                </a:solidFill>
              </a:rPr>
              <a:t>Turnstone is Northeast Indiana's only free-standing not for-profit organization providing a comprehensive continuum of supportive services addressing the unique needs of people with disabilities and their families. </a:t>
            </a:r>
          </a:p>
        </p:txBody>
      </p:sp>
      <p:pic>
        <p:nvPicPr>
          <p:cNvPr id="5" name="Picture 4">
            <a:extLst>
              <a:ext uri="{FF2B5EF4-FFF2-40B4-BE49-F238E27FC236}">
                <a16:creationId xmlns:a16="http://schemas.microsoft.com/office/drawing/2014/main" id="{8A0890EE-A9A8-494C-96D9-05B23A1505AE}"/>
              </a:ext>
            </a:extLst>
          </p:cNvPr>
          <p:cNvPicPr>
            <a:picLocks noChangeAspect="1"/>
          </p:cNvPicPr>
          <p:nvPr/>
        </p:nvPicPr>
        <p:blipFill>
          <a:blip r:embed="rId2"/>
          <a:stretch>
            <a:fillRect/>
          </a:stretch>
        </p:blipFill>
        <p:spPr>
          <a:xfrm>
            <a:off x="0" y="776176"/>
            <a:ext cx="9144000" cy="1795573"/>
          </a:xfrm>
          <a:prstGeom prst="rect">
            <a:avLst/>
          </a:prstGeom>
        </p:spPr>
      </p:pic>
    </p:spTree>
    <p:extLst>
      <p:ext uri="{BB962C8B-B14F-4D97-AF65-F5344CB8AC3E}">
        <p14:creationId xmlns:p14="http://schemas.microsoft.com/office/powerpoint/2010/main" val="408560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18"/>
          <p:cNvSpPr txBox="1">
            <a:spLocks noGrp="1"/>
          </p:cNvSpPr>
          <p:nvPr>
            <p:ph type="body" idx="1"/>
          </p:nvPr>
        </p:nvSpPr>
        <p:spPr>
          <a:xfrm>
            <a:off x="3731574" y="393525"/>
            <a:ext cx="4721309" cy="4104047"/>
          </a:xfrm>
          <a:prstGeom prst="rect">
            <a:avLst/>
          </a:prstGeom>
        </p:spPr>
        <p:txBody>
          <a:bodyPr spcFirstLastPara="1" wrap="square" lIns="91425" tIns="91425" rIns="91425" bIns="91425" anchor="t" anchorCtr="0">
            <a:noAutofit/>
          </a:bodyPr>
          <a:lstStyle/>
          <a:p>
            <a:pPr marL="0" lvl="0" indent="0">
              <a:buNone/>
            </a:pPr>
            <a:r>
              <a:rPr lang="en-US" b="0" dirty="0"/>
              <a:t>Turnstone’s mission is to provide therapeutic, educational, wellness and recreational programs to empower people with disabilities.</a:t>
            </a:r>
            <a:endParaRPr dirty="0"/>
          </a:p>
        </p:txBody>
      </p:sp>
      <p:sp>
        <p:nvSpPr>
          <p:cNvPr id="123" name="Google Shape;123;p1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F9DECE75-4601-4640-A2E2-3DB0C1498599}"/>
              </a:ext>
            </a:extLst>
          </p:cNvPr>
          <p:cNvPicPr>
            <a:picLocks noChangeAspect="1"/>
          </p:cNvPicPr>
          <p:nvPr/>
        </p:nvPicPr>
        <p:blipFill>
          <a:blip r:embed="rId4"/>
          <a:stretch>
            <a:fillRect/>
          </a:stretch>
        </p:blipFill>
        <p:spPr>
          <a:xfrm>
            <a:off x="-1" y="0"/>
            <a:ext cx="3731575"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Core Objectives of the Campaign</a:t>
            </a:r>
            <a:endParaRPr dirty="0">
              <a:solidFill>
                <a:schemeClr val="tx1"/>
              </a:solidFill>
            </a:endParaRPr>
          </a:p>
        </p:txBody>
      </p:sp>
      <p:grpSp>
        <p:nvGrpSpPr>
          <p:cNvPr id="281" name="Google Shape;281;p30"/>
          <p:cNvGrpSpPr/>
          <p:nvPr/>
        </p:nvGrpSpPr>
        <p:grpSpPr>
          <a:xfrm>
            <a:off x="8192081" y="607094"/>
            <a:ext cx="320958" cy="379470"/>
            <a:chOff x="4636075" y="261925"/>
            <a:chExt cx="401800" cy="475050"/>
          </a:xfrm>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0"/>
          <p:cNvGrpSpPr/>
          <p:nvPr/>
        </p:nvGrpSpPr>
        <p:grpSpPr>
          <a:xfrm>
            <a:off x="5160621" y="1401465"/>
            <a:ext cx="2070851" cy="2584314"/>
            <a:chOff x="4648218" y="791865"/>
            <a:chExt cx="2474429" cy="2584314"/>
          </a:xfrm>
        </p:grpSpPr>
        <p:sp>
          <p:nvSpPr>
            <p:cNvPr id="287" name="Google Shape;287;p30"/>
            <p:cNvSpPr/>
            <p:nvPr/>
          </p:nvSpPr>
          <p:spPr>
            <a:xfrm>
              <a:off x="4648218" y="791865"/>
              <a:ext cx="2474429" cy="6690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endParaRPr lang="en-US" dirty="0"/>
            </a:p>
            <a:p>
              <a:endParaRPr lang="en-US" dirty="0"/>
            </a:p>
            <a:p>
              <a:r>
                <a:rPr lang="en-US" sz="1600" b="1" dirty="0"/>
                <a:t>Recruit Volunteers</a:t>
              </a:r>
            </a:p>
            <a:p>
              <a:br>
                <a:rPr lang="en-US" dirty="0"/>
              </a:br>
              <a:endParaRPr b="1" dirty="0">
                <a:solidFill>
                  <a:srgbClr val="FFFFFF"/>
                </a:solidFill>
                <a:latin typeface="Barlow"/>
                <a:ea typeface="Barlow"/>
                <a:cs typeface="Barlow"/>
                <a:sym typeface="Barlow"/>
              </a:endParaRPr>
            </a:p>
          </p:txBody>
        </p:sp>
        <p:sp>
          <p:nvSpPr>
            <p:cNvPr id="288" name="Google Shape;288;p30"/>
            <p:cNvSpPr txBox="1"/>
            <p:nvPr/>
          </p:nvSpPr>
          <p:spPr>
            <a:xfrm>
              <a:off x="4648218" y="1457979"/>
              <a:ext cx="2236200" cy="1918200"/>
            </a:xfrm>
            <a:prstGeom prst="rect">
              <a:avLst/>
            </a:prstGeom>
            <a:noFill/>
            <a:ln>
              <a:noFill/>
            </a:ln>
          </p:spPr>
          <p:txBody>
            <a:bodyPr spcFirstLastPara="1" wrap="square" lIns="91425" tIns="91425" rIns="91425" bIns="91425" anchor="t" anchorCtr="0">
              <a:noAutofit/>
            </a:bodyPr>
            <a:lstStyle/>
            <a:p>
              <a:pPr marL="171450" indent="-171450" fontAlgn="base">
                <a:buFont typeface="Arial" panose="020B0604020202020204" pitchFamily="34" charset="0"/>
                <a:buChar char="•"/>
              </a:pPr>
              <a:r>
                <a:rPr lang="en-US" sz="1200" dirty="0"/>
                <a:t>They don’t have any tracker for volunteers</a:t>
              </a:r>
            </a:p>
            <a:p>
              <a:pPr marL="171450" indent="-171450" fontAlgn="base">
                <a:buFont typeface="Arial" panose="020B0604020202020204" pitchFamily="34" charset="0"/>
                <a:buChar char="•"/>
              </a:pPr>
              <a:endParaRPr lang="en-US" sz="1200" dirty="0"/>
            </a:p>
            <a:p>
              <a:pPr marL="171450" indent="-171450" fontAlgn="base">
                <a:buFont typeface="Arial" panose="020B0604020202020204" pitchFamily="34" charset="0"/>
                <a:buChar char="•"/>
              </a:pPr>
              <a:r>
                <a:rPr lang="en-US" sz="1200" dirty="0"/>
                <a:t>They can make aware of the upcoming events or programs for which they need volunteers using AdWords to recruit more volunteers.</a:t>
              </a:r>
            </a:p>
            <a:p>
              <a:pPr marL="171450" indent="-171450" fontAlgn="base">
                <a:buFont typeface="Arial" panose="020B0604020202020204" pitchFamily="34" charset="0"/>
                <a:buChar char="•"/>
              </a:pPr>
              <a:endParaRPr lang="en-US" sz="1200" dirty="0"/>
            </a:p>
            <a:p>
              <a:pPr marL="171450" indent="-171450" fontAlgn="base">
                <a:buFont typeface="Arial" panose="020B0604020202020204" pitchFamily="34" charset="0"/>
                <a:buChar char="•"/>
              </a:pPr>
              <a:r>
                <a:rPr lang="en-US" sz="1200" dirty="0"/>
                <a:t>Currently, they are not tracking any volunteer conversions on their website.</a:t>
              </a:r>
            </a:p>
          </p:txBody>
        </p:sp>
      </p:grpSp>
      <p:grpSp>
        <p:nvGrpSpPr>
          <p:cNvPr id="289" name="Google Shape;289;p30"/>
          <p:cNvGrpSpPr/>
          <p:nvPr/>
        </p:nvGrpSpPr>
        <p:grpSpPr>
          <a:xfrm>
            <a:off x="1281999" y="1413188"/>
            <a:ext cx="2543614" cy="3573481"/>
            <a:chOff x="139163" y="803588"/>
            <a:chExt cx="3546900" cy="3573481"/>
          </a:xfrm>
        </p:grpSpPr>
        <p:sp>
          <p:nvSpPr>
            <p:cNvPr id="290" name="Google Shape;290;p30"/>
            <p:cNvSpPr/>
            <p:nvPr/>
          </p:nvSpPr>
          <p:spPr>
            <a:xfrm>
              <a:off x="139163" y="803588"/>
              <a:ext cx="3546900" cy="669000"/>
            </a:xfrm>
            <a:prstGeom prst="homePlate">
              <a:avLst>
                <a:gd name="adj" fmla="val 50000"/>
              </a:avLst>
            </a:prstGeom>
            <a:solidFill>
              <a:srgbClr val="434343"/>
            </a:solidFill>
            <a:ln>
              <a:noFill/>
            </a:ln>
          </p:spPr>
          <p:txBody>
            <a:bodyPr spcFirstLastPara="1" wrap="square" lIns="91425" tIns="91425" rIns="91425" bIns="91425" anchor="ctr" anchorCtr="0">
              <a:noAutofit/>
            </a:bodyPr>
            <a:lstStyle/>
            <a:p>
              <a:pPr lvl="0" algn="ctr"/>
              <a:r>
                <a:rPr lang="en-US" sz="1600" b="1" dirty="0">
                  <a:solidFill>
                    <a:schemeClr val="bg1"/>
                  </a:solidFill>
                </a:rPr>
                <a:t>Educate Mission/ Awareness</a:t>
              </a:r>
              <a:endParaRPr sz="1600" b="1" dirty="0">
                <a:solidFill>
                  <a:schemeClr val="bg1"/>
                </a:solidFill>
                <a:latin typeface="Barlow"/>
                <a:ea typeface="Barlow"/>
                <a:cs typeface="Barlow"/>
                <a:sym typeface="Barlow"/>
              </a:endParaRPr>
            </a:p>
          </p:txBody>
        </p:sp>
        <p:sp>
          <p:nvSpPr>
            <p:cNvPr id="291" name="Google Shape;291;p30"/>
            <p:cNvSpPr txBox="1"/>
            <p:nvPr/>
          </p:nvSpPr>
          <p:spPr>
            <a:xfrm>
              <a:off x="360047" y="1460864"/>
              <a:ext cx="2609648" cy="2916205"/>
            </a:xfrm>
            <a:prstGeom prst="rect">
              <a:avLst/>
            </a:prstGeom>
            <a:noFill/>
            <a:ln>
              <a:noFill/>
            </a:ln>
          </p:spPr>
          <p:txBody>
            <a:bodyPr spcFirstLastPara="1" wrap="square" lIns="91425" tIns="91425" rIns="91425" bIns="91425" anchor="t" anchorCtr="0">
              <a:noAutofit/>
            </a:bodyPr>
            <a:lstStyle/>
            <a:p>
              <a:pPr marL="171450" indent="-171450" fontAlgn="base">
                <a:buFont typeface="Arial" panose="020B0604020202020204" pitchFamily="34" charset="0"/>
                <a:buChar char="•"/>
              </a:pPr>
              <a:r>
                <a:rPr lang="en-US" sz="1200" dirty="0"/>
                <a:t>Turnstone aspires to a world that accepts and values people based on their abilities.</a:t>
              </a:r>
            </a:p>
            <a:p>
              <a:pPr fontAlgn="base"/>
              <a:endParaRPr lang="en-US" sz="1200" dirty="0"/>
            </a:p>
            <a:p>
              <a:pPr marL="171450" indent="-171450" fontAlgn="base">
                <a:buFont typeface="Arial" panose="020B0604020202020204" pitchFamily="34" charset="0"/>
                <a:buChar char="•"/>
              </a:pPr>
              <a:r>
                <a:rPr lang="en-US" sz="1200" dirty="0"/>
                <a:t>Turnstone’ wants to provide therapeutic, educational, wellness and recreational programs to empower people with disabilities</a:t>
              </a:r>
            </a:p>
          </p:txBody>
        </p:sp>
      </p:grpSp>
      <p:grpSp>
        <p:nvGrpSpPr>
          <p:cNvPr id="292" name="Google Shape;292;p30"/>
          <p:cNvGrpSpPr/>
          <p:nvPr/>
        </p:nvGrpSpPr>
        <p:grpSpPr>
          <a:xfrm>
            <a:off x="3476231" y="1419035"/>
            <a:ext cx="2070851" cy="4243080"/>
            <a:chOff x="2298986" y="1189775"/>
            <a:chExt cx="3305702" cy="4243080"/>
          </a:xfrm>
        </p:grpSpPr>
        <p:sp>
          <p:nvSpPr>
            <p:cNvPr id="293" name="Google Shape;293;p30"/>
            <p:cNvSpPr/>
            <p:nvPr/>
          </p:nvSpPr>
          <p:spPr>
            <a:xfrm>
              <a:off x="2298988" y="1189775"/>
              <a:ext cx="3305700" cy="6690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endParaRPr lang="en-US" dirty="0"/>
            </a:p>
            <a:p>
              <a:r>
                <a:rPr lang="en-US" sz="1600" b="1" dirty="0"/>
                <a:t>Cultivate </a:t>
              </a:r>
            </a:p>
            <a:p>
              <a:r>
                <a:rPr lang="en-US" sz="1600" b="1" dirty="0"/>
                <a:t>Donors </a:t>
              </a:r>
              <a:br>
                <a:rPr lang="en-US" dirty="0"/>
              </a:br>
              <a:endParaRPr dirty="0">
                <a:solidFill>
                  <a:srgbClr val="FFFFFF"/>
                </a:solidFill>
                <a:latin typeface="Barlow"/>
                <a:ea typeface="Barlow"/>
                <a:cs typeface="Barlow"/>
                <a:sym typeface="Barlow"/>
              </a:endParaRPr>
            </a:p>
          </p:txBody>
        </p:sp>
        <p:sp>
          <p:nvSpPr>
            <p:cNvPr id="294" name="Google Shape;294;p30"/>
            <p:cNvSpPr txBox="1"/>
            <p:nvPr/>
          </p:nvSpPr>
          <p:spPr>
            <a:xfrm>
              <a:off x="2298986" y="1838319"/>
              <a:ext cx="2660097" cy="3594536"/>
            </a:xfrm>
            <a:prstGeom prst="rect">
              <a:avLst/>
            </a:prstGeom>
            <a:noFill/>
            <a:ln>
              <a:noFill/>
            </a:ln>
          </p:spPr>
          <p:txBody>
            <a:bodyPr spcFirstLastPara="1" wrap="square" lIns="91425" tIns="91425" rIns="91425" bIns="91425" anchor="t" anchorCtr="0">
              <a:noAutofit/>
            </a:bodyPr>
            <a:lstStyle/>
            <a:p>
              <a:pPr marL="171450" indent="-171450" fontAlgn="base">
                <a:buFont typeface="Arial" panose="020B0604020202020204" pitchFamily="34" charset="0"/>
                <a:buChar char="•"/>
              </a:pPr>
              <a:r>
                <a:rPr lang="en-US" sz="1200" dirty="0"/>
                <a:t>Their fundraising goal is to make people directly support their programs to empower people with disabilities by attending their fundraising events. </a:t>
              </a:r>
            </a:p>
            <a:p>
              <a:pPr marL="171450" indent="-171450" fontAlgn="base">
                <a:buFont typeface="Arial" panose="020B0604020202020204" pitchFamily="34" charset="0"/>
                <a:buChar char="•"/>
              </a:pPr>
              <a:endParaRPr lang="en-US" sz="1200" dirty="0"/>
            </a:p>
            <a:p>
              <a:pPr marL="171450" indent="-171450" fontAlgn="base">
                <a:buFont typeface="Arial" panose="020B0604020202020204" pitchFamily="34" charset="0"/>
                <a:buChar char="•"/>
              </a:pPr>
              <a:r>
                <a:rPr lang="en-US" sz="1200" dirty="0"/>
                <a:t>They have unlimited spending on marketing</a:t>
              </a:r>
            </a:p>
          </p:txBody>
        </p:sp>
      </p:grpSp>
      <p:sp>
        <p:nvSpPr>
          <p:cNvPr id="22" name="Google Shape;293;p30">
            <a:extLst>
              <a:ext uri="{FF2B5EF4-FFF2-40B4-BE49-F238E27FC236}">
                <a16:creationId xmlns:a16="http://schemas.microsoft.com/office/drawing/2014/main" id="{16B77362-ADDE-471F-9D42-025E37548A1D}"/>
              </a:ext>
            </a:extLst>
          </p:cNvPr>
          <p:cNvSpPr/>
          <p:nvPr/>
        </p:nvSpPr>
        <p:spPr>
          <a:xfrm>
            <a:off x="6886275" y="1401465"/>
            <a:ext cx="2070850" cy="6690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endParaRPr lang="en-US" dirty="0"/>
          </a:p>
          <a:p>
            <a:endParaRPr lang="en-US" dirty="0"/>
          </a:p>
          <a:p>
            <a:endParaRPr lang="en-US" sz="1600" b="1" dirty="0"/>
          </a:p>
          <a:p>
            <a:r>
              <a:rPr lang="en-US" sz="1600" b="1" dirty="0"/>
              <a:t>Promote Events</a:t>
            </a:r>
          </a:p>
          <a:p>
            <a:br>
              <a:rPr lang="en-US" dirty="0"/>
            </a:br>
            <a:br>
              <a:rPr lang="en-US" dirty="0"/>
            </a:br>
            <a:endParaRPr dirty="0">
              <a:solidFill>
                <a:srgbClr val="FFFFFF"/>
              </a:solidFill>
              <a:latin typeface="Barlow"/>
              <a:ea typeface="Barlow"/>
              <a:cs typeface="Barlow"/>
              <a:sym typeface="Barlow"/>
            </a:endParaRPr>
          </a:p>
        </p:txBody>
      </p:sp>
      <p:sp>
        <p:nvSpPr>
          <p:cNvPr id="23" name="Google Shape;288;p30">
            <a:extLst>
              <a:ext uri="{FF2B5EF4-FFF2-40B4-BE49-F238E27FC236}">
                <a16:creationId xmlns:a16="http://schemas.microsoft.com/office/drawing/2014/main" id="{8E4EF689-25D8-4727-9C05-0E4BA478A6FA}"/>
              </a:ext>
            </a:extLst>
          </p:cNvPr>
          <p:cNvSpPr txBox="1"/>
          <p:nvPr/>
        </p:nvSpPr>
        <p:spPr>
          <a:xfrm>
            <a:off x="6878923" y="2067579"/>
            <a:ext cx="2078202" cy="1918200"/>
          </a:xfrm>
          <a:prstGeom prst="rect">
            <a:avLst/>
          </a:prstGeom>
          <a:noFill/>
          <a:ln>
            <a:noFill/>
          </a:ln>
        </p:spPr>
        <p:txBody>
          <a:bodyPr spcFirstLastPara="1" wrap="square" lIns="91425" tIns="91425" rIns="91425" bIns="91425" anchor="t" anchorCtr="0">
            <a:noAutofit/>
          </a:bodyPr>
          <a:lstStyle/>
          <a:p>
            <a:pPr marL="171450" indent="-171450" fontAlgn="base">
              <a:buFont typeface="Arial" panose="020B0604020202020204" pitchFamily="34" charset="0"/>
              <a:buChar char="•"/>
            </a:pPr>
            <a:r>
              <a:rPr lang="en-US" sz="1200" dirty="0"/>
              <a:t>The scale of this event ranges from locally to internationally. The goals is to make aware and make more people participate in the events.</a:t>
            </a:r>
          </a:p>
          <a:p>
            <a:pPr marL="171450" indent="-171450" fontAlgn="base">
              <a:buFont typeface="Arial" panose="020B0604020202020204" pitchFamily="34" charset="0"/>
              <a:buChar char="•"/>
            </a:pPr>
            <a:endParaRPr lang="en-US" sz="1200" dirty="0"/>
          </a:p>
          <a:p>
            <a:pPr marL="171450" indent="-171450" fontAlgn="base">
              <a:buFont typeface="Arial" panose="020B0604020202020204" pitchFamily="34" charset="0"/>
              <a:buChar char="•"/>
            </a:pPr>
            <a:r>
              <a:rPr lang="en-US" sz="1200" dirty="0"/>
              <a:t>They don’t run any seasonal campaigns.</a:t>
            </a:r>
          </a:p>
          <a:p>
            <a:pPr marL="171450" indent="-171450" fontAlgn="base">
              <a:buFont typeface="Arial" panose="020B0604020202020204" pitchFamily="34" charset="0"/>
              <a:buChar char="•"/>
            </a:pPr>
            <a:endParaRPr lang="en-US" sz="1200" dirty="0"/>
          </a:p>
          <a:p>
            <a:pPr marL="171450" indent="-171450" fontAlgn="base">
              <a:buFont typeface="Arial" panose="020B0604020202020204" pitchFamily="34" charset="0"/>
              <a:buChar char="•"/>
            </a:pPr>
            <a:r>
              <a:rPr lang="en-US" sz="1200" dirty="0"/>
              <a:t>If they use </a:t>
            </a:r>
            <a:r>
              <a:rPr lang="en-US" sz="1200" dirty="0" err="1"/>
              <a:t>Adwords</a:t>
            </a:r>
            <a:r>
              <a:rPr lang="en-US" sz="1200" dirty="0"/>
              <a:t> to promote about the upcoming events and programs, then more people can turn up for the events.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did we proce</a:t>
            </a:r>
            <a:r>
              <a:rPr lang="en-US" dirty="0"/>
              <a:t>de…..</a:t>
            </a:r>
            <a:endParaRPr dirty="0"/>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r>
              <a:rPr lang="en-US" dirty="0"/>
              <a:t>We created two campaigns - Volunteer Awareness and Promote Donations. For each campaign, we had created one </a:t>
            </a:r>
            <a:r>
              <a:rPr lang="en-US" dirty="0" err="1"/>
              <a:t>adgroup</a:t>
            </a:r>
            <a:r>
              <a:rPr lang="en-US" dirty="0"/>
              <a:t> with two Ads each.</a:t>
            </a:r>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827651" y="509145"/>
            <a:ext cx="5455500" cy="20331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solidFill>
                  <a:srgbClr val="FFB000"/>
                </a:solidFill>
              </a:rPr>
              <a:t>Campaign </a:t>
            </a:r>
            <a:br>
              <a:rPr lang="en" sz="7200" dirty="0">
                <a:solidFill>
                  <a:srgbClr val="FFB000"/>
                </a:solidFill>
              </a:rPr>
            </a:br>
            <a:r>
              <a:rPr lang="en" sz="7200" dirty="0">
                <a:solidFill>
                  <a:srgbClr val="FFB000"/>
                </a:solidFill>
              </a:rPr>
              <a:t>Overview</a:t>
            </a:r>
            <a:endParaRPr sz="7200" dirty="0">
              <a:solidFill>
                <a:srgbClr val="FFB000"/>
              </a:solidFill>
            </a:endParaRPr>
          </a:p>
        </p:txBody>
      </p:sp>
      <p:sp>
        <p:nvSpPr>
          <p:cNvPr id="143" name="Google Shape;143;p20"/>
          <p:cNvSpPr/>
          <p:nvPr/>
        </p:nvSpPr>
        <p:spPr>
          <a:xfrm>
            <a:off x="7568290" y="2334064"/>
            <a:ext cx="261878" cy="2500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7243253" y="929993"/>
            <a:ext cx="1121957" cy="1122271"/>
            <a:chOff x="6654650" y="3665275"/>
            <a:chExt cx="409100" cy="409125"/>
          </a:xfrm>
        </p:grpSpPr>
        <p:sp>
          <p:nvSpPr>
            <p:cNvPr id="145" name="Google Shape;145;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0"/>
          <p:cNvGrpSpPr/>
          <p:nvPr/>
        </p:nvGrpSpPr>
        <p:grpSpPr>
          <a:xfrm rot="1057075">
            <a:off x="6161947" y="1812386"/>
            <a:ext cx="741255" cy="741354"/>
            <a:chOff x="570875" y="4322250"/>
            <a:chExt cx="443300" cy="443325"/>
          </a:xfrm>
        </p:grpSpPr>
        <p:sp>
          <p:nvSpPr>
            <p:cNvPr id="148" name="Google Shape;148;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0"/>
          <p:cNvSpPr/>
          <p:nvPr/>
        </p:nvSpPr>
        <p:spPr>
          <a:xfrm rot="2466613">
            <a:off x="6245163" y="1147346"/>
            <a:ext cx="363854" cy="34742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1609020">
            <a:off x="6777274" y="1365970"/>
            <a:ext cx="261831" cy="2500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rot="2926409">
            <a:off x="8364950" y="1564011"/>
            <a:ext cx="196068" cy="1872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rot="-1609718">
            <a:off x="7548927" y="309671"/>
            <a:ext cx="176665" cy="16868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6275" y="1367175"/>
            <a:ext cx="3482400" cy="367265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Action:</a:t>
            </a:r>
            <a:endParaRPr b="1" dirty="0"/>
          </a:p>
          <a:p>
            <a:pPr fontAlgn="base"/>
            <a:r>
              <a:rPr lang="en-US" sz="1800" dirty="0"/>
              <a:t>Create ad text specific to keywords within the ad group.</a:t>
            </a:r>
          </a:p>
          <a:p>
            <a:pPr fontAlgn="base"/>
            <a:r>
              <a:rPr lang="en-US" sz="1800" dirty="0"/>
              <a:t>Use broad match targeting and location targeting.</a:t>
            </a:r>
          </a:p>
          <a:p>
            <a:pPr fontAlgn="base"/>
            <a:r>
              <a:rPr lang="en-US" sz="1800" dirty="0"/>
              <a:t>Adjust bids for optimal ad positioning.</a:t>
            </a:r>
          </a:p>
          <a:p>
            <a:pPr fontAlgn="base"/>
            <a:r>
              <a:rPr lang="en-US" sz="1800" dirty="0"/>
              <a:t>Change the strategy once a week and decide the best one</a:t>
            </a:r>
            <a:r>
              <a:rPr lang="en-US" dirty="0"/>
              <a:t>.</a:t>
            </a:r>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br>
              <a:rPr lang="en-US" dirty="0"/>
            </a:br>
            <a:br>
              <a:rPr lang="en-US" dirty="0"/>
            </a:br>
            <a:r>
              <a:rPr lang="en-US" sz="3200" dirty="0"/>
              <a:t>Campaign 1: Volunteer Awareness</a:t>
            </a:r>
            <a:br>
              <a:rPr lang="en-US" b="0" dirty="0"/>
            </a:br>
            <a:br>
              <a:rPr lang="en-US" dirty="0"/>
            </a:br>
            <a:endParaRPr dirty="0"/>
          </a:p>
        </p:txBody>
      </p:sp>
      <p:sp>
        <p:nvSpPr>
          <p:cNvPr id="163" name="Google Shape;163;p21"/>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Results:</a:t>
            </a:r>
            <a:endParaRPr b="1" dirty="0"/>
          </a:p>
          <a:p>
            <a:pPr fontAlgn="base"/>
            <a:r>
              <a:rPr lang="en-US" dirty="0"/>
              <a:t>Increased the CTR and conversion rate.</a:t>
            </a:r>
          </a:p>
          <a:p>
            <a:pPr marL="0" lvl="0" indent="0">
              <a:buNone/>
            </a:pPr>
            <a:r>
              <a:rPr lang="en-US" b="1" dirty="0"/>
              <a:t>Improvement:</a:t>
            </a:r>
          </a:p>
          <a:p>
            <a:pPr marL="285750" indent="-285750"/>
            <a:r>
              <a:rPr lang="en-US" sz="1800" dirty="0"/>
              <a:t>Watch out for keywords that are attracting traffic but not conversions, or keywords with high bounce rates.</a:t>
            </a:r>
          </a:p>
          <a:p>
            <a:pPr marL="0" lvl="0" indent="0">
              <a:buNone/>
            </a:pPr>
            <a:endParaRPr lang="en-US" b="1"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720</Words>
  <Application>Microsoft Office PowerPoint</Application>
  <PresentationFormat>On-screen Show (16:9)</PresentationFormat>
  <Paragraphs>142</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Barlow</vt:lpstr>
      <vt:lpstr>Basset template</vt:lpstr>
      <vt:lpstr>TURNSTONE ONLINE AD CAMPAIGN REPORT</vt:lpstr>
      <vt:lpstr>HELLO!</vt:lpstr>
      <vt:lpstr>About Turnstone</vt:lpstr>
      <vt:lpstr>PowerPoint Presentation</vt:lpstr>
      <vt:lpstr>PowerPoint Presentation</vt:lpstr>
      <vt:lpstr>Core Objectives of the Campaign</vt:lpstr>
      <vt:lpstr>How did we procede…..</vt:lpstr>
      <vt:lpstr>Campaign  Overview</vt:lpstr>
      <vt:lpstr>  Campaign 1: Volunteer Awareness  </vt:lpstr>
      <vt:lpstr>  Campaign 2: Promote Donations  </vt:lpstr>
      <vt:lpstr>  Campaign 3: Turnstone General  </vt:lpstr>
      <vt:lpstr> Core Performance Metrics </vt:lpstr>
      <vt:lpstr>(PLZ INSERT TABLE)</vt:lpstr>
      <vt:lpstr>Recommended Next Steps: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TURNSTONE ONLINE AD CAMPAIGN REPORT</dc:title>
  <dc:creator>Saswat</dc:creator>
  <cp:lastModifiedBy> </cp:lastModifiedBy>
  <cp:revision>11</cp:revision>
  <dcterms:modified xsi:type="dcterms:W3CDTF">2020-05-28T03:08:21Z</dcterms:modified>
</cp:coreProperties>
</file>