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85" r:id="rId4"/>
  </p:sldMasterIdLst>
  <p:notesMasterIdLst>
    <p:notesMasterId r:id="rId26"/>
  </p:notesMasterIdLst>
  <p:handoutMasterIdLst>
    <p:handoutMasterId r:id="rId27"/>
  </p:handoutMasterIdLst>
  <p:sldIdLst>
    <p:sldId id="338" r:id="rId5"/>
    <p:sldId id="340" r:id="rId6"/>
    <p:sldId id="268" r:id="rId7"/>
    <p:sldId id="265" r:id="rId8"/>
    <p:sldId id="347" r:id="rId9"/>
    <p:sldId id="349" r:id="rId10"/>
    <p:sldId id="354" r:id="rId11"/>
    <p:sldId id="350" r:id="rId12"/>
    <p:sldId id="264" r:id="rId13"/>
    <p:sldId id="348" r:id="rId14"/>
    <p:sldId id="351" r:id="rId15"/>
    <p:sldId id="352" r:id="rId16"/>
    <p:sldId id="355" r:id="rId17"/>
    <p:sldId id="353" r:id="rId18"/>
    <p:sldId id="356" r:id="rId19"/>
    <p:sldId id="358" r:id="rId20"/>
    <p:sldId id="359" r:id="rId21"/>
    <p:sldId id="357" r:id="rId22"/>
    <p:sldId id="266" r:id="rId23"/>
    <p:sldId id="285" r:id="rId24"/>
    <p:sldId id="346" r:id="rId25"/>
  </p:sldIdLst>
  <p:sldSz cx="12192000" cy="6858000"/>
  <p:notesSz cx="6858000" cy="9144000"/>
  <p:embeddedFontLst>
    <p:embeddedFont>
      <p:font typeface="Wingdings 2" panose="05020102010507070707" pitchFamily="18" charset="2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Garamond" panose="02020404030301010803" pitchFamily="18" charset="0"/>
      <p:regular r:id="rId41"/>
      <p:bold r:id="rId42"/>
      <p: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51"/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75" autoAdjust="0"/>
    <p:restoredTop sz="93507"/>
  </p:normalViewPr>
  <p:slideViewPr>
    <p:cSldViewPr snapToGrid="0">
      <p:cViewPr>
        <p:scale>
          <a:sx n="75" d="100"/>
          <a:sy n="75" d="100"/>
        </p:scale>
        <p:origin x="-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4.fntdata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6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6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Importing required libraries(pandas, </a:t>
          </a:r>
          <a:r>
            <a:rPr lang="en-US" sz="1200" b="0" kern="1200" dirty="0" err="1" smtClean="0">
              <a:latin typeface="+mn-lt"/>
              <a:ea typeface="+mn-ea"/>
              <a:cs typeface="+mn-cs"/>
            </a:rPr>
            <a:t>matplotlib</a:t>
          </a:r>
          <a:r>
            <a:rPr lang="en-US" sz="1200" b="0" kern="1200" dirty="0" smtClean="0">
              <a:latin typeface="+mn-lt"/>
              <a:ea typeface="+mn-ea"/>
              <a:cs typeface="+mn-cs"/>
            </a:rPr>
            <a:t>, </a:t>
          </a:r>
          <a:r>
            <a:rPr lang="en-US" sz="1200" b="0" kern="1200" dirty="0" err="1" smtClean="0">
              <a:latin typeface="+mn-lt"/>
              <a:ea typeface="+mn-ea"/>
              <a:cs typeface="+mn-cs"/>
            </a:rPr>
            <a:t>seaborn</a:t>
          </a:r>
          <a:r>
            <a:rPr lang="en-US" sz="1200" b="0" kern="1200" dirty="0" smtClean="0">
              <a:latin typeface="+mn-lt"/>
              <a:ea typeface="+mn-ea"/>
              <a:cs typeface="+mn-cs"/>
            </a:rPr>
            <a:t>)</a:t>
          </a:r>
          <a:endParaRPr lang="en-US" sz="1200" b="0" kern="1200" dirty="0"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>
            <a:lnSpc>
              <a:spcPct val="100000"/>
            </a:lnSpc>
          </a:pPr>
          <a:r>
            <a:rPr lang="en-US" sz="1200" b="0" dirty="0" smtClean="0"/>
            <a:t>Importing Data from relevant sources</a:t>
          </a:r>
          <a:endParaRPr lang="en-US" sz="1200" b="0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71FC021-6A65-44D1-95B9-0E6C89079866}">
      <dgm:prSet phldrT="[Text]"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ct val="100000"/>
            </a:lnSpc>
          </a:pPr>
          <a:r>
            <a:rPr lang="en-US" sz="1200" b="0" dirty="0" smtClean="0"/>
            <a:t>Operating on null values</a:t>
          </a:r>
          <a:endParaRPr lang="en-US" sz="1200" b="0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07AD3FD-84FF-467E-9693-752776549C61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2CCB050-072A-41BF-BE1B-388CF53E5629}">
      <dgm:prSet custT="1"/>
      <dgm:spPr>
        <a:solidFill>
          <a:schemeClr val="tx2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16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9E838AE2-4659-4603-ABC8-58DF4222C0D4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16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Plotting boxplots, scatterplots for determining outliers and skewed values and rectifying it.</a:t>
          </a:r>
          <a:endParaRPr lang="en-US" sz="1200" b="0" kern="1200" dirty="0"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Cleaning any anomalies and importing required features in a </a:t>
          </a:r>
          <a:r>
            <a:rPr lang="en-US" sz="1200" b="0" kern="1200" dirty="0" err="1" smtClean="0">
              <a:latin typeface="+mn-lt"/>
              <a:ea typeface="+mn-ea"/>
              <a:cs typeface="+mn-cs"/>
            </a:rPr>
            <a:t>dataframe</a:t>
          </a:r>
          <a:r>
            <a:rPr lang="en-US" sz="1200" b="0" kern="1200" dirty="0" smtClean="0">
              <a:latin typeface="+mn-lt"/>
              <a:ea typeface="+mn-ea"/>
              <a:cs typeface="+mn-cs"/>
            </a:rPr>
            <a:t> to perform analysis</a:t>
          </a:r>
          <a:endParaRPr lang="en-US" sz="1200" b="0" kern="1200" dirty="0"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5BB2963-7B29-46C7-BE10-8E35AF9F6214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30655C-38CF-4F57-B95F-5468A499FF54}" type="pres">
      <dgm:prSet presAssocID="{AACEAFD5-63CF-4AFC-B46F-BE086C5D447C}" presName="composite" presStyleCnt="0"/>
      <dgm:spPr/>
    </dgm:pt>
    <dgm:pt modelId="{F364BED9-01E0-47E1-AC86-D0FD8439B2EA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E54DECE0-EAE6-4583-86DF-BB890BC905EA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F143D-D21B-4446-B636-ABC7A3445AC5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A7D7B-B60B-4D95-8D6E-587E4D56CA9A}" type="pres">
      <dgm:prSet presAssocID="{AACEAFD5-63CF-4AFC-B46F-BE086C5D447C}" presName="EmptyPlaceHolder" presStyleCnt="0"/>
      <dgm:spPr/>
    </dgm:pt>
    <dgm:pt modelId="{3B824884-8D95-4AE1-92FB-6B2578464228}" type="pres">
      <dgm:prSet presAssocID="{7A8D4B4D-06E9-4958-810D-A6226B6AC588}" presName="space" presStyleCnt="0"/>
      <dgm:spPr/>
    </dgm:pt>
    <dgm:pt modelId="{4C986A75-F7F7-49AD-9993-9E8B1918BCC8}" type="pres">
      <dgm:prSet presAssocID="{D07AD3FD-84FF-467E-9693-752776549C61}" presName="composite" presStyleCnt="0"/>
      <dgm:spPr/>
    </dgm:pt>
    <dgm:pt modelId="{022F1691-AE6D-4477-BC44-E8F2686EC6A4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tx2"/>
          </a:solidFill>
        </a:ln>
      </dgm:spPr>
    </dgm:pt>
    <dgm:pt modelId="{3AA20A8C-A5EF-46AE-BD63-0A02678CA41B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6A1E7-794D-45E8-877E-39FDFBB560AF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13EF0-E5A2-4DBD-8907-79968CD0B38E}" type="pres">
      <dgm:prSet presAssocID="{D07AD3FD-84FF-467E-9693-752776549C61}" presName="EmptyPlaceHolder" presStyleCnt="0"/>
      <dgm:spPr/>
    </dgm:pt>
    <dgm:pt modelId="{534DD77E-7117-4E81-A154-D81BA04CB872}" type="pres">
      <dgm:prSet presAssocID="{A8C9B7A9-BC2A-4753-B7F0-F2E361D95520}" presName="space" presStyleCnt="0"/>
      <dgm:spPr/>
    </dgm:pt>
    <dgm:pt modelId="{9F63FC1C-CD7E-4A67-9301-FFC176E0E176}" type="pres">
      <dgm:prSet presAssocID="{D71FC021-6A65-44D1-95B9-0E6C89079866}" presName="composite" presStyleCnt="0"/>
      <dgm:spPr/>
    </dgm:pt>
    <dgm:pt modelId="{AFA1CE62-DC7B-4A4C-B51C-0503CDC17C86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D6AEDCBD-90E1-459E-82D6-A8AE5D18C34E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99175-F866-43DE-99F7-141A31D855DA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6E431-7E2E-4F37-974F-11AF631F7222}" type="pres">
      <dgm:prSet presAssocID="{D71FC021-6A65-44D1-95B9-0E6C89079866}" presName="EmptyPlaceHolder" presStyleCnt="0"/>
      <dgm:spPr/>
    </dgm:pt>
    <dgm:pt modelId="{26E88796-B7DA-4D52-9CA2-502ABD8C6C86}" type="pres">
      <dgm:prSet presAssocID="{9B090D9D-470E-46E2-AABB-0368A52481AA}" presName="space" presStyleCnt="0"/>
      <dgm:spPr/>
    </dgm:pt>
    <dgm:pt modelId="{DC0C0974-8588-4CEE-84F3-39E1599690E9}" type="pres">
      <dgm:prSet presAssocID="{32CCB050-072A-41BF-BE1B-388CF53E5629}" presName="composite" presStyleCnt="0"/>
      <dgm:spPr/>
    </dgm:pt>
    <dgm:pt modelId="{1A1A1E18-EEA6-41F5-B765-A0EEA7AEDBA7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tx2"/>
          </a:solidFill>
        </a:ln>
      </dgm:spPr>
    </dgm:pt>
    <dgm:pt modelId="{C3C82E76-82A6-4B7A-AE33-D676E3C6FE39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B42BB-86CA-4830-B434-CF410F7CD0CF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D4A05-F98F-4DBE-AE86-0989663DCD43}" type="pres">
      <dgm:prSet presAssocID="{32CCB050-072A-41BF-BE1B-388CF53E5629}" presName="EmptyPlaceHolder" presStyleCnt="0"/>
      <dgm:spPr/>
    </dgm:pt>
    <dgm:pt modelId="{A3A7F719-42ED-432B-85A2-B60EF2F11376}" type="pres">
      <dgm:prSet presAssocID="{BF05D8EE-4413-4737-8721-DAF10D6CAB04}" presName="space" presStyleCnt="0"/>
      <dgm:spPr/>
    </dgm:pt>
    <dgm:pt modelId="{72FCC1AB-526B-4884-A7F2-5BFC5F8B0F59}" type="pres">
      <dgm:prSet presAssocID="{9E838AE2-4659-4603-ABC8-58DF4222C0D4}" presName="composite" presStyleCnt="0"/>
      <dgm:spPr/>
    </dgm:pt>
    <dgm:pt modelId="{301D083D-8CD1-4C94-9B11-84FBC6CDBB0B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/>
    </dgm:pt>
    <dgm:pt modelId="{50D2B87B-F32B-48E5-91AC-882EE784DBEF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1E94C-C5B9-469E-8273-7498CC810DE1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418BA-4617-4E07-90B9-E1DE61C943B1}" type="pres">
      <dgm:prSet presAssocID="{9E838AE2-4659-4603-ABC8-58DF4222C0D4}" presName="EmptyPlaceHolder" presStyleCnt="0"/>
      <dgm:spPr/>
    </dgm:pt>
  </dgm:ptLst>
  <dgm:cxnLst>
    <dgm:cxn modelId="{FD3C47C8-4CE3-40A0-9744-9ADD37197E1F}" type="presOf" srcId="{55C0B14E-AEA6-48D3-A387-ED4A3A3BF840}" destId="{35BB2963-7B29-46C7-BE10-8E35AF9F6214}" srcOrd="0" destOrd="0" presId="urn:microsoft.com/office/officeart/2016/7/layout/AccentHomeChevronProcess"/>
    <dgm:cxn modelId="{04F51F78-6BF9-417C-B796-02D4FEBEB713}" type="presOf" srcId="{32CCB050-072A-41BF-BE1B-388CF53E5629}" destId="{C3C82E76-82A6-4B7A-AE33-D676E3C6FE39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58A1DD42-80AA-4F5E-A3D3-9166824EF3F8}" type="presOf" srcId="{4A6BB192-9983-4F48-BBC5-6E384EED7EC5}" destId="{9A399175-F866-43DE-99F7-141A31D855DA}" srcOrd="0" destOrd="0" presId="urn:microsoft.com/office/officeart/2016/7/layout/AccentHomeChevronProcess"/>
    <dgm:cxn modelId="{2D0F50BD-14E7-4FA0-8D7C-1F069FA3D4AA}" type="presOf" srcId="{D71FC021-6A65-44D1-95B9-0E6C89079866}" destId="{D6AEDCBD-90E1-459E-82D6-A8AE5D18C34E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161B8779-2A55-49EB-AA59-EEAA27377ED8}" type="presOf" srcId="{D07AD3FD-84FF-467E-9693-752776549C61}" destId="{3AA20A8C-A5EF-46AE-BD63-0A02678CA41B}" srcOrd="0" destOrd="0" presId="urn:microsoft.com/office/officeart/2016/7/layout/AccentHomeChevronProcess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31861F0B-2AD2-4B1C-9FFE-00E27F2E4E4D}" type="presOf" srcId="{349299C9-846E-4827-813A-349CCCE20782}" destId="{810F143D-D21B-4446-B636-ABC7A3445AC5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60C6759B-5309-4FE4-8F34-5FA467C028B5}" type="presOf" srcId="{9E838AE2-4659-4603-ABC8-58DF4222C0D4}" destId="{50D2B87B-F32B-48E5-91AC-882EE784DBEF}" srcOrd="0" destOrd="0" presId="urn:microsoft.com/office/officeart/2016/7/layout/AccentHomeChevronProcess"/>
    <dgm:cxn modelId="{32F0F82F-FA45-4275-A3E0-FADBB2567831}" type="presOf" srcId="{C8E903CE-0CFD-4D68-A857-80E14557005E}" destId="{B7B1E94C-C5B9-469E-8273-7498CC810DE1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EC99DEE2-2E13-4396-BF81-C4FB8BC0096B}" type="presOf" srcId="{5D70EFF5-8B31-4A1F-AE44-51E4CF0013EB}" destId="{E276A1E7-794D-45E8-877E-39FDFBB560AF}" srcOrd="0" destOrd="0" presId="urn:microsoft.com/office/officeart/2016/7/layout/AccentHomeChevronProcess"/>
    <dgm:cxn modelId="{122011B5-B9EC-48A6-AF95-E893FBEF1F7E}" type="presOf" srcId="{AACEAFD5-63CF-4AFC-B46F-BE086C5D447C}" destId="{E54DECE0-EAE6-4583-86DF-BB890BC905EA}" srcOrd="0" destOrd="0" presId="urn:microsoft.com/office/officeart/2016/7/layout/AccentHomeChevronProcess"/>
    <dgm:cxn modelId="{BCCD3AB4-C3E2-4CC4-80DE-B1F3950A2E6C}" type="presOf" srcId="{04A40292-9119-41B2-B968-7B651F20675D}" destId="{A88B42BB-86CA-4830-B434-CF410F7CD0CF}" srcOrd="0" destOrd="0" presId="urn:microsoft.com/office/officeart/2016/7/layout/AccentHomeChevronProcess"/>
    <dgm:cxn modelId="{2C1AA4A8-4389-46CE-BEB5-107991BD9C96}" type="presParOf" srcId="{35BB2963-7B29-46C7-BE10-8E35AF9F6214}" destId="{2230655C-38CF-4F57-B95F-5468A499FF54}" srcOrd="0" destOrd="0" presId="urn:microsoft.com/office/officeart/2016/7/layout/AccentHomeChevronProcess"/>
    <dgm:cxn modelId="{2DFBF714-83F9-422A-B25A-F6F9F57BE1CE}" type="presParOf" srcId="{2230655C-38CF-4F57-B95F-5468A499FF54}" destId="{F364BED9-01E0-47E1-AC86-D0FD8439B2EA}" srcOrd="0" destOrd="0" presId="urn:microsoft.com/office/officeart/2016/7/layout/AccentHomeChevronProcess"/>
    <dgm:cxn modelId="{B5197DD2-75E6-44AB-AC23-7FC739B63BFA}" type="presParOf" srcId="{2230655C-38CF-4F57-B95F-5468A499FF54}" destId="{E54DECE0-EAE6-4583-86DF-BB890BC905EA}" srcOrd="1" destOrd="0" presId="urn:microsoft.com/office/officeart/2016/7/layout/AccentHomeChevronProcess"/>
    <dgm:cxn modelId="{55982A16-EFA7-4492-B8E8-14DF612E07F8}" type="presParOf" srcId="{2230655C-38CF-4F57-B95F-5468A499FF54}" destId="{810F143D-D21B-4446-B636-ABC7A3445AC5}" srcOrd="2" destOrd="0" presId="urn:microsoft.com/office/officeart/2016/7/layout/AccentHomeChevronProcess"/>
    <dgm:cxn modelId="{0920A5EF-F44E-4108-AED7-E1BCC675B4E2}" type="presParOf" srcId="{2230655C-38CF-4F57-B95F-5468A499FF54}" destId="{B1FA7D7B-B60B-4D95-8D6E-587E4D56CA9A}" srcOrd="3" destOrd="0" presId="urn:microsoft.com/office/officeart/2016/7/layout/AccentHomeChevronProcess"/>
    <dgm:cxn modelId="{C4A1D30F-E6F5-446F-8D65-3C068C5D7266}" type="presParOf" srcId="{35BB2963-7B29-46C7-BE10-8E35AF9F6214}" destId="{3B824884-8D95-4AE1-92FB-6B2578464228}" srcOrd="1" destOrd="0" presId="urn:microsoft.com/office/officeart/2016/7/layout/AccentHomeChevronProcess"/>
    <dgm:cxn modelId="{056FE2FC-D232-46AF-A227-191E29450693}" type="presParOf" srcId="{35BB2963-7B29-46C7-BE10-8E35AF9F6214}" destId="{4C986A75-F7F7-49AD-9993-9E8B1918BCC8}" srcOrd="2" destOrd="0" presId="urn:microsoft.com/office/officeart/2016/7/layout/AccentHomeChevronProcess"/>
    <dgm:cxn modelId="{4EB2C624-72AE-4379-B087-083A36FE09B9}" type="presParOf" srcId="{4C986A75-F7F7-49AD-9993-9E8B1918BCC8}" destId="{022F1691-AE6D-4477-BC44-E8F2686EC6A4}" srcOrd="0" destOrd="0" presId="urn:microsoft.com/office/officeart/2016/7/layout/AccentHomeChevronProcess"/>
    <dgm:cxn modelId="{0A1A67CF-678B-4422-B22F-09234BB94555}" type="presParOf" srcId="{4C986A75-F7F7-49AD-9993-9E8B1918BCC8}" destId="{3AA20A8C-A5EF-46AE-BD63-0A02678CA41B}" srcOrd="1" destOrd="0" presId="urn:microsoft.com/office/officeart/2016/7/layout/AccentHomeChevronProcess"/>
    <dgm:cxn modelId="{D2DA6DDC-438A-48BA-A246-BB0B331E62A8}" type="presParOf" srcId="{4C986A75-F7F7-49AD-9993-9E8B1918BCC8}" destId="{E276A1E7-794D-45E8-877E-39FDFBB560AF}" srcOrd="2" destOrd="0" presId="urn:microsoft.com/office/officeart/2016/7/layout/AccentHomeChevronProcess"/>
    <dgm:cxn modelId="{82714957-D7EC-4790-AD6B-ED393E9C58A2}" type="presParOf" srcId="{4C986A75-F7F7-49AD-9993-9E8B1918BCC8}" destId="{23613EF0-E5A2-4DBD-8907-79968CD0B38E}" srcOrd="3" destOrd="0" presId="urn:microsoft.com/office/officeart/2016/7/layout/AccentHomeChevronProcess"/>
    <dgm:cxn modelId="{27B69195-A41B-4205-BE10-08474D6E87FA}" type="presParOf" srcId="{35BB2963-7B29-46C7-BE10-8E35AF9F6214}" destId="{534DD77E-7117-4E81-A154-D81BA04CB872}" srcOrd="3" destOrd="0" presId="urn:microsoft.com/office/officeart/2016/7/layout/AccentHomeChevronProcess"/>
    <dgm:cxn modelId="{71DBB9A7-ADA6-44FF-8D66-E02B1A04F383}" type="presParOf" srcId="{35BB2963-7B29-46C7-BE10-8E35AF9F6214}" destId="{9F63FC1C-CD7E-4A67-9301-FFC176E0E176}" srcOrd="4" destOrd="0" presId="urn:microsoft.com/office/officeart/2016/7/layout/AccentHomeChevronProcess"/>
    <dgm:cxn modelId="{FC4577A7-A2C3-4477-8582-3AA0F22D14A5}" type="presParOf" srcId="{9F63FC1C-CD7E-4A67-9301-FFC176E0E176}" destId="{AFA1CE62-DC7B-4A4C-B51C-0503CDC17C86}" srcOrd="0" destOrd="0" presId="urn:microsoft.com/office/officeart/2016/7/layout/AccentHomeChevronProcess"/>
    <dgm:cxn modelId="{03622031-B9A3-4F55-939C-0E03ED3A0D4F}" type="presParOf" srcId="{9F63FC1C-CD7E-4A67-9301-FFC176E0E176}" destId="{D6AEDCBD-90E1-459E-82D6-A8AE5D18C34E}" srcOrd="1" destOrd="0" presId="urn:microsoft.com/office/officeart/2016/7/layout/AccentHomeChevronProcess"/>
    <dgm:cxn modelId="{F8995E0B-A962-4C8A-A213-2B2AB0BE0C41}" type="presParOf" srcId="{9F63FC1C-CD7E-4A67-9301-FFC176E0E176}" destId="{9A399175-F866-43DE-99F7-141A31D855DA}" srcOrd="2" destOrd="0" presId="urn:microsoft.com/office/officeart/2016/7/layout/AccentHomeChevronProcess"/>
    <dgm:cxn modelId="{09C52813-36BA-48DA-8309-470E9DECA991}" type="presParOf" srcId="{9F63FC1C-CD7E-4A67-9301-FFC176E0E176}" destId="{0646E431-7E2E-4F37-974F-11AF631F7222}" srcOrd="3" destOrd="0" presId="urn:microsoft.com/office/officeart/2016/7/layout/AccentHomeChevronProcess"/>
    <dgm:cxn modelId="{89647615-672C-4FA6-A4D6-45BAFF6EE386}" type="presParOf" srcId="{35BB2963-7B29-46C7-BE10-8E35AF9F6214}" destId="{26E88796-B7DA-4D52-9CA2-502ABD8C6C86}" srcOrd="5" destOrd="0" presId="urn:microsoft.com/office/officeart/2016/7/layout/AccentHomeChevronProcess"/>
    <dgm:cxn modelId="{C70F051D-3FBC-4A7E-B701-14E067AAE61E}" type="presParOf" srcId="{35BB2963-7B29-46C7-BE10-8E35AF9F6214}" destId="{DC0C0974-8588-4CEE-84F3-39E1599690E9}" srcOrd="6" destOrd="0" presId="urn:microsoft.com/office/officeart/2016/7/layout/AccentHomeChevronProcess"/>
    <dgm:cxn modelId="{CE063583-F066-43E1-9D42-1EA859373B60}" type="presParOf" srcId="{DC0C0974-8588-4CEE-84F3-39E1599690E9}" destId="{1A1A1E18-EEA6-41F5-B765-A0EEA7AEDBA7}" srcOrd="0" destOrd="0" presId="urn:microsoft.com/office/officeart/2016/7/layout/AccentHomeChevronProcess"/>
    <dgm:cxn modelId="{CAF22B9A-45A8-41C3-AE44-2A0A950462C0}" type="presParOf" srcId="{DC0C0974-8588-4CEE-84F3-39E1599690E9}" destId="{C3C82E76-82A6-4B7A-AE33-D676E3C6FE39}" srcOrd="1" destOrd="0" presId="urn:microsoft.com/office/officeart/2016/7/layout/AccentHomeChevronProcess"/>
    <dgm:cxn modelId="{FCB9EDB1-6C79-4F0D-982B-ECE9222FD03A}" type="presParOf" srcId="{DC0C0974-8588-4CEE-84F3-39E1599690E9}" destId="{A88B42BB-86CA-4830-B434-CF410F7CD0CF}" srcOrd="2" destOrd="0" presId="urn:microsoft.com/office/officeart/2016/7/layout/AccentHomeChevronProcess"/>
    <dgm:cxn modelId="{1663111C-AD1B-4778-AF3E-E71662B46D97}" type="presParOf" srcId="{DC0C0974-8588-4CEE-84F3-39E1599690E9}" destId="{67ED4A05-F98F-4DBE-AE86-0989663DCD43}" srcOrd="3" destOrd="0" presId="urn:microsoft.com/office/officeart/2016/7/layout/AccentHomeChevronProcess"/>
    <dgm:cxn modelId="{1F1A3CD3-6F37-40BA-8A96-3EC6E70063D4}" type="presParOf" srcId="{35BB2963-7B29-46C7-BE10-8E35AF9F6214}" destId="{A3A7F719-42ED-432B-85A2-B60EF2F11376}" srcOrd="7" destOrd="0" presId="urn:microsoft.com/office/officeart/2016/7/layout/AccentHomeChevronProcess"/>
    <dgm:cxn modelId="{ACF7E591-9053-490E-B977-AF883365E717}" type="presParOf" srcId="{35BB2963-7B29-46C7-BE10-8E35AF9F6214}" destId="{72FCC1AB-526B-4884-A7F2-5BFC5F8B0F59}" srcOrd="8" destOrd="0" presId="urn:microsoft.com/office/officeart/2016/7/layout/AccentHomeChevronProcess"/>
    <dgm:cxn modelId="{DB7A13FC-FD14-4955-9EB1-FD07F4A869F2}" type="presParOf" srcId="{72FCC1AB-526B-4884-A7F2-5BFC5F8B0F59}" destId="{301D083D-8CD1-4C94-9B11-84FBC6CDBB0B}" srcOrd="0" destOrd="0" presId="urn:microsoft.com/office/officeart/2016/7/layout/AccentHomeChevronProcess"/>
    <dgm:cxn modelId="{971FDFE6-E965-4F38-9C0A-CCBE8FE26F44}" type="presParOf" srcId="{72FCC1AB-526B-4884-A7F2-5BFC5F8B0F59}" destId="{50D2B87B-F32B-48E5-91AC-882EE784DBEF}" srcOrd="1" destOrd="0" presId="urn:microsoft.com/office/officeart/2016/7/layout/AccentHomeChevronProcess"/>
    <dgm:cxn modelId="{B76624A0-AD97-4AAE-B70E-F47A8258B400}" type="presParOf" srcId="{72FCC1AB-526B-4884-A7F2-5BFC5F8B0F59}" destId="{B7B1E94C-C5B9-469E-8273-7498CC810DE1}" srcOrd="2" destOrd="0" presId="urn:microsoft.com/office/officeart/2016/7/layout/AccentHomeChevronProcess"/>
    <dgm:cxn modelId="{24C7C7F8-14A1-4F6A-B783-AB9A93DA96C6}" type="presParOf" srcId="{72FCC1AB-526B-4884-A7F2-5BFC5F8B0F59}" destId="{2FB418BA-4617-4E07-90B9-E1DE61C943B1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Email</a:t>
          </a:r>
          <a:r>
            <a:rPr lang="en-US" sz="2000" b="0" i="0" dirty="0">
              <a:solidFill>
                <a:schemeClr val="tx2"/>
              </a:solidFill>
            </a:rPr>
            <a:t/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 smtClean="0">
              <a:solidFill>
                <a:schemeClr val="tx2"/>
              </a:solidFill>
            </a:rPr>
            <a:t>chinmay.khisti.ck@gmail.com</a:t>
          </a:r>
          <a:endParaRPr lang="en-US" sz="1600" b="0" i="0" dirty="0">
            <a:solidFill>
              <a:schemeClr val="tx2"/>
            </a:solidFill>
          </a:endParaRP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0" presStyleCnt="1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0" presStyleCnt="1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AD26E9B-C129-46B7-BFCC-98D5999B6B9A}" srcId="{D7951F77-4E36-4893-91C6-3151A6D51694}" destId="{BC68B812-A325-41D8-A08E-C2392666DF66}" srcOrd="0" destOrd="0" parTransId="{23A01A1D-B409-49E7-91BA-2321B9A237C2}" sibTransId="{E950D3C2-0472-429B-98B0-86C856FA65A1}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AC8A67FF-09EA-4C04-AE25-5A9F33A57654}" type="presParOf" srcId="{F61FEBF0-CB2F-4364-8F44-722FB7578D18}" destId="{763367BB-4527-4646-8015-D79C10A337E8}" srcOrd="0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4BED9-01E0-47E1-AC86-D0FD8439B2EA}">
      <dsp:nvSpPr>
        <dsp:cNvPr id="0" name=""/>
        <dsp:cNvSpPr/>
      </dsp:nvSpPr>
      <dsp:spPr>
        <a:xfrm rot="5400000">
          <a:off x="-825008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DECE0-EAE6-4583-86DF-BB890BC905EA}">
      <dsp:nvSpPr>
        <dsp:cNvPr id="0" name=""/>
        <dsp:cNvSpPr/>
      </dsp:nvSpPr>
      <dsp:spPr>
        <a:xfrm>
          <a:off x="2154" y="2655014"/>
          <a:ext cx="2297008" cy="612695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2154" y="2655014"/>
        <a:ext cx="2220421" cy="612695"/>
      </dsp:txXfrm>
    </dsp:sp>
    <dsp:sp modelId="{810F143D-D21B-4446-B636-ABC7A3445AC5}">
      <dsp:nvSpPr>
        <dsp:cNvPr id="0" name=""/>
        <dsp:cNvSpPr/>
      </dsp:nvSpPr>
      <dsp:spPr>
        <a:xfrm>
          <a:off x="185914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Importing required libraries(pandas, </a:t>
          </a:r>
          <a:r>
            <a:rPr lang="en-US" sz="1200" b="0" kern="1200" dirty="0" err="1" smtClean="0">
              <a:latin typeface="+mn-lt"/>
              <a:ea typeface="+mn-ea"/>
              <a:cs typeface="+mn-cs"/>
            </a:rPr>
            <a:t>matplotlib</a:t>
          </a:r>
          <a:r>
            <a:rPr lang="en-US" sz="1200" b="0" kern="1200" dirty="0" smtClean="0">
              <a:latin typeface="+mn-lt"/>
              <a:ea typeface="+mn-ea"/>
              <a:cs typeface="+mn-cs"/>
            </a:rPr>
            <a:t>, </a:t>
          </a:r>
          <a:r>
            <a:rPr lang="en-US" sz="1200" b="0" kern="1200" dirty="0" err="1" smtClean="0">
              <a:latin typeface="+mn-lt"/>
              <a:ea typeface="+mn-ea"/>
              <a:cs typeface="+mn-cs"/>
            </a:rPr>
            <a:t>seaborn</a:t>
          </a:r>
          <a:r>
            <a:rPr lang="en-US" sz="1200" b="0" kern="1200" dirty="0" smtClean="0">
              <a:latin typeface="+mn-lt"/>
              <a:ea typeface="+mn-ea"/>
              <a:cs typeface="+mn-cs"/>
            </a:rPr>
            <a:t>)</a:t>
          </a:r>
          <a:endParaRPr lang="en-US" sz="1200" b="0" kern="1200" dirty="0">
            <a:latin typeface="+mn-lt"/>
            <a:ea typeface="+mn-ea"/>
            <a:cs typeface="+mn-cs"/>
          </a:endParaRPr>
        </a:p>
      </dsp:txBody>
      <dsp:txXfrm>
        <a:off x="185914" y="927183"/>
        <a:ext cx="1865171" cy="1198392"/>
      </dsp:txXfrm>
    </dsp:sp>
    <dsp:sp modelId="{022F1691-AE6D-4477-BC44-E8F2686EC6A4}">
      <dsp:nvSpPr>
        <dsp:cNvPr id="0" name=""/>
        <dsp:cNvSpPr/>
      </dsp:nvSpPr>
      <dsp:spPr>
        <a:xfrm rot="5400000">
          <a:off x="1357149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20A8C-A5EF-46AE-BD63-0A02678CA41B}">
      <dsp:nvSpPr>
        <dsp:cNvPr id="0" name=""/>
        <dsp:cNvSpPr/>
      </dsp:nvSpPr>
      <dsp:spPr>
        <a:xfrm>
          <a:off x="2184312" y="2655014"/>
          <a:ext cx="2297008" cy="612695"/>
        </a:xfrm>
        <a:prstGeom prst="chevron">
          <a:avLst>
            <a:gd name="adj" fmla="val 25000"/>
          </a:avLst>
        </a:prstGeom>
        <a:solidFill>
          <a:schemeClr val="tx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337486" y="2655014"/>
        <a:ext cx="1990660" cy="612695"/>
      </dsp:txXfrm>
    </dsp:sp>
    <dsp:sp modelId="{E276A1E7-794D-45E8-877E-39FDFBB560AF}">
      <dsp:nvSpPr>
        <dsp:cNvPr id="0" name=""/>
        <dsp:cNvSpPr/>
      </dsp:nvSpPr>
      <dsp:spPr>
        <a:xfrm>
          <a:off x="2368073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Importing Data from relevant sources</a:t>
          </a:r>
          <a:endParaRPr lang="en-US" sz="1200" b="0" kern="1200" dirty="0"/>
        </a:p>
      </dsp:txBody>
      <dsp:txXfrm>
        <a:off x="2368073" y="927183"/>
        <a:ext cx="1865171" cy="1198392"/>
      </dsp:txXfrm>
    </dsp:sp>
    <dsp:sp modelId="{AFA1CE62-DC7B-4A4C-B51C-0503CDC17C86}">
      <dsp:nvSpPr>
        <dsp:cNvPr id="0" name=""/>
        <dsp:cNvSpPr/>
      </dsp:nvSpPr>
      <dsp:spPr>
        <a:xfrm rot="5400000">
          <a:off x="3539307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EDCBD-90E1-459E-82D6-A8AE5D18C34E}">
      <dsp:nvSpPr>
        <dsp:cNvPr id="0" name=""/>
        <dsp:cNvSpPr/>
      </dsp:nvSpPr>
      <dsp:spPr>
        <a:xfrm>
          <a:off x="4366470" y="2655014"/>
          <a:ext cx="2297008" cy="61269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519644" y="2655014"/>
        <a:ext cx="1990660" cy="612695"/>
      </dsp:txXfrm>
    </dsp:sp>
    <dsp:sp modelId="{9A399175-F866-43DE-99F7-141A31D855DA}">
      <dsp:nvSpPr>
        <dsp:cNvPr id="0" name=""/>
        <dsp:cNvSpPr/>
      </dsp:nvSpPr>
      <dsp:spPr>
        <a:xfrm>
          <a:off x="4550231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Operating on null values</a:t>
          </a:r>
          <a:endParaRPr lang="en-US" sz="1200" b="0" kern="1200" dirty="0"/>
        </a:p>
      </dsp:txBody>
      <dsp:txXfrm>
        <a:off x="4550231" y="927183"/>
        <a:ext cx="1865171" cy="1198392"/>
      </dsp:txXfrm>
    </dsp:sp>
    <dsp:sp modelId="{1A1A1E18-EEA6-41F5-B765-A0EEA7AEDBA7}">
      <dsp:nvSpPr>
        <dsp:cNvPr id="0" name=""/>
        <dsp:cNvSpPr/>
      </dsp:nvSpPr>
      <dsp:spPr>
        <a:xfrm rot="5400000">
          <a:off x="5721465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82E76-82A6-4B7A-AE33-D676E3C6FE39}">
      <dsp:nvSpPr>
        <dsp:cNvPr id="0" name=""/>
        <dsp:cNvSpPr/>
      </dsp:nvSpPr>
      <dsp:spPr>
        <a:xfrm>
          <a:off x="6548628" y="2655014"/>
          <a:ext cx="2297008" cy="612695"/>
        </a:xfrm>
        <a:prstGeom prst="chevron">
          <a:avLst>
            <a:gd name="adj" fmla="val 25000"/>
          </a:avLst>
        </a:prstGeom>
        <a:solidFill>
          <a:schemeClr val="tx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16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701802" y="2655014"/>
        <a:ext cx="1990660" cy="612695"/>
      </dsp:txXfrm>
    </dsp:sp>
    <dsp:sp modelId="{A88B42BB-86CA-4830-B434-CF410F7CD0CF}">
      <dsp:nvSpPr>
        <dsp:cNvPr id="0" name=""/>
        <dsp:cNvSpPr/>
      </dsp:nvSpPr>
      <dsp:spPr>
        <a:xfrm>
          <a:off x="6732389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Plotting boxplots, scatterplots for determining outliers and skewed values and rectifying it.</a:t>
          </a:r>
          <a:endParaRPr lang="en-US" sz="1200" b="0" kern="1200" dirty="0">
            <a:latin typeface="+mn-lt"/>
            <a:ea typeface="+mn-ea"/>
            <a:cs typeface="+mn-cs"/>
          </a:endParaRPr>
        </a:p>
      </dsp:txBody>
      <dsp:txXfrm>
        <a:off x="6732389" y="927183"/>
        <a:ext cx="1865171" cy="1198392"/>
      </dsp:txXfrm>
    </dsp:sp>
    <dsp:sp modelId="{301D083D-8CD1-4C94-9B11-84FBC6CDBB0B}">
      <dsp:nvSpPr>
        <dsp:cNvPr id="0" name=""/>
        <dsp:cNvSpPr/>
      </dsp:nvSpPr>
      <dsp:spPr>
        <a:xfrm rot="5400000">
          <a:off x="7903624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2B87B-F32B-48E5-91AC-882EE784DBEF}">
      <dsp:nvSpPr>
        <dsp:cNvPr id="0" name=""/>
        <dsp:cNvSpPr/>
      </dsp:nvSpPr>
      <dsp:spPr>
        <a:xfrm>
          <a:off x="8730787" y="2655014"/>
          <a:ext cx="2297008" cy="61269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16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883961" y="2655014"/>
        <a:ext cx="1990660" cy="612695"/>
      </dsp:txXfrm>
    </dsp:sp>
    <dsp:sp modelId="{B7B1E94C-C5B9-469E-8273-7498CC810DE1}">
      <dsp:nvSpPr>
        <dsp:cNvPr id="0" name=""/>
        <dsp:cNvSpPr/>
      </dsp:nvSpPr>
      <dsp:spPr>
        <a:xfrm>
          <a:off x="8914547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Cleaning any anomalies and importing required features in a </a:t>
          </a:r>
          <a:r>
            <a:rPr lang="en-US" sz="1200" b="0" kern="1200" dirty="0" err="1" smtClean="0">
              <a:latin typeface="+mn-lt"/>
              <a:ea typeface="+mn-ea"/>
              <a:cs typeface="+mn-cs"/>
            </a:rPr>
            <a:t>dataframe</a:t>
          </a:r>
          <a:r>
            <a:rPr lang="en-US" sz="1200" b="0" kern="1200" dirty="0" smtClean="0">
              <a:latin typeface="+mn-lt"/>
              <a:ea typeface="+mn-ea"/>
              <a:cs typeface="+mn-cs"/>
            </a:rPr>
            <a:t> to perform analysis</a:t>
          </a:r>
          <a:endParaRPr lang="en-US" sz="1200" b="0" kern="1200" dirty="0">
            <a:latin typeface="+mn-lt"/>
            <a:ea typeface="+mn-ea"/>
            <a:cs typeface="+mn-cs"/>
          </a:endParaRPr>
        </a:p>
      </dsp:txBody>
      <dsp:txXfrm>
        <a:off x="8914547" y="927183"/>
        <a:ext cx="1865171" cy="1198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D2B29-4977-4B70-ABE9-215A9E804015}">
      <dsp:nvSpPr>
        <dsp:cNvPr id="0" name=""/>
        <dsp:cNvSpPr/>
      </dsp:nvSpPr>
      <dsp:spPr>
        <a:xfrm>
          <a:off x="0" y="1409620"/>
          <a:ext cx="4510087" cy="120824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365494" y="1681475"/>
          <a:ext cx="664535" cy="66453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395524" y="1409620"/>
          <a:ext cx="3114562" cy="12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73" tIns="127873" rIns="127873" bIns="127873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>
              <a:solidFill>
                <a:schemeClr val="tx2"/>
              </a:solidFill>
            </a:rPr>
            <a:t>Email</a:t>
          </a:r>
          <a:r>
            <a:rPr lang="en-US" sz="2000" b="0" i="0" kern="1200" dirty="0">
              <a:solidFill>
                <a:schemeClr val="tx2"/>
              </a:solidFill>
            </a:rPr>
            <a:t/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 smtClean="0">
              <a:solidFill>
                <a:schemeClr val="tx2"/>
              </a:solidFill>
            </a:rPr>
            <a:t>chinmay.khisti.ck@gmail.com</a:t>
          </a:r>
          <a:endParaRPr lang="en-US" sz="1600" b="0" i="0" kern="1200" dirty="0">
            <a:solidFill>
              <a:schemeClr val="tx2"/>
            </a:solidFill>
          </a:endParaRPr>
        </a:p>
      </dsp:txBody>
      <dsp:txXfrm>
        <a:off x="1395524" y="1409620"/>
        <a:ext cx="3114562" cy="1208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28-May-22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28-May-22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28-May-22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rgbClr val="45455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rgbClr val="E32D9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28-May-22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28-May-22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 dirty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 on  Global  Terrorism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Chinmay Khisti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Terrorist activity by region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8" y="1754579"/>
            <a:ext cx="11932771" cy="4830517"/>
          </a:xfrm>
        </p:spPr>
      </p:pic>
    </p:spTree>
    <p:extLst>
      <p:ext uri="{BB962C8B-B14F-4D97-AF65-F5344CB8AC3E}">
        <p14:creationId xmlns:p14="http://schemas.microsoft.com/office/powerpoint/2010/main" val="31974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Worst attacks so far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062912"/>
              </p:ext>
            </p:extLst>
          </p:nvPr>
        </p:nvGraphicFramePr>
        <p:xfrm>
          <a:off x="425307" y="1989951"/>
          <a:ext cx="11433540" cy="40846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82263">
                  <a:extLst>
                    <a:ext uri="{9D8B030D-6E8A-4147-A177-3AD203B41FA5}">
                      <a16:colId xmlns:a16="http://schemas.microsoft.com/office/drawing/2014/main" val="2488189265"/>
                    </a:ext>
                  </a:extLst>
                </a:gridCol>
                <a:gridCol w="982263">
                  <a:extLst>
                    <a:ext uri="{9D8B030D-6E8A-4147-A177-3AD203B41FA5}">
                      <a16:colId xmlns:a16="http://schemas.microsoft.com/office/drawing/2014/main" val="1151283073"/>
                    </a:ext>
                  </a:extLst>
                </a:gridCol>
                <a:gridCol w="982263">
                  <a:extLst>
                    <a:ext uri="{9D8B030D-6E8A-4147-A177-3AD203B41FA5}">
                      <a16:colId xmlns:a16="http://schemas.microsoft.com/office/drawing/2014/main" val="3898556298"/>
                    </a:ext>
                  </a:extLst>
                </a:gridCol>
                <a:gridCol w="982263">
                  <a:extLst>
                    <a:ext uri="{9D8B030D-6E8A-4147-A177-3AD203B41FA5}">
                      <a16:colId xmlns:a16="http://schemas.microsoft.com/office/drawing/2014/main" val="1567286195"/>
                    </a:ext>
                  </a:extLst>
                </a:gridCol>
                <a:gridCol w="982263">
                  <a:extLst>
                    <a:ext uri="{9D8B030D-6E8A-4147-A177-3AD203B41FA5}">
                      <a16:colId xmlns:a16="http://schemas.microsoft.com/office/drawing/2014/main" val="82247979"/>
                    </a:ext>
                  </a:extLst>
                </a:gridCol>
                <a:gridCol w="982263">
                  <a:extLst>
                    <a:ext uri="{9D8B030D-6E8A-4147-A177-3AD203B41FA5}">
                      <a16:colId xmlns:a16="http://schemas.microsoft.com/office/drawing/2014/main" val="2743790202"/>
                    </a:ext>
                  </a:extLst>
                </a:gridCol>
                <a:gridCol w="982263">
                  <a:extLst>
                    <a:ext uri="{9D8B030D-6E8A-4147-A177-3AD203B41FA5}">
                      <a16:colId xmlns:a16="http://schemas.microsoft.com/office/drawing/2014/main" val="1656982630"/>
                    </a:ext>
                  </a:extLst>
                </a:gridCol>
                <a:gridCol w="982263">
                  <a:extLst>
                    <a:ext uri="{9D8B030D-6E8A-4147-A177-3AD203B41FA5}">
                      <a16:colId xmlns:a16="http://schemas.microsoft.com/office/drawing/2014/main" val="219616247"/>
                    </a:ext>
                  </a:extLst>
                </a:gridCol>
                <a:gridCol w="1087417">
                  <a:extLst>
                    <a:ext uri="{9D8B030D-6E8A-4147-A177-3AD203B41FA5}">
                      <a16:colId xmlns:a16="http://schemas.microsoft.com/office/drawing/2014/main" val="389137433"/>
                    </a:ext>
                  </a:extLst>
                </a:gridCol>
                <a:gridCol w="877109">
                  <a:extLst>
                    <a:ext uri="{9D8B030D-6E8A-4147-A177-3AD203B41FA5}">
                      <a16:colId xmlns:a16="http://schemas.microsoft.com/office/drawing/2014/main" val="3728155744"/>
                    </a:ext>
                  </a:extLst>
                </a:gridCol>
                <a:gridCol w="1610910">
                  <a:extLst>
                    <a:ext uri="{9D8B030D-6E8A-4147-A177-3AD203B41FA5}">
                      <a16:colId xmlns:a16="http://schemas.microsoft.com/office/drawing/2014/main" val="2540327339"/>
                    </a:ext>
                  </a:extLst>
                </a:gridCol>
              </a:tblGrid>
              <a:tr h="680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City</a:t>
                      </a:r>
                      <a:endParaRPr lang="en-US" sz="1400" dirty="0">
                        <a:effectLst/>
                      </a:endParaRP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Region</a:t>
                      </a:r>
                      <a:endParaRPr lang="en-US" sz="1400" dirty="0">
                        <a:effectLst/>
                      </a:endParaRP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Country</a:t>
                      </a:r>
                      <a:endParaRPr lang="en-US" sz="1400" dirty="0">
                        <a:effectLst/>
                      </a:endParaRP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Year</a:t>
                      </a:r>
                      <a:endParaRPr lang="en-US" sz="1400" dirty="0">
                        <a:effectLst/>
                      </a:endParaRP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Month</a:t>
                      </a:r>
                      <a:endParaRPr lang="en-US" sz="1400" dirty="0">
                        <a:effectLst/>
                      </a:endParaRP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Day</a:t>
                      </a:r>
                      <a:endParaRPr lang="en-US" sz="1400" dirty="0">
                        <a:effectLst/>
                      </a:endParaRP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Group</a:t>
                      </a:r>
                      <a:endParaRPr lang="en-US" sz="1400" dirty="0">
                        <a:effectLst/>
                      </a:endParaRP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Attack</a:t>
                      </a:r>
                      <a:r>
                        <a:rPr lang="en-US" sz="1400" baseline="0" dirty="0" smtClean="0">
                          <a:effectLst/>
                        </a:rPr>
                        <a:t> type</a:t>
                      </a:r>
                      <a:endParaRPr lang="en-US" sz="1400" dirty="0">
                        <a:effectLst/>
                      </a:endParaRP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People affected(</a:t>
                      </a:r>
                      <a:r>
                        <a:rPr lang="en-US" sz="1400" dirty="0" err="1" smtClean="0">
                          <a:effectLst/>
                        </a:rPr>
                        <a:t>avg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latitude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longitude</a:t>
                      </a:r>
                    </a:p>
                  </a:txBody>
                  <a:tcPr marL="39580" marR="39580" marT="19790" marB="19790" anchor="ctr"/>
                </a:tc>
                <a:extLst>
                  <a:ext uri="{0D108BD9-81ED-4DB2-BD59-A6C34878D82A}">
                    <a16:rowId xmlns:a16="http://schemas.microsoft.com/office/drawing/2014/main" val="2161980377"/>
                  </a:ext>
                </a:extLst>
              </a:tr>
              <a:tr h="68077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New York City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North America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United States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2001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Al-Qaida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Hijacking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3085.50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40.697132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-73.931351</a:t>
                      </a:r>
                    </a:p>
                  </a:txBody>
                  <a:tcPr marL="39580" marR="39580" marT="19790" marB="19790" anchor="ctr"/>
                </a:tc>
                <a:extLst>
                  <a:ext uri="{0D108BD9-81ED-4DB2-BD59-A6C34878D82A}">
                    <a16:rowId xmlns:a16="http://schemas.microsoft.com/office/drawing/2014/main" val="1060356341"/>
                  </a:ext>
                </a:extLst>
              </a:tr>
              <a:tr h="68077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New York City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North America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United States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2001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Al-Qaida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Hijacking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3085.00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40.697132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-73.931351</a:t>
                      </a:r>
                    </a:p>
                  </a:txBody>
                  <a:tcPr marL="39580" marR="39580" marT="19790" marB="19790" anchor="ctr"/>
                </a:tc>
                <a:extLst>
                  <a:ext uri="{0D108BD9-81ED-4DB2-BD59-A6C34878D82A}">
                    <a16:rowId xmlns:a16="http://schemas.microsoft.com/office/drawing/2014/main" val="706352639"/>
                  </a:ext>
                </a:extLst>
              </a:tr>
              <a:tr h="68077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Tokyo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East Asia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Japan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1995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Aum Shinri Kyo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Unarmed Assault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1384.75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35.689125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139.747742</a:t>
                      </a:r>
                    </a:p>
                  </a:txBody>
                  <a:tcPr marL="39580" marR="39580" marT="19790" marB="19790" anchor="ctr"/>
                </a:tc>
                <a:extLst>
                  <a:ext uri="{0D108BD9-81ED-4DB2-BD59-A6C34878D82A}">
                    <a16:rowId xmlns:a16="http://schemas.microsoft.com/office/drawing/2014/main" val="4213952525"/>
                  </a:ext>
                </a:extLst>
              </a:tr>
              <a:tr h="68077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Nairobi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Sub-Saharan Africa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Kenya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1998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Al-Qaida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Bombing/Explosion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1168.00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-1.285180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36.821107</a:t>
                      </a:r>
                    </a:p>
                  </a:txBody>
                  <a:tcPr marL="39580" marR="39580" marT="19790" marB="19790" anchor="ctr"/>
                </a:tc>
                <a:extLst>
                  <a:ext uri="{0D108BD9-81ED-4DB2-BD59-A6C34878D82A}">
                    <a16:rowId xmlns:a16="http://schemas.microsoft.com/office/drawing/2014/main" val="3585548932"/>
                  </a:ext>
                </a:extLst>
              </a:tr>
              <a:tr h="68077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Gikoro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Sub-Saharan Africa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Rwanda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1994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13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Hutu extremists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Armed Assault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885.00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-1.932787</a:t>
                      </a:r>
                    </a:p>
                  </a:txBody>
                  <a:tcPr marL="39580" marR="39580" marT="19790" marB="19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30.332456</a:t>
                      </a:r>
                    </a:p>
                  </a:txBody>
                  <a:tcPr marL="39580" marR="39580" marT="19790" marB="19790" anchor="ctr"/>
                </a:tc>
                <a:extLst>
                  <a:ext uri="{0D108BD9-81ED-4DB2-BD59-A6C34878D82A}">
                    <a16:rowId xmlns:a16="http://schemas.microsoft.com/office/drawing/2014/main" val="157085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Top Countries affected by terrorist attacks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7" y="1437058"/>
            <a:ext cx="6271167" cy="5137340"/>
          </a:xfrm>
        </p:spPr>
      </p:pic>
    </p:spTree>
    <p:extLst>
      <p:ext uri="{BB962C8B-B14F-4D97-AF65-F5344CB8AC3E}">
        <p14:creationId xmlns:p14="http://schemas.microsoft.com/office/powerpoint/2010/main" val="37608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Attack share of top </a:t>
            </a:r>
            <a:r>
              <a:rPr lang="en-US" b="1" dirty="0" smtClean="0"/>
              <a:t>20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19" y="883178"/>
            <a:ext cx="9444071" cy="5974821"/>
          </a:xfrm>
        </p:spPr>
      </p:pic>
    </p:spTree>
    <p:extLst>
      <p:ext uri="{BB962C8B-B14F-4D97-AF65-F5344CB8AC3E}">
        <p14:creationId xmlns:p14="http://schemas.microsoft.com/office/powerpoint/2010/main" val="15445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Kill count vs Type of Attack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33" y="1458913"/>
            <a:ext cx="5962600" cy="5334014"/>
          </a:xfrm>
        </p:spPr>
      </p:pic>
      <p:sp>
        <p:nvSpPr>
          <p:cNvPr id="8" name="Rectangle 7"/>
          <p:cNvSpPr/>
          <p:nvPr/>
        </p:nvSpPr>
        <p:spPr>
          <a:xfrm>
            <a:off x="10051821" y="252466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54551"/>
                </a:solidFill>
                <a:latin typeface="Consolas" panose="020B0609020204030204" pitchFamily="49" charset="0"/>
              </a:rPr>
              <a:t>411868</a:t>
            </a:r>
            <a:endParaRPr lang="en-US" dirty="0">
              <a:solidFill>
                <a:srgbClr val="45455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2734" y="2074333"/>
            <a:ext cx="180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Killed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wise casualties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3" y="1222763"/>
            <a:ext cx="10769564" cy="5635237"/>
          </a:xfrm>
        </p:spPr>
      </p:pic>
    </p:spTree>
    <p:extLst>
      <p:ext uri="{BB962C8B-B14F-4D97-AF65-F5344CB8AC3E}">
        <p14:creationId xmlns:p14="http://schemas.microsoft.com/office/powerpoint/2010/main" val="10655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8" y="781580"/>
            <a:ext cx="11402512" cy="5373687"/>
          </a:xfrm>
        </p:spPr>
      </p:pic>
    </p:spTree>
    <p:extLst>
      <p:ext uri="{BB962C8B-B14F-4D97-AF65-F5344CB8AC3E}">
        <p14:creationId xmlns:p14="http://schemas.microsoft.com/office/powerpoint/2010/main" val="9800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5" y="324380"/>
            <a:ext cx="11446380" cy="5856287"/>
          </a:xfrm>
        </p:spPr>
      </p:pic>
    </p:spTree>
    <p:extLst>
      <p:ext uri="{BB962C8B-B14F-4D97-AF65-F5344CB8AC3E}">
        <p14:creationId xmlns:p14="http://schemas.microsoft.com/office/powerpoint/2010/main" val="22230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325" y="211090"/>
            <a:ext cx="11029616" cy="7401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Top casualties count in each country and the group responsible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608633"/>
              </p:ext>
            </p:extLst>
          </p:nvPr>
        </p:nvGraphicFramePr>
        <p:xfrm>
          <a:off x="1862668" y="739524"/>
          <a:ext cx="8779932" cy="61184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41332">
                  <a:extLst>
                    <a:ext uri="{9D8B030D-6E8A-4147-A177-3AD203B41FA5}">
                      <a16:colId xmlns:a16="http://schemas.microsoft.com/office/drawing/2014/main" val="2886553325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7500140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5811849"/>
                    </a:ext>
                  </a:extLst>
                </a:gridCol>
              </a:tblGrid>
              <a:tr h="2913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 smtClean="0">
                          <a:effectLst/>
                        </a:rPr>
                        <a:t>Terrorist Group</a:t>
                      </a:r>
                      <a:endParaRPr lang="en-US" sz="1400" dirty="0">
                        <a:effectLst/>
                      </a:endParaRPr>
                    </a:p>
                  </a:txBody>
                  <a:tcPr marL="23720" marR="23720" marT="11860" marB="1186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smtClean="0">
                          <a:effectLst/>
                        </a:rPr>
                        <a:t>Country</a:t>
                      </a:r>
                      <a:endParaRPr lang="en-US" sz="1400" dirty="0">
                        <a:effectLst/>
                      </a:endParaRPr>
                    </a:p>
                  </a:txBody>
                  <a:tcPr marL="23720" marR="23720" marT="11860" marB="118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 smtClean="0">
                          <a:effectLst/>
                        </a:rPr>
                        <a:t>Casualties</a:t>
                      </a:r>
                      <a:endParaRPr lang="en-US" sz="1400" dirty="0">
                        <a:effectLst/>
                      </a:endParaRP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3564193747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Islamic State of Iraq and the Levant (ISIL)</a:t>
                      </a:r>
                      <a:endParaRPr lang="en-US" sz="1400" b="0" dirty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Iraq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31058.0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1888253589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Taliban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Afghanistan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29269.0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1919402154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Boko Haram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Nigeria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16917.0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2746821687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Shining Path (SL)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Peru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11595.0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3278815375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Liberation Tigers of Tamil Eelam (LTTE)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Sri Lanka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10928.0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4077161837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Al-Shabaab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Somalia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8176.0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3804889704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 err="1">
                          <a:effectLst/>
                        </a:rPr>
                        <a:t>Farabundo</a:t>
                      </a:r>
                      <a:r>
                        <a:rPr lang="en-US" sz="1400" dirty="0">
                          <a:effectLst/>
                        </a:rPr>
                        <a:t> Marti National Liberation Front (FMLN)</a:t>
                      </a:r>
                      <a:endParaRPr lang="en-US" sz="1400" b="0" dirty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El Salvador</a:t>
                      </a:r>
                      <a:endParaRPr lang="en-US" sz="1400" b="0" dirty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8019.0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3687333003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Islamic State of Iraq and the Levant (ISIL)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Syria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6883.0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477990067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Nicaraguan Democratic Force (FDN)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Nicaragua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6630.0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1694361866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Tehrik-i-Taliban Pakistan (TTP)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Pakistan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6014.0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969194914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Revolutionary Armed Forces of Colombia (FARC)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Colombia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5644.0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1766133826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Kurdistan Workers' Party (PKK)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Turkey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4845.0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3225829675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New People's Army (NPA)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Philippines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4385.0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2023218483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Al-Qaida in Iraq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Iraq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4273.0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3260318438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>
                          <a:effectLst/>
                        </a:rPr>
                        <a:t>Al-Qaida in the Arabian Peninsula (AQAP)</a:t>
                      </a:r>
                      <a:endParaRPr lang="it-IT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Yemen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3504.0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2913808846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Al-Qaida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United States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3001.0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345994430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Fulani extremists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Nigeria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2986.0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2055768793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Al-Nusrah Front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Syria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2926.0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1221297522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Houthi extremists (Ansar Allah)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Yemen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2834.0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3210655623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National Union for the Total Independence of Angola (UNITA)</a:t>
                      </a:r>
                      <a:endParaRPr lang="en-US" sz="1400" b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Angola</a:t>
                      </a:r>
                      <a:endParaRPr lang="en-US" sz="1400" b="0" dirty="0">
                        <a:effectLst/>
                      </a:endParaRPr>
                    </a:p>
                  </a:txBody>
                  <a:tcPr marL="23720" marR="23720" marT="11860" marB="1186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2700.0</a:t>
                      </a:r>
                    </a:p>
                  </a:txBody>
                  <a:tcPr marL="23720" marR="23720" marT="11860" marB="11860" anchor="ctr"/>
                </a:tc>
                <a:extLst>
                  <a:ext uri="{0D108BD9-81ED-4DB2-BD59-A6C34878D82A}">
                    <a16:rowId xmlns:a16="http://schemas.microsoft.com/office/drawing/2014/main" val="212197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oman sitting at a table in front of a computer working late into the night">
            <a:extLst>
              <a:ext uri="{FF2B5EF4-FFF2-40B4-BE49-F238E27FC236}">
                <a16:creationId xmlns:a16="http://schemas.microsoft.com/office/drawing/2014/main" id="{AF4DEF81-F1BD-A944-954B-12098682A6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5245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Conclusion.</a:t>
            </a:r>
            <a:endParaRPr lang="en-US" dirty="0"/>
          </a:p>
          <a:p>
            <a:r>
              <a:rPr lang="en-US" dirty="0" smtClean="0"/>
              <a:t>Utilizing unused features like target, suicide, etc. from dataset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and Next </a:t>
            </a:r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6813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  <a:p>
            <a:r>
              <a:rPr lang="en-US" dirty="0" smtClean="0"/>
              <a:t>Details of data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Insights</a:t>
            </a:r>
            <a:endParaRPr lang="en-US" dirty="0"/>
          </a:p>
          <a:p>
            <a:pPr lvl="1"/>
            <a:r>
              <a:rPr lang="en-US" dirty="0" smtClean="0"/>
              <a:t>Top Insights</a:t>
            </a:r>
            <a:endParaRPr lang="en-US" dirty="0"/>
          </a:p>
          <a:p>
            <a:pPr lvl="1"/>
            <a:r>
              <a:rPr lang="en-US" dirty="0" smtClean="0"/>
              <a:t>Number of Attacks by year</a:t>
            </a:r>
            <a:endParaRPr lang="en-US" dirty="0"/>
          </a:p>
          <a:p>
            <a:pPr lvl="1"/>
            <a:r>
              <a:rPr lang="en-US" dirty="0" smtClean="0"/>
              <a:t>Terrorist attacks hotspots on world map</a:t>
            </a:r>
            <a:endParaRPr lang="en-US" dirty="0"/>
          </a:p>
          <a:p>
            <a:pPr lvl="1"/>
            <a:r>
              <a:rPr lang="en-US" dirty="0" smtClean="0"/>
              <a:t>Over all insights of attacks</a:t>
            </a:r>
            <a:endParaRPr lang="en-US" dirty="0"/>
          </a:p>
          <a:p>
            <a:pPr lvl="1"/>
            <a:r>
              <a:rPr lang="en-US" dirty="0" smtClean="0"/>
              <a:t>Contribution of each attack type</a:t>
            </a:r>
            <a:endParaRPr lang="en-US" dirty="0"/>
          </a:p>
          <a:p>
            <a:pPr lvl="1"/>
            <a:r>
              <a:rPr lang="en-US" dirty="0"/>
              <a:t>Terrorist activity by region</a:t>
            </a:r>
            <a:endParaRPr lang="en-US" dirty="0"/>
          </a:p>
          <a:p>
            <a:pPr lvl="1"/>
            <a:r>
              <a:rPr lang="en-US" dirty="0"/>
              <a:t>Top 5 Worst attacks so </a:t>
            </a:r>
            <a:r>
              <a:rPr lang="en-US" dirty="0" smtClean="0"/>
              <a:t>far</a:t>
            </a:r>
          </a:p>
          <a:p>
            <a:pPr lvl="1"/>
            <a:r>
              <a:rPr lang="en-US" dirty="0" smtClean="0"/>
              <a:t>Top countries affected by attacks</a:t>
            </a:r>
          </a:p>
          <a:p>
            <a:pPr lvl="1"/>
            <a:r>
              <a:rPr lang="en-US" dirty="0"/>
              <a:t>Kill count vs Type of Attack</a:t>
            </a:r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525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Group of people at a meeting">
            <a:extLst>
              <a:ext uri="{FF2B5EF4-FFF2-40B4-BE49-F238E27FC236}">
                <a16:creationId xmlns:a16="http://schemas.microsoft.com/office/drawing/2014/main" id="{796C1EC2-BD9F-AF46-8E97-9C93189398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138" y="917461"/>
            <a:ext cx="2205037" cy="49896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</a:t>
            </a:r>
            <a:r>
              <a:rPr lang="en-US" dirty="0" smtClean="0"/>
              <a:t>us</a:t>
            </a:r>
            <a:endParaRPr lang="en-US" dirty="0"/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0188F943-8FD7-DF4B-B294-76C5998AC60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35492293"/>
              </p:ext>
            </p:extLst>
          </p:nvPr>
        </p:nvGraphicFramePr>
        <p:xfrm>
          <a:off x="7405688" y="2005013"/>
          <a:ext cx="4510087" cy="402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91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US" dirty="0"/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506669"/>
              </p:ext>
            </p:extLst>
          </p:nvPr>
        </p:nvGraphicFramePr>
        <p:xfrm>
          <a:off x="581025" y="1890713"/>
          <a:ext cx="11029950" cy="408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9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919008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location, propcomment, propextent, </a:t>
            </a:r>
            <a:r>
              <a:rPr lang="en-US" sz="2000" dirty="0" err="1" smtClean="0"/>
              <a:t>propextent_txt</a:t>
            </a:r>
            <a:r>
              <a:rPr lang="en-US" sz="2000" dirty="0" smtClean="0"/>
              <a:t>, scite2, ransom, </a:t>
            </a:r>
            <a:r>
              <a:rPr lang="en-US" sz="2000" dirty="0" err="1" smtClean="0"/>
              <a:t>nperps</a:t>
            </a:r>
            <a:r>
              <a:rPr lang="en-US" sz="2000" dirty="0" smtClean="0"/>
              <a:t>, </a:t>
            </a:r>
            <a:r>
              <a:rPr lang="en-US" sz="2000" dirty="0" err="1" smtClean="0"/>
              <a:t>nperpcap</a:t>
            </a:r>
            <a:r>
              <a:rPr lang="en-US" sz="2000" dirty="0" smtClean="0"/>
              <a:t>, </a:t>
            </a:r>
            <a:r>
              <a:rPr lang="en-US" sz="2000" dirty="0" err="1" smtClean="0"/>
              <a:t>nwoundte</a:t>
            </a:r>
            <a:r>
              <a:rPr lang="en-US" sz="2000" dirty="0" smtClean="0"/>
              <a:t>, </a:t>
            </a:r>
            <a:r>
              <a:rPr lang="en-US" sz="2000" dirty="0" err="1" smtClean="0"/>
              <a:t>weapdetail</a:t>
            </a:r>
            <a:r>
              <a:rPr lang="en-US" sz="2000" dirty="0" smtClean="0"/>
              <a:t>, </a:t>
            </a:r>
            <a:r>
              <a:rPr lang="en-US" sz="2000" dirty="0" err="1" smtClean="0"/>
              <a:t>nkillter</a:t>
            </a:r>
            <a:r>
              <a:rPr lang="en-US" sz="2000" dirty="0" smtClean="0"/>
              <a:t>, scite1, summary, claimed, </a:t>
            </a:r>
            <a:r>
              <a:rPr lang="en-US" sz="2000" dirty="0" err="1" smtClean="0"/>
              <a:t>nwoundus</a:t>
            </a:r>
            <a:r>
              <a:rPr lang="en-US" sz="2000" dirty="0" smtClean="0"/>
              <a:t>, </a:t>
            </a:r>
            <a:r>
              <a:rPr lang="en-US" sz="2000" dirty="0" err="1" smtClean="0"/>
              <a:t>nkillus</a:t>
            </a:r>
            <a:r>
              <a:rPr lang="en-US" sz="2000" dirty="0" smtClean="0"/>
              <a:t>, corp1, weapsubtype1, weapsubtype1_txt, </a:t>
            </a:r>
            <a:r>
              <a:rPr lang="en-US" sz="2000" b="1" dirty="0" err="1" smtClean="0"/>
              <a:t>nwound</a:t>
            </a:r>
            <a:r>
              <a:rPr lang="en-US" sz="2000" dirty="0" smtClean="0"/>
              <a:t>, targsubtype1, targsubtype1_txt, </a:t>
            </a:r>
            <a:r>
              <a:rPr lang="en-US" sz="2000" b="1" dirty="0" err="1" smtClean="0"/>
              <a:t>nkill</a:t>
            </a:r>
            <a:r>
              <a:rPr lang="en-US" sz="2000" dirty="0" smtClean="0"/>
              <a:t>, </a:t>
            </a:r>
            <a:r>
              <a:rPr lang="en-US" sz="2000" b="1" dirty="0" smtClean="0"/>
              <a:t>longitude</a:t>
            </a:r>
            <a:r>
              <a:rPr lang="en-US" sz="2000" dirty="0" smtClean="0"/>
              <a:t>, </a:t>
            </a:r>
            <a:r>
              <a:rPr lang="en-US" sz="2000" b="1" dirty="0" smtClean="0"/>
              <a:t>latitude</a:t>
            </a:r>
            <a:r>
              <a:rPr lang="en-US" sz="2000" dirty="0" smtClean="0"/>
              <a:t>, natlty1, natlty1_txt, target1, </a:t>
            </a:r>
            <a:r>
              <a:rPr lang="en-US" sz="2000" b="1" dirty="0" smtClean="0"/>
              <a:t>city</a:t>
            </a:r>
            <a:r>
              <a:rPr lang="en-US" sz="2000" dirty="0" smtClean="0"/>
              <a:t>, </a:t>
            </a:r>
            <a:r>
              <a:rPr lang="en-US" sz="2000" dirty="0" err="1" smtClean="0"/>
              <a:t>provstate</a:t>
            </a:r>
            <a:r>
              <a:rPr lang="en-US" sz="2000" dirty="0" smtClean="0"/>
              <a:t>, guncertain1, </a:t>
            </a:r>
            <a:r>
              <a:rPr lang="en-US" sz="2000" dirty="0" err="1" smtClean="0"/>
              <a:t>ishostkid</a:t>
            </a:r>
            <a:r>
              <a:rPr lang="en-US" sz="2000" dirty="0" smtClean="0"/>
              <a:t>, specificity, </a:t>
            </a:r>
            <a:r>
              <a:rPr lang="en-US" sz="2000" dirty="0" err="1" smtClean="0"/>
              <a:t>doubtterr</a:t>
            </a:r>
            <a:r>
              <a:rPr lang="en-US" sz="2000" dirty="0" smtClean="0"/>
              <a:t>, multiple, crit1, </a:t>
            </a:r>
            <a:r>
              <a:rPr lang="en-US" sz="2000" b="1" dirty="0" err="1" smtClean="0"/>
              <a:t>iyear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iday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imonth</a:t>
            </a:r>
            <a:r>
              <a:rPr lang="en-US" sz="2000" dirty="0" smtClean="0"/>
              <a:t>, targtype1_txt, </a:t>
            </a:r>
            <a:r>
              <a:rPr lang="en-US" sz="2000" b="1" dirty="0" err="1" smtClean="0"/>
              <a:t>gname</a:t>
            </a:r>
            <a:r>
              <a:rPr lang="en-US" sz="2000" dirty="0" smtClean="0"/>
              <a:t>, individual, </a:t>
            </a:r>
            <a:r>
              <a:rPr lang="en-US" sz="2000" dirty="0" err="1" smtClean="0"/>
              <a:t>dbsource</a:t>
            </a:r>
            <a:r>
              <a:rPr lang="en-US" sz="2000" dirty="0" smtClean="0"/>
              <a:t>, country, INT_LOG, INT_IDEO, INT_MISC, INT_ANY, extended, </a:t>
            </a:r>
            <a:r>
              <a:rPr lang="en-US" sz="2000" b="1" dirty="0" err="1" smtClean="0"/>
              <a:t>region_txt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country_txt</a:t>
            </a:r>
            <a:r>
              <a:rPr lang="en-US" sz="2000" dirty="0" smtClean="0"/>
              <a:t>, region, crit2, targtype1, weaptype1, weaptype1_txt, </a:t>
            </a:r>
            <a:r>
              <a:rPr lang="en-US" sz="2000" b="1" dirty="0" smtClean="0"/>
              <a:t>attacktype1_txt</a:t>
            </a:r>
            <a:r>
              <a:rPr lang="en-US" sz="2000" dirty="0" smtClean="0"/>
              <a:t>, attacktype1, vicinity, suicide, success, crit3, property, </a:t>
            </a:r>
            <a:r>
              <a:rPr lang="en-US" sz="2000" b="1" dirty="0" err="1" smtClean="0"/>
              <a:t>eventid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42770"/>
              </p:ext>
            </p:extLst>
          </p:nvPr>
        </p:nvGraphicFramePr>
        <p:xfrm>
          <a:off x="99233" y="1192068"/>
          <a:ext cx="11972265" cy="37202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1753">
                  <a:extLst>
                    <a:ext uri="{9D8B030D-6E8A-4147-A177-3AD203B41FA5}">
                      <a16:colId xmlns:a16="http://schemas.microsoft.com/office/drawing/2014/main" val="2870441797"/>
                    </a:ext>
                  </a:extLst>
                </a:gridCol>
                <a:gridCol w="1192593">
                  <a:extLst>
                    <a:ext uri="{9D8B030D-6E8A-4147-A177-3AD203B41FA5}">
                      <a16:colId xmlns:a16="http://schemas.microsoft.com/office/drawing/2014/main" val="4018831407"/>
                    </a:ext>
                  </a:extLst>
                </a:gridCol>
                <a:gridCol w="947173">
                  <a:extLst>
                    <a:ext uri="{9D8B030D-6E8A-4147-A177-3AD203B41FA5}">
                      <a16:colId xmlns:a16="http://schemas.microsoft.com/office/drawing/2014/main" val="4293091014"/>
                    </a:ext>
                  </a:extLst>
                </a:gridCol>
                <a:gridCol w="947173">
                  <a:extLst>
                    <a:ext uri="{9D8B030D-6E8A-4147-A177-3AD203B41FA5}">
                      <a16:colId xmlns:a16="http://schemas.microsoft.com/office/drawing/2014/main" val="4010326287"/>
                    </a:ext>
                  </a:extLst>
                </a:gridCol>
                <a:gridCol w="783312">
                  <a:extLst>
                    <a:ext uri="{9D8B030D-6E8A-4147-A177-3AD203B41FA5}">
                      <a16:colId xmlns:a16="http://schemas.microsoft.com/office/drawing/2014/main" val="1611721886"/>
                    </a:ext>
                  </a:extLst>
                </a:gridCol>
                <a:gridCol w="786810">
                  <a:extLst>
                    <a:ext uri="{9D8B030D-6E8A-4147-A177-3AD203B41FA5}">
                      <a16:colId xmlns:a16="http://schemas.microsoft.com/office/drawing/2014/main" val="3827337874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1863661275"/>
                    </a:ext>
                  </a:extLst>
                </a:gridCol>
                <a:gridCol w="1205023">
                  <a:extLst>
                    <a:ext uri="{9D8B030D-6E8A-4147-A177-3AD203B41FA5}">
                      <a16:colId xmlns:a16="http://schemas.microsoft.com/office/drawing/2014/main" val="653542787"/>
                    </a:ext>
                  </a:extLst>
                </a:gridCol>
                <a:gridCol w="921488">
                  <a:extLst>
                    <a:ext uri="{9D8B030D-6E8A-4147-A177-3AD203B41FA5}">
                      <a16:colId xmlns:a16="http://schemas.microsoft.com/office/drawing/2014/main" val="3991265106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966015046"/>
                    </a:ext>
                  </a:extLst>
                </a:gridCol>
                <a:gridCol w="1104125">
                  <a:extLst>
                    <a:ext uri="{9D8B030D-6E8A-4147-A177-3AD203B41FA5}">
                      <a16:colId xmlns:a16="http://schemas.microsoft.com/office/drawing/2014/main" val="984017022"/>
                    </a:ext>
                  </a:extLst>
                </a:gridCol>
                <a:gridCol w="1396410">
                  <a:extLst>
                    <a:ext uri="{9D8B030D-6E8A-4147-A177-3AD203B41FA5}">
                      <a16:colId xmlns:a16="http://schemas.microsoft.com/office/drawing/2014/main" val="3318309062"/>
                    </a:ext>
                  </a:extLst>
                </a:gridCol>
              </a:tblGrid>
              <a:tr h="409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 err="1"/>
                        <a:t>eventid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city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 err="1"/>
                        <a:t>region_txt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 err="1"/>
                        <a:t>iyear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 err="1"/>
                        <a:t>imonth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 err="1"/>
                        <a:t>gname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attacktype1_txt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 err="1"/>
                        <a:t>nkill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 err="1"/>
                        <a:t>nwound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latitude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longitude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extLst>
                  <a:ext uri="{0D108BD9-81ED-4DB2-BD59-A6C34878D82A}">
                    <a16:rowId xmlns:a16="http://schemas.microsoft.com/office/drawing/2014/main" val="458139067"/>
                  </a:ext>
                </a:extLst>
              </a:tr>
              <a:tr h="690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0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197000000001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Santo Domingo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Central America &amp; Caribbean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1970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7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MANO-D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Assassination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1.0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0.0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18.456792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-69.951164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extLst>
                  <a:ext uri="{0D108BD9-81ED-4DB2-BD59-A6C34878D82A}">
                    <a16:rowId xmlns:a16="http://schemas.microsoft.com/office/drawing/2014/main" val="1664649335"/>
                  </a:ext>
                </a:extLst>
              </a:tr>
              <a:tr h="823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197000000002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Mexico city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North America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1970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0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23rd of September Communist League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Hostage Taking (Kidnapping)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0.0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0.0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19.371887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-99.086624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extLst>
                  <a:ext uri="{0D108BD9-81ED-4DB2-BD59-A6C34878D82A}">
                    <a16:rowId xmlns:a16="http://schemas.microsoft.com/office/drawing/2014/main" val="3348607619"/>
                  </a:ext>
                </a:extLst>
              </a:tr>
              <a:tr h="409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2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197001000001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None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Southeast Asia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1970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None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Assassination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1.0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0.0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15.478598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120.599741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extLst>
                  <a:ext uri="{0D108BD9-81ED-4DB2-BD59-A6C34878D82A}">
                    <a16:rowId xmlns:a16="http://schemas.microsoft.com/office/drawing/2014/main" val="12188368"/>
                  </a:ext>
                </a:extLst>
              </a:tr>
              <a:tr h="423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3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197001000002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Athens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Western Europe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1970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None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Bombing/Explosion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NaN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 err="1"/>
                        <a:t>NaN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37.997490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23.762728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extLst>
                  <a:ext uri="{0D108BD9-81ED-4DB2-BD59-A6C34878D82A}">
                    <a16:rowId xmlns:a16="http://schemas.microsoft.com/office/drawing/2014/main" val="4178632417"/>
                  </a:ext>
                </a:extLst>
              </a:tr>
              <a:tr h="602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4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197001000003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Fukouka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East Asia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1970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1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None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Facility/Infrastructure Attack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NaN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/>
                        <a:t>NaN</a:t>
                      </a:r>
                      <a:endParaRPr lang="en-US" sz="1500" b="0" kern="1200" cap="none" spc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33.580412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cap="none" spc="0" dirty="0"/>
                        <a:t>130.396361</a:t>
                      </a:r>
                      <a:endParaRPr lang="en-US" sz="15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70" marR="29270" marT="14635" marB="14635" anchor="ctr"/>
                </a:tc>
                <a:extLst>
                  <a:ext uri="{0D108BD9-81ED-4DB2-BD59-A6C34878D82A}">
                    <a16:rowId xmlns:a16="http://schemas.microsoft.com/office/drawing/2014/main" val="369803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dirty="0"/>
              <a:t>Insights</a:t>
            </a:r>
            <a:endParaRPr lang="en-US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5C8701-F5AC-465B-A671-050D083A8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694120"/>
              </p:ext>
            </p:extLst>
          </p:nvPr>
        </p:nvGraphicFramePr>
        <p:xfrm>
          <a:off x="690283" y="1380565"/>
          <a:ext cx="11178986" cy="508968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5589493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5589493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Countries with most attacks</a:t>
                      </a:r>
                      <a:endParaRPr lang="en-US" sz="20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Iraq</a:t>
                      </a:r>
                      <a:endParaRPr lang="en-US" sz="20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with most attacks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Baghdad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 with most attacks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 East &amp; North Africa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/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with most attacks</a:t>
                      </a:r>
                      <a:endParaRPr lang="en-US" sz="20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4212" marR="224212" marT="224212" marB="2242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sz="20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4212" marR="224212" marT="224212" marB="224212" anchor="ctr"/>
                </a:tc>
                <a:extLst>
                  <a:ext uri="{0D108BD9-81ED-4DB2-BD59-A6C34878D82A}">
                    <a16:rowId xmlns:a16="http://schemas.microsoft.com/office/drawing/2014/main" val="2670838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with most attacks</a:t>
                      </a:r>
                      <a:endParaRPr lang="en-US" sz="20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4212" marR="224212" marT="224212" marB="2242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cap="none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n-US" sz="20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4212" marR="224212" marT="224212" marB="224212" anchor="ctr"/>
                </a:tc>
                <a:extLst>
                  <a:ext uri="{0D108BD9-81ED-4DB2-BD59-A6C34878D82A}">
                    <a16:rowId xmlns:a16="http://schemas.microsoft.com/office/drawing/2014/main" val="3787112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with most attacks</a:t>
                      </a:r>
                      <a:endParaRPr lang="en-US" sz="20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4212" marR="224212" marT="224212" marB="2242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Taliban</a:t>
                      </a:r>
                      <a:endParaRPr lang="en-US" sz="20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4212" marR="224212" marT="224212" marB="224212" anchor="ctr"/>
                </a:tc>
                <a:extLst>
                  <a:ext uri="{0D108BD9-81ED-4DB2-BD59-A6C34878D82A}">
                    <a16:rowId xmlns:a16="http://schemas.microsoft.com/office/drawing/2014/main" val="1418563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attack Type</a:t>
                      </a:r>
                      <a:endParaRPr lang="en-US" sz="20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4212" marR="224212" marT="224212" marB="2242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Bombing/Explosion</a:t>
                      </a:r>
                      <a:endParaRPr lang="en-US" sz="20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4212" marR="224212" marT="224212" marB="224212" anchor="ctr"/>
                </a:tc>
                <a:extLst>
                  <a:ext uri="{0D108BD9-81ED-4DB2-BD59-A6C34878D82A}">
                    <a16:rowId xmlns:a16="http://schemas.microsoft.com/office/drawing/2014/main" val="114618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3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Number of Attacks 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5" y="1537252"/>
            <a:ext cx="11611976" cy="4797287"/>
          </a:xfrm>
        </p:spPr>
      </p:pic>
    </p:spTree>
    <p:extLst>
      <p:ext uri="{BB962C8B-B14F-4D97-AF65-F5344CB8AC3E}">
        <p14:creationId xmlns:p14="http://schemas.microsoft.com/office/powerpoint/2010/main" val="30542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58" y="1474194"/>
            <a:ext cx="9144000" cy="5266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Terrorist attack locations worldwide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2" t="2948" r="2271" b="6295"/>
          <a:stretch/>
        </p:blipFill>
        <p:spPr>
          <a:xfrm>
            <a:off x="1507067" y="1473200"/>
            <a:ext cx="8966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931" y="5471449"/>
            <a:ext cx="5402069" cy="740156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Number of Attacks vs some stats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82" y="0"/>
            <a:ext cx="8784791" cy="6853313"/>
          </a:xfrm>
        </p:spPr>
      </p:pic>
      <p:sp>
        <p:nvSpPr>
          <p:cNvPr id="6" name="Rectangle 5"/>
          <p:cNvSpPr/>
          <p:nvPr/>
        </p:nvSpPr>
        <p:spPr>
          <a:xfrm>
            <a:off x="11724167" y="5422605"/>
            <a:ext cx="467833" cy="3544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Attack type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65" y="1125617"/>
            <a:ext cx="8484781" cy="5628657"/>
          </a:xfrm>
        </p:spPr>
      </p:pic>
    </p:spTree>
    <p:extLst>
      <p:ext uri="{BB962C8B-B14F-4D97-AF65-F5344CB8AC3E}">
        <p14:creationId xmlns:p14="http://schemas.microsoft.com/office/powerpoint/2010/main" val="31622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openxmlformats.org/package/2006/metadata/core-properties"/>
    <ds:schemaRef ds:uri="16c05727-aa75-4e4a-9b5f-8a80a1165891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712</Words>
  <Application>Microsoft Office PowerPoint</Application>
  <PresentationFormat>Widescreen</PresentationFormat>
  <Paragraphs>263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Wingdings 2</vt:lpstr>
      <vt:lpstr>Consolas</vt:lpstr>
      <vt:lpstr>Helvetica Light</vt:lpstr>
      <vt:lpstr>Open Sans</vt:lpstr>
      <vt:lpstr>Calibri</vt:lpstr>
      <vt:lpstr>Arial</vt:lpstr>
      <vt:lpstr>Garamond</vt:lpstr>
      <vt:lpstr>Bodoni SvtyTwo ITC TT-Book</vt:lpstr>
      <vt:lpstr>DividendVTI</vt:lpstr>
      <vt:lpstr>EDA  on  Global  Terrorism </vt:lpstr>
      <vt:lpstr>Outline</vt:lpstr>
      <vt:lpstr>Data Preparation</vt:lpstr>
      <vt:lpstr>Details of data</vt:lpstr>
      <vt:lpstr>Top Insights</vt:lpstr>
      <vt:lpstr>Number of Attacks by year</vt:lpstr>
      <vt:lpstr>Terrorist attack locations worldwide</vt:lpstr>
      <vt:lpstr>Number of Attacks vs some stats</vt:lpstr>
      <vt:lpstr>Attack type </vt:lpstr>
      <vt:lpstr>Terrorist activity by region</vt:lpstr>
      <vt:lpstr>Top 5 Worst attacks so far</vt:lpstr>
      <vt:lpstr>Top Countries affected by terrorist attacks</vt:lpstr>
      <vt:lpstr>Attack share of top 20 groups</vt:lpstr>
      <vt:lpstr>Kill count vs Type of Attack</vt:lpstr>
      <vt:lpstr>County wise casualties</vt:lpstr>
      <vt:lpstr>PowerPoint Presentation</vt:lpstr>
      <vt:lpstr>PowerPoint Presentation</vt:lpstr>
      <vt:lpstr>Top casualties count in each country and the group responsible</vt:lpstr>
      <vt:lpstr>Conclusion and Next steps</vt:lpstr>
      <vt:lpstr>QUESTIONS</vt:lpstr>
      <vt:lpstr>Contact us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2022-05-27T20:56:16Z</dcterms:created>
  <dcterms:modified xsi:type="dcterms:W3CDTF">2022-05-28T05:18:48Z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