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20"/>
  </p:notesMasterIdLst>
  <p:sldIdLst>
    <p:sldId id="285" r:id="rId2"/>
    <p:sldId id="286" r:id="rId3"/>
    <p:sldId id="287" r:id="rId4"/>
    <p:sldId id="304" r:id="rId5"/>
    <p:sldId id="288" r:id="rId6"/>
    <p:sldId id="289" r:id="rId7"/>
    <p:sldId id="303" r:id="rId8"/>
    <p:sldId id="290" r:id="rId9"/>
    <p:sldId id="291" r:id="rId10"/>
    <p:sldId id="292" r:id="rId11"/>
    <p:sldId id="293" r:id="rId12"/>
    <p:sldId id="294" r:id="rId13"/>
    <p:sldId id="295" r:id="rId14"/>
    <p:sldId id="296" r:id="rId15"/>
    <p:sldId id="297" r:id="rId16"/>
    <p:sldId id="298" r:id="rId17"/>
    <p:sldId id="299" r:id="rId18"/>
    <p:sldId id="300" r:id="rId19"/>
  </p:sldIdLst>
  <p:sldSz cx="9144000" cy="5143500" type="screen16x9"/>
  <p:notesSz cx="6858000" cy="9144000"/>
  <p:embeddedFontLst>
    <p:embeddedFont>
      <p:font typeface="Arial Black" panose="020B0A04020102020204" pitchFamily="34" charset="0"/>
      <p:bold r:id="rId21"/>
    </p:embeddedFont>
    <p:embeddedFont>
      <p:font typeface="Consolas" panose="020B0609020204030204" pitchFamily="49" charset="0"/>
      <p:regular r:id="rId22"/>
      <p:bold r:id="rId23"/>
      <p:italic r:id="rId24"/>
      <p:boldItalic r:id="rId25"/>
    </p:embeddedFont>
    <p:embeddedFont>
      <p:font typeface="Proxima Nova" panose="020B0604020202020204" charset="0"/>
      <p:regular r:id="rId26"/>
      <p:bold r:id="rId27"/>
      <p:italic r:id="rId28"/>
      <p:boldItalic r:id="rId29"/>
    </p:embeddedFont>
    <p:embeddedFont>
      <p:font typeface="Proxima Nova Semibold" panose="020B0604020202020204" charset="0"/>
      <p:regular r:id="rId3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445F58-CE27-463A-BB63-3A7E0E68899D}">
  <a:tblStyle styleId="{29445F58-CE27-463A-BB63-3A7E0E6889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0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33e13d9a7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33e13d9a7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1"/>
        <p:cNvGrpSpPr/>
        <p:nvPr/>
      </p:nvGrpSpPr>
      <p:grpSpPr>
        <a:xfrm>
          <a:off x="0" y="0"/>
          <a:ext cx="0" cy="0"/>
          <a:chOff x="0" y="0"/>
          <a:chExt cx="0" cy="0"/>
        </a:xfrm>
      </p:grpSpPr>
      <p:sp>
        <p:nvSpPr>
          <p:cNvPr id="6772" name="Google Shape;6772;g33e13d9a7e_0_6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3" name="Google Shape;6773;g33e13d9a7e_0_6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1"/>
        <p:cNvGrpSpPr/>
        <p:nvPr/>
      </p:nvGrpSpPr>
      <p:grpSpPr>
        <a:xfrm>
          <a:off x="0" y="0"/>
          <a:ext cx="0" cy="0"/>
          <a:chOff x="0" y="0"/>
          <a:chExt cx="0" cy="0"/>
        </a:xfrm>
      </p:grpSpPr>
      <p:sp>
        <p:nvSpPr>
          <p:cNvPr id="7072" name="Google Shape;7072;g33e13d9a7e_0_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3" name="Google Shape;7073;g33e13d9a7e_0_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0"/>
        <p:cNvGrpSpPr/>
        <p:nvPr/>
      </p:nvGrpSpPr>
      <p:grpSpPr>
        <a:xfrm>
          <a:off x="0" y="0"/>
          <a:ext cx="0" cy="0"/>
          <a:chOff x="0" y="0"/>
          <a:chExt cx="0" cy="0"/>
        </a:xfrm>
      </p:grpSpPr>
      <p:sp>
        <p:nvSpPr>
          <p:cNvPr id="7711" name="Google Shape;7711;g33e13d9a7e_0_7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2" name="Google Shape;7712;g33e13d9a7e_0_7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33e13d9a7e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33e13d9a7e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33e13d9a7e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33e13d9a7e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2"/>
        <p:cNvGrpSpPr/>
        <p:nvPr/>
      </p:nvGrpSpPr>
      <p:grpSpPr>
        <a:xfrm>
          <a:off x="0" y="0"/>
          <a:ext cx="0" cy="0"/>
          <a:chOff x="0" y="0"/>
          <a:chExt cx="0" cy="0"/>
        </a:xfrm>
      </p:grpSpPr>
      <p:sp>
        <p:nvSpPr>
          <p:cNvPr id="3123" name="Google Shape;3123;g33e13d9a7e_0_3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4" name="Google Shape;3124;g33e13d9a7e_0_3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8"/>
        <p:cNvGrpSpPr/>
        <p:nvPr/>
      </p:nvGrpSpPr>
      <p:grpSpPr>
        <a:xfrm>
          <a:off x="0" y="0"/>
          <a:ext cx="0" cy="0"/>
          <a:chOff x="0" y="0"/>
          <a:chExt cx="0" cy="0"/>
        </a:xfrm>
      </p:grpSpPr>
      <p:sp>
        <p:nvSpPr>
          <p:cNvPr id="3739" name="Google Shape;3739;g33e13d9a7e_0_3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0" name="Google Shape;3740;g33e13d9a7e_0_3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5"/>
        <p:cNvGrpSpPr/>
        <p:nvPr/>
      </p:nvGrpSpPr>
      <p:grpSpPr>
        <a:xfrm>
          <a:off x="0" y="0"/>
          <a:ext cx="0" cy="0"/>
          <a:chOff x="0" y="0"/>
          <a:chExt cx="0" cy="0"/>
        </a:xfrm>
      </p:grpSpPr>
      <p:sp>
        <p:nvSpPr>
          <p:cNvPr id="4116" name="Google Shape;4116;g33e13d9a7e_0_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7" name="Google Shape;4117;g33e13d9a7e_0_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6"/>
        <p:cNvGrpSpPr/>
        <p:nvPr/>
      </p:nvGrpSpPr>
      <p:grpSpPr>
        <a:xfrm>
          <a:off x="0" y="0"/>
          <a:ext cx="0" cy="0"/>
          <a:chOff x="0" y="0"/>
          <a:chExt cx="0" cy="0"/>
        </a:xfrm>
      </p:grpSpPr>
      <p:sp>
        <p:nvSpPr>
          <p:cNvPr id="4547" name="Google Shape;4547;g33e13d9a7e_0_4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8" name="Google Shape;4548;g33e13d9a7e_0_4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8"/>
        <p:cNvGrpSpPr/>
        <p:nvPr/>
      </p:nvGrpSpPr>
      <p:grpSpPr>
        <a:xfrm>
          <a:off x="0" y="0"/>
          <a:ext cx="0" cy="0"/>
          <a:chOff x="0" y="0"/>
          <a:chExt cx="0" cy="0"/>
        </a:xfrm>
      </p:grpSpPr>
      <p:sp>
        <p:nvSpPr>
          <p:cNvPr id="5339" name="Google Shape;5339;g33e13d9a7e_0_5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0" name="Google Shape;5340;g33e13d9a7e_0_5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9"/>
        <p:cNvGrpSpPr/>
        <p:nvPr/>
      </p:nvGrpSpPr>
      <p:grpSpPr>
        <a:xfrm>
          <a:off x="0" y="0"/>
          <a:ext cx="0" cy="0"/>
          <a:chOff x="0" y="0"/>
          <a:chExt cx="0" cy="0"/>
        </a:xfrm>
      </p:grpSpPr>
      <p:sp>
        <p:nvSpPr>
          <p:cNvPr id="6080" name="Google Shape;6080;g33e13d9a7e_0_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1" name="Google Shape;6081;g33e13d9a7e_0_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7" name="Google Shape;117;p2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celemony.com/en/melodyne" TargetMode="External"/><Relationship Id="rId2" Type="http://schemas.openxmlformats.org/officeDocument/2006/relationships/hyperlink" Target="https://chordify.net/" TargetMode="External"/><Relationship Id="rId1" Type="http://schemas.openxmlformats.org/officeDocument/2006/relationships/slideLayout" Target="../slideLayouts/slideLayout1.xml"/><Relationship Id="rId6" Type="http://schemas.openxmlformats.org/officeDocument/2006/relationships/hyperlink" Target="https://github.com/CPJKU/madmom" TargetMode="External"/><Relationship Id="rId5" Type="http://schemas.openxmlformats.org/officeDocument/2006/relationships/hyperlink" Target="https://www.guitar-pro.com/" TargetMode="External"/><Relationship Id="rId4" Type="http://schemas.openxmlformats.org/officeDocument/2006/relationships/hyperlink" Target="https://github.com/CPJKU/chordin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15"/>
        <p:cNvGrpSpPr/>
        <p:nvPr/>
      </p:nvGrpSpPr>
      <p:grpSpPr>
        <a:xfrm>
          <a:off x="0" y="0"/>
          <a:ext cx="0" cy="0"/>
          <a:chOff x="0" y="0"/>
          <a:chExt cx="0" cy="0"/>
        </a:xfrm>
      </p:grpSpPr>
      <p:pic>
        <p:nvPicPr>
          <p:cNvPr id="2" name="Picture 2" descr="D:\A PhD Final material\uop_logo.jpg">
            <a:extLst>
              <a:ext uri="{FF2B5EF4-FFF2-40B4-BE49-F238E27FC236}">
                <a16:creationId xmlns:a16="http://schemas.microsoft.com/office/drawing/2014/main" id="{F6EF22BD-A2D0-9381-F24A-B17C11295BDF}"/>
              </a:ext>
            </a:extLst>
          </p:cNvPr>
          <p:cNvPicPr>
            <a:picLocks noChangeAspect="1" noChangeArrowheads="1"/>
          </p:cNvPicPr>
          <p:nvPr/>
        </p:nvPicPr>
        <p:blipFill>
          <a:blip r:embed="rId3"/>
          <a:srcRect/>
          <a:stretch>
            <a:fillRect/>
          </a:stretch>
        </p:blipFill>
        <p:spPr bwMode="auto">
          <a:xfrm>
            <a:off x="0" y="0"/>
            <a:ext cx="1356694" cy="990601"/>
          </a:xfrm>
          <a:prstGeom prst="rect">
            <a:avLst/>
          </a:prstGeom>
          <a:noFill/>
        </p:spPr>
      </p:pic>
      <p:pic>
        <p:nvPicPr>
          <p:cNvPr id="4" name="Picture 4">
            <a:extLst>
              <a:ext uri="{FF2B5EF4-FFF2-40B4-BE49-F238E27FC236}">
                <a16:creationId xmlns:a16="http://schemas.microsoft.com/office/drawing/2014/main" id="{670C0CD0-EAF3-9C0F-70A0-3C81BE0BAF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6071" y="1"/>
            <a:ext cx="1637929"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8EDDA44-37C3-32C6-091A-C59E3FEF78B9}"/>
              </a:ext>
            </a:extLst>
          </p:cNvPr>
          <p:cNvSpPr txBox="1"/>
          <p:nvPr/>
        </p:nvSpPr>
        <p:spPr>
          <a:xfrm>
            <a:off x="825500" y="927943"/>
            <a:ext cx="7664450" cy="1815882"/>
          </a:xfrm>
          <a:prstGeom prst="rect">
            <a:avLst/>
          </a:prstGeom>
          <a:noFill/>
        </p:spPr>
        <p:txBody>
          <a:bodyPr wrap="square">
            <a:spAutoFit/>
          </a:bodyPr>
          <a:lstStyle/>
          <a:p>
            <a:pPr algn="ctr"/>
            <a:r>
              <a:rPr lang="en-US" sz="2800" dirty="0">
                <a:solidFill>
                  <a:schemeClr val="bg1"/>
                </a:solidFill>
                <a:latin typeface="Arial Black" panose="020B0A04020102020204" pitchFamily="34" charset="0"/>
              </a:rPr>
              <a:t>BE Project Review-3 Presentation</a:t>
            </a:r>
            <a:br>
              <a:rPr lang="en-US" sz="2800" dirty="0">
                <a:solidFill>
                  <a:schemeClr val="bg1"/>
                </a:solidFill>
                <a:latin typeface="Arial Black" panose="020B0A04020102020204" pitchFamily="34" charset="0"/>
              </a:rPr>
            </a:br>
            <a:r>
              <a:rPr lang="en-US" sz="2800" dirty="0">
                <a:solidFill>
                  <a:schemeClr val="bg1"/>
                </a:solidFill>
                <a:latin typeface="Arial Black" panose="020B0A04020102020204" pitchFamily="34" charset="0"/>
              </a:rPr>
              <a:t>On</a:t>
            </a:r>
            <a:br>
              <a:rPr lang="en-US" sz="2800" dirty="0">
                <a:solidFill>
                  <a:schemeClr val="bg1"/>
                </a:solidFill>
                <a:latin typeface="Arial Black" panose="020B0A04020102020204" pitchFamily="34" charset="0"/>
              </a:rPr>
            </a:br>
            <a:r>
              <a:rPr lang="en-US" sz="2800" dirty="0">
                <a:solidFill>
                  <a:schemeClr val="bg1"/>
                </a:solidFill>
                <a:latin typeface="Arial Black" panose="020B0A04020102020204" pitchFamily="34" charset="0"/>
              </a:rPr>
              <a:t>“</a:t>
            </a:r>
            <a:r>
              <a:rPr lang="en-US" sz="2000" dirty="0" err="1">
                <a:solidFill>
                  <a:schemeClr val="accent6"/>
                </a:solidFill>
                <a:latin typeface="Arial Black" panose="020B0A04020102020204" pitchFamily="34" charset="0"/>
                <a:cs typeface="MV Boli" panose="02000500030200090000" pitchFamily="2" charset="0"/>
              </a:rPr>
              <a:t>DeChord</a:t>
            </a:r>
            <a:r>
              <a:rPr lang="en-US" sz="2000" dirty="0">
                <a:solidFill>
                  <a:schemeClr val="accent6"/>
                </a:solidFill>
                <a:latin typeface="Arial Black" panose="020B0A04020102020204" pitchFamily="34" charset="0"/>
                <a:cs typeface="MV Boli" panose="02000500030200090000" pitchFamily="2" charset="0"/>
              </a:rPr>
              <a:t>-Real-Time Music Key and Chord </a:t>
            </a:r>
            <a:r>
              <a:rPr lang="en-US" sz="2000" dirty="0" err="1">
                <a:solidFill>
                  <a:schemeClr val="accent6"/>
                </a:solidFill>
                <a:latin typeface="Arial Black" panose="020B0A04020102020204" pitchFamily="34" charset="0"/>
                <a:cs typeface="MV Boli" panose="02000500030200090000" pitchFamily="2" charset="0"/>
              </a:rPr>
              <a:t>Recoginition</a:t>
            </a:r>
            <a:r>
              <a:rPr lang="en-US" sz="2000" dirty="0">
                <a:solidFill>
                  <a:schemeClr val="accent6"/>
                </a:solidFill>
                <a:latin typeface="Arial Black" panose="020B0A04020102020204" pitchFamily="34" charset="0"/>
                <a:cs typeface="MV Boli" panose="02000500030200090000" pitchFamily="2" charset="0"/>
              </a:rPr>
              <a:t> Tool</a:t>
            </a:r>
            <a:r>
              <a:rPr lang="en-US" sz="2800" dirty="0">
                <a:solidFill>
                  <a:schemeClr val="bg1"/>
                </a:solidFill>
                <a:latin typeface="Arial Black" panose="020B0A04020102020204" pitchFamily="34" charset="0"/>
              </a:rPr>
              <a:t>”</a:t>
            </a:r>
          </a:p>
        </p:txBody>
      </p:sp>
      <p:sp>
        <p:nvSpPr>
          <p:cNvPr id="7" name="Subtitle 2">
            <a:extLst>
              <a:ext uri="{FF2B5EF4-FFF2-40B4-BE49-F238E27FC236}">
                <a16:creationId xmlns:a16="http://schemas.microsoft.com/office/drawing/2014/main" id="{26143350-12B7-C98A-A6BF-CD0FAA38CFE6}"/>
              </a:ext>
            </a:extLst>
          </p:cNvPr>
          <p:cNvSpPr txBox="1">
            <a:spLocks/>
          </p:cNvSpPr>
          <p:nvPr/>
        </p:nvSpPr>
        <p:spPr>
          <a:xfrm>
            <a:off x="265597" y="2944911"/>
            <a:ext cx="4496903" cy="165576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0070C0"/>
                </a:solidFill>
                <a:latin typeface="Arial Black" panose="020B0A04020102020204" pitchFamily="34" charset="0"/>
              </a:rPr>
              <a:t>Presented by</a:t>
            </a:r>
          </a:p>
          <a:p>
            <a:endParaRPr lang="en-US" dirty="0">
              <a:latin typeface="Arial Black" panose="020B0A04020102020204" pitchFamily="34" charset="0"/>
            </a:endParaRPr>
          </a:p>
          <a:p>
            <a:r>
              <a:rPr lang="en-US" b="1" dirty="0">
                <a:solidFill>
                  <a:schemeClr val="bg1"/>
                </a:solidFill>
                <a:latin typeface="Arial Black" panose="020B0A04020102020204" pitchFamily="34" charset="0"/>
              </a:rPr>
              <a:t>Chinmay Krishna Roy   	C43382</a:t>
            </a:r>
          </a:p>
          <a:p>
            <a:r>
              <a:rPr lang="en-US" b="1" dirty="0">
                <a:solidFill>
                  <a:schemeClr val="bg1"/>
                </a:solidFill>
                <a:latin typeface="Arial Black" panose="020B0A04020102020204" pitchFamily="34" charset="0"/>
              </a:rPr>
              <a:t>	</a:t>
            </a:r>
          </a:p>
          <a:p>
            <a:r>
              <a:rPr lang="en-US" b="1" dirty="0">
                <a:solidFill>
                  <a:schemeClr val="bg1"/>
                </a:solidFill>
                <a:latin typeface="Arial Black" panose="020B0A04020102020204" pitchFamily="34" charset="0"/>
              </a:rPr>
              <a:t>Sujit Gupta		C43390</a:t>
            </a:r>
          </a:p>
          <a:p>
            <a:endParaRPr lang="en-US" dirty="0">
              <a:latin typeface="Arial Black" panose="020B0A04020102020204" pitchFamily="34" charset="0"/>
            </a:endParaRPr>
          </a:p>
          <a:p>
            <a:r>
              <a:rPr lang="en-US" dirty="0">
                <a:latin typeface="Arial Black" panose="020B0A04020102020204" pitchFamily="34" charset="0"/>
              </a:rPr>
              <a:t>				</a:t>
            </a:r>
          </a:p>
        </p:txBody>
      </p:sp>
      <p:sp>
        <p:nvSpPr>
          <p:cNvPr id="8" name="TextBox 7">
            <a:extLst>
              <a:ext uri="{FF2B5EF4-FFF2-40B4-BE49-F238E27FC236}">
                <a16:creationId xmlns:a16="http://schemas.microsoft.com/office/drawing/2014/main" id="{780A1927-3C0F-B3DF-0518-BE84A206DDCB}"/>
              </a:ext>
            </a:extLst>
          </p:cNvPr>
          <p:cNvSpPr txBox="1"/>
          <p:nvPr/>
        </p:nvSpPr>
        <p:spPr>
          <a:xfrm>
            <a:off x="6172571" y="2825380"/>
            <a:ext cx="2667000" cy="1785104"/>
          </a:xfrm>
          <a:prstGeom prst="rect">
            <a:avLst/>
          </a:prstGeom>
          <a:noFill/>
        </p:spPr>
        <p:txBody>
          <a:bodyPr wrap="square" rtlCol="0">
            <a:spAutoFit/>
          </a:bodyPr>
          <a:lstStyle/>
          <a:p>
            <a:r>
              <a:rPr lang="en-US" b="1" dirty="0">
                <a:solidFill>
                  <a:srgbClr val="0070C0"/>
                </a:solidFill>
                <a:latin typeface="Arial Black" panose="020B0A04020102020204" pitchFamily="34" charset="0"/>
              </a:rPr>
              <a:t>Guided</a:t>
            </a:r>
            <a:r>
              <a:rPr lang="en-US" sz="2400" b="1" dirty="0">
                <a:solidFill>
                  <a:srgbClr val="0070C0"/>
                </a:solidFill>
                <a:latin typeface="Arial Black" panose="020B0A04020102020204" pitchFamily="34" charset="0"/>
              </a:rPr>
              <a:t>  </a:t>
            </a:r>
            <a:r>
              <a:rPr lang="en-US" b="1" dirty="0">
                <a:solidFill>
                  <a:srgbClr val="0070C0"/>
                </a:solidFill>
                <a:latin typeface="Arial Black" panose="020B0A04020102020204" pitchFamily="34" charset="0"/>
              </a:rPr>
              <a:t>By</a:t>
            </a:r>
          </a:p>
          <a:p>
            <a:endParaRPr lang="en-US" sz="2400" b="1" dirty="0">
              <a:solidFill>
                <a:srgbClr val="0070C0"/>
              </a:solidFill>
              <a:latin typeface="Arial Black" panose="020B0A04020102020204" pitchFamily="34" charset="0"/>
            </a:endParaRPr>
          </a:p>
          <a:p>
            <a:r>
              <a:rPr lang="en-US" b="1" dirty="0">
                <a:solidFill>
                  <a:schemeClr val="bg1"/>
                </a:solidFill>
                <a:latin typeface="Arial Black" panose="020B0A04020102020204" pitchFamily="34" charset="0"/>
              </a:rPr>
              <a:t>Prof S.P. Jagtap</a:t>
            </a:r>
          </a:p>
          <a:p>
            <a:endParaRPr lang="en-US" sz="2400" dirty="0">
              <a:latin typeface="Arial Black" panose="020B0A04020102020204" pitchFamily="34" charset="0"/>
            </a:endParaRPr>
          </a:p>
          <a:p>
            <a:endParaRPr lang="en-IN" sz="2400"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341"/>
        <p:cNvGrpSpPr/>
        <p:nvPr/>
      </p:nvGrpSpPr>
      <p:grpSpPr>
        <a:xfrm>
          <a:off x="0" y="0"/>
          <a:ext cx="0" cy="0"/>
          <a:chOff x="0" y="0"/>
          <a:chExt cx="0" cy="0"/>
        </a:xfrm>
      </p:grpSpPr>
      <p:sp>
        <p:nvSpPr>
          <p:cNvPr id="7" name="Rectangle 2">
            <a:extLst>
              <a:ext uri="{FF2B5EF4-FFF2-40B4-BE49-F238E27FC236}">
                <a16:creationId xmlns:a16="http://schemas.microsoft.com/office/drawing/2014/main" id="{76A9795F-6ABF-7F69-9693-80A00590F939}"/>
              </a:ext>
            </a:extLst>
          </p:cNvPr>
          <p:cNvSpPr>
            <a:spLocks noChangeArrowheads="1"/>
          </p:cNvSpPr>
          <p:nvPr/>
        </p:nvSpPr>
        <p:spPr bwMode="auto">
          <a:xfrm rot="10800000" flipV="1">
            <a:off x="64008" y="140315"/>
            <a:ext cx="9079992"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accent6"/>
                </a:solidFill>
                <a:effectLst/>
                <a:latin typeface="Arial" panose="020B0604020202020204" pitchFamily="34" charset="0"/>
              </a:rPr>
              <a:t>OBJECTIVES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accent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Real-Time Chord and Key Detection</a:t>
            </a:r>
            <a:r>
              <a:rPr kumimoji="0" lang="en-US" altLang="en-US" b="0" i="0" u="none" strike="noStrike" cap="none" normalizeH="0" baseline="0" dirty="0">
                <a:ln>
                  <a:noFill/>
                </a:ln>
                <a:solidFill>
                  <a:srgbClr val="FF0000"/>
                </a:solidFill>
                <a:effectLst/>
                <a:latin typeface="Arial" panose="020B0604020202020204" pitchFamily="34" charset="0"/>
              </a:rPr>
              <a:t>:</a:t>
            </a:r>
          </a:p>
          <a:p>
            <a:pPr lvl="1" algn="just" eaLnBrk="0" fontAlgn="base" hangingPunct="0">
              <a:spcBef>
                <a:spcPct val="0"/>
              </a:spcBef>
              <a:spcAft>
                <a:spcPct val="0"/>
              </a:spcAft>
              <a:buClrTx/>
            </a:pPr>
            <a:r>
              <a:rPr kumimoji="0" lang="en-US" altLang="en-US" b="0" i="0" u="none" strike="noStrike" cap="none" normalizeH="0" baseline="0" dirty="0">
                <a:ln>
                  <a:noFill/>
                </a:ln>
                <a:solidFill>
                  <a:schemeClr val="bg1"/>
                </a:solidFill>
                <a:effectLst/>
                <a:latin typeface="Arial" panose="020B0604020202020204" pitchFamily="34" charset="0"/>
              </a:rPr>
              <a:t>	Develop a user-friendly application capable of recognizing and displaying musical chords and key in 	real-time from any audio file, offering instant feedback to musicians during live performance or 	practice.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Accessibility and Usability</a:t>
            </a:r>
            <a:r>
              <a:rPr kumimoji="0" lang="en-US" altLang="en-US" sz="1800" b="0" i="0" u="none" strike="noStrike" cap="none" normalizeH="0" baseline="0" dirty="0">
                <a:ln>
                  <a:noFill/>
                </a:ln>
                <a:solidFill>
                  <a:srgbClr val="FF0000"/>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tabLst/>
            </a:pPr>
            <a:r>
              <a:rPr lang="en-US" altLang="en-US" sz="1800" dirty="0">
                <a:solidFill>
                  <a:schemeClr val="bg1"/>
                </a:solidFill>
                <a:latin typeface="Arial" panose="020B0604020202020204" pitchFamily="34" charset="0"/>
              </a:rPr>
              <a:t>	</a:t>
            </a:r>
            <a:r>
              <a:rPr kumimoji="0" lang="en-US" altLang="en-US" b="0" i="0" u="none" strike="noStrike" cap="none" normalizeH="0" baseline="0" dirty="0">
                <a:ln>
                  <a:noFill/>
                </a:ln>
                <a:solidFill>
                  <a:schemeClr val="bg1"/>
                </a:solidFill>
                <a:effectLst/>
                <a:latin typeface="Arial" panose="020B0604020202020204" pitchFamily="34" charset="0"/>
              </a:rPr>
              <a:t>Create an intuitive graphical user interface that allows both beginners and advanced users to easily 	interact with the application, including features like drag-and-drop functionality, theme customization, 	and playback controls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Cross-Platform Compatibility</a:t>
            </a:r>
            <a:r>
              <a:rPr kumimoji="0" lang="en-US" altLang="en-US" sz="1800" b="0" i="0" u="none" strike="noStrike" cap="none" normalizeH="0" baseline="0" dirty="0">
                <a:ln>
                  <a:noFill/>
                </a:ln>
                <a:solidFill>
                  <a:srgbClr val="FF0000"/>
                </a:solidFill>
                <a:effectLst/>
                <a:latin typeface="Arial" panose="020B0604020202020204" pitchFamily="34" charset="0"/>
              </a:rPr>
              <a:t>: </a:t>
            </a:r>
          </a:p>
          <a:p>
            <a:pPr lvl="1" algn="just" eaLnBrk="0" fontAlgn="base" hangingPunct="0">
              <a:spcBef>
                <a:spcPct val="0"/>
              </a:spcBef>
              <a:spcAft>
                <a:spcPct val="0"/>
              </a:spcAft>
              <a:buClrTx/>
            </a:pPr>
            <a:r>
              <a:rPr lang="en-US" altLang="en-US" dirty="0">
                <a:solidFill>
                  <a:schemeClr val="bg1"/>
                </a:solidFill>
                <a:latin typeface="Arial" panose="020B0604020202020204" pitchFamily="34" charset="0"/>
              </a:rPr>
              <a:t>	</a:t>
            </a:r>
            <a:r>
              <a:rPr kumimoji="0" lang="en-US" altLang="en-US" b="0" i="0" u="none" strike="noStrike" cap="none" normalizeH="0" baseline="0" dirty="0">
                <a:ln>
                  <a:noFill/>
                </a:ln>
                <a:solidFill>
                  <a:schemeClr val="bg1"/>
                </a:solidFill>
                <a:effectLst/>
                <a:latin typeface="Arial" panose="020B0604020202020204" pitchFamily="34" charset="0"/>
              </a:rPr>
              <a:t>Ensure compatibility with a wide range of audio file formats (.mp3, .wav, .m4a, etc.), allowing users to 	analyze various types of music files without format limitations.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Audio Playback and Control</a:t>
            </a:r>
            <a:r>
              <a:rPr kumimoji="0" lang="en-US" altLang="en-US" b="0" i="0" u="none" strike="noStrike" cap="none" normalizeH="0" baseline="0" dirty="0">
                <a:ln>
                  <a:noFill/>
                </a:ln>
                <a:solidFill>
                  <a:srgbClr val="FF0000"/>
                </a:solidFill>
                <a:effectLst/>
                <a:latin typeface="Arial" panose="020B0604020202020204" pitchFamily="34" charset="0"/>
              </a:rPr>
              <a:t>: </a:t>
            </a:r>
          </a:p>
          <a:p>
            <a:pPr lvl="1" algn="just" eaLnBrk="0" fontAlgn="base" hangingPunct="0">
              <a:spcBef>
                <a:spcPct val="0"/>
              </a:spcBef>
              <a:spcAft>
                <a:spcPct val="0"/>
              </a:spcAft>
              <a:buClrTx/>
            </a:pPr>
            <a:r>
              <a:rPr lang="en-US" altLang="en-US" dirty="0">
                <a:solidFill>
                  <a:schemeClr val="bg1"/>
                </a:solidFill>
                <a:latin typeface="Arial" panose="020B0604020202020204" pitchFamily="34" charset="0"/>
              </a:rPr>
              <a:t>	</a:t>
            </a:r>
            <a:r>
              <a:rPr kumimoji="0" lang="en-US" altLang="en-US" b="0" i="0" u="none" strike="noStrike" cap="none" normalizeH="0" baseline="0" dirty="0">
                <a:ln>
                  <a:noFill/>
                </a:ln>
                <a:solidFill>
                  <a:schemeClr val="bg1"/>
                </a:solidFill>
                <a:effectLst/>
                <a:latin typeface="Arial" panose="020B0604020202020204" pitchFamily="34" charset="0"/>
              </a:rPr>
              <a:t>Integrate essential audio controls, including play, pause, seek, and volume adjustment, enabling 	users to manipulate audio files while analyzing chords and key in real-time.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Chord Export and Analysis</a:t>
            </a:r>
            <a:r>
              <a:rPr kumimoji="0" lang="en-US" altLang="en-US" sz="1800" b="0" i="0" u="none" strike="noStrike" cap="none" normalizeH="0" baseline="0" dirty="0">
                <a:ln>
                  <a:noFill/>
                </a:ln>
                <a:solidFill>
                  <a:srgbClr val="FF0000"/>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tabLst/>
            </a:pPr>
            <a:r>
              <a:rPr lang="en-US" altLang="en-US" sz="1800" dirty="0">
                <a:solidFill>
                  <a:schemeClr val="bg1"/>
                </a:solidFill>
                <a:latin typeface="Arial" panose="020B0604020202020204" pitchFamily="34" charset="0"/>
              </a:rPr>
              <a:t>	</a:t>
            </a:r>
            <a:r>
              <a:rPr kumimoji="0" lang="en-US" altLang="en-US" b="0" i="0" u="none" strike="noStrike" cap="none" normalizeH="0" baseline="0" dirty="0">
                <a:ln>
                  <a:noFill/>
                </a:ln>
                <a:solidFill>
                  <a:schemeClr val="bg1"/>
                </a:solidFill>
                <a:effectLst/>
                <a:latin typeface="Arial" panose="020B0604020202020204" pitchFamily="34" charset="0"/>
              </a:rPr>
              <a:t>Provide the functionality to export the recognized chord progression to a text file, enabling users to 	save and study their findings for future reference or composition purposes.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082"/>
        <p:cNvGrpSpPr/>
        <p:nvPr/>
      </p:nvGrpSpPr>
      <p:grpSpPr>
        <a:xfrm>
          <a:off x="0" y="0"/>
          <a:ext cx="0" cy="0"/>
          <a:chOff x="0" y="0"/>
          <a:chExt cx="0" cy="0"/>
        </a:xfrm>
      </p:grpSpPr>
      <p:sp>
        <p:nvSpPr>
          <p:cNvPr id="4" name="TextBox 3">
            <a:extLst>
              <a:ext uri="{FF2B5EF4-FFF2-40B4-BE49-F238E27FC236}">
                <a16:creationId xmlns:a16="http://schemas.microsoft.com/office/drawing/2014/main" id="{D78203B9-3D19-5D7C-CEE3-D5B88C720D70}"/>
              </a:ext>
            </a:extLst>
          </p:cNvPr>
          <p:cNvSpPr txBox="1"/>
          <p:nvPr/>
        </p:nvSpPr>
        <p:spPr>
          <a:xfrm>
            <a:off x="0" y="494258"/>
            <a:ext cx="9281160" cy="4524315"/>
          </a:xfrm>
          <a:prstGeom prst="rect">
            <a:avLst/>
          </a:prstGeom>
          <a:noFill/>
        </p:spPr>
        <p:txBody>
          <a:bodyPr wrap="square">
            <a:spAutoFit/>
          </a:bodyPr>
          <a:lstStyle/>
          <a:p>
            <a:r>
              <a:rPr lang="en-US" sz="2000" b="1" dirty="0">
                <a:solidFill>
                  <a:schemeClr val="accent6"/>
                </a:solidFill>
              </a:rPr>
              <a:t>Social Impact</a:t>
            </a:r>
          </a:p>
          <a:p>
            <a:endParaRPr lang="en-US" sz="2000" b="1" dirty="0">
              <a:solidFill>
                <a:schemeClr val="accent6"/>
              </a:solidFill>
            </a:endParaRPr>
          </a:p>
          <a:p>
            <a:r>
              <a:rPr lang="en-US" sz="1600" b="1" dirty="0">
                <a:solidFill>
                  <a:srgbClr val="FF0000"/>
                </a:solidFill>
              </a:rPr>
              <a:t>Music Education</a:t>
            </a:r>
            <a:r>
              <a:rPr lang="en-US" sz="1600" dirty="0">
                <a:solidFill>
                  <a:srgbClr val="FF0000"/>
                </a:solidFill>
              </a:rPr>
              <a:t>: </a:t>
            </a:r>
          </a:p>
          <a:p>
            <a:r>
              <a:rPr lang="en-US" dirty="0">
                <a:solidFill>
                  <a:schemeClr val="bg1"/>
                </a:solidFill>
              </a:rPr>
              <a:t>	Simplifies music theory learning, making it accessible to beginners and students.</a:t>
            </a:r>
          </a:p>
          <a:p>
            <a:endParaRPr lang="en-US" dirty="0">
              <a:solidFill>
                <a:schemeClr val="bg1"/>
              </a:solidFill>
            </a:endParaRPr>
          </a:p>
          <a:p>
            <a:r>
              <a:rPr lang="en-US" sz="1600" b="1" dirty="0">
                <a:solidFill>
                  <a:srgbClr val="FF0000"/>
                </a:solidFill>
              </a:rPr>
              <a:t>Support for Independent Artists</a:t>
            </a:r>
            <a:r>
              <a:rPr lang="en-US" sz="1600" dirty="0">
                <a:solidFill>
                  <a:srgbClr val="FF0000"/>
                </a:solidFill>
              </a:rPr>
              <a:t>: </a:t>
            </a:r>
          </a:p>
          <a:p>
            <a:pPr lvl="1" algn="just"/>
            <a:r>
              <a:rPr lang="en-US" dirty="0">
                <a:solidFill>
                  <a:schemeClr val="bg1"/>
                </a:solidFill>
              </a:rPr>
              <a:t>	Provides affordable, real-time music analysis, helping artists improve compositions without expensive </a:t>
            </a:r>
          </a:p>
          <a:p>
            <a:pPr lvl="1" algn="just"/>
            <a:r>
              <a:rPr lang="en-US" dirty="0">
                <a:solidFill>
                  <a:schemeClr val="bg1"/>
                </a:solidFill>
              </a:rPr>
              <a:t>	tools.</a:t>
            </a:r>
          </a:p>
          <a:p>
            <a:endParaRPr lang="en-US" dirty="0">
              <a:solidFill>
                <a:schemeClr val="bg1"/>
              </a:solidFill>
            </a:endParaRPr>
          </a:p>
          <a:p>
            <a:r>
              <a:rPr lang="en-US" sz="1600" b="1" dirty="0">
                <a:solidFill>
                  <a:srgbClr val="FF0000"/>
                </a:solidFill>
              </a:rPr>
              <a:t>Inclusivity</a:t>
            </a:r>
            <a:r>
              <a:rPr lang="en-US" dirty="0">
                <a:solidFill>
                  <a:schemeClr val="bg1"/>
                </a:solidFill>
              </a:rPr>
              <a:t>: </a:t>
            </a:r>
          </a:p>
          <a:p>
            <a:pPr lvl="1" algn="just"/>
            <a:r>
              <a:rPr lang="en-US" dirty="0">
                <a:solidFill>
                  <a:schemeClr val="bg1"/>
                </a:solidFill>
              </a:rPr>
              <a:t>	Enables people from diverse backgrounds to engage with music theory, fostering creativity and 	participation.</a:t>
            </a:r>
          </a:p>
          <a:p>
            <a:endParaRPr lang="en-US" dirty="0">
              <a:solidFill>
                <a:schemeClr val="bg1"/>
              </a:solidFill>
            </a:endParaRPr>
          </a:p>
          <a:p>
            <a:r>
              <a:rPr lang="en-US" sz="1600" b="1" dirty="0">
                <a:solidFill>
                  <a:srgbClr val="FF0000"/>
                </a:solidFill>
              </a:rPr>
              <a:t>Creative Collaboration</a:t>
            </a:r>
            <a:r>
              <a:rPr lang="en-US" sz="1600" dirty="0">
                <a:solidFill>
                  <a:srgbClr val="FF0000"/>
                </a:solidFill>
              </a:rPr>
              <a:t>: </a:t>
            </a:r>
          </a:p>
          <a:p>
            <a:pPr lvl="2"/>
            <a:r>
              <a:rPr lang="en-US" dirty="0">
                <a:solidFill>
                  <a:schemeClr val="bg1"/>
                </a:solidFill>
              </a:rPr>
              <a:t>	Enhances collaboration among musicians and producers through real-time harmonic analysis.</a:t>
            </a:r>
          </a:p>
          <a:p>
            <a:endParaRPr lang="en-US" dirty="0">
              <a:solidFill>
                <a:schemeClr val="bg1"/>
              </a:solidFill>
            </a:endParaRPr>
          </a:p>
          <a:p>
            <a:r>
              <a:rPr lang="en-US" sz="1600" b="1" dirty="0">
                <a:solidFill>
                  <a:srgbClr val="FF0000"/>
                </a:solidFill>
              </a:rPr>
              <a:t>Cultural Preservation</a:t>
            </a:r>
            <a:r>
              <a:rPr lang="en-US" sz="1600" dirty="0">
                <a:solidFill>
                  <a:srgbClr val="FF0000"/>
                </a:solidFill>
              </a:rPr>
              <a:t>: </a:t>
            </a:r>
          </a:p>
          <a:p>
            <a:pPr lvl="1" algn="just"/>
            <a:r>
              <a:rPr lang="en-US" dirty="0">
                <a:solidFill>
                  <a:schemeClr val="bg1"/>
                </a:solidFill>
              </a:rPr>
              <a:t>	Assists in analyzing and preserving traditional music from different cultures, supporting	 	ethnomusicological studies.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774"/>
        <p:cNvGrpSpPr/>
        <p:nvPr/>
      </p:nvGrpSpPr>
      <p:grpSpPr>
        <a:xfrm>
          <a:off x="0" y="0"/>
          <a:ext cx="0" cy="0"/>
          <a:chOff x="0" y="0"/>
          <a:chExt cx="0" cy="0"/>
        </a:xfrm>
      </p:grpSpPr>
      <p:sp>
        <p:nvSpPr>
          <p:cNvPr id="3" name="TextBox 2">
            <a:extLst>
              <a:ext uri="{FF2B5EF4-FFF2-40B4-BE49-F238E27FC236}">
                <a16:creationId xmlns:a16="http://schemas.microsoft.com/office/drawing/2014/main" id="{6FEAC067-2914-D00A-9334-2D34DF5EFDA3}"/>
              </a:ext>
            </a:extLst>
          </p:cNvPr>
          <p:cNvSpPr txBox="1"/>
          <p:nvPr/>
        </p:nvSpPr>
        <p:spPr>
          <a:xfrm>
            <a:off x="215900" y="233462"/>
            <a:ext cx="8820150" cy="400110"/>
          </a:xfrm>
          <a:prstGeom prst="rect">
            <a:avLst/>
          </a:prstGeom>
          <a:noFill/>
        </p:spPr>
        <p:txBody>
          <a:bodyPr wrap="square">
            <a:spAutoFit/>
          </a:bodyPr>
          <a:lstStyle/>
          <a:p>
            <a:r>
              <a:rPr lang="en-US" sz="2000" b="1" dirty="0">
                <a:solidFill>
                  <a:schemeClr val="accent6"/>
                </a:solidFill>
              </a:rPr>
              <a:t>System Architecture</a:t>
            </a:r>
          </a:p>
        </p:txBody>
      </p:sp>
      <p:pic>
        <p:nvPicPr>
          <p:cNvPr id="7" name="Picture 6" descr="A diagram of a computer program&#10;&#10;Description automatically generated">
            <a:extLst>
              <a:ext uri="{FF2B5EF4-FFF2-40B4-BE49-F238E27FC236}">
                <a16:creationId xmlns:a16="http://schemas.microsoft.com/office/drawing/2014/main" id="{AC57EAF0-6F31-939F-9007-96E333C87C50}"/>
              </a:ext>
            </a:extLst>
          </p:cNvPr>
          <p:cNvPicPr>
            <a:picLocks noChangeAspect="1"/>
          </p:cNvPicPr>
          <p:nvPr/>
        </p:nvPicPr>
        <p:blipFill>
          <a:blip r:embed="rId3"/>
          <a:stretch>
            <a:fillRect/>
          </a:stretch>
        </p:blipFill>
        <p:spPr>
          <a:xfrm>
            <a:off x="1381334" y="821069"/>
            <a:ext cx="6489282" cy="38905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074"/>
        <p:cNvGrpSpPr/>
        <p:nvPr/>
      </p:nvGrpSpPr>
      <p:grpSpPr>
        <a:xfrm>
          <a:off x="0" y="0"/>
          <a:ext cx="0" cy="0"/>
          <a:chOff x="0" y="0"/>
          <a:chExt cx="0" cy="0"/>
        </a:xfrm>
      </p:grpSpPr>
      <p:sp>
        <p:nvSpPr>
          <p:cNvPr id="3" name="TextBox 2">
            <a:extLst>
              <a:ext uri="{FF2B5EF4-FFF2-40B4-BE49-F238E27FC236}">
                <a16:creationId xmlns:a16="http://schemas.microsoft.com/office/drawing/2014/main" id="{F6F23B94-4880-409F-683B-FDA8309EA470}"/>
              </a:ext>
            </a:extLst>
          </p:cNvPr>
          <p:cNvSpPr txBox="1"/>
          <p:nvPr/>
        </p:nvSpPr>
        <p:spPr>
          <a:xfrm>
            <a:off x="171450" y="163612"/>
            <a:ext cx="8858250" cy="400110"/>
          </a:xfrm>
          <a:prstGeom prst="rect">
            <a:avLst/>
          </a:prstGeom>
          <a:noFill/>
        </p:spPr>
        <p:txBody>
          <a:bodyPr wrap="square">
            <a:spAutoFit/>
          </a:bodyPr>
          <a:lstStyle/>
          <a:p>
            <a:r>
              <a:rPr lang="en-US" sz="2000" b="1" dirty="0">
                <a:solidFill>
                  <a:schemeClr val="accent6"/>
                </a:solidFill>
              </a:rPr>
              <a:t>System Diagrams</a:t>
            </a:r>
          </a:p>
        </p:txBody>
      </p:sp>
      <p:pic>
        <p:nvPicPr>
          <p:cNvPr id="5" name="Picture 4" descr="A computer screen shot of a computer program&#10;&#10;Description automatically generated">
            <a:extLst>
              <a:ext uri="{FF2B5EF4-FFF2-40B4-BE49-F238E27FC236}">
                <a16:creationId xmlns:a16="http://schemas.microsoft.com/office/drawing/2014/main" id="{AB07EC29-D85D-9258-A401-DD1343B48FB0}"/>
              </a:ext>
            </a:extLst>
          </p:cNvPr>
          <p:cNvPicPr>
            <a:picLocks noChangeAspect="1"/>
          </p:cNvPicPr>
          <p:nvPr/>
        </p:nvPicPr>
        <p:blipFill>
          <a:blip r:embed="rId3"/>
          <a:stretch>
            <a:fillRect/>
          </a:stretch>
        </p:blipFill>
        <p:spPr>
          <a:xfrm>
            <a:off x="2738187" y="491106"/>
            <a:ext cx="4488782" cy="44887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713"/>
        <p:cNvGrpSpPr/>
        <p:nvPr/>
      </p:nvGrpSpPr>
      <p:grpSpPr>
        <a:xfrm>
          <a:off x="0" y="0"/>
          <a:ext cx="0" cy="0"/>
          <a:chOff x="0" y="0"/>
          <a:chExt cx="0" cy="0"/>
        </a:xfrm>
      </p:grpSpPr>
      <p:sp>
        <p:nvSpPr>
          <p:cNvPr id="4" name="TextBox 3">
            <a:extLst>
              <a:ext uri="{FF2B5EF4-FFF2-40B4-BE49-F238E27FC236}">
                <a16:creationId xmlns:a16="http://schemas.microsoft.com/office/drawing/2014/main" id="{34634F9E-43A9-EC9E-B4CD-6E5B8072C6D8}"/>
              </a:ext>
            </a:extLst>
          </p:cNvPr>
          <p:cNvSpPr txBox="1"/>
          <p:nvPr/>
        </p:nvSpPr>
        <p:spPr>
          <a:xfrm>
            <a:off x="173736" y="310896"/>
            <a:ext cx="8796528" cy="4339650"/>
          </a:xfrm>
          <a:prstGeom prst="rect">
            <a:avLst/>
          </a:prstGeom>
          <a:noFill/>
        </p:spPr>
        <p:txBody>
          <a:bodyPr wrap="square">
            <a:spAutoFit/>
          </a:bodyPr>
          <a:lstStyle/>
          <a:p>
            <a:r>
              <a:rPr lang="en-US" sz="2000" b="1" dirty="0">
                <a:solidFill>
                  <a:schemeClr val="accent6"/>
                </a:solidFill>
              </a:rPr>
              <a:t>Feasibility and Scope</a:t>
            </a:r>
          </a:p>
          <a:p>
            <a:endParaRPr lang="en-US" sz="2000" b="1" dirty="0">
              <a:solidFill>
                <a:schemeClr val="accent6"/>
              </a:solidFill>
            </a:endParaRPr>
          </a:p>
          <a:p>
            <a:endParaRPr lang="en-US" sz="2000" b="1" dirty="0">
              <a:solidFill>
                <a:schemeClr val="bg1"/>
              </a:solidFill>
            </a:endParaRPr>
          </a:p>
          <a:p>
            <a:r>
              <a:rPr lang="en-US" sz="1800" b="1" dirty="0">
                <a:solidFill>
                  <a:srgbClr val="FF0000"/>
                </a:solidFill>
              </a:rPr>
              <a:t>Software Requirements:</a:t>
            </a:r>
            <a:endParaRPr lang="en-US" sz="1800" dirty="0">
              <a:solidFill>
                <a:srgbClr val="FF0000"/>
              </a:solidFill>
            </a:endParaRPr>
          </a:p>
          <a:p>
            <a:pPr marL="457200" lvl="1"/>
            <a:r>
              <a:rPr lang="en-US" dirty="0">
                <a:solidFill>
                  <a:schemeClr val="bg1"/>
                </a:solidFill>
              </a:rPr>
              <a:t>	Python 3.7 or higher, PyQt5 for GUI, </a:t>
            </a:r>
            <a:r>
              <a:rPr lang="en-US" dirty="0" err="1">
                <a:solidFill>
                  <a:schemeClr val="bg1"/>
                </a:solidFill>
              </a:rPr>
              <a:t>madmom</a:t>
            </a:r>
            <a:r>
              <a:rPr lang="en-US" dirty="0">
                <a:solidFill>
                  <a:schemeClr val="bg1"/>
                </a:solidFill>
              </a:rPr>
              <a:t> for audio analysis.</a:t>
            </a:r>
          </a:p>
          <a:p>
            <a:pPr marL="457200" lvl="1"/>
            <a:endParaRPr lang="en-US" dirty="0">
              <a:solidFill>
                <a:schemeClr val="bg1"/>
              </a:solidFill>
            </a:endParaRPr>
          </a:p>
          <a:p>
            <a:r>
              <a:rPr lang="en-US" sz="1800" b="1" dirty="0">
                <a:solidFill>
                  <a:srgbClr val="FF0000"/>
                </a:solidFill>
              </a:rPr>
              <a:t>Hardware Requirements:</a:t>
            </a:r>
            <a:endParaRPr lang="en-US" sz="1800" dirty="0">
              <a:solidFill>
                <a:srgbClr val="FF0000"/>
              </a:solidFill>
            </a:endParaRPr>
          </a:p>
          <a:p>
            <a:pPr marL="457200" lvl="1"/>
            <a:r>
              <a:rPr lang="en-US" dirty="0">
                <a:solidFill>
                  <a:schemeClr val="bg1"/>
                </a:solidFill>
              </a:rPr>
              <a:t>	Standard desktop or laptop with audio playback capabilities.</a:t>
            </a:r>
          </a:p>
          <a:p>
            <a:pPr marL="457200" lvl="1"/>
            <a:endParaRPr lang="en-US" dirty="0">
              <a:solidFill>
                <a:schemeClr val="bg1"/>
              </a:solidFill>
            </a:endParaRPr>
          </a:p>
          <a:p>
            <a:r>
              <a:rPr lang="en-US" sz="1800" b="1" dirty="0">
                <a:solidFill>
                  <a:srgbClr val="FF0000"/>
                </a:solidFill>
              </a:rPr>
              <a:t>Project Timeline:</a:t>
            </a:r>
            <a:endParaRPr lang="en-US" sz="1800" dirty="0">
              <a:solidFill>
                <a:srgbClr val="FF0000"/>
              </a:solidFill>
            </a:endParaRPr>
          </a:p>
          <a:p>
            <a:pPr marL="457200" lvl="1"/>
            <a:r>
              <a:rPr lang="en-US" dirty="0">
                <a:solidFill>
                  <a:schemeClr val="bg1"/>
                </a:solidFill>
              </a:rPr>
              <a:t>	Outline phases for planning, development, testing, and review.</a:t>
            </a:r>
          </a:p>
          <a:p>
            <a:pPr marL="742950" lvl="1" indent="-285750">
              <a:buFont typeface="Arial" panose="020B0604020202020204" pitchFamily="34" charset="0"/>
              <a:buChar char="•"/>
            </a:pPr>
            <a:endParaRPr lang="en-US" dirty="0">
              <a:solidFill>
                <a:schemeClr val="bg1"/>
              </a:solidFill>
            </a:endParaRPr>
          </a:p>
          <a:p>
            <a:r>
              <a:rPr lang="en-US" sz="1800" b="1" dirty="0">
                <a:solidFill>
                  <a:srgbClr val="FF0000"/>
                </a:solidFill>
              </a:rPr>
              <a:t>Technical Risks:</a:t>
            </a:r>
            <a:endParaRPr lang="en-US" sz="1800" dirty="0">
              <a:solidFill>
                <a:srgbClr val="FF0000"/>
              </a:solidFill>
            </a:endParaRPr>
          </a:p>
          <a:p>
            <a:pPr marL="457200" lvl="1"/>
            <a:r>
              <a:rPr lang="en-US" dirty="0">
                <a:solidFill>
                  <a:schemeClr val="bg1"/>
                </a:solidFill>
              </a:rPr>
              <a:t>	Real-time performance might be hindered by hardware limitations.</a:t>
            </a:r>
          </a:p>
          <a:p>
            <a:pPr marL="742950" lvl="1" indent="-285750">
              <a:buFont typeface="Arial" panose="020B0604020202020204" pitchFamily="34" charset="0"/>
              <a:buChar char="•"/>
            </a:pPr>
            <a:endParaRPr lang="en-US" dirty="0">
              <a:solidFill>
                <a:schemeClr val="bg1"/>
              </a:solidFill>
            </a:endParaRPr>
          </a:p>
          <a:p>
            <a:r>
              <a:rPr lang="en-US" sz="1800" b="1" dirty="0">
                <a:solidFill>
                  <a:srgbClr val="FF0000"/>
                </a:solidFill>
              </a:rPr>
              <a:t>Backup Plan:</a:t>
            </a:r>
            <a:endParaRPr lang="en-US" sz="1800" dirty="0">
              <a:solidFill>
                <a:srgbClr val="FF0000"/>
              </a:solidFill>
            </a:endParaRPr>
          </a:p>
          <a:p>
            <a:pPr marL="457200" lvl="1"/>
            <a:r>
              <a:rPr lang="en-US" dirty="0">
                <a:solidFill>
                  <a:schemeClr val="bg1"/>
                </a:solidFill>
              </a:rPr>
              <a:t>	Include an offline analysis mode if real-time recognition proves challenging.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FA8A6600-C59C-D3B3-519D-8059A19BF164}"/>
              </a:ext>
            </a:extLst>
          </p:cNvPr>
          <p:cNvSpPr>
            <a:spLocks noChangeArrowheads="1"/>
          </p:cNvSpPr>
          <p:nvPr/>
        </p:nvSpPr>
        <p:spPr bwMode="auto">
          <a:xfrm>
            <a:off x="182880" y="155704"/>
            <a:ext cx="877824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000" b="1" dirty="0">
                <a:solidFill>
                  <a:schemeClr val="accent6"/>
                </a:solidFill>
              </a:rPr>
              <a:t>Proposed Techniques and Algorithms:</a:t>
            </a:r>
            <a:endParaRPr kumimoji="0" lang="en-US" altLang="en-US" sz="2000" b="1" i="0" u="none" strike="noStrike" cap="none" normalizeH="0" baseline="0" dirty="0">
              <a:ln>
                <a:noFill/>
              </a:ln>
              <a:solidFill>
                <a:schemeClr val="accent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Fast Fourier Transform (FFT):</a:t>
            </a:r>
            <a:endParaRPr kumimoji="0" lang="en-US" altLang="en-US" sz="18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60000"/>
                    <a:lumOff val="40000"/>
                  </a:schemeClr>
                </a:solidFill>
                <a:effectLst/>
                <a:latin typeface="Arial" panose="020B0604020202020204" pitchFamily="34" charset="0"/>
              </a:rPr>
              <a:t>	Description</a:t>
            </a:r>
            <a:r>
              <a:rPr kumimoji="0" lang="en-US" altLang="en-US" sz="1800" b="1" i="0" u="none" strike="noStrike" cap="none" normalizeH="0" baseline="0" dirty="0">
                <a:ln>
                  <a:noFill/>
                </a:ln>
                <a:solidFill>
                  <a:schemeClr val="bg1"/>
                </a:solidFill>
                <a:effectLst/>
                <a:latin typeface="Arial" panose="020B0604020202020204" pitchFamily="34" charset="0"/>
              </a:rPr>
              <a:t>:</a:t>
            </a:r>
            <a:r>
              <a:rPr kumimoji="0" lang="en-US" altLang="en-US" sz="1800" b="0" i="0" u="none" strike="noStrike" cap="none" normalizeH="0" baseline="0" dirty="0">
                <a:ln>
                  <a:noFill/>
                </a:ln>
                <a:solidFill>
                  <a:schemeClr val="bg1"/>
                </a:solidFill>
                <a:effectLst/>
                <a:latin typeface="Arial" panose="020B0604020202020204" pitchFamily="34" charset="0"/>
              </a:rPr>
              <a:t> A mathematical algorithm used to analyze the frequency 	components of a signal.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	</a:t>
            </a:r>
            <a:r>
              <a:rPr kumimoji="0" lang="en-US" altLang="en-US" sz="1800" b="1" i="0" u="none" strike="noStrike" cap="none" normalizeH="0" baseline="0" dirty="0">
                <a:ln>
                  <a:noFill/>
                </a:ln>
                <a:solidFill>
                  <a:schemeClr val="accent1">
                    <a:lumMod val="60000"/>
                    <a:lumOff val="40000"/>
                  </a:schemeClr>
                </a:solidFill>
                <a:effectLst/>
                <a:latin typeface="Arial" panose="020B0604020202020204" pitchFamily="34" charset="0"/>
              </a:rPr>
              <a:t>Application</a:t>
            </a:r>
            <a:r>
              <a:rPr kumimoji="0" lang="en-US" altLang="en-US" sz="1800" b="1" i="0" u="none" strike="noStrike" cap="none" normalizeH="0" baseline="0" dirty="0">
                <a:ln>
                  <a:noFill/>
                </a:ln>
                <a:solidFill>
                  <a:schemeClr val="bg1"/>
                </a:solidFill>
                <a:effectLst/>
                <a:latin typeface="Arial" panose="020B0604020202020204" pitchFamily="34" charset="0"/>
              </a:rPr>
              <a:t>:</a:t>
            </a:r>
            <a:r>
              <a:rPr kumimoji="0" lang="en-US" altLang="en-US" sz="1800" b="0" i="0" u="none" strike="noStrike" cap="none" normalizeH="0" baseline="0" dirty="0">
                <a:ln>
                  <a:noFill/>
                </a:ln>
                <a:solidFill>
                  <a:schemeClr val="bg1"/>
                </a:solidFill>
                <a:effectLst/>
                <a:latin typeface="Arial" panose="020B0604020202020204" pitchFamily="34" charset="0"/>
              </a:rPr>
              <a:t> Useful for identifying musical features in real-time.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Machine Learning Approaches:</a:t>
            </a:r>
            <a:endParaRPr kumimoji="0" lang="en-US" altLang="en-US" sz="18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60000"/>
                    <a:lumOff val="40000"/>
                  </a:schemeClr>
                </a:solidFill>
                <a:effectLst/>
                <a:latin typeface="Arial" panose="020B0604020202020204" pitchFamily="34" charset="0"/>
              </a:rPr>
              <a:t>	Description</a:t>
            </a:r>
            <a:r>
              <a:rPr kumimoji="0" lang="en-US" altLang="en-US" sz="1800" b="1" i="0" u="none" strike="noStrike" cap="none" normalizeH="0" baseline="0" dirty="0">
                <a:ln>
                  <a:noFill/>
                </a:ln>
                <a:solidFill>
                  <a:schemeClr val="bg1"/>
                </a:solidFill>
                <a:effectLst/>
                <a:latin typeface="Arial" panose="020B0604020202020204" pitchFamily="34" charset="0"/>
              </a:rPr>
              <a:t>:</a:t>
            </a:r>
            <a:r>
              <a:rPr kumimoji="0" lang="en-US" altLang="en-US" sz="1800" b="0" i="0" u="none" strike="noStrike" cap="none" normalizeH="0" baseline="0" dirty="0">
                <a:ln>
                  <a:noFill/>
                </a:ln>
                <a:solidFill>
                  <a:schemeClr val="bg1"/>
                </a:solidFill>
                <a:effectLst/>
                <a:latin typeface="Arial" panose="020B0604020202020204" pitchFamily="34" charset="0"/>
              </a:rPr>
              <a:t> Techniques like neural networks and deep learning for 	improved accuracy in chord and key recognition.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60000"/>
                    <a:lumOff val="40000"/>
                  </a:schemeClr>
                </a:solidFill>
                <a:effectLst/>
                <a:latin typeface="Arial" panose="020B0604020202020204" pitchFamily="34" charset="0"/>
              </a:rPr>
              <a:t>	Examples</a:t>
            </a:r>
            <a:r>
              <a:rPr kumimoji="0" lang="en-US" altLang="en-US" sz="1800" b="1" i="0" u="none" strike="noStrike" cap="none" normalizeH="0" baseline="0" dirty="0">
                <a:ln>
                  <a:noFill/>
                </a:ln>
                <a:solidFill>
                  <a:schemeClr val="bg1"/>
                </a:solidFill>
                <a:effectLst/>
                <a:latin typeface="Arial" panose="020B0604020202020204" pitchFamily="34" charset="0"/>
              </a:rPr>
              <a:t>:</a:t>
            </a:r>
            <a:r>
              <a:rPr kumimoji="0" lang="en-US" altLang="en-US" sz="1800" b="0" i="0" u="none" strike="noStrike" cap="none" normalizeH="0" baseline="0" dirty="0">
                <a:ln>
                  <a:noFill/>
                </a:ln>
                <a:solidFill>
                  <a:schemeClr val="bg1"/>
                </a:solidFill>
                <a:effectLst/>
                <a:latin typeface="Arial" panose="020B0604020202020204" pitchFamily="34" charset="0"/>
              </a:rPr>
              <a:t> Convolutional neural networks (CNNs) and recurrent neural 	networks (RNNs).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eaLnBrk="0" fontAlgn="base" hangingPunct="0">
              <a:spcBef>
                <a:spcPct val="0"/>
              </a:spcBef>
              <a:spcAft>
                <a:spcPct val="0"/>
              </a:spcAft>
              <a:buClrTx/>
            </a:pPr>
            <a:r>
              <a:rPr lang="en-US" altLang="en-US" sz="1800" b="1" dirty="0">
                <a:solidFill>
                  <a:srgbClr val="FF0000"/>
                </a:solidFill>
                <a:latin typeface="Arial" panose="020B0604020202020204" pitchFamily="34" charset="0"/>
              </a:rPr>
              <a:t>Harmonic Analysis:</a:t>
            </a:r>
            <a:endParaRPr lang="en-US" altLang="en-US" sz="1800" dirty="0">
              <a:solidFill>
                <a:srgbClr val="FF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60000"/>
                    <a:lumOff val="40000"/>
                  </a:schemeClr>
                </a:solidFill>
                <a:effectLst/>
                <a:latin typeface="Arial" panose="020B0604020202020204" pitchFamily="34" charset="0"/>
              </a:rPr>
              <a:t>	Description</a:t>
            </a:r>
            <a:r>
              <a:rPr kumimoji="0" lang="en-US" altLang="en-US" sz="1800" b="1" i="0" u="none" strike="noStrike" cap="none" normalizeH="0" baseline="0" dirty="0">
                <a:ln>
                  <a:noFill/>
                </a:ln>
                <a:solidFill>
                  <a:schemeClr val="bg1"/>
                </a:solidFill>
                <a:effectLst/>
                <a:latin typeface="Arial" panose="020B0604020202020204" pitchFamily="34" charset="0"/>
              </a:rPr>
              <a:t>:</a:t>
            </a:r>
            <a:r>
              <a:rPr kumimoji="0" lang="en-US" altLang="en-US" sz="1800" b="0" i="0" u="none" strike="noStrike" cap="none" normalizeH="0" baseline="0" dirty="0">
                <a:ln>
                  <a:noFill/>
                </a:ln>
                <a:solidFill>
                  <a:schemeClr val="bg1"/>
                </a:solidFill>
                <a:effectLst/>
                <a:latin typeface="Arial" panose="020B0604020202020204" pitchFamily="34" charset="0"/>
              </a:rPr>
              <a:t> Methods for analyzing the harmonic structure of music, 	including pitch class profiles and harmonic dictionaries.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3395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0FA297-A35E-E0F2-F30D-4F863EBB4911}"/>
              </a:ext>
            </a:extLst>
          </p:cNvPr>
          <p:cNvSpPr txBox="1"/>
          <p:nvPr/>
        </p:nvSpPr>
        <p:spPr>
          <a:xfrm>
            <a:off x="374904" y="531960"/>
            <a:ext cx="8119872" cy="4185761"/>
          </a:xfrm>
          <a:prstGeom prst="rect">
            <a:avLst/>
          </a:prstGeom>
          <a:noFill/>
        </p:spPr>
        <p:txBody>
          <a:bodyPr wrap="square">
            <a:spAutoFit/>
          </a:bodyPr>
          <a:lstStyle/>
          <a:p>
            <a:r>
              <a:rPr lang="en-US" sz="2000" b="1" dirty="0">
                <a:solidFill>
                  <a:schemeClr val="accent6"/>
                </a:solidFill>
              </a:rPr>
              <a:t>Advantages and Limitations</a:t>
            </a:r>
          </a:p>
          <a:p>
            <a:endParaRPr lang="en-US" sz="2000" b="1" dirty="0">
              <a:solidFill>
                <a:schemeClr val="accent6"/>
              </a:solidFill>
            </a:endParaRPr>
          </a:p>
          <a:p>
            <a:endParaRPr lang="en-US" sz="2000" b="1" dirty="0">
              <a:solidFill>
                <a:schemeClr val="bg1"/>
              </a:solidFill>
            </a:endParaRPr>
          </a:p>
          <a:p>
            <a:pPr>
              <a:buFont typeface="Arial" panose="020B0604020202020204" pitchFamily="34" charset="0"/>
              <a:buChar char="•"/>
            </a:pPr>
            <a:r>
              <a:rPr lang="en-US" sz="1800" b="1" dirty="0">
                <a:solidFill>
                  <a:srgbClr val="FF0000"/>
                </a:solidFill>
              </a:rPr>
              <a:t>Advantages</a:t>
            </a:r>
            <a:r>
              <a:rPr lang="en-US" b="1" dirty="0">
                <a:solidFill>
                  <a:srgbClr val="FF0000"/>
                </a:solidFill>
              </a:rPr>
              <a:t>:</a:t>
            </a:r>
          </a:p>
          <a:p>
            <a:pPr>
              <a:buFont typeface="Arial" panose="020B0604020202020204" pitchFamily="34" charset="0"/>
              <a:buChar char="•"/>
            </a:pPr>
            <a:endParaRPr lang="en-US" dirty="0">
              <a:solidFill>
                <a:schemeClr val="bg1"/>
              </a:solidFill>
            </a:endParaRPr>
          </a:p>
          <a:p>
            <a:pPr marL="457200" lvl="1"/>
            <a:r>
              <a:rPr lang="en-US" sz="1600" dirty="0">
                <a:solidFill>
                  <a:schemeClr val="bg1"/>
                </a:solidFill>
              </a:rPr>
              <a:t>Real-time recognition of chords and keys.</a:t>
            </a:r>
          </a:p>
          <a:p>
            <a:pPr marL="457200" lvl="1"/>
            <a:endParaRPr lang="en-US" sz="1600" dirty="0">
              <a:solidFill>
                <a:schemeClr val="bg1"/>
              </a:solidFill>
            </a:endParaRPr>
          </a:p>
          <a:p>
            <a:pPr marL="457200" lvl="1"/>
            <a:r>
              <a:rPr lang="en-US" sz="1600" dirty="0">
                <a:solidFill>
                  <a:schemeClr val="bg1"/>
                </a:solidFill>
              </a:rPr>
              <a:t>Easy-to-use interface suitable for beginners.</a:t>
            </a:r>
          </a:p>
          <a:p>
            <a:pPr marL="457200" lvl="1"/>
            <a:endParaRPr lang="en-US" sz="1600" dirty="0">
              <a:solidFill>
                <a:schemeClr val="bg1"/>
              </a:solidFill>
            </a:endParaRPr>
          </a:p>
          <a:p>
            <a:pPr marL="457200" lvl="1"/>
            <a:r>
              <a:rPr lang="en-US" sz="1600" dirty="0">
                <a:solidFill>
                  <a:schemeClr val="bg1"/>
                </a:solidFill>
              </a:rPr>
              <a:t>Multi-instrument support.</a:t>
            </a:r>
          </a:p>
          <a:p>
            <a:pPr marL="457200" lvl="1"/>
            <a:endParaRPr lang="en-US" dirty="0">
              <a:solidFill>
                <a:schemeClr val="bg1"/>
              </a:solidFill>
            </a:endParaRPr>
          </a:p>
          <a:p>
            <a:pPr>
              <a:buFont typeface="Arial" panose="020B0604020202020204" pitchFamily="34" charset="0"/>
              <a:buChar char="•"/>
            </a:pPr>
            <a:r>
              <a:rPr lang="en-US" sz="1800" b="1" dirty="0">
                <a:solidFill>
                  <a:srgbClr val="FF0000"/>
                </a:solidFill>
              </a:rPr>
              <a:t>Limitations:</a:t>
            </a:r>
          </a:p>
          <a:p>
            <a:endParaRPr lang="en-US" dirty="0">
              <a:solidFill>
                <a:schemeClr val="bg1"/>
              </a:solidFill>
            </a:endParaRPr>
          </a:p>
          <a:p>
            <a:pPr marL="457200" lvl="1"/>
            <a:r>
              <a:rPr lang="en-US" sz="1600" dirty="0">
                <a:solidFill>
                  <a:schemeClr val="bg1"/>
                </a:solidFill>
              </a:rPr>
              <a:t>May face difficulties in noisy environments.</a:t>
            </a:r>
          </a:p>
          <a:p>
            <a:pPr marL="457200" lvl="1"/>
            <a:endParaRPr lang="en-US" sz="1600" dirty="0">
              <a:solidFill>
                <a:schemeClr val="bg1"/>
              </a:solidFill>
            </a:endParaRPr>
          </a:p>
          <a:p>
            <a:pPr marL="457200" lvl="1"/>
            <a:r>
              <a:rPr lang="en-US" sz="1600" dirty="0">
                <a:solidFill>
                  <a:schemeClr val="bg1"/>
                </a:solidFill>
              </a:rPr>
              <a:t>Requires moderate computational power for smooth real-time operations.</a:t>
            </a:r>
          </a:p>
        </p:txBody>
      </p:sp>
    </p:spTree>
    <p:extLst>
      <p:ext uri="{BB962C8B-B14F-4D97-AF65-F5344CB8AC3E}">
        <p14:creationId xmlns:p14="http://schemas.microsoft.com/office/powerpoint/2010/main" val="142873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270264-ED47-8995-8967-1DB3BC0AFEC1}"/>
              </a:ext>
            </a:extLst>
          </p:cNvPr>
          <p:cNvSpPr txBox="1"/>
          <p:nvPr/>
        </p:nvSpPr>
        <p:spPr>
          <a:xfrm>
            <a:off x="201168" y="521208"/>
            <a:ext cx="8787384" cy="3785652"/>
          </a:xfrm>
          <a:prstGeom prst="rect">
            <a:avLst/>
          </a:prstGeom>
          <a:noFill/>
        </p:spPr>
        <p:txBody>
          <a:bodyPr wrap="square">
            <a:spAutoFit/>
          </a:bodyPr>
          <a:lstStyle/>
          <a:p>
            <a:r>
              <a:rPr lang="en-US" sz="2000" b="1" dirty="0">
                <a:solidFill>
                  <a:schemeClr val="accent6"/>
                </a:solidFill>
              </a:rPr>
              <a:t>Conclusion and Future Work</a:t>
            </a:r>
          </a:p>
          <a:p>
            <a:endParaRPr lang="en-US" sz="2000" b="1" dirty="0">
              <a:solidFill>
                <a:schemeClr val="accent6"/>
              </a:solidFill>
            </a:endParaRPr>
          </a:p>
          <a:p>
            <a:r>
              <a:rPr lang="en-US" sz="1800" b="1" dirty="0">
                <a:solidFill>
                  <a:srgbClr val="FF0000"/>
                </a:solidFill>
              </a:rPr>
              <a:t>Conclusion:</a:t>
            </a:r>
          </a:p>
          <a:p>
            <a:endParaRPr lang="en-US" sz="1800" dirty="0">
              <a:solidFill>
                <a:srgbClr val="FF0000"/>
              </a:solidFill>
            </a:endParaRPr>
          </a:p>
          <a:p>
            <a:pPr marL="742950" lvl="1" indent="-285750">
              <a:buFont typeface="Arial" panose="020B0604020202020204" pitchFamily="34" charset="0"/>
              <a:buChar char="•"/>
            </a:pPr>
            <a:r>
              <a:rPr lang="en-US" sz="1600" dirty="0" err="1">
                <a:solidFill>
                  <a:schemeClr val="bg1"/>
                </a:solidFill>
              </a:rPr>
              <a:t>DeChord</a:t>
            </a:r>
            <a:r>
              <a:rPr lang="en-US" sz="1600" dirty="0">
                <a:solidFill>
                  <a:schemeClr val="bg1"/>
                </a:solidFill>
              </a:rPr>
              <a:t> fills the gap in real-time music key and chord recognition for musicians by providing an intuitive, accessible tool.</a:t>
            </a:r>
          </a:p>
          <a:p>
            <a:pPr marL="457200" lvl="1"/>
            <a:endParaRPr lang="en-US" sz="1600" dirty="0">
              <a:solidFill>
                <a:schemeClr val="bg1"/>
              </a:solidFill>
            </a:endParaRPr>
          </a:p>
          <a:p>
            <a:r>
              <a:rPr lang="en-US" sz="1800" b="1" dirty="0">
                <a:solidFill>
                  <a:srgbClr val="FF0000"/>
                </a:solidFill>
              </a:rPr>
              <a:t>Future Work:</a:t>
            </a:r>
          </a:p>
          <a:p>
            <a:endParaRPr lang="en-US" sz="1800" dirty="0">
              <a:solidFill>
                <a:srgbClr val="FF0000"/>
              </a:solidFill>
            </a:endParaRPr>
          </a:p>
          <a:p>
            <a:pPr marL="742950" lvl="1" indent="-285750">
              <a:buFont typeface="Arial" panose="020B0604020202020204" pitchFamily="34" charset="0"/>
              <a:buChar char="•"/>
            </a:pPr>
            <a:r>
              <a:rPr lang="en-US" sz="1600" dirty="0">
                <a:solidFill>
                  <a:schemeClr val="bg1"/>
                </a:solidFill>
              </a:rPr>
              <a:t>Expanding support for more instruments and genres.</a:t>
            </a:r>
          </a:p>
          <a:p>
            <a:pPr marL="457200" lvl="1"/>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Development of a mobile version of the app.</a:t>
            </a:r>
          </a:p>
          <a:p>
            <a:pPr marL="457200" lvl="1"/>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Integration of AI-driven music composition tools</a:t>
            </a:r>
            <a:r>
              <a:rPr lang="en-US" dirty="0">
                <a:solidFill>
                  <a:schemeClr val="bg1"/>
                </a:solidFill>
              </a:rPr>
              <a:t>.</a:t>
            </a:r>
          </a:p>
        </p:txBody>
      </p:sp>
    </p:spTree>
    <p:extLst>
      <p:ext uri="{BB962C8B-B14F-4D97-AF65-F5344CB8AC3E}">
        <p14:creationId xmlns:p14="http://schemas.microsoft.com/office/powerpoint/2010/main" val="172588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65CC7F-1341-092D-1703-BDC8C40DB59A}"/>
              </a:ext>
            </a:extLst>
          </p:cNvPr>
          <p:cNvSpPr txBox="1"/>
          <p:nvPr/>
        </p:nvSpPr>
        <p:spPr>
          <a:xfrm>
            <a:off x="128016" y="201169"/>
            <a:ext cx="8796528" cy="4308872"/>
          </a:xfrm>
          <a:prstGeom prst="rect">
            <a:avLst/>
          </a:prstGeom>
          <a:noFill/>
        </p:spPr>
        <p:txBody>
          <a:bodyPr wrap="square">
            <a:spAutoFit/>
          </a:bodyPr>
          <a:lstStyle/>
          <a:p>
            <a:r>
              <a:rPr lang="en-US" sz="2000" b="1" dirty="0">
                <a:solidFill>
                  <a:schemeClr val="accent6"/>
                </a:solidFill>
              </a:rPr>
              <a:t>References</a:t>
            </a:r>
          </a:p>
          <a:p>
            <a:endParaRPr lang="en-US" sz="2000" b="1" dirty="0">
              <a:solidFill>
                <a:schemeClr val="accent6"/>
              </a:solidFill>
            </a:endParaRPr>
          </a:p>
          <a:p>
            <a:pPr>
              <a:buFont typeface="+mj-lt"/>
              <a:buAutoNum type="arabicPeriod"/>
            </a:pPr>
            <a:r>
              <a:rPr lang="en-US" sz="1800" dirty="0" err="1">
                <a:solidFill>
                  <a:srgbClr val="FF0000"/>
                </a:solidFill>
              </a:rPr>
              <a:t>Chordify</a:t>
            </a:r>
            <a:r>
              <a:rPr lang="en-US" sz="1800" dirty="0">
                <a:solidFill>
                  <a:schemeClr val="bg1"/>
                </a:solidFill>
              </a:rPr>
              <a:t>:  </a:t>
            </a:r>
            <a:r>
              <a:rPr lang="en-US" sz="1600" dirty="0">
                <a:solidFill>
                  <a:schemeClr val="bg1"/>
                </a:solidFill>
                <a:hlinkClick r:id="rId2">
                  <a:extLst>
                    <a:ext uri="{A12FA001-AC4F-418D-AE19-62706E023703}">
                      <ahyp:hlinkClr xmlns:ahyp="http://schemas.microsoft.com/office/drawing/2018/hyperlinkcolor" val="tx"/>
                    </a:ext>
                  </a:extLst>
                </a:hlinkClick>
              </a:rPr>
              <a:t>https://chordify.net</a:t>
            </a:r>
            <a:endParaRPr lang="en-US" sz="1600" dirty="0">
              <a:solidFill>
                <a:schemeClr val="bg1"/>
              </a:solidFill>
            </a:endParaRPr>
          </a:p>
          <a:p>
            <a:endParaRPr lang="en-US" sz="1800" dirty="0">
              <a:solidFill>
                <a:schemeClr val="bg1"/>
              </a:solidFill>
            </a:endParaRPr>
          </a:p>
          <a:p>
            <a:pPr>
              <a:buFont typeface="+mj-lt"/>
              <a:buAutoNum type="arabicPeriod"/>
            </a:pPr>
            <a:endParaRPr lang="en-US" sz="1800" dirty="0">
              <a:solidFill>
                <a:schemeClr val="bg1"/>
              </a:solidFill>
            </a:endParaRPr>
          </a:p>
          <a:p>
            <a:pPr>
              <a:buFont typeface="+mj-lt"/>
              <a:buAutoNum type="arabicPeriod"/>
            </a:pPr>
            <a:r>
              <a:rPr lang="en-US" sz="1800" dirty="0" err="1">
                <a:solidFill>
                  <a:srgbClr val="FF0000"/>
                </a:solidFill>
              </a:rPr>
              <a:t>Melodyne</a:t>
            </a:r>
            <a:r>
              <a:rPr lang="en-US" sz="1800" dirty="0">
                <a:solidFill>
                  <a:schemeClr val="bg1"/>
                </a:solidFill>
              </a:rPr>
              <a:t>: </a:t>
            </a:r>
            <a:r>
              <a:rPr lang="en-US" sz="1600" dirty="0">
                <a:solidFill>
                  <a:schemeClr val="bg1"/>
                </a:solidFill>
                <a:hlinkClick r:id="rId3"/>
              </a:rPr>
              <a:t>https://www.celemony.com/en/melodyne</a:t>
            </a:r>
            <a:endParaRPr lang="en-US" sz="1600" dirty="0">
              <a:solidFill>
                <a:schemeClr val="bg1"/>
              </a:solidFill>
            </a:endParaRPr>
          </a:p>
          <a:p>
            <a:pPr>
              <a:buFont typeface="+mj-lt"/>
              <a:buAutoNum type="arabicPeriod"/>
            </a:pPr>
            <a:endParaRPr lang="en-US" sz="1800" dirty="0">
              <a:solidFill>
                <a:schemeClr val="bg1"/>
              </a:solidFill>
            </a:endParaRPr>
          </a:p>
          <a:p>
            <a:pPr>
              <a:buFont typeface="+mj-lt"/>
              <a:buAutoNum type="arabicPeriod"/>
            </a:pPr>
            <a:endParaRPr lang="en-US" sz="1800" dirty="0">
              <a:solidFill>
                <a:schemeClr val="bg1"/>
              </a:solidFill>
            </a:endParaRPr>
          </a:p>
          <a:p>
            <a:pPr>
              <a:buFont typeface="+mj-lt"/>
              <a:buAutoNum type="arabicPeriod"/>
            </a:pPr>
            <a:r>
              <a:rPr lang="en-US" sz="1800" dirty="0" err="1">
                <a:solidFill>
                  <a:srgbClr val="FF0000"/>
                </a:solidFill>
              </a:rPr>
              <a:t>Chordino</a:t>
            </a:r>
            <a:r>
              <a:rPr lang="en-US" sz="1600" dirty="0">
                <a:solidFill>
                  <a:schemeClr val="bg1"/>
                </a:solidFill>
              </a:rPr>
              <a:t>: </a:t>
            </a:r>
            <a:r>
              <a:rPr lang="en-US" sz="1600" dirty="0">
                <a:solidFill>
                  <a:schemeClr val="bg1"/>
                </a:solidFill>
                <a:hlinkClick r:id="rId4">
                  <a:extLst>
                    <a:ext uri="{A12FA001-AC4F-418D-AE19-62706E023703}">
                      <ahyp:hlinkClr xmlns:ahyp="http://schemas.microsoft.com/office/drawing/2018/hyperlinkcolor" val="tx"/>
                    </a:ext>
                  </a:extLst>
                </a:hlinkClick>
              </a:rPr>
              <a:t>https://github.com/CPJKU/chordino</a:t>
            </a:r>
            <a:endParaRPr lang="en-US" sz="1600" dirty="0">
              <a:solidFill>
                <a:schemeClr val="bg1"/>
              </a:solidFill>
            </a:endParaRPr>
          </a:p>
          <a:p>
            <a:pPr>
              <a:buFont typeface="+mj-lt"/>
              <a:buAutoNum type="arabicPeriod"/>
            </a:pPr>
            <a:endParaRPr lang="en-US" sz="1800" dirty="0">
              <a:solidFill>
                <a:schemeClr val="bg1"/>
              </a:solidFill>
            </a:endParaRPr>
          </a:p>
          <a:p>
            <a:pPr>
              <a:buFont typeface="+mj-lt"/>
              <a:buAutoNum type="arabicPeriod"/>
            </a:pPr>
            <a:endParaRPr lang="en-US" sz="1800" dirty="0">
              <a:solidFill>
                <a:schemeClr val="bg1"/>
              </a:solidFill>
            </a:endParaRPr>
          </a:p>
          <a:p>
            <a:pPr>
              <a:buFont typeface="+mj-lt"/>
              <a:buAutoNum type="arabicPeriod"/>
            </a:pPr>
            <a:r>
              <a:rPr lang="en-US" sz="1800" dirty="0">
                <a:solidFill>
                  <a:srgbClr val="FF0000"/>
                </a:solidFill>
              </a:rPr>
              <a:t>Guitar Pro</a:t>
            </a:r>
            <a:r>
              <a:rPr lang="en-US" sz="1600" dirty="0">
                <a:solidFill>
                  <a:schemeClr val="bg1"/>
                </a:solidFill>
              </a:rPr>
              <a:t>: </a:t>
            </a:r>
            <a:r>
              <a:rPr lang="en-US" sz="1600" dirty="0">
                <a:solidFill>
                  <a:schemeClr val="bg1"/>
                </a:solidFill>
                <a:hlinkClick r:id="rId5">
                  <a:extLst>
                    <a:ext uri="{A12FA001-AC4F-418D-AE19-62706E023703}">
                      <ahyp:hlinkClr xmlns:ahyp="http://schemas.microsoft.com/office/drawing/2018/hyperlinkcolor" val="tx"/>
                    </a:ext>
                  </a:extLst>
                </a:hlinkClick>
              </a:rPr>
              <a:t>https://www.guitar-pro.com</a:t>
            </a:r>
            <a:endParaRPr lang="en-US" sz="1600" dirty="0">
              <a:solidFill>
                <a:schemeClr val="bg1"/>
              </a:solidFill>
            </a:endParaRPr>
          </a:p>
          <a:p>
            <a:pPr>
              <a:buFont typeface="+mj-lt"/>
              <a:buAutoNum type="arabicPeriod"/>
            </a:pPr>
            <a:endParaRPr lang="en-US" sz="1800" dirty="0">
              <a:solidFill>
                <a:schemeClr val="bg1"/>
              </a:solidFill>
            </a:endParaRPr>
          </a:p>
          <a:p>
            <a:pPr>
              <a:buFont typeface="+mj-lt"/>
              <a:buAutoNum type="arabicPeriod"/>
            </a:pPr>
            <a:endParaRPr lang="en-US" sz="1800" dirty="0">
              <a:solidFill>
                <a:schemeClr val="bg1"/>
              </a:solidFill>
            </a:endParaRPr>
          </a:p>
          <a:p>
            <a:pPr>
              <a:buFont typeface="+mj-lt"/>
              <a:buAutoNum type="arabicPeriod"/>
            </a:pPr>
            <a:r>
              <a:rPr lang="en-US" sz="1800" dirty="0" err="1">
                <a:solidFill>
                  <a:srgbClr val="FF0000"/>
                </a:solidFill>
              </a:rPr>
              <a:t>Madmom</a:t>
            </a:r>
            <a:r>
              <a:rPr lang="en-US" sz="1800" dirty="0">
                <a:solidFill>
                  <a:srgbClr val="FF0000"/>
                </a:solidFill>
              </a:rPr>
              <a:t> Library</a:t>
            </a:r>
            <a:r>
              <a:rPr lang="en-US" sz="1800" dirty="0">
                <a:solidFill>
                  <a:schemeClr val="bg1"/>
                </a:solidFill>
              </a:rPr>
              <a:t>: </a:t>
            </a:r>
            <a:r>
              <a:rPr lang="en-US" sz="1600" dirty="0">
                <a:solidFill>
                  <a:schemeClr val="bg1"/>
                </a:solidFill>
                <a:hlinkClick r:id="rId6">
                  <a:extLst>
                    <a:ext uri="{A12FA001-AC4F-418D-AE19-62706E023703}">
                      <ahyp:hlinkClr xmlns:ahyp="http://schemas.microsoft.com/office/drawing/2018/hyperlinkcolor" val="tx"/>
                    </a:ext>
                  </a:extLst>
                </a:hlinkClick>
              </a:rPr>
              <a:t>https://github.com/CPJKU/madmom</a:t>
            </a:r>
            <a:endParaRPr lang="en-US" sz="1600" dirty="0">
              <a:solidFill>
                <a:schemeClr val="bg1"/>
              </a:solidFill>
            </a:endParaRPr>
          </a:p>
        </p:txBody>
      </p:sp>
    </p:spTree>
    <p:extLst>
      <p:ext uri="{BB962C8B-B14F-4D97-AF65-F5344CB8AC3E}">
        <p14:creationId xmlns:p14="http://schemas.microsoft.com/office/powerpoint/2010/main" val="3189704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A47">
            <a:alpha val="66000"/>
          </a:srgbClr>
        </a:solidFill>
        <a:effectLst/>
      </p:bgPr>
    </p:bg>
    <p:spTree>
      <p:nvGrpSpPr>
        <p:cNvPr id="1" name="Shape 622"/>
        <p:cNvGrpSpPr/>
        <p:nvPr/>
      </p:nvGrpSpPr>
      <p:grpSpPr>
        <a:xfrm>
          <a:off x="0" y="0"/>
          <a:ext cx="0" cy="0"/>
          <a:chOff x="0" y="0"/>
          <a:chExt cx="0" cy="0"/>
        </a:xfrm>
      </p:grpSpPr>
      <p:sp>
        <p:nvSpPr>
          <p:cNvPr id="4" name="TextBox 3">
            <a:extLst>
              <a:ext uri="{FF2B5EF4-FFF2-40B4-BE49-F238E27FC236}">
                <a16:creationId xmlns:a16="http://schemas.microsoft.com/office/drawing/2014/main" id="{0EB8DA76-00B6-2C48-544C-D8BA5BFC7239}"/>
              </a:ext>
            </a:extLst>
          </p:cNvPr>
          <p:cNvSpPr txBox="1"/>
          <p:nvPr/>
        </p:nvSpPr>
        <p:spPr>
          <a:xfrm>
            <a:off x="1290864" y="819406"/>
            <a:ext cx="5900057" cy="3539430"/>
          </a:xfrm>
          <a:prstGeom prst="rect">
            <a:avLst/>
          </a:prstGeom>
          <a:noFill/>
        </p:spPr>
        <p:txBody>
          <a:bodyPr wrap="square">
            <a:spAutoFit/>
          </a:bodyPr>
          <a:lstStyle/>
          <a:p>
            <a:pPr marL="285750" lvl="1" indent="-285750" algn="just">
              <a:buFont typeface="Wingdings" panose="05000000000000000000" pitchFamily="2" charset="2"/>
              <a:buChar char="q"/>
            </a:pPr>
            <a:r>
              <a:rPr lang="en-US" sz="1600" dirty="0">
                <a:solidFill>
                  <a:schemeClr val="tx1"/>
                </a:solidFill>
                <a:latin typeface="Consolas" panose="020B0609020204030204" pitchFamily="49" charset="0"/>
              </a:rPr>
              <a:t>1. Introduction</a:t>
            </a:r>
          </a:p>
          <a:p>
            <a:pPr marL="285750" lvl="1" indent="-285750" algn="just">
              <a:buFont typeface="Wingdings" panose="05000000000000000000" pitchFamily="2" charset="2"/>
              <a:buChar char="q"/>
            </a:pPr>
            <a:r>
              <a:rPr lang="en-US" sz="1600" dirty="0">
                <a:solidFill>
                  <a:schemeClr val="tx1"/>
                </a:solidFill>
                <a:latin typeface="Consolas" panose="020B0609020204030204" pitchFamily="49" charset="0"/>
              </a:rPr>
              <a:t>2. Motivation </a:t>
            </a:r>
          </a:p>
          <a:p>
            <a:pPr marL="285750" lvl="1" indent="-285750" algn="just">
              <a:buFont typeface="Wingdings" panose="05000000000000000000" pitchFamily="2" charset="2"/>
              <a:buChar char="q"/>
            </a:pPr>
            <a:r>
              <a:rPr lang="en-US" sz="1600" dirty="0">
                <a:solidFill>
                  <a:schemeClr val="tx1"/>
                </a:solidFill>
                <a:latin typeface="Consolas" panose="020B0609020204030204" pitchFamily="49" charset="0"/>
              </a:rPr>
              <a:t>3. State of Art </a:t>
            </a:r>
          </a:p>
          <a:p>
            <a:pPr marL="285750" lvl="1" indent="-285750" algn="just">
              <a:buFont typeface="Wingdings" panose="05000000000000000000" pitchFamily="2" charset="2"/>
              <a:buChar char="q"/>
            </a:pPr>
            <a:r>
              <a:rPr lang="en-US" sz="1600" dirty="0">
                <a:solidFill>
                  <a:schemeClr val="tx1"/>
                </a:solidFill>
                <a:latin typeface="Consolas" panose="020B0609020204030204" pitchFamily="49" charset="0"/>
              </a:rPr>
              <a:t>4. State of art Evaluation </a:t>
            </a:r>
          </a:p>
          <a:p>
            <a:pPr marL="285750" lvl="1" indent="-285750" algn="just">
              <a:buFont typeface="Wingdings" panose="05000000000000000000" pitchFamily="2" charset="2"/>
              <a:buChar char="q"/>
            </a:pPr>
            <a:r>
              <a:rPr lang="en-US" sz="1600" dirty="0">
                <a:solidFill>
                  <a:schemeClr val="tx1"/>
                </a:solidFill>
                <a:latin typeface="Consolas" panose="020B0609020204030204" pitchFamily="49" charset="0"/>
              </a:rPr>
              <a:t>5. Problem statement</a:t>
            </a:r>
          </a:p>
          <a:p>
            <a:pPr marL="285750" lvl="1" indent="-285750" algn="just">
              <a:buFont typeface="Wingdings" panose="05000000000000000000" pitchFamily="2" charset="2"/>
              <a:buChar char="q"/>
            </a:pPr>
            <a:r>
              <a:rPr lang="en-US" sz="1600" dirty="0">
                <a:solidFill>
                  <a:schemeClr val="tx1"/>
                </a:solidFill>
                <a:latin typeface="Consolas" panose="020B0609020204030204" pitchFamily="49" charset="0"/>
              </a:rPr>
              <a:t>6. Objectives</a:t>
            </a:r>
          </a:p>
          <a:p>
            <a:pPr marL="285750" lvl="1" indent="-285750" algn="just">
              <a:buFont typeface="Wingdings" panose="05000000000000000000" pitchFamily="2" charset="2"/>
              <a:buChar char="q"/>
            </a:pPr>
            <a:r>
              <a:rPr lang="en-US" sz="1600" dirty="0">
                <a:solidFill>
                  <a:schemeClr val="tx1"/>
                </a:solidFill>
                <a:latin typeface="Consolas" panose="020B0609020204030204" pitchFamily="49" charset="0"/>
              </a:rPr>
              <a:t>7. Social Impact</a:t>
            </a:r>
          </a:p>
          <a:p>
            <a:pPr marL="285750" lvl="1" indent="-285750" algn="just">
              <a:buFont typeface="Wingdings" panose="05000000000000000000" pitchFamily="2" charset="2"/>
              <a:buChar char="q"/>
            </a:pPr>
            <a:r>
              <a:rPr lang="en-US" sz="1600" dirty="0">
                <a:solidFill>
                  <a:schemeClr val="tx1"/>
                </a:solidFill>
                <a:latin typeface="Consolas" panose="020B0609020204030204" pitchFamily="49" charset="0"/>
              </a:rPr>
              <a:t>8. System Architecture</a:t>
            </a:r>
          </a:p>
          <a:p>
            <a:pPr marL="285750" lvl="1" indent="-285750" algn="just">
              <a:buFont typeface="Wingdings" panose="05000000000000000000" pitchFamily="2" charset="2"/>
              <a:buChar char="q"/>
            </a:pPr>
            <a:r>
              <a:rPr lang="en-US" sz="1600" dirty="0">
                <a:solidFill>
                  <a:schemeClr val="tx1"/>
                </a:solidFill>
                <a:latin typeface="Consolas" panose="020B0609020204030204" pitchFamily="49" charset="0"/>
              </a:rPr>
              <a:t>9. System diagrams</a:t>
            </a:r>
          </a:p>
          <a:p>
            <a:pPr marL="285750" lvl="1" indent="-285750" algn="just">
              <a:buFont typeface="Wingdings" panose="05000000000000000000" pitchFamily="2" charset="2"/>
              <a:buChar char="q"/>
            </a:pPr>
            <a:r>
              <a:rPr lang="en-US" sz="1600" dirty="0">
                <a:solidFill>
                  <a:schemeClr val="tx1"/>
                </a:solidFill>
                <a:latin typeface="Consolas" panose="020B0609020204030204" pitchFamily="49" charset="0"/>
              </a:rPr>
              <a:t>10. Feasibility and scope</a:t>
            </a:r>
          </a:p>
          <a:p>
            <a:pPr marL="285750" lvl="4" indent="-285750" algn="just">
              <a:buFont typeface="Wingdings" panose="05000000000000000000" pitchFamily="2" charset="2"/>
              <a:buChar char="q"/>
            </a:pPr>
            <a:r>
              <a:rPr lang="en-US" sz="1600" dirty="0">
                <a:solidFill>
                  <a:schemeClr val="tx1"/>
                </a:solidFill>
                <a:latin typeface="Consolas" panose="020B0609020204030204" pitchFamily="49" charset="0"/>
              </a:rPr>
              <a:t>11. Proposed algorithm </a:t>
            </a:r>
          </a:p>
          <a:p>
            <a:pPr marL="285750" lvl="4" indent="-285750" algn="just">
              <a:buFont typeface="Wingdings" panose="05000000000000000000" pitchFamily="2" charset="2"/>
              <a:buChar char="q"/>
            </a:pPr>
            <a:r>
              <a:rPr lang="en-US" sz="1600" dirty="0">
                <a:solidFill>
                  <a:schemeClr val="tx1"/>
                </a:solidFill>
                <a:latin typeface="Consolas" panose="020B0609020204030204" pitchFamily="49" charset="0"/>
              </a:rPr>
              <a:t>12. Advantages and Limitations</a:t>
            </a:r>
          </a:p>
          <a:p>
            <a:pPr marL="285750" lvl="4" indent="-285750" algn="just">
              <a:buFont typeface="Wingdings" panose="05000000000000000000" pitchFamily="2" charset="2"/>
              <a:buChar char="q"/>
            </a:pPr>
            <a:r>
              <a:rPr lang="en-US" sz="1600" dirty="0">
                <a:solidFill>
                  <a:schemeClr val="tx1"/>
                </a:solidFill>
                <a:latin typeface="Consolas" panose="020B0609020204030204" pitchFamily="49" charset="0"/>
              </a:rPr>
              <a:t>13. Conclusions and Future work.</a:t>
            </a:r>
          </a:p>
          <a:p>
            <a:pPr marL="285750" lvl="4" indent="-285750" algn="just">
              <a:buFont typeface="Wingdings" panose="05000000000000000000" pitchFamily="2" charset="2"/>
              <a:buChar char="q"/>
            </a:pPr>
            <a:r>
              <a:rPr lang="en-US" sz="1600" dirty="0">
                <a:solidFill>
                  <a:schemeClr val="tx1"/>
                </a:solidFill>
                <a:latin typeface="Consolas" panose="020B0609020204030204" pitchFamily="49" charset="0"/>
              </a:rPr>
              <a:t>14. References </a:t>
            </a:r>
          </a:p>
        </p:txBody>
      </p:sp>
      <p:sp>
        <p:nvSpPr>
          <p:cNvPr id="6" name="TextBox 5">
            <a:extLst>
              <a:ext uri="{FF2B5EF4-FFF2-40B4-BE49-F238E27FC236}">
                <a16:creationId xmlns:a16="http://schemas.microsoft.com/office/drawing/2014/main" id="{635CAB7C-E0C1-9765-D89A-F83DCD33F313}"/>
              </a:ext>
            </a:extLst>
          </p:cNvPr>
          <p:cNvSpPr txBox="1"/>
          <p:nvPr/>
        </p:nvSpPr>
        <p:spPr>
          <a:xfrm>
            <a:off x="902607" y="357741"/>
            <a:ext cx="4572000" cy="461665"/>
          </a:xfrm>
          <a:prstGeom prst="rect">
            <a:avLst/>
          </a:prstGeom>
          <a:noFill/>
        </p:spPr>
        <p:txBody>
          <a:bodyPr wrap="square">
            <a:spAutoFit/>
          </a:bodyPr>
          <a:lstStyle/>
          <a:p>
            <a:r>
              <a:rPr lang="en-US" sz="2400" b="1" u="sng" dirty="0">
                <a:solidFill>
                  <a:schemeClr val="tx1">
                    <a:lumMod val="95000"/>
                    <a:lumOff val="5000"/>
                  </a:schemeClr>
                </a:solidFill>
                <a:latin typeface="Arial Black" panose="020B0A04020102020204" pitchFamily="34" charset="0"/>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34"/>
        <p:cNvGrpSpPr/>
        <p:nvPr/>
      </p:nvGrpSpPr>
      <p:grpSpPr>
        <a:xfrm>
          <a:off x="0" y="0"/>
          <a:ext cx="0" cy="0"/>
          <a:chOff x="0" y="0"/>
          <a:chExt cx="0" cy="0"/>
        </a:xfrm>
      </p:grpSpPr>
      <p:sp>
        <p:nvSpPr>
          <p:cNvPr id="4" name="TextBox 3">
            <a:extLst>
              <a:ext uri="{FF2B5EF4-FFF2-40B4-BE49-F238E27FC236}">
                <a16:creationId xmlns:a16="http://schemas.microsoft.com/office/drawing/2014/main" id="{3C89716D-34F4-0BEB-F2EF-4287065AF551}"/>
              </a:ext>
            </a:extLst>
          </p:cNvPr>
          <p:cNvSpPr txBox="1"/>
          <p:nvPr/>
        </p:nvSpPr>
        <p:spPr>
          <a:xfrm>
            <a:off x="69850" y="177800"/>
            <a:ext cx="8953500" cy="4216539"/>
          </a:xfrm>
          <a:prstGeom prst="rect">
            <a:avLst/>
          </a:prstGeom>
          <a:noFill/>
        </p:spPr>
        <p:txBody>
          <a:bodyPr wrap="square">
            <a:spAutoFit/>
          </a:bodyPr>
          <a:lstStyle/>
          <a:p>
            <a:pPr algn="just">
              <a:buFont typeface="Arial" panose="020B0604020202020204" pitchFamily="34" charset="0"/>
              <a:buChar char="•"/>
            </a:pPr>
            <a:endParaRPr lang="en-US" b="1" dirty="0">
              <a:solidFill>
                <a:schemeClr val="accent6">
                  <a:lumMod val="60000"/>
                  <a:lumOff val="40000"/>
                </a:schemeClr>
              </a:solidFill>
            </a:endParaRPr>
          </a:p>
          <a:p>
            <a:pPr algn="just"/>
            <a:r>
              <a:rPr lang="en-US" sz="2000" b="1" dirty="0">
                <a:solidFill>
                  <a:schemeClr val="accent6">
                    <a:lumMod val="60000"/>
                    <a:lumOff val="40000"/>
                  </a:schemeClr>
                </a:solidFill>
              </a:rPr>
              <a:t>INTRODUCTION</a:t>
            </a:r>
          </a:p>
          <a:p>
            <a:pPr algn="just">
              <a:buFont typeface="Arial" panose="020B0604020202020204" pitchFamily="34" charset="0"/>
              <a:buChar char="•"/>
            </a:pPr>
            <a:endParaRPr lang="en-US" sz="2000" b="1" dirty="0">
              <a:solidFill>
                <a:schemeClr val="accent6">
                  <a:lumMod val="60000"/>
                  <a:lumOff val="40000"/>
                </a:schemeClr>
              </a:solidFill>
            </a:endParaRPr>
          </a:p>
          <a:p>
            <a:pPr algn="just"/>
            <a:r>
              <a:rPr lang="en-US" sz="2000" b="1" dirty="0">
                <a:solidFill>
                  <a:schemeClr val="accent6">
                    <a:lumMod val="60000"/>
                    <a:lumOff val="40000"/>
                  </a:schemeClr>
                </a:solidFill>
              </a:rPr>
              <a:t>What is </a:t>
            </a:r>
            <a:r>
              <a:rPr lang="en-US" sz="2000" b="1" dirty="0" err="1">
                <a:solidFill>
                  <a:schemeClr val="accent6">
                    <a:lumMod val="60000"/>
                    <a:lumOff val="40000"/>
                  </a:schemeClr>
                </a:solidFill>
              </a:rPr>
              <a:t>DeChord</a:t>
            </a:r>
            <a:r>
              <a:rPr lang="en-US" sz="2000" b="1" dirty="0">
                <a:solidFill>
                  <a:schemeClr val="accent6">
                    <a:lumMod val="60000"/>
                    <a:lumOff val="40000"/>
                  </a:schemeClr>
                </a:solidFill>
              </a:rPr>
              <a:t>?</a:t>
            </a:r>
          </a:p>
          <a:p>
            <a:pPr algn="just"/>
            <a:endParaRPr lang="en-US" sz="1800" b="1" dirty="0">
              <a:solidFill>
                <a:schemeClr val="bg1"/>
              </a:solidFill>
            </a:endParaRPr>
          </a:p>
          <a:p>
            <a:pPr algn="just"/>
            <a:endParaRPr lang="en-US" sz="1800" b="1" dirty="0">
              <a:solidFill>
                <a:schemeClr val="bg1"/>
              </a:solidFill>
            </a:endParaRPr>
          </a:p>
          <a:p>
            <a:pPr algn="just"/>
            <a:r>
              <a:rPr lang="en-US" sz="1800" dirty="0" err="1">
                <a:solidFill>
                  <a:schemeClr val="bg1"/>
                </a:solidFill>
              </a:rPr>
              <a:t>DeChord</a:t>
            </a:r>
            <a:r>
              <a:rPr lang="en-US" sz="1800" dirty="0">
                <a:solidFill>
                  <a:schemeClr val="bg1"/>
                </a:solidFill>
              </a:rPr>
              <a:t> is a cutting-edge music analysis tool designed to provide real-time key and chord recognition for audio files. Built with a user-friendly interface and advanced algorithms, </a:t>
            </a:r>
            <a:r>
              <a:rPr lang="en-US" sz="1800" dirty="0" err="1">
                <a:solidFill>
                  <a:schemeClr val="bg1"/>
                </a:solidFill>
              </a:rPr>
              <a:t>DeChord</a:t>
            </a:r>
            <a:r>
              <a:rPr lang="en-US" sz="1800" dirty="0">
                <a:solidFill>
                  <a:schemeClr val="bg1"/>
                </a:solidFill>
              </a:rPr>
              <a:t> caters to musicians, music enthusiasts, and learners who seek an intuitive way to analyze harmonic structures in music. Music theory can often be challenging, especially when it comes to identifying chords and musical keys in a composition. With </a:t>
            </a:r>
            <a:r>
              <a:rPr lang="en-US" sz="1800" dirty="0" err="1">
                <a:solidFill>
                  <a:schemeClr val="bg1"/>
                </a:solidFill>
              </a:rPr>
              <a:t>DeChord</a:t>
            </a:r>
            <a:r>
              <a:rPr lang="en-US" sz="1800" dirty="0">
                <a:solidFill>
                  <a:schemeClr val="bg1"/>
                </a:solidFill>
              </a:rPr>
              <a:t>, users can instantly see the key and chords as they play along with their favorite tracks, enabling a deeper understanding of music without needing advanced theoretical knowledge.</a:t>
            </a:r>
          </a:p>
          <a:p>
            <a:pPr algn="just">
              <a:buFont typeface="Arial" panose="020B0604020202020204" pitchFamily="34" charset="0"/>
              <a:buChar char="•"/>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A9519-706B-E169-9C73-17ECFBA28C91}"/>
              </a:ext>
            </a:extLst>
          </p:cNvPr>
          <p:cNvSpPr txBox="1"/>
          <p:nvPr/>
        </p:nvSpPr>
        <p:spPr>
          <a:xfrm>
            <a:off x="63500" y="586591"/>
            <a:ext cx="9080500" cy="3693319"/>
          </a:xfrm>
          <a:prstGeom prst="rect">
            <a:avLst/>
          </a:prstGeom>
          <a:noFill/>
        </p:spPr>
        <p:txBody>
          <a:bodyPr wrap="square">
            <a:spAutoFit/>
          </a:bodyPr>
          <a:lstStyle/>
          <a:p>
            <a:pPr algn="just">
              <a:buFont typeface="Arial" panose="020B0604020202020204" pitchFamily="34" charset="0"/>
              <a:buChar char="•"/>
            </a:pPr>
            <a:endParaRPr lang="en-US" sz="1800" b="1" dirty="0">
              <a:solidFill>
                <a:schemeClr val="bg1"/>
              </a:solidFill>
            </a:endParaRPr>
          </a:p>
          <a:p>
            <a:pPr algn="just"/>
            <a:r>
              <a:rPr lang="en-US" sz="1800" dirty="0">
                <a:solidFill>
                  <a:schemeClr val="bg1"/>
                </a:solidFill>
              </a:rPr>
              <a:t>The application leverages the powerful </a:t>
            </a:r>
            <a:r>
              <a:rPr lang="en-US" sz="1800" b="1" dirty="0" err="1">
                <a:solidFill>
                  <a:schemeClr val="bg1"/>
                </a:solidFill>
              </a:rPr>
              <a:t>madmom</a:t>
            </a:r>
            <a:r>
              <a:rPr lang="en-US" sz="1800" dirty="0">
                <a:solidFill>
                  <a:schemeClr val="bg1"/>
                </a:solidFill>
              </a:rPr>
              <a:t> library, which is widely used in music signal processing for its ability to accurately detect musical components. By integrating this with a responsive GUI built using PyQt5, </a:t>
            </a:r>
            <a:r>
              <a:rPr lang="en-US" sz="1800" dirty="0" err="1">
                <a:solidFill>
                  <a:schemeClr val="bg1"/>
                </a:solidFill>
              </a:rPr>
              <a:t>DeChord</a:t>
            </a:r>
            <a:r>
              <a:rPr lang="en-US" sz="1800" dirty="0">
                <a:solidFill>
                  <a:schemeClr val="bg1"/>
                </a:solidFill>
              </a:rPr>
              <a:t> ensures that users can not only visualize chords but also interact with the audio in real-time through playback controls like play, pause, volume adjustments, and seeking. This tool is designed to enhance the music learning process by making it easier to break down complex songs, learn different progressions, and practice improvisation, all while visually confirming the harmonic components.</a:t>
            </a:r>
          </a:p>
          <a:p>
            <a:pPr algn="just"/>
            <a:endParaRPr lang="en-US" sz="1800" dirty="0">
              <a:solidFill>
                <a:schemeClr val="bg1"/>
              </a:solidFill>
            </a:endParaRPr>
          </a:p>
          <a:p>
            <a:pPr algn="just"/>
            <a:r>
              <a:rPr lang="en-US" sz="1800" dirty="0" err="1">
                <a:solidFill>
                  <a:schemeClr val="bg1"/>
                </a:solidFill>
              </a:rPr>
              <a:t>DeChord</a:t>
            </a:r>
            <a:r>
              <a:rPr lang="en-US" sz="1800" dirty="0">
                <a:solidFill>
                  <a:schemeClr val="bg1"/>
                </a:solidFill>
              </a:rPr>
              <a:t> stands out by offering a free, accessible solution that is particularly useful for those looking to refine their musical ear, practice songwriting, or analyze compositions in a practical, hands-on manner.</a:t>
            </a:r>
          </a:p>
        </p:txBody>
      </p:sp>
    </p:spTree>
    <p:extLst>
      <p:ext uri="{BB962C8B-B14F-4D97-AF65-F5344CB8AC3E}">
        <p14:creationId xmlns:p14="http://schemas.microsoft.com/office/powerpoint/2010/main" val="147311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125"/>
        <p:cNvGrpSpPr/>
        <p:nvPr/>
      </p:nvGrpSpPr>
      <p:grpSpPr>
        <a:xfrm>
          <a:off x="0" y="0"/>
          <a:ext cx="0" cy="0"/>
          <a:chOff x="0" y="0"/>
          <a:chExt cx="0" cy="0"/>
        </a:xfrm>
      </p:grpSpPr>
      <p:sp>
        <p:nvSpPr>
          <p:cNvPr id="4" name="TextBox 3">
            <a:extLst>
              <a:ext uri="{FF2B5EF4-FFF2-40B4-BE49-F238E27FC236}">
                <a16:creationId xmlns:a16="http://schemas.microsoft.com/office/drawing/2014/main" id="{7F667584-88BF-7D96-3BEF-D65609B44903}"/>
              </a:ext>
            </a:extLst>
          </p:cNvPr>
          <p:cNvSpPr txBox="1"/>
          <p:nvPr/>
        </p:nvSpPr>
        <p:spPr>
          <a:xfrm>
            <a:off x="260350" y="635000"/>
            <a:ext cx="8743950" cy="3754874"/>
          </a:xfrm>
          <a:prstGeom prst="rect">
            <a:avLst/>
          </a:prstGeom>
          <a:noFill/>
        </p:spPr>
        <p:txBody>
          <a:bodyPr wrap="square">
            <a:spAutoFit/>
          </a:bodyPr>
          <a:lstStyle/>
          <a:p>
            <a:endParaRPr lang="en-US" b="1" dirty="0"/>
          </a:p>
          <a:p>
            <a:pPr>
              <a:buFont typeface="Arial" panose="020B0604020202020204" pitchFamily="34" charset="0"/>
              <a:buChar char="•"/>
            </a:pPr>
            <a:endParaRPr lang="en-US" sz="2000" b="1" dirty="0">
              <a:solidFill>
                <a:schemeClr val="accent6">
                  <a:lumMod val="60000"/>
                  <a:lumOff val="40000"/>
                </a:schemeClr>
              </a:solidFill>
            </a:endParaRPr>
          </a:p>
          <a:p>
            <a:r>
              <a:rPr lang="en-US" sz="2000" b="1" dirty="0">
                <a:solidFill>
                  <a:schemeClr val="accent6">
                    <a:lumMod val="60000"/>
                    <a:lumOff val="40000"/>
                  </a:schemeClr>
                </a:solidFill>
              </a:rPr>
              <a:t>MOTIVATION</a:t>
            </a:r>
          </a:p>
          <a:p>
            <a:pPr>
              <a:buFont typeface="Arial" panose="020B0604020202020204" pitchFamily="34" charset="0"/>
              <a:buChar char="•"/>
            </a:pPr>
            <a:endParaRPr lang="en-US" sz="2000" b="1" dirty="0">
              <a:solidFill>
                <a:schemeClr val="accent6">
                  <a:lumMod val="60000"/>
                  <a:lumOff val="40000"/>
                </a:schemeClr>
              </a:solidFill>
            </a:endParaRPr>
          </a:p>
          <a:p>
            <a:r>
              <a:rPr lang="en-US" sz="2000" b="1" dirty="0">
                <a:solidFill>
                  <a:schemeClr val="accent6">
                    <a:lumMod val="60000"/>
                    <a:lumOff val="40000"/>
                  </a:schemeClr>
                </a:solidFill>
              </a:rPr>
              <a:t>Why This Project?</a:t>
            </a:r>
            <a:endParaRPr lang="en-US" sz="2000" b="1" dirty="0"/>
          </a:p>
          <a:p>
            <a:endParaRPr lang="en-US" sz="1800" dirty="0">
              <a:solidFill>
                <a:schemeClr val="bg1"/>
              </a:solidFill>
            </a:endParaRPr>
          </a:p>
          <a:p>
            <a:pPr marL="742950" lvl="1" indent="-285750">
              <a:buFont typeface="Arial" panose="020B0604020202020204" pitchFamily="34" charset="0"/>
              <a:buChar char="•"/>
            </a:pPr>
            <a:r>
              <a:rPr lang="en-US" sz="1800" dirty="0">
                <a:solidFill>
                  <a:schemeClr val="bg1"/>
                </a:solidFill>
              </a:rPr>
              <a:t>Many musicians struggle with identifying chords and keys while learning music.</a:t>
            </a:r>
          </a:p>
          <a:p>
            <a:pPr marL="457200" lvl="1"/>
            <a:endParaRPr lang="en-US" sz="1800" dirty="0">
              <a:solidFill>
                <a:schemeClr val="bg1"/>
              </a:solidFill>
            </a:endParaRPr>
          </a:p>
          <a:p>
            <a:pPr marL="742950" lvl="1" indent="-285750">
              <a:buFont typeface="Arial" panose="020B0604020202020204" pitchFamily="34" charset="0"/>
              <a:buChar char="•"/>
            </a:pPr>
            <a:r>
              <a:rPr lang="en-US" sz="1800" dirty="0">
                <a:solidFill>
                  <a:schemeClr val="bg1"/>
                </a:solidFill>
              </a:rPr>
              <a:t>Existing tools are either too expensive or lack real-time feedback.</a:t>
            </a:r>
          </a:p>
          <a:p>
            <a:pPr marL="457200" lvl="1"/>
            <a:endParaRPr lang="en-US" sz="1800" dirty="0">
              <a:solidFill>
                <a:schemeClr val="bg1"/>
              </a:solidFill>
            </a:endParaRPr>
          </a:p>
          <a:p>
            <a:pPr marL="742950" lvl="1" indent="-285750">
              <a:buFont typeface="Arial" panose="020B0604020202020204" pitchFamily="34" charset="0"/>
              <a:buChar char="•"/>
            </a:pPr>
            <a:r>
              <a:rPr lang="en-US" sz="1800" dirty="0">
                <a:solidFill>
                  <a:schemeClr val="bg1"/>
                </a:solidFill>
              </a:rPr>
              <a:t>Personal passion for both music and technology drove the development of an affordable, real-time recognition tool for all levels of musicians.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741"/>
        <p:cNvGrpSpPr/>
        <p:nvPr/>
      </p:nvGrpSpPr>
      <p:grpSpPr>
        <a:xfrm>
          <a:off x="0" y="0"/>
          <a:ext cx="0" cy="0"/>
          <a:chOff x="0" y="0"/>
          <a:chExt cx="0" cy="0"/>
        </a:xfrm>
      </p:grpSpPr>
      <p:sp>
        <p:nvSpPr>
          <p:cNvPr id="6" name="Rectangle 2">
            <a:extLst>
              <a:ext uri="{FF2B5EF4-FFF2-40B4-BE49-F238E27FC236}">
                <a16:creationId xmlns:a16="http://schemas.microsoft.com/office/drawing/2014/main" id="{74BF9F45-773F-6A9C-B4DA-66C83080BED0}"/>
              </a:ext>
            </a:extLst>
          </p:cNvPr>
          <p:cNvSpPr>
            <a:spLocks noChangeArrowheads="1"/>
          </p:cNvSpPr>
          <p:nvPr/>
        </p:nvSpPr>
        <p:spPr bwMode="auto">
          <a:xfrm>
            <a:off x="127000" y="457922"/>
            <a:ext cx="89662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US" sz="2000" b="1" dirty="0">
                <a:solidFill>
                  <a:schemeClr val="accent6"/>
                </a:solidFill>
                <a:latin typeface="+mj-lt"/>
              </a:rPr>
              <a:t>State of Art</a:t>
            </a:r>
            <a:endParaRPr lang="en-US" altLang="en-US" sz="2000" b="1" dirty="0">
              <a:solidFill>
                <a:schemeClr val="accent6"/>
              </a:solidFill>
              <a:latin typeface="+mj-lt"/>
            </a:endParaRPr>
          </a:p>
          <a:p>
            <a:pPr lvl="0" eaLnBrk="0" fontAlgn="base" hangingPunct="0">
              <a:spcBef>
                <a:spcPct val="0"/>
              </a:spcBef>
              <a:spcAft>
                <a:spcPct val="0"/>
              </a:spcAft>
              <a:buClrTx/>
              <a:buFontTx/>
              <a:buChar char="•"/>
            </a:pPr>
            <a:endParaRPr lang="en-US" altLang="en-US" sz="1800" b="1" dirty="0">
              <a:solidFill>
                <a:schemeClr val="accent6"/>
              </a:solidFill>
              <a:latin typeface="Arial" panose="020B0604020202020204" pitchFamily="34" charset="0"/>
            </a:endParaRPr>
          </a:p>
          <a:p>
            <a:pPr lvl="0" eaLnBrk="0" fontAlgn="base" hangingPunct="0">
              <a:spcBef>
                <a:spcPct val="0"/>
              </a:spcBef>
              <a:spcAft>
                <a:spcPct val="0"/>
              </a:spcAft>
              <a:buClrTx/>
            </a:pPr>
            <a:r>
              <a:rPr lang="en-US" altLang="en-US" sz="1800" b="1" dirty="0" err="1">
                <a:solidFill>
                  <a:schemeClr val="accent6"/>
                </a:solidFill>
                <a:latin typeface="Arial" panose="020B0604020202020204" pitchFamily="34" charset="0"/>
              </a:rPr>
              <a:t>Chordify</a:t>
            </a:r>
            <a:r>
              <a:rPr lang="en-US" altLang="en-US" sz="1800" b="1" dirty="0">
                <a:solidFill>
                  <a:schemeClr val="accent6"/>
                </a:solidFill>
                <a:latin typeface="Arial" panose="020B0604020202020204" pitchFamily="34" charset="0"/>
              </a:rPr>
              <a:t> :</a:t>
            </a:r>
            <a:endParaRPr lang="en-US" altLang="en-US" sz="1800" dirty="0">
              <a:solidFill>
                <a:schemeClr val="accent6"/>
              </a:solidFill>
              <a:latin typeface="Arial" panose="020B0604020202020204" pitchFamily="34" charset="0"/>
            </a:endParaRPr>
          </a:p>
          <a:p>
            <a:pPr lvl="8" eaLnBrk="0" fontAlgn="base" hangingPunct="0">
              <a:spcBef>
                <a:spcPct val="0"/>
              </a:spcBef>
              <a:spcAft>
                <a:spcPct val="0"/>
              </a:spcAft>
              <a:buClrTx/>
            </a:pPr>
            <a:r>
              <a:rPr lang="en-US" altLang="en-US" sz="1800" b="1" dirty="0">
                <a:solidFill>
                  <a:schemeClr val="bg1"/>
                </a:solidFill>
                <a:latin typeface="Arial" panose="020B0604020202020204" pitchFamily="34" charset="0"/>
              </a:rPr>
              <a:t>	</a:t>
            </a:r>
            <a:r>
              <a:rPr lang="en-US" altLang="en-US" sz="1600" b="1" dirty="0">
                <a:solidFill>
                  <a:srgbClr val="FF0000"/>
                </a:solidFill>
                <a:latin typeface="Arial" panose="020B0604020202020204" pitchFamily="34" charset="0"/>
              </a:rPr>
              <a:t>Description</a:t>
            </a:r>
            <a:r>
              <a:rPr lang="en-US" altLang="en-US" sz="1800" b="1" dirty="0">
                <a:solidFill>
                  <a:schemeClr val="bg1"/>
                </a:solidFill>
                <a:latin typeface="Arial" panose="020B0604020202020204" pitchFamily="34" charset="0"/>
              </a:rPr>
              <a:t>:</a:t>
            </a:r>
            <a:r>
              <a:rPr lang="en-US" altLang="en-US" sz="1800" dirty="0">
                <a:solidFill>
                  <a:schemeClr val="bg1"/>
                </a:solidFill>
                <a:latin typeface="Arial" panose="020B0604020202020204" pitchFamily="34" charset="0"/>
              </a:rPr>
              <a:t> </a:t>
            </a:r>
          </a:p>
          <a:p>
            <a:pPr lvl="5" eaLnBrk="0" fontAlgn="base" hangingPunct="0">
              <a:spcBef>
                <a:spcPct val="0"/>
              </a:spcBef>
              <a:spcAft>
                <a:spcPct val="0"/>
              </a:spcAft>
              <a:buClrTx/>
            </a:pPr>
            <a:r>
              <a:rPr lang="en-US" altLang="en-US" dirty="0">
                <a:solidFill>
                  <a:schemeClr val="bg1"/>
                </a:solidFill>
                <a:latin typeface="Arial" panose="020B0604020202020204" pitchFamily="34" charset="0"/>
              </a:rPr>
              <a:t>		An online tool for automatic chord extraction.</a:t>
            </a:r>
          </a:p>
          <a:p>
            <a:pPr lvl="5" eaLnBrk="0" fontAlgn="base" hangingPunct="0">
              <a:spcBef>
                <a:spcPct val="0"/>
              </a:spcBef>
              <a:spcAft>
                <a:spcPct val="0"/>
              </a:spcAft>
              <a:buClrTx/>
            </a:pPr>
            <a:r>
              <a:rPr lang="en-US" altLang="en-US" sz="1800" b="1" dirty="0">
                <a:solidFill>
                  <a:schemeClr val="bg1"/>
                </a:solidFill>
                <a:latin typeface="Arial" panose="020B0604020202020204" pitchFamily="34" charset="0"/>
              </a:rPr>
              <a:t>	</a:t>
            </a:r>
            <a:r>
              <a:rPr lang="en-US" altLang="en-US" sz="1600" b="1" dirty="0">
                <a:solidFill>
                  <a:srgbClr val="FF0000"/>
                </a:solidFill>
                <a:latin typeface="Arial" panose="020B0604020202020204" pitchFamily="34" charset="0"/>
              </a:rPr>
              <a:t>Features</a:t>
            </a:r>
            <a:r>
              <a:rPr lang="en-US" altLang="en-US" sz="1800" b="1" dirty="0">
                <a:solidFill>
                  <a:schemeClr val="bg1"/>
                </a:solidFill>
                <a:latin typeface="Arial" panose="020B0604020202020204" pitchFamily="34" charset="0"/>
              </a:rPr>
              <a:t>:</a:t>
            </a:r>
            <a:r>
              <a:rPr lang="en-US" altLang="en-US" sz="1800" dirty="0">
                <a:solidFill>
                  <a:schemeClr val="bg1"/>
                </a:solidFill>
                <a:latin typeface="Arial" panose="020B0604020202020204" pitchFamily="34" charset="0"/>
              </a:rPr>
              <a:t> </a:t>
            </a:r>
          </a:p>
          <a:p>
            <a:pPr lvl="5" eaLnBrk="0" fontAlgn="base" hangingPunct="0">
              <a:spcBef>
                <a:spcPct val="0"/>
              </a:spcBef>
              <a:spcAft>
                <a:spcPct val="0"/>
              </a:spcAft>
              <a:buClrTx/>
            </a:pPr>
            <a:r>
              <a:rPr lang="en-US" altLang="en-US" dirty="0">
                <a:solidFill>
                  <a:schemeClr val="bg1"/>
                </a:solidFill>
                <a:latin typeface="Arial" panose="020B0604020202020204" pitchFamily="34" charset="0"/>
              </a:rPr>
              <a:t>		Provides chord diagrams but lacks real-time capabilities.</a:t>
            </a:r>
          </a:p>
          <a:p>
            <a:pPr lvl="5" eaLnBrk="0" fontAlgn="base" hangingPunct="0">
              <a:spcBef>
                <a:spcPct val="0"/>
              </a:spcBef>
              <a:spcAft>
                <a:spcPct val="0"/>
              </a:spcAft>
              <a:buClrTx/>
            </a:pPr>
            <a:r>
              <a:rPr lang="en-US" altLang="en-US" sz="1800" b="1" dirty="0">
                <a:solidFill>
                  <a:schemeClr val="bg1"/>
                </a:solidFill>
                <a:latin typeface="Arial" panose="020B0604020202020204" pitchFamily="34" charset="0"/>
              </a:rPr>
              <a:t>	</a:t>
            </a:r>
            <a:r>
              <a:rPr lang="en-US" altLang="en-US" sz="1600" b="1" dirty="0">
                <a:solidFill>
                  <a:srgbClr val="FF0000"/>
                </a:solidFill>
                <a:latin typeface="Arial" panose="020B0604020202020204" pitchFamily="34" charset="0"/>
              </a:rPr>
              <a:t>Limitations</a:t>
            </a:r>
            <a:r>
              <a:rPr lang="en-US" altLang="en-US" sz="1800" b="1" dirty="0">
                <a:solidFill>
                  <a:schemeClr val="bg1"/>
                </a:solidFill>
                <a:latin typeface="Arial" panose="020B0604020202020204" pitchFamily="34" charset="0"/>
              </a:rPr>
              <a:t>:</a:t>
            </a:r>
            <a:r>
              <a:rPr lang="en-US" altLang="en-US" sz="1800" dirty="0">
                <a:solidFill>
                  <a:schemeClr val="bg1"/>
                </a:solidFill>
                <a:latin typeface="Arial" panose="020B0604020202020204" pitchFamily="34" charset="0"/>
              </a:rPr>
              <a:t> </a:t>
            </a:r>
          </a:p>
          <a:p>
            <a:pPr lvl="5" eaLnBrk="0" fontAlgn="base" hangingPunct="0">
              <a:spcBef>
                <a:spcPct val="0"/>
              </a:spcBef>
              <a:spcAft>
                <a:spcPct val="0"/>
              </a:spcAft>
              <a:buClrTx/>
            </a:pPr>
            <a:r>
              <a:rPr lang="en-US" altLang="en-US" dirty="0">
                <a:solidFill>
                  <a:schemeClr val="bg1"/>
                </a:solidFill>
                <a:latin typeface="Arial" panose="020B0604020202020204" pitchFamily="34" charset="0"/>
              </a:rPr>
              <a:t>		Limited real-time feedback and interactivity.</a:t>
            </a:r>
          </a:p>
          <a:p>
            <a:pPr lvl="0" eaLnBrk="0" fontAlgn="base" hangingPunct="0">
              <a:spcBef>
                <a:spcPct val="0"/>
              </a:spcBef>
              <a:spcAft>
                <a:spcPct val="0"/>
              </a:spcAft>
              <a:buClrTx/>
            </a:pPr>
            <a:r>
              <a:rPr lang="en-US" altLang="en-US" sz="1800" b="1" dirty="0" err="1">
                <a:solidFill>
                  <a:schemeClr val="accent6"/>
                </a:solidFill>
                <a:latin typeface="Arial" panose="020B0604020202020204" pitchFamily="34" charset="0"/>
              </a:rPr>
              <a:t>Melodyne</a:t>
            </a:r>
            <a:r>
              <a:rPr lang="en-US" altLang="en-US" sz="1800" b="1" dirty="0">
                <a:solidFill>
                  <a:schemeClr val="accent6"/>
                </a:solidFill>
                <a:latin typeface="Arial" panose="020B0604020202020204" pitchFamily="34" charset="0"/>
              </a:rPr>
              <a:t> :</a:t>
            </a:r>
            <a:endParaRPr lang="en-US" altLang="en-US" sz="1800" dirty="0">
              <a:solidFill>
                <a:schemeClr val="accent6"/>
              </a:solidFill>
              <a:latin typeface="Arial" panose="020B0604020202020204" pitchFamily="34" charset="0"/>
            </a:endParaRPr>
          </a:p>
          <a:p>
            <a:pPr lvl="0" eaLnBrk="0" fontAlgn="base" hangingPunct="0">
              <a:spcBef>
                <a:spcPct val="0"/>
              </a:spcBef>
              <a:spcAft>
                <a:spcPct val="0"/>
              </a:spcAft>
              <a:buClrTx/>
            </a:pPr>
            <a:r>
              <a:rPr lang="en-US" altLang="en-US" sz="1800" b="1" dirty="0">
                <a:solidFill>
                  <a:schemeClr val="bg1"/>
                </a:solidFill>
                <a:latin typeface="Arial" panose="020B0604020202020204" pitchFamily="34" charset="0"/>
              </a:rPr>
              <a:t>	</a:t>
            </a:r>
            <a:r>
              <a:rPr lang="en-US" altLang="en-US" sz="1600" b="1" dirty="0">
                <a:solidFill>
                  <a:srgbClr val="FF0000"/>
                </a:solidFill>
                <a:latin typeface="Arial" panose="020B0604020202020204" pitchFamily="34" charset="0"/>
              </a:rPr>
              <a:t>Description</a:t>
            </a:r>
            <a:r>
              <a:rPr lang="en-US" altLang="en-US" sz="1800" b="1" dirty="0">
                <a:solidFill>
                  <a:schemeClr val="bg1"/>
                </a:solidFill>
                <a:latin typeface="Arial" panose="020B0604020202020204" pitchFamily="34" charset="0"/>
              </a:rPr>
              <a:t>:</a:t>
            </a:r>
            <a:r>
              <a:rPr lang="en-US" altLang="en-US" sz="1800" dirty="0">
                <a:solidFill>
                  <a:schemeClr val="bg1"/>
                </a:solidFill>
                <a:latin typeface="Arial" panose="020B0604020202020204" pitchFamily="34" charset="0"/>
              </a:rPr>
              <a:t> </a:t>
            </a:r>
          </a:p>
          <a:p>
            <a:pPr lvl="0" eaLnBrk="0" fontAlgn="base" hangingPunct="0">
              <a:spcBef>
                <a:spcPct val="0"/>
              </a:spcBef>
              <a:spcAft>
                <a:spcPct val="0"/>
              </a:spcAft>
              <a:buClrTx/>
            </a:pPr>
            <a:r>
              <a:rPr lang="en-US" altLang="en-US" sz="1800" dirty="0">
                <a:solidFill>
                  <a:schemeClr val="bg1"/>
                </a:solidFill>
                <a:latin typeface="Arial" panose="020B0604020202020204" pitchFamily="34" charset="0"/>
              </a:rPr>
              <a:t>		</a:t>
            </a:r>
            <a:r>
              <a:rPr lang="en-US" altLang="en-US" dirty="0">
                <a:solidFill>
                  <a:schemeClr val="bg1"/>
                </a:solidFill>
                <a:latin typeface="Arial" panose="020B0604020202020204" pitchFamily="34" charset="0"/>
              </a:rPr>
              <a:t>Advanced software for pitch and time correction, with chord recognition features.</a:t>
            </a:r>
          </a:p>
          <a:p>
            <a:pPr lvl="0" eaLnBrk="0" fontAlgn="base" hangingPunct="0">
              <a:spcBef>
                <a:spcPct val="0"/>
              </a:spcBef>
              <a:spcAft>
                <a:spcPct val="0"/>
              </a:spcAft>
              <a:buClrTx/>
            </a:pPr>
            <a:r>
              <a:rPr lang="en-US" altLang="en-US" sz="1800" b="1" dirty="0">
                <a:solidFill>
                  <a:schemeClr val="bg1"/>
                </a:solidFill>
                <a:latin typeface="Arial" panose="020B0604020202020204" pitchFamily="34" charset="0"/>
              </a:rPr>
              <a:t>	</a:t>
            </a:r>
            <a:r>
              <a:rPr lang="en-US" altLang="en-US" sz="1600" b="1" dirty="0">
                <a:solidFill>
                  <a:srgbClr val="FF0000"/>
                </a:solidFill>
                <a:latin typeface="Arial" panose="020B0604020202020204" pitchFamily="34" charset="0"/>
              </a:rPr>
              <a:t>Features</a:t>
            </a:r>
            <a:r>
              <a:rPr lang="en-US" altLang="en-US" sz="1800" b="1" dirty="0">
                <a:solidFill>
                  <a:schemeClr val="bg1"/>
                </a:solidFill>
                <a:latin typeface="Arial" panose="020B0604020202020204" pitchFamily="34" charset="0"/>
              </a:rPr>
              <a:t>:</a:t>
            </a:r>
            <a:r>
              <a:rPr lang="en-US" altLang="en-US" sz="1800" dirty="0">
                <a:solidFill>
                  <a:schemeClr val="bg1"/>
                </a:solidFill>
                <a:latin typeface="Arial" panose="020B0604020202020204" pitchFamily="34" charset="0"/>
              </a:rPr>
              <a:t> </a:t>
            </a:r>
          </a:p>
          <a:p>
            <a:pPr lvl="2" eaLnBrk="0" fontAlgn="base" hangingPunct="0">
              <a:spcBef>
                <a:spcPct val="0"/>
              </a:spcBef>
              <a:spcAft>
                <a:spcPct val="0"/>
              </a:spcAft>
              <a:buClrTx/>
            </a:pPr>
            <a:r>
              <a:rPr lang="en-US" altLang="en-US" sz="1600" dirty="0">
                <a:solidFill>
                  <a:schemeClr val="bg1"/>
                </a:solidFill>
                <a:latin typeface="Arial" panose="020B0604020202020204" pitchFamily="34" charset="0"/>
              </a:rPr>
              <a:t>		</a:t>
            </a:r>
            <a:r>
              <a:rPr lang="en-US" altLang="en-US" dirty="0">
                <a:solidFill>
                  <a:schemeClr val="bg1"/>
                </a:solidFill>
                <a:latin typeface="Arial" panose="020B0604020202020204" pitchFamily="34" charset="0"/>
              </a:rPr>
              <a:t>High accuracy in chord recognition</a:t>
            </a:r>
            <a:r>
              <a:rPr lang="en-US" altLang="en-US" sz="1600" dirty="0">
                <a:solidFill>
                  <a:schemeClr val="bg1"/>
                </a:solidFill>
                <a:latin typeface="Arial" panose="020B0604020202020204" pitchFamily="34" charset="0"/>
              </a:rPr>
              <a:t>.</a:t>
            </a:r>
          </a:p>
          <a:p>
            <a:pPr lvl="0" eaLnBrk="0" fontAlgn="base" hangingPunct="0">
              <a:spcBef>
                <a:spcPct val="0"/>
              </a:spcBef>
              <a:spcAft>
                <a:spcPct val="0"/>
              </a:spcAft>
              <a:buClrTx/>
            </a:pPr>
            <a:r>
              <a:rPr lang="en-US" altLang="en-US" sz="1600" b="1" dirty="0">
                <a:solidFill>
                  <a:schemeClr val="bg1"/>
                </a:solidFill>
                <a:latin typeface="Arial" panose="020B0604020202020204" pitchFamily="34" charset="0"/>
              </a:rPr>
              <a:t>	</a:t>
            </a:r>
            <a:r>
              <a:rPr lang="en-US" altLang="en-US" sz="1600" b="1" dirty="0">
                <a:solidFill>
                  <a:srgbClr val="FF0000"/>
                </a:solidFill>
                <a:latin typeface="Arial" panose="020B0604020202020204" pitchFamily="34" charset="0"/>
              </a:rPr>
              <a:t>Limitations</a:t>
            </a:r>
            <a:r>
              <a:rPr lang="en-US" altLang="en-US" sz="1600" b="1" dirty="0">
                <a:solidFill>
                  <a:schemeClr val="bg1"/>
                </a:solidFill>
                <a:latin typeface="Arial" panose="020B0604020202020204" pitchFamily="34" charset="0"/>
              </a:rPr>
              <a:t>:</a:t>
            </a:r>
            <a:r>
              <a:rPr lang="en-US" altLang="en-US" sz="1600" dirty="0">
                <a:solidFill>
                  <a:schemeClr val="bg1"/>
                </a:solidFill>
                <a:latin typeface="Arial" panose="020B0604020202020204" pitchFamily="34" charset="0"/>
              </a:rPr>
              <a:t> </a:t>
            </a:r>
          </a:p>
          <a:p>
            <a:pPr lvl="0" eaLnBrk="0" fontAlgn="base" hangingPunct="0">
              <a:spcBef>
                <a:spcPct val="0"/>
              </a:spcBef>
              <a:spcAft>
                <a:spcPct val="0"/>
              </a:spcAft>
              <a:buClrTx/>
            </a:pPr>
            <a:r>
              <a:rPr lang="en-US" altLang="en-US" sz="1600" dirty="0">
                <a:solidFill>
                  <a:schemeClr val="bg1"/>
                </a:solidFill>
                <a:latin typeface="Arial" panose="020B0604020202020204" pitchFamily="34" charset="0"/>
              </a:rPr>
              <a:t>		</a:t>
            </a:r>
            <a:r>
              <a:rPr lang="en-US" altLang="en-US" dirty="0">
                <a:solidFill>
                  <a:schemeClr val="bg1"/>
                </a:solidFill>
                <a:latin typeface="Arial" panose="020B0604020202020204" pitchFamily="34" charset="0"/>
              </a:rPr>
              <a:t>Expensive and complex for beginners.</a:t>
            </a:r>
          </a:p>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BA12E-D6AB-34D8-C5B0-F516E88E891F}"/>
              </a:ext>
            </a:extLst>
          </p:cNvPr>
          <p:cNvSpPr txBox="1"/>
          <p:nvPr/>
        </p:nvSpPr>
        <p:spPr>
          <a:xfrm>
            <a:off x="812800" y="788650"/>
            <a:ext cx="7848600" cy="3662541"/>
          </a:xfrm>
          <a:prstGeom prst="rect">
            <a:avLst/>
          </a:prstGeom>
          <a:noFill/>
        </p:spPr>
        <p:txBody>
          <a:bodyPr wrap="square">
            <a:spAutoFit/>
          </a:bodyPr>
          <a:lstStyle/>
          <a:p>
            <a:pPr lvl="0" eaLnBrk="0" fontAlgn="base" hangingPunct="0">
              <a:spcBef>
                <a:spcPct val="0"/>
              </a:spcBef>
              <a:spcAft>
                <a:spcPct val="0"/>
              </a:spcAft>
              <a:buClrTx/>
            </a:pPr>
            <a:r>
              <a:rPr lang="en-US" altLang="en-US" sz="1800" b="1" dirty="0" err="1">
                <a:solidFill>
                  <a:schemeClr val="accent6"/>
                </a:solidFill>
                <a:latin typeface="Arial" panose="020B0604020202020204" pitchFamily="34" charset="0"/>
              </a:rPr>
              <a:t>Chordino</a:t>
            </a:r>
            <a:r>
              <a:rPr lang="en-US" altLang="en-US" sz="1800" b="1" dirty="0">
                <a:solidFill>
                  <a:schemeClr val="accent6"/>
                </a:solidFill>
                <a:latin typeface="Arial" panose="020B0604020202020204" pitchFamily="34" charset="0"/>
              </a:rPr>
              <a:t> :</a:t>
            </a:r>
            <a:endParaRPr lang="en-US" altLang="en-US" sz="14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600" b="1" dirty="0">
                <a:solidFill>
                  <a:srgbClr val="FF0000"/>
                </a:solidFill>
                <a:latin typeface="Arial" panose="020B0604020202020204" pitchFamily="34" charset="0"/>
              </a:rPr>
              <a:t>	Description</a:t>
            </a:r>
            <a:r>
              <a:rPr lang="en-US" altLang="en-US" sz="1400" b="1" dirty="0">
                <a:solidFill>
                  <a:schemeClr val="tx1"/>
                </a:solidFill>
                <a:latin typeface="Arial" panose="020B0604020202020204" pitchFamily="34" charset="0"/>
              </a:rPr>
              <a:t>:</a:t>
            </a:r>
            <a:r>
              <a:rPr lang="en-US" altLang="en-US" sz="1400" dirty="0">
                <a:solidFill>
                  <a:schemeClr val="tx1"/>
                </a:solidFill>
                <a:latin typeface="Arial" panose="020B0604020202020204" pitchFamily="34" charset="0"/>
              </a:rPr>
              <a:t> </a:t>
            </a:r>
          </a:p>
          <a:p>
            <a:pPr lvl="2" eaLnBrk="0" fontAlgn="base" hangingPunct="0">
              <a:spcBef>
                <a:spcPct val="0"/>
              </a:spcBef>
              <a:spcAft>
                <a:spcPct val="0"/>
              </a:spcAft>
              <a:buClrTx/>
            </a:pPr>
            <a:r>
              <a:rPr lang="en-US" altLang="en-US" dirty="0">
                <a:solidFill>
                  <a:schemeClr val="bg1"/>
                </a:solidFill>
                <a:latin typeface="Arial" panose="020B0604020202020204" pitchFamily="34" charset="0"/>
              </a:rPr>
              <a:t>		An open-source library for chord detection.</a:t>
            </a:r>
          </a:p>
          <a:p>
            <a:pPr lvl="0" eaLnBrk="0" fontAlgn="base" hangingPunct="0">
              <a:spcBef>
                <a:spcPct val="0"/>
              </a:spcBef>
              <a:spcAft>
                <a:spcPct val="0"/>
              </a:spcAft>
              <a:buClrTx/>
            </a:pPr>
            <a:r>
              <a:rPr lang="en-US" altLang="en-US" sz="1600" b="1" dirty="0">
                <a:solidFill>
                  <a:srgbClr val="FF0000"/>
                </a:solidFill>
                <a:latin typeface="Arial" panose="020B0604020202020204" pitchFamily="34" charset="0"/>
              </a:rPr>
              <a:t>	Features</a:t>
            </a:r>
            <a:r>
              <a:rPr lang="en-US" altLang="en-US" sz="1400" b="1" dirty="0">
                <a:solidFill>
                  <a:schemeClr val="tx1"/>
                </a:solidFill>
                <a:latin typeface="Arial" panose="020B0604020202020204" pitchFamily="34" charset="0"/>
              </a:rPr>
              <a:t>:</a:t>
            </a:r>
            <a:r>
              <a:rPr lang="en-US" altLang="en-US" sz="1400" dirty="0">
                <a:solidFill>
                  <a:schemeClr val="tx1"/>
                </a:solidFill>
                <a:latin typeface="Arial" panose="020B0604020202020204" pitchFamily="34" charset="0"/>
              </a:rPr>
              <a:t> </a:t>
            </a:r>
          </a:p>
          <a:p>
            <a:pPr lvl="0" eaLnBrk="0" fontAlgn="base" hangingPunct="0">
              <a:spcBef>
                <a:spcPct val="0"/>
              </a:spcBef>
              <a:spcAft>
                <a:spcPct val="0"/>
              </a:spcAft>
              <a:buClrTx/>
            </a:pPr>
            <a:r>
              <a:rPr lang="en-US" altLang="en-US" dirty="0">
                <a:solidFill>
                  <a:schemeClr val="bg1"/>
                </a:solidFill>
                <a:latin typeface="Arial" panose="020B0604020202020204" pitchFamily="34" charset="0"/>
              </a:rPr>
              <a:t>		</a:t>
            </a:r>
            <a:r>
              <a:rPr lang="en-US" altLang="en-US" sz="1400" dirty="0">
                <a:solidFill>
                  <a:schemeClr val="bg1"/>
                </a:solidFill>
                <a:latin typeface="Arial" panose="020B0604020202020204" pitchFamily="34" charset="0"/>
              </a:rPr>
              <a:t>Provides basic chord recognition functionalities.</a:t>
            </a:r>
          </a:p>
          <a:p>
            <a:pPr lvl="0" eaLnBrk="0" fontAlgn="base" hangingPunct="0">
              <a:spcBef>
                <a:spcPct val="0"/>
              </a:spcBef>
              <a:spcAft>
                <a:spcPct val="0"/>
              </a:spcAft>
              <a:buClrTx/>
            </a:pPr>
            <a:r>
              <a:rPr lang="en-US" altLang="en-US" sz="1600" b="1" dirty="0">
                <a:solidFill>
                  <a:srgbClr val="FF0000"/>
                </a:solidFill>
                <a:latin typeface="Arial" panose="020B0604020202020204" pitchFamily="34" charset="0"/>
              </a:rPr>
              <a:t>	Limitations</a:t>
            </a:r>
            <a:r>
              <a:rPr lang="en-US" altLang="en-US" sz="1600" b="1" dirty="0">
                <a:solidFill>
                  <a:schemeClr val="tx1"/>
                </a:solidFill>
                <a:latin typeface="Arial" panose="020B0604020202020204" pitchFamily="34" charset="0"/>
              </a:rPr>
              <a:t>:</a:t>
            </a:r>
            <a:r>
              <a:rPr lang="en-US" altLang="en-US" sz="1600" dirty="0">
                <a:solidFill>
                  <a:schemeClr val="tx1"/>
                </a:solidFill>
                <a:latin typeface="Arial" panose="020B0604020202020204" pitchFamily="34" charset="0"/>
              </a:rPr>
              <a:t> </a:t>
            </a:r>
          </a:p>
          <a:p>
            <a:pPr lvl="1" eaLnBrk="0" fontAlgn="base" hangingPunct="0">
              <a:spcBef>
                <a:spcPct val="0"/>
              </a:spcBef>
              <a:spcAft>
                <a:spcPct val="0"/>
              </a:spcAft>
              <a:buClrTx/>
            </a:pPr>
            <a:r>
              <a:rPr lang="en-US" altLang="en-US" dirty="0">
                <a:solidFill>
                  <a:schemeClr val="bg1"/>
                </a:solidFill>
                <a:latin typeface="Arial" panose="020B0604020202020204" pitchFamily="34" charset="0"/>
              </a:rPr>
              <a:t>		No integrated GUI and limited support for real-time processing.</a:t>
            </a:r>
          </a:p>
          <a:p>
            <a:pPr lvl="0" eaLnBrk="0" fontAlgn="base" hangingPunct="0">
              <a:spcBef>
                <a:spcPct val="0"/>
              </a:spcBef>
              <a:spcAft>
                <a:spcPct val="0"/>
              </a:spcAft>
              <a:buClrTx/>
            </a:pPr>
            <a:endParaRPr lang="en-US" altLang="en-US" sz="1600" b="1"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800" b="1" dirty="0">
                <a:solidFill>
                  <a:schemeClr val="accent6"/>
                </a:solidFill>
                <a:latin typeface="Arial" panose="020B0604020202020204" pitchFamily="34" charset="0"/>
              </a:rPr>
              <a:t>Guitar Pro </a:t>
            </a:r>
            <a:r>
              <a:rPr lang="en-US" altLang="en-US" sz="1400" b="1" dirty="0">
                <a:solidFill>
                  <a:schemeClr val="accent6"/>
                </a:solidFill>
                <a:latin typeface="Arial" panose="020B0604020202020204" pitchFamily="34" charset="0"/>
              </a:rPr>
              <a:t>:</a:t>
            </a:r>
            <a:endParaRPr lang="en-US" altLang="en-US" sz="1400" dirty="0">
              <a:solidFill>
                <a:schemeClr val="accent6"/>
              </a:solidFill>
              <a:latin typeface="Arial" panose="020B0604020202020204" pitchFamily="34" charset="0"/>
            </a:endParaRPr>
          </a:p>
          <a:p>
            <a:pPr lvl="0" eaLnBrk="0" fontAlgn="base" hangingPunct="0">
              <a:spcBef>
                <a:spcPct val="0"/>
              </a:spcBef>
              <a:spcAft>
                <a:spcPct val="0"/>
              </a:spcAft>
              <a:buClrTx/>
            </a:pPr>
            <a:r>
              <a:rPr lang="en-US" altLang="en-US" sz="1600" b="1" dirty="0">
                <a:solidFill>
                  <a:srgbClr val="FF0000"/>
                </a:solidFill>
                <a:latin typeface="Arial" panose="020B0604020202020204" pitchFamily="34" charset="0"/>
              </a:rPr>
              <a:t>	Description</a:t>
            </a:r>
            <a:r>
              <a:rPr lang="en-US" altLang="en-US" sz="1400" b="1" dirty="0">
                <a:solidFill>
                  <a:schemeClr val="tx1"/>
                </a:solidFill>
                <a:latin typeface="Arial" panose="020B0604020202020204" pitchFamily="34" charset="0"/>
              </a:rPr>
              <a:t>:</a:t>
            </a:r>
            <a:r>
              <a:rPr lang="en-US" altLang="en-US" sz="1400" dirty="0">
                <a:solidFill>
                  <a:schemeClr val="tx1"/>
                </a:solidFill>
                <a:latin typeface="Arial" panose="020B0604020202020204" pitchFamily="34" charset="0"/>
              </a:rPr>
              <a:t> </a:t>
            </a:r>
          </a:p>
          <a:p>
            <a:pPr lvl="0" eaLnBrk="0" fontAlgn="base" hangingPunct="0">
              <a:spcBef>
                <a:spcPct val="0"/>
              </a:spcBef>
              <a:spcAft>
                <a:spcPct val="0"/>
              </a:spcAft>
              <a:buClrTx/>
            </a:pPr>
            <a:r>
              <a:rPr lang="en-US" altLang="en-US" dirty="0">
                <a:solidFill>
                  <a:schemeClr val="bg1"/>
                </a:solidFill>
                <a:latin typeface="Arial" panose="020B0604020202020204" pitchFamily="34" charset="0"/>
              </a:rPr>
              <a:t>		</a:t>
            </a:r>
            <a:r>
              <a:rPr lang="en-US" altLang="en-US" sz="1400" dirty="0">
                <a:solidFill>
                  <a:schemeClr val="bg1"/>
                </a:solidFill>
                <a:latin typeface="Arial" panose="020B0604020202020204" pitchFamily="34" charset="0"/>
              </a:rPr>
              <a:t>A tool for guitarists with features for chord analysis and music notation</a:t>
            </a:r>
          </a:p>
          <a:p>
            <a:pPr lvl="0" eaLnBrk="0" fontAlgn="base" hangingPunct="0">
              <a:spcBef>
                <a:spcPct val="0"/>
              </a:spcBef>
              <a:spcAft>
                <a:spcPct val="0"/>
              </a:spcAft>
              <a:buClrTx/>
            </a:pPr>
            <a:r>
              <a:rPr lang="en-US" altLang="en-US" sz="1600" b="1" dirty="0">
                <a:solidFill>
                  <a:srgbClr val="FF0000"/>
                </a:solidFill>
                <a:latin typeface="Arial" panose="020B0604020202020204" pitchFamily="34" charset="0"/>
              </a:rPr>
              <a:t>	Features</a:t>
            </a:r>
            <a:r>
              <a:rPr lang="en-US" altLang="en-US" sz="1400" b="1" dirty="0">
                <a:solidFill>
                  <a:schemeClr val="tx1"/>
                </a:solidFill>
                <a:latin typeface="Arial" panose="020B0604020202020204" pitchFamily="34" charset="0"/>
              </a:rPr>
              <a:t>:</a:t>
            </a:r>
          </a:p>
          <a:p>
            <a:pPr lvl="0" eaLnBrk="0" fontAlgn="base" hangingPunct="0">
              <a:spcBef>
                <a:spcPct val="0"/>
              </a:spcBef>
              <a:spcAft>
                <a:spcPct val="0"/>
              </a:spcAft>
              <a:buClrTx/>
            </a:pPr>
            <a:r>
              <a:rPr lang="en-US" altLang="en-US" b="1" dirty="0">
                <a:solidFill>
                  <a:schemeClr val="bg1"/>
                </a:solidFill>
                <a:latin typeface="Arial" panose="020B0604020202020204" pitchFamily="34" charset="0"/>
              </a:rPr>
              <a:t>	</a:t>
            </a:r>
            <a:r>
              <a:rPr lang="en-US" altLang="en-US" sz="1400" dirty="0">
                <a:solidFill>
                  <a:schemeClr val="bg1"/>
                </a:solidFill>
                <a:latin typeface="Arial" panose="020B0604020202020204" pitchFamily="34" charset="0"/>
              </a:rPr>
              <a:t> 	Focuses on string instruments.</a:t>
            </a:r>
          </a:p>
          <a:p>
            <a:pPr lvl="0" eaLnBrk="0" fontAlgn="base" hangingPunct="0">
              <a:spcBef>
                <a:spcPct val="0"/>
              </a:spcBef>
              <a:spcAft>
                <a:spcPct val="0"/>
              </a:spcAft>
              <a:buClrTx/>
            </a:pPr>
            <a:r>
              <a:rPr lang="en-US" altLang="en-US" sz="1600" b="1" dirty="0">
                <a:solidFill>
                  <a:srgbClr val="FF0000"/>
                </a:solidFill>
                <a:latin typeface="Arial" panose="020B0604020202020204" pitchFamily="34" charset="0"/>
              </a:rPr>
              <a:t>	Limitations</a:t>
            </a:r>
            <a:r>
              <a:rPr lang="en-US" altLang="en-US" sz="1400" b="1" dirty="0">
                <a:solidFill>
                  <a:schemeClr val="tx1"/>
                </a:solidFill>
                <a:latin typeface="Arial" panose="020B0604020202020204" pitchFamily="34" charset="0"/>
              </a:rPr>
              <a:t>:</a:t>
            </a:r>
            <a:r>
              <a:rPr lang="en-US" altLang="en-US" sz="1400" dirty="0">
                <a:solidFill>
                  <a:schemeClr val="tx1"/>
                </a:solidFill>
                <a:latin typeface="Arial" panose="020B0604020202020204" pitchFamily="34" charset="0"/>
              </a:rPr>
              <a:t> </a:t>
            </a:r>
          </a:p>
          <a:p>
            <a:pPr lvl="0" eaLnBrk="0" fontAlgn="base" hangingPunct="0">
              <a:spcBef>
                <a:spcPct val="0"/>
              </a:spcBef>
              <a:spcAft>
                <a:spcPct val="0"/>
              </a:spcAft>
              <a:buClrTx/>
            </a:pPr>
            <a:r>
              <a:rPr lang="en-US" altLang="en-US" dirty="0">
                <a:solidFill>
                  <a:schemeClr val="bg1"/>
                </a:solidFill>
                <a:latin typeface="Arial" panose="020B0604020202020204" pitchFamily="34" charset="0"/>
              </a:rPr>
              <a:t>		</a:t>
            </a:r>
            <a:r>
              <a:rPr lang="en-US" altLang="en-US" sz="1400" dirty="0">
                <a:solidFill>
                  <a:schemeClr val="bg1"/>
                </a:solidFill>
                <a:latin typeface="Arial" panose="020B0604020202020204" pitchFamily="34" charset="0"/>
              </a:rPr>
              <a:t>Not suited for multi-instrument or real-time analysis.</a:t>
            </a:r>
          </a:p>
        </p:txBody>
      </p:sp>
    </p:spTree>
    <p:extLst>
      <p:ext uri="{BB962C8B-B14F-4D97-AF65-F5344CB8AC3E}">
        <p14:creationId xmlns:p14="http://schemas.microsoft.com/office/powerpoint/2010/main" val="400958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8"/>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A445CEFF-30EE-B705-899C-F77A15133D4E}"/>
              </a:ext>
            </a:extLst>
          </p:cNvPr>
          <p:cNvGraphicFramePr>
            <a:graphicFrameLocks noGrp="1"/>
          </p:cNvGraphicFramePr>
          <p:nvPr>
            <p:extLst>
              <p:ext uri="{D42A27DB-BD31-4B8C-83A1-F6EECF244321}">
                <p14:modId xmlns:p14="http://schemas.microsoft.com/office/powerpoint/2010/main" val="4190104292"/>
              </p:ext>
            </p:extLst>
          </p:nvPr>
        </p:nvGraphicFramePr>
        <p:xfrm>
          <a:off x="292100" y="660400"/>
          <a:ext cx="8496300" cy="2717801"/>
        </p:xfrm>
        <a:graphic>
          <a:graphicData uri="http://schemas.openxmlformats.org/drawingml/2006/table">
            <a:tbl>
              <a:tblPr firstRow="1" bandRow="1">
                <a:tableStyleId>{29445F58-CE27-463A-BB63-3A7E0E68899D}</a:tableStyleId>
              </a:tblPr>
              <a:tblGrid>
                <a:gridCol w="1699260">
                  <a:extLst>
                    <a:ext uri="{9D8B030D-6E8A-4147-A177-3AD203B41FA5}">
                      <a16:colId xmlns:a16="http://schemas.microsoft.com/office/drawing/2014/main" val="1869465536"/>
                    </a:ext>
                  </a:extLst>
                </a:gridCol>
                <a:gridCol w="1699260">
                  <a:extLst>
                    <a:ext uri="{9D8B030D-6E8A-4147-A177-3AD203B41FA5}">
                      <a16:colId xmlns:a16="http://schemas.microsoft.com/office/drawing/2014/main" val="607642144"/>
                    </a:ext>
                  </a:extLst>
                </a:gridCol>
                <a:gridCol w="1699260">
                  <a:extLst>
                    <a:ext uri="{9D8B030D-6E8A-4147-A177-3AD203B41FA5}">
                      <a16:colId xmlns:a16="http://schemas.microsoft.com/office/drawing/2014/main" val="2002312191"/>
                    </a:ext>
                  </a:extLst>
                </a:gridCol>
                <a:gridCol w="1699260">
                  <a:extLst>
                    <a:ext uri="{9D8B030D-6E8A-4147-A177-3AD203B41FA5}">
                      <a16:colId xmlns:a16="http://schemas.microsoft.com/office/drawing/2014/main" val="3996622728"/>
                    </a:ext>
                  </a:extLst>
                </a:gridCol>
                <a:gridCol w="1699260">
                  <a:extLst>
                    <a:ext uri="{9D8B030D-6E8A-4147-A177-3AD203B41FA5}">
                      <a16:colId xmlns:a16="http://schemas.microsoft.com/office/drawing/2014/main" val="577231594"/>
                    </a:ext>
                  </a:extLst>
                </a:gridCol>
              </a:tblGrid>
              <a:tr h="6813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Tool</a:t>
                      </a:r>
                    </a:p>
                  </a:txBody>
                  <a:tcPr>
                    <a:solidFill>
                      <a:schemeClr val="accent5">
                        <a:lumMod val="20000"/>
                        <a:lumOff val="80000"/>
                      </a:schemeClr>
                    </a:solidFill>
                  </a:tcPr>
                </a:tc>
                <a:tc>
                  <a:txBody>
                    <a:bodyPr/>
                    <a:lstStyle/>
                    <a:p>
                      <a:r>
                        <a:rPr lang="en-US" sz="1800" b="1" dirty="0"/>
                        <a:t>Real-Time</a:t>
                      </a:r>
                    </a:p>
                  </a:txBody>
                  <a:tcPr anchor="ctr">
                    <a:solidFill>
                      <a:schemeClr val="accent5">
                        <a:lumMod val="20000"/>
                        <a:lumOff val="80000"/>
                      </a:schemeClr>
                    </a:solidFill>
                  </a:tcPr>
                </a:tc>
                <a:tc>
                  <a:txBody>
                    <a:bodyPr/>
                    <a:lstStyle/>
                    <a:p>
                      <a:pPr algn="ctr"/>
                      <a:r>
                        <a:rPr lang="en-US" sz="1800" b="1" dirty="0"/>
                        <a:t>Chord Detection</a:t>
                      </a:r>
                    </a:p>
                  </a:txBody>
                  <a:tcPr anchor="ctr">
                    <a:solidFill>
                      <a:schemeClr val="accent5">
                        <a:lumMod val="20000"/>
                        <a:lumOff val="80000"/>
                      </a:schemeClr>
                    </a:solidFill>
                  </a:tcPr>
                </a:tc>
                <a:tc>
                  <a:txBody>
                    <a:bodyPr/>
                    <a:lstStyle/>
                    <a:p>
                      <a:pPr algn="ctr"/>
                      <a:r>
                        <a:rPr lang="en-US" sz="1800" b="1" dirty="0"/>
                        <a:t>User-Friendly</a:t>
                      </a:r>
                    </a:p>
                  </a:txBody>
                  <a:tcPr anchor="ctr">
                    <a:solidFill>
                      <a:schemeClr val="accent5">
                        <a:lumMod val="20000"/>
                        <a:lumOff val="80000"/>
                      </a:schemeClr>
                    </a:solidFill>
                  </a:tcPr>
                </a:tc>
                <a:tc>
                  <a:txBody>
                    <a:bodyPr/>
                    <a:lstStyle/>
                    <a:p>
                      <a:pPr algn="ctr"/>
                      <a:r>
                        <a:rPr lang="en-US" sz="1800" b="1" dirty="0"/>
                        <a:t>Cost</a:t>
                      </a:r>
                    </a:p>
                  </a:txBody>
                  <a:tcPr>
                    <a:solidFill>
                      <a:schemeClr val="accent5">
                        <a:lumMod val="20000"/>
                        <a:lumOff val="80000"/>
                      </a:schemeClr>
                    </a:solidFill>
                  </a:tcPr>
                </a:tc>
                <a:extLst>
                  <a:ext uri="{0D108BD9-81ED-4DB2-BD59-A6C34878D82A}">
                    <a16:rowId xmlns:a16="http://schemas.microsoft.com/office/drawing/2014/main" val="1730967511"/>
                  </a:ext>
                </a:extLst>
              </a:tr>
              <a:tr h="509108">
                <a:tc>
                  <a:txBody>
                    <a:bodyPr/>
                    <a:lstStyle/>
                    <a:p>
                      <a:r>
                        <a:rPr lang="en-US" sz="1600" dirty="0" err="1">
                          <a:solidFill>
                            <a:schemeClr val="accent5">
                              <a:lumMod val="20000"/>
                              <a:lumOff val="80000"/>
                            </a:schemeClr>
                          </a:solidFill>
                        </a:rPr>
                        <a:t>Chordify</a:t>
                      </a:r>
                      <a:endParaRPr lang="en-US" sz="1600" dirty="0">
                        <a:solidFill>
                          <a:schemeClr val="accent5">
                            <a:lumMod val="20000"/>
                            <a:lumOff val="80000"/>
                          </a:schemeClr>
                        </a:solidFill>
                      </a:endParaRPr>
                    </a:p>
                  </a:txBody>
                  <a:tcPr/>
                </a:tc>
                <a:tc>
                  <a:txBody>
                    <a:bodyPr/>
                    <a:lstStyle/>
                    <a:p>
                      <a:r>
                        <a:rPr lang="en-US" sz="1600" dirty="0">
                          <a:solidFill>
                            <a:schemeClr val="accent5">
                              <a:lumMod val="20000"/>
                              <a:lumOff val="80000"/>
                            </a:schemeClr>
                          </a:solidFill>
                        </a:rPr>
                        <a:t>No</a:t>
                      </a:r>
                    </a:p>
                  </a:txBody>
                  <a:tcPr/>
                </a:tc>
                <a:tc>
                  <a:txBody>
                    <a:bodyPr/>
                    <a:lstStyle/>
                    <a:p>
                      <a:r>
                        <a:rPr lang="en-US" sz="1600" dirty="0">
                          <a:solidFill>
                            <a:schemeClr val="accent5">
                              <a:lumMod val="20000"/>
                              <a:lumOff val="80000"/>
                            </a:schemeClr>
                          </a:solidFill>
                        </a:rPr>
                        <a:t>Moderate</a:t>
                      </a:r>
                    </a:p>
                  </a:txBody>
                  <a:tcPr/>
                </a:tc>
                <a:tc>
                  <a:txBody>
                    <a:bodyPr/>
                    <a:lstStyle/>
                    <a:p>
                      <a:r>
                        <a:rPr lang="en-US" sz="1600" dirty="0">
                          <a:solidFill>
                            <a:schemeClr val="accent5">
                              <a:lumMod val="20000"/>
                              <a:lumOff val="80000"/>
                            </a:schemeClr>
                          </a:solidFill>
                        </a:rPr>
                        <a:t>High</a:t>
                      </a:r>
                    </a:p>
                  </a:txBody>
                  <a:tcPr/>
                </a:tc>
                <a:tc>
                  <a:txBody>
                    <a:bodyPr/>
                    <a:lstStyle/>
                    <a:p>
                      <a:r>
                        <a:rPr lang="en-US" sz="1600" dirty="0">
                          <a:solidFill>
                            <a:schemeClr val="accent5">
                              <a:lumMod val="20000"/>
                              <a:lumOff val="80000"/>
                            </a:schemeClr>
                          </a:solidFill>
                        </a:rPr>
                        <a:t>Free</a:t>
                      </a:r>
                    </a:p>
                  </a:txBody>
                  <a:tcPr/>
                </a:tc>
                <a:extLst>
                  <a:ext uri="{0D108BD9-81ED-4DB2-BD59-A6C34878D82A}">
                    <a16:rowId xmlns:a16="http://schemas.microsoft.com/office/drawing/2014/main" val="3140533089"/>
                  </a:ext>
                </a:extLst>
              </a:tr>
              <a:tr h="509108">
                <a:tc>
                  <a:txBody>
                    <a:bodyPr/>
                    <a:lstStyle/>
                    <a:p>
                      <a:r>
                        <a:rPr lang="en-US" sz="1600" dirty="0" err="1">
                          <a:solidFill>
                            <a:schemeClr val="accent5">
                              <a:lumMod val="20000"/>
                              <a:lumOff val="80000"/>
                            </a:schemeClr>
                          </a:solidFill>
                        </a:rPr>
                        <a:t>Melodyne</a:t>
                      </a:r>
                      <a:endParaRPr lang="en-US" sz="1600" dirty="0">
                        <a:solidFill>
                          <a:schemeClr val="accent5">
                            <a:lumMod val="20000"/>
                            <a:lumOff val="80000"/>
                          </a:schemeClr>
                        </a:solidFill>
                      </a:endParaRPr>
                    </a:p>
                  </a:txBody>
                  <a:tcPr/>
                </a:tc>
                <a:tc>
                  <a:txBody>
                    <a:bodyPr/>
                    <a:lstStyle/>
                    <a:p>
                      <a:r>
                        <a:rPr lang="en-US" sz="1600" dirty="0">
                          <a:solidFill>
                            <a:schemeClr val="accent5">
                              <a:lumMod val="20000"/>
                              <a:lumOff val="80000"/>
                            </a:schemeClr>
                          </a:solidFill>
                        </a:rPr>
                        <a:t>Yes</a:t>
                      </a:r>
                    </a:p>
                  </a:txBody>
                  <a:tcPr/>
                </a:tc>
                <a:tc>
                  <a:txBody>
                    <a:bodyPr/>
                    <a:lstStyle/>
                    <a:p>
                      <a:r>
                        <a:rPr lang="en-US" sz="1600" dirty="0">
                          <a:solidFill>
                            <a:schemeClr val="accent5">
                              <a:lumMod val="20000"/>
                              <a:lumOff val="80000"/>
                            </a:schemeClr>
                          </a:solidFill>
                        </a:rPr>
                        <a:t>High</a:t>
                      </a:r>
                    </a:p>
                  </a:txBody>
                  <a:tcPr/>
                </a:tc>
                <a:tc>
                  <a:txBody>
                    <a:bodyPr/>
                    <a:lstStyle/>
                    <a:p>
                      <a:r>
                        <a:rPr lang="en-US" sz="1600" dirty="0">
                          <a:solidFill>
                            <a:schemeClr val="accent5">
                              <a:lumMod val="20000"/>
                              <a:lumOff val="80000"/>
                            </a:schemeClr>
                          </a:solidFill>
                        </a:rPr>
                        <a:t>Low</a:t>
                      </a:r>
                    </a:p>
                  </a:txBody>
                  <a:tcPr/>
                </a:tc>
                <a:tc>
                  <a:txBody>
                    <a:bodyPr/>
                    <a:lstStyle/>
                    <a:p>
                      <a:r>
                        <a:rPr lang="en-US" sz="1600" dirty="0">
                          <a:solidFill>
                            <a:schemeClr val="accent5">
                              <a:lumMod val="20000"/>
                              <a:lumOff val="80000"/>
                            </a:schemeClr>
                          </a:solidFill>
                        </a:rPr>
                        <a:t>Paid</a:t>
                      </a:r>
                    </a:p>
                  </a:txBody>
                  <a:tcPr/>
                </a:tc>
                <a:extLst>
                  <a:ext uri="{0D108BD9-81ED-4DB2-BD59-A6C34878D82A}">
                    <a16:rowId xmlns:a16="http://schemas.microsoft.com/office/drawing/2014/main" val="2678725998"/>
                  </a:ext>
                </a:extLst>
              </a:tr>
              <a:tr h="509108">
                <a:tc>
                  <a:txBody>
                    <a:bodyPr/>
                    <a:lstStyle/>
                    <a:p>
                      <a:r>
                        <a:rPr lang="en-US" sz="1600" dirty="0" err="1">
                          <a:solidFill>
                            <a:schemeClr val="accent5">
                              <a:lumMod val="20000"/>
                              <a:lumOff val="80000"/>
                            </a:schemeClr>
                          </a:solidFill>
                        </a:rPr>
                        <a:t>Chordino</a:t>
                      </a:r>
                      <a:endParaRPr lang="en-US" sz="1600" dirty="0">
                        <a:solidFill>
                          <a:schemeClr val="accent5">
                            <a:lumMod val="20000"/>
                            <a:lumOff val="80000"/>
                          </a:schemeClr>
                        </a:solidFill>
                      </a:endParaRPr>
                    </a:p>
                  </a:txBody>
                  <a:tcPr/>
                </a:tc>
                <a:tc>
                  <a:txBody>
                    <a:bodyPr/>
                    <a:lstStyle/>
                    <a:p>
                      <a:r>
                        <a:rPr lang="en-US" sz="1600" dirty="0">
                          <a:solidFill>
                            <a:schemeClr val="accent5">
                              <a:lumMod val="20000"/>
                              <a:lumOff val="80000"/>
                            </a:schemeClr>
                          </a:solidFill>
                        </a:rPr>
                        <a:t>No</a:t>
                      </a:r>
                    </a:p>
                  </a:txBody>
                  <a:tcPr/>
                </a:tc>
                <a:tc>
                  <a:txBody>
                    <a:bodyPr/>
                    <a:lstStyle/>
                    <a:p>
                      <a:r>
                        <a:rPr lang="en-US" sz="1600" dirty="0">
                          <a:solidFill>
                            <a:schemeClr val="accent5">
                              <a:lumMod val="20000"/>
                              <a:lumOff val="80000"/>
                            </a:schemeClr>
                          </a:solidFill>
                        </a:rPr>
                        <a:t>Moderate</a:t>
                      </a:r>
                    </a:p>
                  </a:txBody>
                  <a:tcPr/>
                </a:tc>
                <a:tc>
                  <a:txBody>
                    <a:bodyPr/>
                    <a:lstStyle/>
                    <a:p>
                      <a:r>
                        <a:rPr lang="en-US" sz="1600" dirty="0">
                          <a:solidFill>
                            <a:schemeClr val="accent5">
                              <a:lumMod val="20000"/>
                              <a:lumOff val="80000"/>
                            </a:schemeClr>
                          </a:solidFill>
                        </a:rPr>
                        <a:t>Low</a:t>
                      </a:r>
                    </a:p>
                  </a:txBody>
                  <a:tcPr/>
                </a:tc>
                <a:tc>
                  <a:txBody>
                    <a:bodyPr/>
                    <a:lstStyle/>
                    <a:p>
                      <a:r>
                        <a:rPr lang="en-US" sz="1600" dirty="0">
                          <a:solidFill>
                            <a:schemeClr val="accent5">
                              <a:lumMod val="20000"/>
                              <a:lumOff val="80000"/>
                            </a:schemeClr>
                          </a:solidFill>
                        </a:rPr>
                        <a:t>Free</a:t>
                      </a:r>
                    </a:p>
                  </a:txBody>
                  <a:tcPr/>
                </a:tc>
                <a:extLst>
                  <a:ext uri="{0D108BD9-81ED-4DB2-BD59-A6C34878D82A}">
                    <a16:rowId xmlns:a16="http://schemas.microsoft.com/office/drawing/2014/main" val="1182312285"/>
                  </a:ext>
                </a:extLst>
              </a:tr>
              <a:tr h="509108">
                <a:tc>
                  <a:txBody>
                    <a:bodyPr/>
                    <a:lstStyle/>
                    <a:p>
                      <a:r>
                        <a:rPr lang="en-US" sz="1600" dirty="0">
                          <a:solidFill>
                            <a:schemeClr val="accent5">
                              <a:lumMod val="20000"/>
                              <a:lumOff val="80000"/>
                            </a:schemeClr>
                          </a:solidFill>
                        </a:rPr>
                        <a:t>Guitar Pro</a:t>
                      </a:r>
                    </a:p>
                  </a:txBody>
                  <a:tcPr anchor="ctr"/>
                </a:tc>
                <a:tc>
                  <a:txBody>
                    <a:bodyPr/>
                    <a:lstStyle/>
                    <a:p>
                      <a:r>
                        <a:rPr lang="en-US" sz="1600" dirty="0">
                          <a:solidFill>
                            <a:schemeClr val="accent5">
                              <a:lumMod val="20000"/>
                              <a:lumOff val="80000"/>
                            </a:schemeClr>
                          </a:solidFill>
                        </a:rPr>
                        <a:t>No</a:t>
                      </a:r>
                    </a:p>
                  </a:txBody>
                  <a:tcPr/>
                </a:tc>
                <a:tc>
                  <a:txBody>
                    <a:bodyPr/>
                    <a:lstStyle/>
                    <a:p>
                      <a:r>
                        <a:rPr lang="en-US" sz="1600" dirty="0">
                          <a:solidFill>
                            <a:schemeClr val="accent5">
                              <a:lumMod val="20000"/>
                              <a:lumOff val="80000"/>
                            </a:schemeClr>
                          </a:solidFill>
                        </a:rPr>
                        <a:t>Low</a:t>
                      </a:r>
                    </a:p>
                  </a:txBody>
                  <a:tcPr/>
                </a:tc>
                <a:tc>
                  <a:txBody>
                    <a:bodyPr/>
                    <a:lstStyle/>
                    <a:p>
                      <a:r>
                        <a:rPr lang="en-US" sz="1600" dirty="0">
                          <a:solidFill>
                            <a:schemeClr val="accent5">
                              <a:lumMod val="20000"/>
                              <a:lumOff val="80000"/>
                            </a:schemeClr>
                          </a:solidFill>
                        </a:rPr>
                        <a:t>High</a:t>
                      </a:r>
                    </a:p>
                  </a:txBody>
                  <a:tcPr/>
                </a:tc>
                <a:tc>
                  <a:txBody>
                    <a:bodyPr/>
                    <a:lstStyle/>
                    <a:p>
                      <a:r>
                        <a:rPr lang="en-US" sz="1600" dirty="0">
                          <a:solidFill>
                            <a:schemeClr val="accent5">
                              <a:lumMod val="20000"/>
                              <a:lumOff val="80000"/>
                            </a:schemeClr>
                          </a:solidFill>
                        </a:rPr>
                        <a:t>Paid</a:t>
                      </a:r>
                    </a:p>
                  </a:txBody>
                  <a:tcPr/>
                </a:tc>
                <a:extLst>
                  <a:ext uri="{0D108BD9-81ED-4DB2-BD59-A6C34878D82A}">
                    <a16:rowId xmlns:a16="http://schemas.microsoft.com/office/drawing/2014/main" val="1457350364"/>
                  </a:ext>
                </a:extLst>
              </a:tr>
            </a:tbl>
          </a:graphicData>
        </a:graphic>
      </p:graphicFrame>
      <p:sp>
        <p:nvSpPr>
          <p:cNvPr id="10" name="TextBox 9">
            <a:extLst>
              <a:ext uri="{FF2B5EF4-FFF2-40B4-BE49-F238E27FC236}">
                <a16:creationId xmlns:a16="http://schemas.microsoft.com/office/drawing/2014/main" id="{D42BFCD4-20C7-7588-5CE3-4FE6BE2B3BCB}"/>
              </a:ext>
            </a:extLst>
          </p:cNvPr>
          <p:cNvSpPr txBox="1"/>
          <p:nvPr/>
        </p:nvSpPr>
        <p:spPr>
          <a:xfrm>
            <a:off x="292100" y="201712"/>
            <a:ext cx="8496300" cy="400110"/>
          </a:xfrm>
          <a:prstGeom prst="rect">
            <a:avLst/>
          </a:prstGeom>
          <a:noFill/>
        </p:spPr>
        <p:txBody>
          <a:bodyPr wrap="square">
            <a:spAutoFit/>
          </a:bodyPr>
          <a:lstStyle/>
          <a:p>
            <a:r>
              <a:rPr lang="en-US" sz="2000" b="1" dirty="0">
                <a:solidFill>
                  <a:schemeClr val="accent6"/>
                </a:solidFill>
              </a:rPr>
              <a:t>State of the Art Evaluation</a:t>
            </a:r>
          </a:p>
        </p:txBody>
      </p:sp>
      <p:sp>
        <p:nvSpPr>
          <p:cNvPr id="12" name="TextBox 11">
            <a:extLst>
              <a:ext uri="{FF2B5EF4-FFF2-40B4-BE49-F238E27FC236}">
                <a16:creationId xmlns:a16="http://schemas.microsoft.com/office/drawing/2014/main" id="{D28E99BA-C3B8-46E9-B675-C8DA2A6CC320}"/>
              </a:ext>
            </a:extLst>
          </p:cNvPr>
          <p:cNvSpPr txBox="1"/>
          <p:nvPr/>
        </p:nvSpPr>
        <p:spPr>
          <a:xfrm>
            <a:off x="292100" y="3580317"/>
            <a:ext cx="8496300" cy="1384995"/>
          </a:xfrm>
          <a:prstGeom prst="rect">
            <a:avLst/>
          </a:prstGeom>
          <a:noFill/>
        </p:spPr>
        <p:txBody>
          <a:bodyPr wrap="square">
            <a:spAutoFit/>
          </a:bodyPr>
          <a:lstStyle/>
          <a:p>
            <a:r>
              <a:rPr lang="en-US" sz="2000" b="1" dirty="0">
                <a:solidFill>
                  <a:schemeClr val="accent6"/>
                </a:solidFill>
              </a:rPr>
              <a:t>Gap Analysis</a:t>
            </a:r>
            <a:r>
              <a:rPr lang="en-US" sz="2000" dirty="0">
                <a:solidFill>
                  <a:schemeClr val="accent6"/>
                </a:solidFill>
              </a:rPr>
              <a:t>:</a:t>
            </a:r>
          </a:p>
          <a:p>
            <a:br>
              <a:rPr lang="en-US" sz="1600" dirty="0">
                <a:solidFill>
                  <a:schemeClr val="bg1"/>
                </a:solidFill>
              </a:rPr>
            </a:br>
            <a:r>
              <a:rPr lang="en-US" sz="1600" dirty="0">
                <a:solidFill>
                  <a:schemeClr val="bg1"/>
                </a:solidFill>
              </a:rPr>
              <a:t>Most tools lack real-time feedback, are not user-friendly, and are expensive. </a:t>
            </a:r>
            <a:r>
              <a:rPr lang="en-US" sz="1600" dirty="0" err="1">
                <a:solidFill>
                  <a:schemeClr val="bg1"/>
                </a:solidFill>
              </a:rPr>
              <a:t>DeChord</a:t>
            </a:r>
            <a:r>
              <a:rPr lang="en-US" sz="1600" dirty="0">
                <a:solidFill>
                  <a:schemeClr val="bg1"/>
                </a:solidFill>
              </a:rPr>
              <a:t> addresses these gaps by providing real-time chord and key recognition with an easy-to-use interface.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549"/>
        <p:cNvGrpSpPr/>
        <p:nvPr/>
      </p:nvGrpSpPr>
      <p:grpSpPr>
        <a:xfrm>
          <a:off x="0" y="0"/>
          <a:ext cx="0" cy="0"/>
          <a:chOff x="0" y="0"/>
          <a:chExt cx="0" cy="0"/>
        </a:xfrm>
      </p:grpSpPr>
      <p:sp>
        <p:nvSpPr>
          <p:cNvPr id="4" name="TextBox 3">
            <a:extLst>
              <a:ext uri="{FF2B5EF4-FFF2-40B4-BE49-F238E27FC236}">
                <a16:creationId xmlns:a16="http://schemas.microsoft.com/office/drawing/2014/main" id="{FFF528A7-0BC3-9B41-7731-56807772EA70}"/>
              </a:ext>
            </a:extLst>
          </p:cNvPr>
          <p:cNvSpPr txBox="1"/>
          <p:nvPr/>
        </p:nvSpPr>
        <p:spPr>
          <a:xfrm>
            <a:off x="393192" y="667512"/>
            <a:ext cx="7735824" cy="2339102"/>
          </a:xfrm>
          <a:prstGeom prst="rect">
            <a:avLst/>
          </a:prstGeom>
          <a:noFill/>
        </p:spPr>
        <p:txBody>
          <a:bodyPr wrap="square">
            <a:spAutoFit/>
          </a:bodyPr>
          <a:lstStyle/>
          <a:p>
            <a:r>
              <a:rPr lang="en-US" sz="2000" b="1" dirty="0">
                <a:solidFill>
                  <a:schemeClr val="accent6"/>
                </a:solidFill>
              </a:rPr>
              <a:t>Problem Statement</a:t>
            </a:r>
          </a:p>
          <a:p>
            <a:pPr>
              <a:buFont typeface="Arial" panose="020B0604020202020204" pitchFamily="34" charset="0"/>
              <a:buChar char="•"/>
            </a:pPr>
            <a:endParaRPr lang="en-US" b="1" dirty="0">
              <a:solidFill>
                <a:schemeClr val="accent5">
                  <a:lumMod val="20000"/>
                  <a:lumOff val="80000"/>
                </a:schemeClr>
              </a:solidFill>
            </a:endParaRPr>
          </a:p>
          <a:p>
            <a:pPr algn="just"/>
            <a:r>
              <a:rPr lang="en-US" sz="1600" dirty="0">
                <a:solidFill>
                  <a:schemeClr val="accent5">
                    <a:lumMod val="20000"/>
                    <a:lumOff val="80000"/>
                  </a:schemeClr>
                </a:solidFill>
              </a:rPr>
              <a:t>Despite the availability of various music analysis tools, there remains a significant gap in accessible, real-time key and chord recognition applications tailored for musicians and learners. Existing solutions often fall short due to limitations such as high costs, lack of real-time feedback, complexity, or instrument-specific designs. Addressing these shortcomings, </a:t>
            </a:r>
            <a:r>
              <a:rPr lang="en-US" sz="1600" dirty="0" err="1">
                <a:solidFill>
                  <a:schemeClr val="accent5">
                    <a:lumMod val="20000"/>
                    <a:lumOff val="80000"/>
                  </a:schemeClr>
                </a:solidFill>
              </a:rPr>
              <a:t>DeChord</a:t>
            </a:r>
            <a:r>
              <a:rPr lang="en-US" sz="1600" dirty="0">
                <a:solidFill>
                  <a:schemeClr val="accent5">
                    <a:lumMod val="20000"/>
                    <a:lumOff val="80000"/>
                  </a:schemeClr>
                </a:solidFill>
              </a:rPr>
              <a:t> is developed as an intuitive, real-time tool that provides accurate key and chord recognition, catering to musicians of all skill levels.</a:t>
            </a:r>
          </a:p>
        </p:txBody>
      </p:sp>
    </p:spTree>
  </p:cSld>
  <p:clrMapOvr>
    <a:masterClrMapping/>
  </p:clrMapOvr>
</p:sld>
</file>

<file path=ppt/theme/theme1.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1342</Words>
  <Application>Microsoft Office PowerPoint</Application>
  <PresentationFormat>On-screen Show (16:9)</PresentationFormat>
  <Paragraphs>214</Paragraphs>
  <Slides>18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Wingdings</vt:lpstr>
      <vt:lpstr>Arial Black</vt:lpstr>
      <vt:lpstr>Proxima Nova Semibold</vt:lpstr>
      <vt:lpstr>Consolas</vt:lpstr>
      <vt:lpstr>Arial</vt:lpstr>
      <vt:lpstr>Proxima Nova</vt:lpstr>
      <vt:lpstr>SlidesGo Final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Aarvi</cp:lastModifiedBy>
  <cp:revision>11</cp:revision>
  <dcterms:modified xsi:type="dcterms:W3CDTF">2024-09-22T22:05:51Z</dcterms:modified>
</cp:coreProperties>
</file>