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1" r:id="rId6"/>
    <p:sldId id="260" r:id="rId7"/>
    <p:sldId id="266" r:id="rId8"/>
    <p:sldId id="262" r:id="rId9"/>
    <p:sldId id="263" r:id="rId10"/>
    <p:sldId id="264" r:id="rId11"/>
    <p:sldId id="265" r:id="rId12"/>
  </p:sldIdLst>
  <p:sldSz cx="18288000" cy="10287000"/>
  <p:notesSz cx="6858000" cy="9144000"/>
  <p:embeddedFontLst>
    <p:embeddedFont>
      <p:font typeface="Cambria" panose="02040503050406030204" pitchFamily="18"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
      <p:font typeface="Oswal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29" d="100"/>
          <a:sy n="29" d="100"/>
        </p:scale>
        <p:origin x="78" y="8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D1092-7678-4DA8-A061-CC91D5FE334C}"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FF059-E58C-4102-84D9-B90F3C73917E}" type="slidenum">
              <a:rPr lang="en-IN" smtClean="0"/>
              <a:t>‹#›</a:t>
            </a:fld>
            <a:endParaRPr lang="en-IN"/>
          </a:p>
        </p:txBody>
      </p:sp>
    </p:spTree>
    <p:extLst>
      <p:ext uri="{BB962C8B-B14F-4D97-AF65-F5344CB8AC3E}">
        <p14:creationId xmlns:p14="http://schemas.microsoft.com/office/powerpoint/2010/main" val="271141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1FF059-E58C-4102-84D9-B90F3C73917E}" type="slidenum">
              <a:rPr lang="en-IN" smtClean="0"/>
              <a:t>1</a:t>
            </a:fld>
            <a:endParaRPr lang="en-IN"/>
          </a:p>
        </p:txBody>
      </p:sp>
    </p:spTree>
    <p:extLst>
      <p:ext uri="{BB962C8B-B14F-4D97-AF65-F5344CB8AC3E}">
        <p14:creationId xmlns:p14="http://schemas.microsoft.com/office/powerpoint/2010/main" val="96093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
            <a:extLst>
              <a:ext uri="{FF2B5EF4-FFF2-40B4-BE49-F238E27FC236}">
                <a16:creationId xmlns:a16="http://schemas.microsoft.com/office/drawing/2014/main" id="{4CA68958-BAE6-D274-296D-4177E8E01C4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9785" r="-7682" b="-4415"/>
            </a:stretch>
          </a:blipFill>
        </p:spPr>
        <p:txBody>
          <a:bodyPr/>
          <a:lstStyle/>
          <a:p>
            <a:endParaRPr lang="en-IN" dirty="0"/>
          </a:p>
        </p:txBody>
      </p:sp>
      <p:sp>
        <p:nvSpPr>
          <p:cNvPr id="8" name="TextBox 7">
            <a:extLst>
              <a:ext uri="{FF2B5EF4-FFF2-40B4-BE49-F238E27FC236}">
                <a16:creationId xmlns:a16="http://schemas.microsoft.com/office/drawing/2014/main" id="{F8D0E112-EF7D-C416-70D5-1D3A0B77B025}"/>
              </a:ext>
            </a:extLst>
          </p:cNvPr>
          <p:cNvSpPr txBox="1"/>
          <p:nvPr/>
        </p:nvSpPr>
        <p:spPr>
          <a:xfrm>
            <a:off x="4572000" y="2857500"/>
            <a:ext cx="7772400" cy="3804631"/>
          </a:xfrm>
          <a:prstGeom prst="rect">
            <a:avLst/>
          </a:prstGeom>
          <a:noFill/>
        </p:spPr>
        <p:txBody>
          <a:bodyPr wrap="square">
            <a:spAutoFit/>
          </a:bodyPr>
          <a:lstStyle/>
          <a:p>
            <a:pPr algn="ctr">
              <a:lnSpc>
                <a:spcPts val="15130"/>
              </a:lnSpc>
            </a:pPr>
            <a:r>
              <a:rPr lang="en-US" sz="10640" spc="1074" dirty="0">
                <a:solidFill>
                  <a:srgbClr val="FFFFFF"/>
                </a:solidFill>
                <a:latin typeface="Oswald Bold" panose="020B0604020202020204" charset="0"/>
              </a:rPr>
              <a:t>SENTIX</a:t>
            </a:r>
          </a:p>
          <a:p>
            <a:pPr algn="ctr">
              <a:lnSpc>
                <a:spcPts val="14702"/>
              </a:lnSpc>
            </a:pPr>
            <a:r>
              <a:rPr lang="en-US" sz="10640" spc="1044" dirty="0">
                <a:solidFill>
                  <a:srgbClr val="FF0000"/>
                </a:solidFill>
                <a:latin typeface="Oswald Bold" panose="020B0604020202020204" charset="0"/>
              </a:rPr>
              <a:t>SPECTRM</a:t>
            </a:r>
          </a:p>
        </p:txBody>
      </p:sp>
      <p:sp>
        <p:nvSpPr>
          <p:cNvPr id="9" name="TextBox 8">
            <a:extLst>
              <a:ext uri="{FF2B5EF4-FFF2-40B4-BE49-F238E27FC236}">
                <a16:creationId xmlns:a16="http://schemas.microsoft.com/office/drawing/2014/main" id="{7CE8E40E-0260-27A0-3FDB-0FE08792F0E5}"/>
              </a:ext>
            </a:extLst>
          </p:cNvPr>
          <p:cNvSpPr txBox="1"/>
          <p:nvPr/>
        </p:nvSpPr>
        <p:spPr>
          <a:xfrm>
            <a:off x="457200" y="495300"/>
            <a:ext cx="4343400" cy="630942"/>
          </a:xfrm>
          <a:prstGeom prst="rect">
            <a:avLst/>
          </a:prstGeom>
          <a:noFill/>
        </p:spPr>
        <p:txBody>
          <a:bodyPr wrap="square" rtlCol="0">
            <a:spAutoFit/>
          </a:bodyPr>
          <a:lstStyle/>
          <a:p>
            <a:r>
              <a:rPr lang="en-US" sz="3000" dirty="0">
                <a:solidFill>
                  <a:schemeClr val="bg1"/>
                </a:solidFill>
                <a:latin typeface="Cambria" panose="02040503050406030204" pitchFamily="18" charset="0"/>
                <a:ea typeface="Cambria" panose="02040503050406030204" pitchFamily="18" charset="0"/>
              </a:rPr>
              <a:t>MINI </a:t>
            </a:r>
            <a:r>
              <a:rPr lang="en-US" sz="3500" dirty="0">
                <a:solidFill>
                  <a:schemeClr val="bg1"/>
                </a:solidFill>
                <a:latin typeface="Cambria" panose="02040503050406030204" pitchFamily="18" charset="0"/>
                <a:ea typeface="Cambria" panose="02040503050406030204" pitchFamily="18" charset="0"/>
              </a:rPr>
              <a:t>PROJECT</a:t>
            </a:r>
            <a:r>
              <a:rPr lang="en-US" sz="3000" dirty="0">
                <a:solidFill>
                  <a:schemeClr val="bg1"/>
                </a:solidFill>
                <a:latin typeface="Cambria" panose="02040503050406030204" pitchFamily="18" charset="0"/>
                <a:ea typeface="Cambria" panose="02040503050406030204" pitchFamily="18" charset="0"/>
              </a:rPr>
              <a:t> &amp; PBL </a:t>
            </a:r>
            <a:endParaRPr lang="en-IN" sz="3000" dirty="0">
              <a:solidFill>
                <a:schemeClr val="bg1"/>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3FF1AC9E-7A16-A0A9-8D2C-31773CF3299E}"/>
              </a:ext>
            </a:extLst>
          </p:cNvPr>
          <p:cNvSpPr txBox="1"/>
          <p:nvPr/>
        </p:nvSpPr>
        <p:spPr>
          <a:xfrm>
            <a:off x="14097000" y="7962900"/>
            <a:ext cx="3886200" cy="1843453"/>
          </a:xfrm>
          <a:prstGeom prst="rect">
            <a:avLst/>
          </a:prstGeom>
          <a:noFill/>
        </p:spPr>
        <p:txBody>
          <a:bodyPr wrap="square">
            <a:spAutoFit/>
          </a:bodyPr>
          <a:lstStyle/>
          <a:p>
            <a:pPr marL="342900" indent="-342900" algn="just">
              <a:lnSpc>
                <a:spcPts val="4759"/>
              </a:lnSpc>
              <a:buAutoNum type="arabicPeriod"/>
            </a:pPr>
            <a:r>
              <a:rPr lang="en-US" sz="2000" b="1" dirty="0">
                <a:solidFill>
                  <a:srgbClr val="FFFFFF"/>
                </a:solidFill>
                <a:latin typeface="Cambria" panose="02040503050406030204" pitchFamily="18" charset="0"/>
                <a:ea typeface="Cambria" panose="02040503050406030204" pitchFamily="18" charset="0"/>
              </a:rPr>
              <a:t>Chinmay Kulkarni  (DS_39)</a:t>
            </a:r>
          </a:p>
          <a:p>
            <a:pPr marL="342900" indent="-342900" algn="just">
              <a:lnSpc>
                <a:spcPts val="4759"/>
              </a:lnSpc>
              <a:buAutoNum type="arabicPeriod"/>
            </a:pPr>
            <a:r>
              <a:rPr lang="en-US" sz="2000" b="1" dirty="0">
                <a:solidFill>
                  <a:srgbClr val="FFFFFF"/>
                </a:solidFill>
                <a:latin typeface="Cambria" panose="02040503050406030204" pitchFamily="18" charset="0"/>
                <a:ea typeface="Cambria" panose="02040503050406030204" pitchFamily="18" charset="0"/>
              </a:rPr>
              <a:t>Pratik Bhandare (DS_43)</a:t>
            </a:r>
          </a:p>
          <a:p>
            <a:pPr marL="342900" indent="-342900" algn="just">
              <a:lnSpc>
                <a:spcPts val="4759"/>
              </a:lnSpc>
              <a:buAutoNum type="arabicPeriod"/>
            </a:pPr>
            <a:r>
              <a:rPr lang="en-US" sz="2000" b="1" dirty="0">
                <a:solidFill>
                  <a:srgbClr val="FFFFFF"/>
                </a:solidFill>
                <a:latin typeface="Cambria" panose="02040503050406030204" pitchFamily="18" charset="0"/>
                <a:ea typeface="Cambria" panose="02040503050406030204" pitchFamily="18" charset="0"/>
              </a:rPr>
              <a:t>Rahul </a:t>
            </a:r>
            <a:r>
              <a:rPr lang="en-US" sz="2000" b="1" dirty="0" err="1">
                <a:solidFill>
                  <a:srgbClr val="FFFFFF"/>
                </a:solidFill>
                <a:latin typeface="Cambria" panose="02040503050406030204" pitchFamily="18" charset="0"/>
                <a:ea typeface="Cambria" panose="02040503050406030204" pitchFamily="18" charset="0"/>
              </a:rPr>
              <a:t>Sardesai</a:t>
            </a:r>
            <a:r>
              <a:rPr lang="en-US" sz="2000" b="1" dirty="0">
                <a:solidFill>
                  <a:srgbClr val="FFFFFF"/>
                </a:solidFill>
                <a:latin typeface="Cambria" panose="02040503050406030204" pitchFamily="18" charset="0"/>
                <a:ea typeface="Cambria" panose="02040503050406030204" pitchFamily="18" charset="0"/>
              </a:rPr>
              <a:t> (DS_65)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0"/>
            <a:ext cx="18373725"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3589" r="-9152" b="-9104"/>
            </a:stretch>
          </a:blipFill>
        </p:spPr>
      </p:sp>
      <p:sp>
        <p:nvSpPr>
          <p:cNvPr id="3" name="TextBox 3"/>
          <p:cNvSpPr txBox="1"/>
          <p:nvPr/>
        </p:nvSpPr>
        <p:spPr>
          <a:xfrm>
            <a:off x="838200" y="390055"/>
            <a:ext cx="4873117" cy="1489062"/>
          </a:xfrm>
          <a:prstGeom prst="rect">
            <a:avLst/>
          </a:prstGeom>
        </p:spPr>
        <p:txBody>
          <a:bodyPr wrap="square" lIns="0" tIns="0" rIns="0" bIns="0" rtlCol="0" anchor="t">
            <a:spAutoFit/>
          </a:bodyPr>
          <a:lstStyle/>
          <a:p>
            <a:pPr algn="ctr">
              <a:lnSpc>
                <a:spcPts val="12880"/>
              </a:lnSpc>
            </a:pPr>
            <a:r>
              <a:rPr lang="en-US" sz="7500" dirty="0">
                <a:solidFill>
                  <a:srgbClr val="FFFFFF"/>
                </a:solidFill>
                <a:latin typeface="Cambria" panose="02040503050406030204" pitchFamily="18" charset="0"/>
                <a:ea typeface="Cambria" panose="02040503050406030204" pitchFamily="18" charset="0"/>
              </a:rPr>
              <a:t>Conclusion</a:t>
            </a:r>
          </a:p>
        </p:txBody>
      </p:sp>
      <p:sp>
        <p:nvSpPr>
          <p:cNvPr id="4" name="TextBox 4"/>
          <p:cNvSpPr txBox="1"/>
          <p:nvPr/>
        </p:nvSpPr>
        <p:spPr>
          <a:xfrm>
            <a:off x="981075" y="2627105"/>
            <a:ext cx="11811000" cy="3006657"/>
          </a:xfrm>
          <a:prstGeom prst="rect">
            <a:avLst/>
          </a:prstGeom>
        </p:spPr>
        <p:txBody>
          <a:bodyPr wrap="square" lIns="0" tIns="0" rIns="0" bIns="0" rtlCol="0" anchor="t">
            <a:spAutoFit/>
          </a:bodyPr>
          <a:lstStyle/>
          <a:p>
            <a:pPr algn="just">
              <a:lnSpc>
                <a:spcPts val="4759"/>
              </a:lnSpc>
            </a:pPr>
            <a:r>
              <a:rPr lang="en-US" sz="2500" dirty="0">
                <a:solidFill>
                  <a:srgbClr val="FFFFFF"/>
                </a:solidFill>
                <a:latin typeface="Canva Sans"/>
              </a:rPr>
              <a:t>Sentiment analysis, powered by Natural Language Processing (NLP), has emerged as vital tool across various domains and industries. By automatically analyzing and understanding the sentiment expressed in textual data, sentiment analysis enables organizations to gain valuable insights into customer opinions, market trends.</a:t>
            </a:r>
          </a:p>
        </p:txBody>
      </p:sp>
      <p:sp>
        <p:nvSpPr>
          <p:cNvPr id="5" name="TextBox 5"/>
          <p:cNvSpPr txBox="1"/>
          <p:nvPr/>
        </p:nvSpPr>
        <p:spPr>
          <a:xfrm>
            <a:off x="933450" y="6362700"/>
            <a:ext cx="11858625" cy="2391104"/>
          </a:xfrm>
          <a:prstGeom prst="rect">
            <a:avLst/>
          </a:prstGeom>
        </p:spPr>
        <p:txBody>
          <a:bodyPr wrap="square" lIns="0" tIns="0" rIns="0" bIns="0" rtlCol="0" anchor="t">
            <a:spAutoFit/>
          </a:bodyPr>
          <a:lstStyle/>
          <a:p>
            <a:pPr algn="just">
              <a:lnSpc>
                <a:spcPts val="4759"/>
              </a:lnSpc>
            </a:pPr>
            <a:r>
              <a:rPr lang="en-US" sz="2500" dirty="0">
                <a:solidFill>
                  <a:srgbClr val="FF3131"/>
                </a:solidFill>
                <a:latin typeface="Canva Sans"/>
              </a:rPr>
              <a:t>As NLP techniques continue to advance and sentiment analysis models become more sophisticated, the applications and impact of sentiment analysis are expected to further expand, empowering organizations to better understand and respond to the sentiments of their stakeholders in real-time.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342" r="-10342" b="-7275"/>
            </a:stretch>
          </a:blipFill>
        </p:spPr>
      </p:sp>
      <p:sp>
        <p:nvSpPr>
          <p:cNvPr id="3" name="TextBox 3"/>
          <p:cNvSpPr txBox="1"/>
          <p:nvPr/>
        </p:nvSpPr>
        <p:spPr>
          <a:xfrm>
            <a:off x="5493425" y="4226878"/>
            <a:ext cx="7301151" cy="1849161"/>
          </a:xfrm>
          <a:prstGeom prst="rect">
            <a:avLst/>
          </a:prstGeom>
        </p:spPr>
        <p:txBody>
          <a:bodyPr lIns="0" tIns="0" rIns="0" bIns="0" rtlCol="0" anchor="t">
            <a:spAutoFit/>
          </a:bodyPr>
          <a:lstStyle/>
          <a:p>
            <a:pPr algn="ctr">
              <a:lnSpc>
                <a:spcPts val="15819"/>
              </a:lnSpc>
            </a:pPr>
            <a:r>
              <a:rPr lang="en-US" sz="11299" b="1" dirty="0">
                <a:solidFill>
                  <a:srgbClr val="FFFFFF"/>
                </a:solidFill>
                <a:latin typeface="Cambria" panose="02040503050406030204" pitchFamily="18" charset="0"/>
                <a:ea typeface="Cambria" panose="02040503050406030204" pitchFamily="18" charset="0"/>
              </a:rPr>
              <a:t>Thank </a:t>
            </a:r>
            <a:r>
              <a:rPr lang="en-US" sz="11299" b="1" dirty="0">
                <a:solidFill>
                  <a:srgbClr val="FF0000"/>
                </a:solidFill>
                <a:latin typeface="Cambria" panose="02040503050406030204" pitchFamily="18" charset="0"/>
                <a:ea typeface="Cambria" panose="02040503050406030204"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785" r="-7682" b="-4415"/>
            </a:stretch>
          </a:blipFill>
        </p:spPr>
      </p:sp>
      <p:sp>
        <p:nvSpPr>
          <p:cNvPr id="3" name="TextBox 3"/>
          <p:cNvSpPr txBox="1"/>
          <p:nvPr/>
        </p:nvSpPr>
        <p:spPr>
          <a:xfrm>
            <a:off x="1270202" y="476601"/>
            <a:ext cx="5257800" cy="1354410"/>
          </a:xfrm>
          <a:prstGeom prst="rect">
            <a:avLst/>
          </a:prstGeom>
        </p:spPr>
        <p:txBody>
          <a:bodyPr wrap="square" lIns="0" tIns="0" rIns="0" bIns="0" rtlCol="0" anchor="t">
            <a:spAutoFit/>
          </a:bodyPr>
          <a:lstStyle/>
          <a:p>
            <a:pPr algn="ctr">
              <a:lnSpc>
                <a:spcPts val="11480"/>
              </a:lnSpc>
            </a:pPr>
            <a:r>
              <a:rPr lang="en-US" sz="7500" b="1" dirty="0">
                <a:solidFill>
                  <a:srgbClr val="FFFFFF"/>
                </a:solidFill>
                <a:latin typeface="Cambria" panose="02040503050406030204" pitchFamily="18" charset="0"/>
                <a:ea typeface="Cambria" panose="02040503050406030204" pitchFamily="18" charset="0"/>
              </a:rPr>
              <a:t>Contents :</a:t>
            </a:r>
          </a:p>
        </p:txBody>
      </p:sp>
      <p:sp>
        <p:nvSpPr>
          <p:cNvPr id="4" name="TextBox 4"/>
          <p:cNvSpPr txBox="1"/>
          <p:nvPr/>
        </p:nvSpPr>
        <p:spPr>
          <a:xfrm>
            <a:off x="1740731" y="2150706"/>
            <a:ext cx="4191000" cy="842090"/>
          </a:xfrm>
          <a:prstGeom prst="rect">
            <a:avLst/>
          </a:prstGeom>
        </p:spPr>
        <p:txBody>
          <a:bodyPr wrap="square" lIns="0" tIns="0" rIns="0" bIns="0" rtlCol="0" anchor="t">
            <a:spAutoFit/>
          </a:bodyPr>
          <a:lstStyle/>
          <a:p>
            <a:pPr algn="ctr">
              <a:lnSpc>
                <a:spcPts val="7279"/>
              </a:lnSpc>
            </a:pPr>
            <a:r>
              <a:rPr lang="en-US" sz="4800" dirty="0">
                <a:solidFill>
                  <a:srgbClr val="FFFFFF"/>
                </a:solidFill>
                <a:latin typeface="Cambria" panose="02040503050406030204" pitchFamily="18" charset="0"/>
                <a:ea typeface="Cambria" panose="02040503050406030204" pitchFamily="18" charset="0"/>
              </a:rPr>
              <a:t>1. Introduction</a:t>
            </a:r>
          </a:p>
        </p:txBody>
      </p:sp>
      <p:sp>
        <p:nvSpPr>
          <p:cNvPr id="5" name="TextBox 5"/>
          <p:cNvSpPr txBox="1"/>
          <p:nvPr/>
        </p:nvSpPr>
        <p:spPr>
          <a:xfrm>
            <a:off x="1600200" y="3054957"/>
            <a:ext cx="3581400" cy="842090"/>
          </a:xfrm>
          <a:prstGeom prst="rect">
            <a:avLst/>
          </a:prstGeom>
        </p:spPr>
        <p:txBody>
          <a:bodyPr wrap="square" lIns="0" tIns="0" rIns="0" bIns="0" rtlCol="0" anchor="t">
            <a:spAutoFit/>
          </a:bodyPr>
          <a:lstStyle/>
          <a:p>
            <a:pPr algn="ctr">
              <a:lnSpc>
                <a:spcPts val="7279"/>
              </a:lnSpc>
            </a:pPr>
            <a:r>
              <a:rPr lang="en-US" sz="4800" dirty="0">
                <a:solidFill>
                  <a:srgbClr val="FF0000"/>
                </a:solidFill>
                <a:latin typeface="Cambria" panose="02040503050406030204" pitchFamily="18" charset="0"/>
                <a:ea typeface="Cambria" panose="02040503050406030204" pitchFamily="18" charset="0"/>
              </a:rPr>
              <a:t>2. Objective</a:t>
            </a:r>
          </a:p>
        </p:txBody>
      </p:sp>
      <p:sp>
        <p:nvSpPr>
          <p:cNvPr id="6" name="TextBox 6"/>
          <p:cNvSpPr txBox="1"/>
          <p:nvPr/>
        </p:nvSpPr>
        <p:spPr>
          <a:xfrm>
            <a:off x="1828800" y="3934763"/>
            <a:ext cx="4140605" cy="887095"/>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Cambria" panose="02040503050406030204" pitchFamily="18" charset="0"/>
                <a:ea typeface="Cambria" panose="02040503050406030204" pitchFamily="18" charset="0"/>
              </a:rPr>
              <a:t>3. </a:t>
            </a:r>
            <a:r>
              <a:rPr lang="en-US" sz="4800" dirty="0">
                <a:solidFill>
                  <a:srgbClr val="FFFFFF"/>
                </a:solidFill>
                <a:latin typeface="Cambria" panose="02040503050406030204" pitchFamily="18" charset="0"/>
                <a:ea typeface="Cambria" panose="02040503050406030204" pitchFamily="18" charset="0"/>
              </a:rPr>
              <a:t>Methodology</a:t>
            </a:r>
          </a:p>
        </p:txBody>
      </p:sp>
      <p:sp>
        <p:nvSpPr>
          <p:cNvPr id="7" name="TextBox 7"/>
          <p:cNvSpPr txBox="1"/>
          <p:nvPr/>
        </p:nvSpPr>
        <p:spPr>
          <a:xfrm>
            <a:off x="1905000" y="4724403"/>
            <a:ext cx="4572000" cy="842090"/>
          </a:xfrm>
          <a:prstGeom prst="rect">
            <a:avLst/>
          </a:prstGeom>
        </p:spPr>
        <p:txBody>
          <a:bodyPr wrap="square" lIns="0" tIns="0" rIns="0" bIns="0" rtlCol="0" anchor="t">
            <a:spAutoFit/>
          </a:bodyPr>
          <a:lstStyle/>
          <a:p>
            <a:pPr algn="ctr">
              <a:lnSpc>
                <a:spcPts val="7279"/>
              </a:lnSpc>
            </a:pPr>
            <a:r>
              <a:rPr lang="en-US" sz="4800" dirty="0">
                <a:solidFill>
                  <a:srgbClr val="FF0000"/>
                </a:solidFill>
                <a:latin typeface="Cambria" panose="02040503050406030204" pitchFamily="18" charset="0"/>
                <a:ea typeface="Cambria" panose="02040503050406030204" pitchFamily="18" charset="0"/>
              </a:rPr>
              <a:t>4. Data Collection</a:t>
            </a:r>
          </a:p>
        </p:txBody>
      </p:sp>
      <p:sp>
        <p:nvSpPr>
          <p:cNvPr id="8" name="TextBox 8"/>
          <p:cNvSpPr txBox="1"/>
          <p:nvPr/>
        </p:nvSpPr>
        <p:spPr>
          <a:xfrm>
            <a:off x="1905000" y="5465143"/>
            <a:ext cx="6970911" cy="842090"/>
          </a:xfrm>
          <a:prstGeom prst="rect">
            <a:avLst/>
          </a:prstGeom>
        </p:spPr>
        <p:txBody>
          <a:bodyPr wrap="square" lIns="0" tIns="0" rIns="0" bIns="0" rtlCol="0" anchor="t">
            <a:spAutoFit/>
          </a:bodyPr>
          <a:lstStyle/>
          <a:p>
            <a:pPr algn="ctr">
              <a:lnSpc>
                <a:spcPts val="7279"/>
              </a:lnSpc>
            </a:pPr>
            <a:r>
              <a:rPr lang="en-US" sz="4800" dirty="0">
                <a:solidFill>
                  <a:srgbClr val="FFFFFF"/>
                </a:solidFill>
                <a:latin typeface="Cambria" panose="02040503050406030204" pitchFamily="18" charset="0"/>
                <a:ea typeface="Cambria" panose="02040503050406030204" pitchFamily="18" charset="0"/>
              </a:rPr>
              <a:t>5. Machine learning Model</a:t>
            </a:r>
          </a:p>
        </p:txBody>
      </p:sp>
      <p:sp>
        <p:nvSpPr>
          <p:cNvPr id="9" name="TextBox 9"/>
          <p:cNvSpPr txBox="1"/>
          <p:nvPr/>
        </p:nvSpPr>
        <p:spPr>
          <a:xfrm>
            <a:off x="1819701" y="6248710"/>
            <a:ext cx="4140605" cy="842090"/>
          </a:xfrm>
          <a:prstGeom prst="rect">
            <a:avLst/>
          </a:prstGeom>
        </p:spPr>
        <p:txBody>
          <a:bodyPr wrap="square" lIns="0" tIns="0" rIns="0" bIns="0" rtlCol="0" anchor="t">
            <a:spAutoFit/>
          </a:bodyPr>
          <a:lstStyle/>
          <a:p>
            <a:pPr algn="ctr">
              <a:lnSpc>
                <a:spcPts val="7279"/>
              </a:lnSpc>
            </a:pPr>
            <a:r>
              <a:rPr lang="en-US" sz="4800" dirty="0">
                <a:solidFill>
                  <a:srgbClr val="FF0000"/>
                </a:solidFill>
                <a:latin typeface="Cambria" panose="02040503050406030204" pitchFamily="18" charset="0"/>
                <a:ea typeface="Cambria" panose="02040503050406030204" pitchFamily="18" charset="0"/>
              </a:rPr>
              <a:t>6. Applications</a:t>
            </a:r>
          </a:p>
        </p:txBody>
      </p:sp>
      <p:sp>
        <p:nvSpPr>
          <p:cNvPr id="10" name="TextBox 10"/>
          <p:cNvSpPr txBox="1"/>
          <p:nvPr/>
        </p:nvSpPr>
        <p:spPr>
          <a:xfrm>
            <a:off x="1905000" y="7134499"/>
            <a:ext cx="3581401" cy="874214"/>
          </a:xfrm>
          <a:prstGeom prst="rect">
            <a:avLst/>
          </a:prstGeom>
        </p:spPr>
        <p:txBody>
          <a:bodyPr wrap="square" lIns="0" tIns="0" rIns="0" bIns="0" rtlCol="0" anchor="t">
            <a:spAutoFit/>
          </a:bodyPr>
          <a:lstStyle/>
          <a:p>
            <a:pPr algn="ctr">
              <a:lnSpc>
                <a:spcPts val="7279"/>
              </a:lnSpc>
            </a:pPr>
            <a:r>
              <a:rPr lang="en-US" sz="4800" dirty="0">
                <a:solidFill>
                  <a:srgbClr val="FFFFFF"/>
                </a:solidFill>
                <a:latin typeface="Cambria" panose="02040503050406030204" pitchFamily="18" charset="0"/>
                <a:ea typeface="Cambria" panose="02040503050406030204" pitchFamily="18" charset="0"/>
              </a:rPr>
              <a:t>7. Conclusion</a:t>
            </a:r>
          </a:p>
        </p:txBody>
      </p:sp>
      <p:pic>
        <p:nvPicPr>
          <p:cNvPr id="16" name="Graphic 15" descr="Atom with solid fill">
            <a:extLst>
              <a:ext uri="{FF2B5EF4-FFF2-40B4-BE49-F238E27FC236}">
                <a16:creationId xmlns:a16="http://schemas.microsoft.com/office/drawing/2014/main" id="{699D653E-E002-2577-B401-78A2275664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44800" y="7810500"/>
            <a:ext cx="1524000" cy="1524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637" y="-190500"/>
            <a:ext cx="18592800" cy="107442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365" t="-3510" r="-1082"/>
            </a:stretch>
          </a:blipFill>
        </p:spPr>
        <p:txBody>
          <a:bodyPr/>
          <a:lstStyle/>
          <a:p>
            <a:r>
              <a:rPr lang="en-US" dirty="0"/>
              <a:t>`</a:t>
            </a:r>
            <a:endParaRPr lang="en-IN" dirty="0"/>
          </a:p>
        </p:txBody>
      </p:sp>
      <p:sp>
        <p:nvSpPr>
          <p:cNvPr id="3" name="TextBox 3"/>
          <p:cNvSpPr txBox="1"/>
          <p:nvPr/>
        </p:nvSpPr>
        <p:spPr>
          <a:xfrm>
            <a:off x="1143000" y="999739"/>
            <a:ext cx="5579269" cy="1161280"/>
          </a:xfrm>
          <a:prstGeom prst="rect">
            <a:avLst/>
          </a:prstGeom>
        </p:spPr>
        <p:txBody>
          <a:bodyPr lIns="0" tIns="0" rIns="0" bIns="0" rtlCol="0" anchor="t">
            <a:spAutoFit/>
          </a:bodyPr>
          <a:lstStyle/>
          <a:p>
            <a:pPr algn="ctr">
              <a:lnSpc>
                <a:spcPts val="9800"/>
              </a:lnSpc>
            </a:pPr>
            <a:r>
              <a:rPr lang="en-US" sz="7500" dirty="0">
                <a:solidFill>
                  <a:srgbClr val="FFFFFF"/>
                </a:solidFill>
                <a:latin typeface="Cambria" panose="02040503050406030204" pitchFamily="18" charset="0"/>
                <a:ea typeface="Cambria" panose="02040503050406030204" pitchFamily="18" charset="0"/>
              </a:rPr>
              <a:t>Introduction</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1895158" y="2857500"/>
            <a:ext cx="10858659" cy="5581080"/>
          </a:xfrm>
          <a:prstGeom prst="rect">
            <a:avLst/>
          </a:prstGeom>
        </p:spPr>
        <p:txBody>
          <a:bodyPr wrap="square" lIns="0" tIns="0" rIns="0" bIns="0" rtlCol="0" anchor="t">
            <a:spAutoFit/>
          </a:bodyPr>
          <a:lstStyle/>
          <a:p>
            <a:pPr algn="just">
              <a:lnSpc>
                <a:spcPts val="4916"/>
              </a:lnSpc>
            </a:pPr>
            <a:r>
              <a:rPr lang="en-US" sz="2500" dirty="0">
                <a:solidFill>
                  <a:schemeClr val="bg1"/>
                </a:solidFill>
                <a:latin typeface="Canva Sans"/>
              </a:rPr>
              <a:t>Sentiment analysis is the process of identifying and extracting subjective information</a:t>
            </a:r>
          </a:p>
          <a:p>
            <a:pPr algn="ctr">
              <a:lnSpc>
                <a:spcPts val="4916"/>
              </a:lnSpc>
            </a:pPr>
            <a:endParaRPr lang="en-US" sz="2500" dirty="0">
              <a:solidFill>
                <a:schemeClr val="bg1"/>
              </a:solidFill>
              <a:latin typeface="Canva Sans"/>
            </a:endParaRPr>
          </a:p>
          <a:p>
            <a:pPr algn="just">
              <a:lnSpc>
                <a:spcPts val="4916"/>
              </a:lnSpc>
            </a:pPr>
            <a:r>
              <a:rPr lang="en-US" sz="2500" dirty="0">
                <a:solidFill>
                  <a:schemeClr val="bg1"/>
                </a:solidFill>
                <a:latin typeface="Canva Sans"/>
              </a:rPr>
              <a:t> </a:t>
            </a:r>
            <a:r>
              <a:rPr lang="en-US" sz="2500" dirty="0">
                <a:solidFill>
                  <a:srgbClr val="FF0000"/>
                </a:solidFill>
                <a:latin typeface="Canva Sans"/>
              </a:rPr>
              <a:t>Source of information could be  text data, such as reviews, opinions, emotions, and attitudes. It plays a crucial role</a:t>
            </a:r>
            <a:r>
              <a:rPr lang="en-US" sz="2500" dirty="0">
                <a:solidFill>
                  <a:schemeClr val="bg1"/>
                </a:solidFill>
                <a:latin typeface="Canva Sans"/>
              </a:rPr>
              <a:t> </a:t>
            </a:r>
          </a:p>
          <a:p>
            <a:pPr algn="ctr">
              <a:lnSpc>
                <a:spcPts val="4916"/>
              </a:lnSpc>
            </a:pPr>
            <a:endParaRPr lang="en-US" sz="2500" dirty="0">
              <a:solidFill>
                <a:schemeClr val="bg1"/>
              </a:solidFill>
              <a:latin typeface="Canva Sans"/>
            </a:endParaRPr>
          </a:p>
          <a:p>
            <a:pPr algn="just">
              <a:lnSpc>
                <a:spcPts val="4916"/>
              </a:lnSpc>
            </a:pPr>
            <a:r>
              <a:rPr lang="en-US" sz="2500" dirty="0">
                <a:solidFill>
                  <a:schemeClr val="bg1"/>
                </a:solidFill>
                <a:latin typeface="Canva Sans"/>
              </a:rPr>
              <a:t>Helps in understanding customer feedback, social media trends, and public sentiment.</a:t>
            </a:r>
          </a:p>
          <a:p>
            <a:pPr algn="ctr">
              <a:lnSpc>
                <a:spcPts val="4916"/>
              </a:lnSpc>
            </a:pPr>
            <a:endParaRPr lang="en-US" sz="2500" dirty="0">
              <a:solidFill>
                <a:schemeClr val="bg1"/>
              </a:solidFill>
              <a:latin typeface="Canva Sans"/>
            </a:endParaRPr>
          </a:p>
        </p:txBody>
      </p:sp>
      <p:pic>
        <p:nvPicPr>
          <p:cNvPr id="7" name="Graphic 6" descr="Diamond with solid fill">
            <a:extLst>
              <a:ext uri="{FF2B5EF4-FFF2-40B4-BE49-F238E27FC236}">
                <a16:creationId xmlns:a16="http://schemas.microsoft.com/office/drawing/2014/main" id="{09A733B7-29E1-6F87-AC54-989D7BEAC1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549" y="4753133"/>
            <a:ext cx="780733" cy="780733"/>
          </a:xfrm>
          <a:prstGeom prst="rect">
            <a:avLst/>
          </a:prstGeom>
        </p:spPr>
      </p:pic>
      <p:pic>
        <p:nvPicPr>
          <p:cNvPr id="8" name="Graphic 7" descr="Diamond with solid fill">
            <a:extLst>
              <a:ext uri="{FF2B5EF4-FFF2-40B4-BE49-F238E27FC236}">
                <a16:creationId xmlns:a16="http://schemas.microsoft.com/office/drawing/2014/main" id="{A9C6F057-9AF0-0006-5AD5-4166B1848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0" y="6742218"/>
            <a:ext cx="780733" cy="780733"/>
          </a:xfrm>
          <a:prstGeom prst="rect">
            <a:avLst/>
          </a:prstGeom>
        </p:spPr>
      </p:pic>
      <p:pic>
        <p:nvPicPr>
          <p:cNvPr id="9" name="Graphic 8" descr="Diamond with solid fill">
            <a:extLst>
              <a:ext uri="{FF2B5EF4-FFF2-40B4-BE49-F238E27FC236}">
                <a16:creationId xmlns:a16="http://schemas.microsoft.com/office/drawing/2014/main" id="{991E5D69-551D-770D-BC3D-0094886F09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550" y="2930736"/>
            <a:ext cx="780733" cy="7807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365" t="-3510" r="-1082"/>
            </a:stretch>
          </a:blipFill>
        </p:spPr>
        <p:txBody>
          <a:bodyPr/>
          <a:lstStyle/>
          <a:p>
            <a:endParaRPr lang="en-IN" dirty="0"/>
          </a:p>
        </p:txBody>
      </p:sp>
      <p:sp>
        <p:nvSpPr>
          <p:cNvPr id="4" name="TextBox 4"/>
          <p:cNvSpPr txBox="1"/>
          <p:nvPr/>
        </p:nvSpPr>
        <p:spPr>
          <a:xfrm>
            <a:off x="1529122" y="2549567"/>
            <a:ext cx="10434278" cy="1159998"/>
          </a:xfrm>
          <a:prstGeom prst="rect">
            <a:avLst/>
          </a:prstGeom>
        </p:spPr>
        <p:txBody>
          <a:bodyPr wrap="square" lIns="0" tIns="0" rIns="0" bIns="0" rtlCol="0" anchor="t">
            <a:spAutoFit/>
          </a:bodyPr>
          <a:lstStyle/>
          <a:p>
            <a:pPr algn="just">
              <a:lnSpc>
                <a:spcPts val="4759"/>
              </a:lnSpc>
            </a:pPr>
            <a:r>
              <a:rPr lang="en-US" sz="2500" dirty="0">
                <a:solidFill>
                  <a:schemeClr val="bg1"/>
                </a:solidFill>
                <a:latin typeface="Canva Sans"/>
              </a:rPr>
              <a:t>The objective of sentiment analysis is to determine the sentiment expressed in a piece of text, such as a review, tweet, or comment. </a:t>
            </a:r>
          </a:p>
        </p:txBody>
      </p:sp>
      <p:sp>
        <p:nvSpPr>
          <p:cNvPr id="5" name="TextBox 5"/>
          <p:cNvSpPr txBox="1"/>
          <p:nvPr/>
        </p:nvSpPr>
        <p:spPr>
          <a:xfrm>
            <a:off x="1529122" y="3904317"/>
            <a:ext cx="10396178" cy="1775551"/>
          </a:xfrm>
          <a:prstGeom prst="rect">
            <a:avLst/>
          </a:prstGeom>
        </p:spPr>
        <p:txBody>
          <a:bodyPr wrap="square" lIns="0" tIns="0" rIns="0" bIns="0" rtlCol="0" anchor="t">
            <a:spAutoFit/>
          </a:bodyPr>
          <a:lstStyle/>
          <a:p>
            <a:pPr algn="just">
              <a:lnSpc>
                <a:spcPts val="4759"/>
              </a:lnSpc>
            </a:pPr>
            <a:r>
              <a:rPr lang="en-US" sz="2500" dirty="0">
                <a:solidFill>
                  <a:srgbClr val="FF0000"/>
                </a:solidFill>
                <a:latin typeface="Canva Sans"/>
              </a:rPr>
              <a:t>This sentiment can typically be classified into categories like positive, negative, or neutral. Sentiment analysis aims to automate this process using natural language processing (NLP) techniques</a:t>
            </a:r>
          </a:p>
        </p:txBody>
      </p:sp>
      <p:sp>
        <p:nvSpPr>
          <p:cNvPr id="6" name="TextBox 6"/>
          <p:cNvSpPr txBox="1"/>
          <p:nvPr/>
        </p:nvSpPr>
        <p:spPr>
          <a:xfrm>
            <a:off x="1529122" y="5981700"/>
            <a:ext cx="10396178" cy="1189749"/>
          </a:xfrm>
          <a:prstGeom prst="rect">
            <a:avLst/>
          </a:prstGeom>
        </p:spPr>
        <p:txBody>
          <a:bodyPr wrap="square" lIns="0" tIns="0" rIns="0" bIns="0" rtlCol="0" anchor="t">
            <a:spAutoFit/>
          </a:bodyPr>
          <a:lstStyle/>
          <a:p>
            <a:pPr algn="just">
              <a:lnSpc>
                <a:spcPts val="4759"/>
              </a:lnSpc>
            </a:pPr>
            <a:r>
              <a:rPr lang="en-US" sz="2500" dirty="0">
                <a:solidFill>
                  <a:schemeClr val="bg1"/>
                </a:solidFill>
                <a:latin typeface="Canva Sans"/>
              </a:rPr>
              <a:t>Enabling computers to understand and interpret human sentiment at scale. </a:t>
            </a:r>
          </a:p>
        </p:txBody>
      </p:sp>
      <p:sp>
        <p:nvSpPr>
          <p:cNvPr id="7" name="TextBox 7"/>
          <p:cNvSpPr txBox="1"/>
          <p:nvPr/>
        </p:nvSpPr>
        <p:spPr>
          <a:xfrm>
            <a:off x="1567222" y="7473570"/>
            <a:ext cx="10434278" cy="6084423"/>
          </a:xfrm>
          <a:prstGeom prst="rect">
            <a:avLst/>
          </a:prstGeom>
        </p:spPr>
        <p:txBody>
          <a:bodyPr wrap="square" lIns="0" tIns="0" rIns="0" bIns="0" rtlCol="0" anchor="t">
            <a:spAutoFit/>
          </a:bodyPr>
          <a:lstStyle/>
          <a:p>
            <a:pPr algn="just">
              <a:lnSpc>
                <a:spcPts val="4759"/>
              </a:lnSpc>
            </a:pPr>
            <a:r>
              <a:rPr lang="en-US" sz="2500" dirty="0">
                <a:solidFill>
                  <a:srgbClr val="FF0000"/>
                </a:solidFill>
                <a:latin typeface="Canva Sans"/>
              </a:rPr>
              <a:t>It's widely used in various applications such as market research, social media monitoring, customer feedback analysis, and more.</a:t>
            </a: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a:p>
            <a:pPr algn="just">
              <a:lnSpc>
                <a:spcPts val="4759"/>
              </a:lnSpc>
            </a:pPr>
            <a:endParaRPr lang="en-US" sz="2500" dirty="0">
              <a:solidFill>
                <a:srgbClr val="FFFFFF"/>
              </a:solidFill>
              <a:latin typeface="Canva Sans"/>
            </a:endParaRPr>
          </a:p>
        </p:txBody>
      </p:sp>
      <p:sp>
        <p:nvSpPr>
          <p:cNvPr id="9" name="TextBox 8">
            <a:extLst>
              <a:ext uri="{FF2B5EF4-FFF2-40B4-BE49-F238E27FC236}">
                <a16:creationId xmlns:a16="http://schemas.microsoft.com/office/drawing/2014/main" id="{1DB3EA55-4F20-DFA8-20D3-030D3EBD1722}"/>
              </a:ext>
            </a:extLst>
          </p:cNvPr>
          <p:cNvSpPr txBox="1"/>
          <p:nvPr/>
        </p:nvSpPr>
        <p:spPr>
          <a:xfrm>
            <a:off x="457200" y="678646"/>
            <a:ext cx="4267200" cy="1253613"/>
          </a:xfrm>
          <a:prstGeom prst="rect">
            <a:avLst/>
          </a:prstGeom>
          <a:noFill/>
        </p:spPr>
        <p:txBody>
          <a:bodyPr wrap="square">
            <a:spAutoFit/>
          </a:bodyPr>
          <a:lstStyle/>
          <a:p>
            <a:pPr algn="ctr">
              <a:lnSpc>
                <a:spcPts val="9800"/>
              </a:lnSpc>
            </a:pPr>
            <a:r>
              <a:rPr lang="en-US" sz="7500" dirty="0">
                <a:solidFill>
                  <a:srgbClr val="FFFFFF"/>
                </a:solidFill>
                <a:latin typeface="Cambria" panose="02040503050406030204" pitchFamily="18" charset="0"/>
                <a:ea typeface="Cambria" panose="02040503050406030204" pitchFamily="18" charset="0"/>
              </a:rPr>
              <a:t>Objective</a:t>
            </a:r>
          </a:p>
        </p:txBody>
      </p:sp>
      <p:pic>
        <p:nvPicPr>
          <p:cNvPr id="10" name="Graphic 9" descr="Diamond with solid fill">
            <a:extLst>
              <a:ext uri="{FF2B5EF4-FFF2-40B4-BE49-F238E27FC236}">
                <a16:creationId xmlns:a16="http://schemas.microsoft.com/office/drawing/2014/main" id="{84607A48-650D-7DB3-306F-AA84C90C3D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717" y="2567591"/>
            <a:ext cx="780733" cy="780733"/>
          </a:xfrm>
          <a:prstGeom prst="rect">
            <a:avLst/>
          </a:prstGeom>
        </p:spPr>
      </p:pic>
      <p:pic>
        <p:nvPicPr>
          <p:cNvPr id="11" name="Graphic 10" descr="Diamond with solid fill">
            <a:extLst>
              <a:ext uri="{FF2B5EF4-FFF2-40B4-BE49-F238E27FC236}">
                <a16:creationId xmlns:a16="http://schemas.microsoft.com/office/drawing/2014/main" id="{D956AF08-B9F1-98A5-1A00-D557754AF4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599" y="3926856"/>
            <a:ext cx="780733" cy="780733"/>
          </a:xfrm>
          <a:prstGeom prst="rect">
            <a:avLst/>
          </a:prstGeom>
        </p:spPr>
      </p:pic>
      <p:pic>
        <p:nvPicPr>
          <p:cNvPr id="12" name="Graphic 11" descr="Diamond with solid fill">
            <a:extLst>
              <a:ext uri="{FF2B5EF4-FFF2-40B4-BE49-F238E27FC236}">
                <a16:creationId xmlns:a16="http://schemas.microsoft.com/office/drawing/2014/main" id="{D0755164-1601-F356-F988-7FB899C6B1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124" y="5992317"/>
            <a:ext cx="780733" cy="780733"/>
          </a:xfrm>
          <a:prstGeom prst="rect">
            <a:avLst/>
          </a:prstGeom>
        </p:spPr>
      </p:pic>
      <p:pic>
        <p:nvPicPr>
          <p:cNvPr id="13" name="Graphic 12" descr="Diamond with solid fill">
            <a:extLst>
              <a:ext uri="{FF2B5EF4-FFF2-40B4-BE49-F238E27FC236}">
                <a16:creationId xmlns:a16="http://schemas.microsoft.com/office/drawing/2014/main" id="{3FE30ED1-957A-58FF-A990-8CBEF03A4C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699" y="7473570"/>
            <a:ext cx="780733" cy="780733"/>
          </a:xfrm>
          <a:prstGeom prst="rect">
            <a:avLst/>
          </a:prstGeom>
        </p:spPr>
      </p:pic>
      <p:pic>
        <p:nvPicPr>
          <p:cNvPr id="15" name="Graphic 14" descr="Bullseye with solid fill">
            <a:extLst>
              <a:ext uri="{FF2B5EF4-FFF2-40B4-BE49-F238E27FC236}">
                <a16:creationId xmlns:a16="http://schemas.microsoft.com/office/drawing/2014/main" id="{31995269-2929-FB72-02A7-0A9251BFEA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073078" y="8254303"/>
            <a:ext cx="1295400" cy="129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785" r="-7682" b="-4415"/>
            </a:stretch>
          </a:blipFill>
        </p:spPr>
      </p:sp>
      <p:sp>
        <p:nvSpPr>
          <p:cNvPr id="3" name="Freeform 3"/>
          <p:cNvSpPr/>
          <p:nvPr/>
        </p:nvSpPr>
        <p:spPr>
          <a:xfrm>
            <a:off x="808778" y="3086100"/>
            <a:ext cx="12297622" cy="5133534"/>
          </a:xfrm>
          <a:custGeom>
            <a:avLst/>
            <a:gdLst/>
            <a:ahLst/>
            <a:cxnLst/>
            <a:rect l="l" t="t" r="r" b="b"/>
            <a:pathLst>
              <a:path w="18288000" h="7049997">
                <a:moveTo>
                  <a:pt x="0" y="0"/>
                </a:moveTo>
                <a:lnTo>
                  <a:pt x="18288000" y="0"/>
                </a:lnTo>
                <a:lnTo>
                  <a:pt x="18288000" y="7049997"/>
                </a:lnTo>
                <a:lnTo>
                  <a:pt x="0" y="7049997"/>
                </a:lnTo>
                <a:lnTo>
                  <a:pt x="0" y="0"/>
                </a:lnTo>
                <a:close/>
              </a:path>
            </a:pathLst>
          </a:custGeom>
          <a:blipFill>
            <a:blip r:embed="rId3"/>
            <a:stretch>
              <a:fillRect l="-9138" r="-9138"/>
            </a:stretch>
          </a:blipFill>
        </p:spPr>
      </p:sp>
      <p:sp>
        <p:nvSpPr>
          <p:cNvPr id="4" name="TextBox 4"/>
          <p:cNvSpPr txBox="1"/>
          <p:nvPr/>
        </p:nvSpPr>
        <p:spPr>
          <a:xfrm>
            <a:off x="808778" y="419100"/>
            <a:ext cx="6163522" cy="1489062"/>
          </a:xfrm>
          <a:prstGeom prst="rect">
            <a:avLst/>
          </a:prstGeom>
        </p:spPr>
        <p:txBody>
          <a:bodyPr wrap="square" lIns="0" tIns="0" rIns="0" bIns="0" rtlCol="0" anchor="t">
            <a:spAutoFit/>
          </a:bodyPr>
          <a:lstStyle/>
          <a:p>
            <a:pPr algn="ctr">
              <a:lnSpc>
                <a:spcPts val="12880"/>
              </a:lnSpc>
            </a:pPr>
            <a:r>
              <a:rPr lang="en-US" sz="7500" dirty="0">
                <a:solidFill>
                  <a:srgbClr val="FFFFFF"/>
                </a:solidFill>
                <a:latin typeface="Cambria" panose="02040503050406030204" pitchFamily="18" charset="0"/>
                <a:ea typeface="Cambria" panose="02040503050406030204" pitchFamily="18" charset="0"/>
              </a:rPr>
              <a:t>Data Collection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385" r="-8385" b="-3795"/>
            </a:stretch>
          </a:blipFill>
        </p:spPr>
      </p:sp>
      <p:sp>
        <p:nvSpPr>
          <p:cNvPr id="3" name="TextBox 3"/>
          <p:cNvSpPr txBox="1"/>
          <p:nvPr/>
        </p:nvSpPr>
        <p:spPr>
          <a:xfrm>
            <a:off x="914400" y="431182"/>
            <a:ext cx="6019800" cy="1459438"/>
          </a:xfrm>
          <a:prstGeom prst="rect">
            <a:avLst/>
          </a:prstGeom>
        </p:spPr>
        <p:txBody>
          <a:bodyPr wrap="square" lIns="0" tIns="0" rIns="0" bIns="0" rtlCol="0" anchor="t">
            <a:spAutoFit/>
          </a:bodyPr>
          <a:lstStyle/>
          <a:p>
            <a:pPr algn="ctr">
              <a:lnSpc>
                <a:spcPts val="12880"/>
              </a:lnSpc>
            </a:pPr>
            <a:r>
              <a:rPr lang="en-US" sz="7500" b="1" dirty="0">
                <a:solidFill>
                  <a:srgbClr val="FFFFFF"/>
                </a:solidFill>
                <a:latin typeface="Cambria" panose="02040503050406030204" pitchFamily="18" charset="0"/>
                <a:ea typeface="Cambria" panose="02040503050406030204" pitchFamily="18" charset="0"/>
              </a:rPr>
              <a:t>Methodology</a:t>
            </a:r>
          </a:p>
        </p:txBody>
      </p:sp>
      <p:sp>
        <p:nvSpPr>
          <p:cNvPr id="4" name="TextBox 4"/>
          <p:cNvSpPr txBox="1"/>
          <p:nvPr/>
        </p:nvSpPr>
        <p:spPr>
          <a:xfrm>
            <a:off x="1028700" y="1848984"/>
            <a:ext cx="8039100" cy="1562100"/>
          </a:xfrm>
          <a:prstGeom prst="rect">
            <a:avLst/>
          </a:prstGeom>
        </p:spPr>
        <p:txBody>
          <a:bodyPr wrap="square" lIns="0" tIns="0" rIns="0" bIns="0" rtlCol="0" anchor="t">
            <a:spAutoFit/>
          </a:bodyPr>
          <a:lstStyle/>
          <a:p>
            <a:pPr algn="ctr">
              <a:lnSpc>
                <a:spcPts val="6720"/>
              </a:lnSpc>
            </a:pPr>
            <a:r>
              <a:rPr lang="en-US" sz="2500" dirty="0">
                <a:solidFill>
                  <a:srgbClr val="5CE1E6"/>
                </a:solidFill>
                <a:latin typeface="Canva Sans Bold"/>
              </a:rPr>
              <a:t>Natural Language Processing (NLP) Fundamentals</a:t>
            </a:r>
          </a:p>
          <a:p>
            <a:pPr algn="ctr">
              <a:lnSpc>
                <a:spcPts val="5880"/>
              </a:lnSpc>
            </a:pPr>
            <a:endParaRPr lang="en-US" sz="2500" dirty="0">
              <a:solidFill>
                <a:srgbClr val="5CE1E6"/>
              </a:solidFill>
              <a:latin typeface="Canva Sans Bold"/>
            </a:endParaRPr>
          </a:p>
        </p:txBody>
      </p:sp>
      <p:sp>
        <p:nvSpPr>
          <p:cNvPr id="5" name="TextBox 5"/>
          <p:cNvSpPr txBox="1"/>
          <p:nvPr/>
        </p:nvSpPr>
        <p:spPr>
          <a:xfrm>
            <a:off x="1119186" y="4023052"/>
            <a:ext cx="5053014" cy="2246834"/>
          </a:xfrm>
          <a:prstGeom prst="rect">
            <a:avLst/>
          </a:prstGeom>
        </p:spPr>
        <p:txBody>
          <a:bodyPr wrap="square" lIns="0" tIns="0" rIns="0" bIns="0" rtlCol="0" anchor="t">
            <a:spAutoFit/>
          </a:bodyPr>
          <a:lstStyle/>
          <a:p>
            <a:pPr algn="just">
              <a:lnSpc>
                <a:spcPts val="4480"/>
              </a:lnSpc>
            </a:pPr>
            <a:r>
              <a:rPr lang="en-US" sz="2500" dirty="0">
                <a:solidFill>
                  <a:srgbClr val="FFFFFF"/>
                </a:solidFill>
                <a:latin typeface="Canva Sans"/>
              </a:rPr>
              <a:t>Breaking down text into meaningful units, such as words or phrases.</a:t>
            </a:r>
          </a:p>
          <a:p>
            <a:pPr algn="just">
              <a:lnSpc>
                <a:spcPts val="4480"/>
              </a:lnSpc>
            </a:pPr>
            <a:endParaRPr lang="en-US" sz="2500" dirty="0">
              <a:solidFill>
                <a:srgbClr val="FFFFFF"/>
              </a:solidFill>
              <a:latin typeface="Canva Sans"/>
            </a:endParaRPr>
          </a:p>
        </p:txBody>
      </p:sp>
      <p:sp>
        <p:nvSpPr>
          <p:cNvPr id="6" name="TextBox 6"/>
          <p:cNvSpPr txBox="1"/>
          <p:nvPr/>
        </p:nvSpPr>
        <p:spPr>
          <a:xfrm>
            <a:off x="1109661" y="3302669"/>
            <a:ext cx="3246807" cy="580390"/>
          </a:xfrm>
          <a:prstGeom prst="rect">
            <a:avLst/>
          </a:prstGeom>
        </p:spPr>
        <p:txBody>
          <a:bodyPr wrap="square" lIns="0" tIns="0" rIns="0" bIns="0" rtlCol="0" anchor="t">
            <a:spAutoFit/>
          </a:bodyPr>
          <a:lstStyle/>
          <a:p>
            <a:pPr algn="ctr">
              <a:lnSpc>
                <a:spcPts val="4759"/>
              </a:lnSpc>
            </a:pPr>
            <a:r>
              <a:rPr lang="en-US" sz="3399" dirty="0">
                <a:solidFill>
                  <a:srgbClr val="FF3131"/>
                </a:solidFill>
                <a:latin typeface="Canva Sans"/>
              </a:rPr>
              <a:t>1. Tokenization</a:t>
            </a:r>
          </a:p>
        </p:txBody>
      </p:sp>
      <p:sp>
        <p:nvSpPr>
          <p:cNvPr id="7" name="TextBox 7"/>
          <p:cNvSpPr txBox="1"/>
          <p:nvPr/>
        </p:nvSpPr>
        <p:spPr>
          <a:xfrm>
            <a:off x="8185745" y="3930427"/>
            <a:ext cx="5946136" cy="1775551"/>
          </a:xfrm>
          <a:prstGeom prst="rect">
            <a:avLst/>
          </a:prstGeom>
        </p:spPr>
        <p:txBody>
          <a:bodyPr wrap="square" lIns="0" tIns="0" rIns="0" bIns="0" rtlCol="0" anchor="t">
            <a:spAutoFit/>
          </a:bodyPr>
          <a:lstStyle/>
          <a:p>
            <a:pPr algn="just">
              <a:lnSpc>
                <a:spcPts val="4759"/>
              </a:lnSpc>
            </a:pPr>
            <a:r>
              <a:rPr lang="en-US" sz="2500" dirty="0">
                <a:solidFill>
                  <a:srgbClr val="FFFFFF"/>
                </a:solidFill>
                <a:latin typeface="Canva Sans"/>
              </a:rPr>
              <a:t>Add a little Identifying the grammatical role of each word in a sentence. bit of body text</a:t>
            </a:r>
          </a:p>
        </p:txBody>
      </p:sp>
      <p:sp>
        <p:nvSpPr>
          <p:cNvPr id="8" name="TextBox 8"/>
          <p:cNvSpPr txBox="1"/>
          <p:nvPr/>
        </p:nvSpPr>
        <p:spPr>
          <a:xfrm>
            <a:off x="8185745" y="3320313"/>
            <a:ext cx="4402455" cy="580390"/>
          </a:xfrm>
          <a:prstGeom prst="rect">
            <a:avLst/>
          </a:prstGeom>
        </p:spPr>
        <p:txBody>
          <a:bodyPr lIns="0" tIns="0" rIns="0" bIns="0" rtlCol="0" anchor="t">
            <a:spAutoFit/>
          </a:bodyPr>
          <a:lstStyle/>
          <a:p>
            <a:pPr algn="ctr">
              <a:lnSpc>
                <a:spcPts val="4759"/>
              </a:lnSpc>
            </a:pPr>
            <a:r>
              <a:rPr lang="en-US" sz="3399" dirty="0">
                <a:solidFill>
                  <a:srgbClr val="FF3131"/>
                </a:solidFill>
                <a:latin typeface="Canva Sans"/>
              </a:rPr>
              <a:t>2.Stopward Removal.</a:t>
            </a:r>
          </a:p>
        </p:txBody>
      </p:sp>
      <p:sp>
        <p:nvSpPr>
          <p:cNvPr id="9" name="TextBox 9"/>
          <p:cNvSpPr txBox="1"/>
          <p:nvPr/>
        </p:nvSpPr>
        <p:spPr>
          <a:xfrm>
            <a:off x="1179532" y="6974681"/>
            <a:ext cx="4596289" cy="2391104"/>
          </a:xfrm>
          <a:prstGeom prst="rect">
            <a:avLst/>
          </a:prstGeom>
        </p:spPr>
        <p:txBody>
          <a:bodyPr wrap="square" lIns="0" tIns="0" rIns="0" bIns="0" rtlCol="0" anchor="t">
            <a:spAutoFit/>
          </a:bodyPr>
          <a:lstStyle/>
          <a:p>
            <a:pPr algn="just">
              <a:lnSpc>
                <a:spcPts val="4759"/>
              </a:lnSpc>
            </a:pPr>
            <a:r>
              <a:rPr lang="en-US" sz="2500" dirty="0">
                <a:solidFill>
                  <a:srgbClr val="FFFFFF"/>
                </a:solidFill>
                <a:latin typeface="Canva Sans"/>
              </a:rPr>
              <a:t>Databases of words associated with positive or negative sentiments.</a:t>
            </a:r>
          </a:p>
          <a:p>
            <a:pPr algn="just">
              <a:lnSpc>
                <a:spcPts val="4759"/>
              </a:lnSpc>
            </a:pPr>
            <a:endParaRPr lang="en-US" sz="2500" dirty="0">
              <a:solidFill>
                <a:srgbClr val="FFFFFF"/>
              </a:solidFill>
              <a:latin typeface="Canva Sans"/>
            </a:endParaRPr>
          </a:p>
        </p:txBody>
      </p:sp>
      <p:sp>
        <p:nvSpPr>
          <p:cNvPr id="10" name="TextBox 10"/>
          <p:cNvSpPr txBox="1"/>
          <p:nvPr/>
        </p:nvSpPr>
        <p:spPr>
          <a:xfrm>
            <a:off x="1150957" y="6291952"/>
            <a:ext cx="4558546" cy="580390"/>
          </a:xfrm>
          <a:prstGeom prst="rect">
            <a:avLst/>
          </a:prstGeom>
        </p:spPr>
        <p:txBody>
          <a:bodyPr lIns="0" tIns="0" rIns="0" bIns="0" rtlCol="0" anchor="t">
            <a:spAutoFit/>
          </a:bodyPr>
          <a:lstStyle/>
          <a:p>
            <a:pPr algn="ctr">
              <a:lnSpc>
                <a:spcPts val="4759"/>
              </a:lnSpc>
            </a:pPr>
            <a:r>
              <a:rPr lang="en-US" sz="3399" dirty="0">
                <a:solidFill>
                  <a:srgbClr val="FF3131"/>
                </a:solidFill>
                <a:latin typeface="Canva Sans"/>
              </a:rPr>
              <a:t>3.Sentiment Lexicons</a:t>
            </a:r>
          </a:p>
        </p:txBody>
      </p:sp>
      <p:sp>
        <p:nvSpPr>
          <p:cNvPr id="11" name="TextBox 11"/>
          <p:cNvSpPr txBox="1"/>
          <p:nvPr/>
        </p:nvSpPr>
        <p:spPr>
          <a:xfrm>
            <a:off x="8155145" y="6844008"/>
            <a:ext cx="5976736" cy="1775551"/>
          </a:xfrm>
          <a:prstGeom prst="rect">
            <a:avLst/>
          </a:prstGeom>
        </p:spPr>
        <p:txBody>
          <a:bodyPr wrap="square" lIns="0" tIns="0" rIns="0" bIns="0" rtlCol="0" anchor="t">
            <a:spAutoFit/>
          </a:bodyPr>
          <a:lstStyle/>
          <a:p>
            <a:pPr algn="just">
              <a:lnSpc>
                <a:spcPts val="4759"/>
              </a:lnSpc>
            </a:pPr>
            <a:r>
              <a:rPr lang="en-US" sz="2500" dirty="0">
                <a:solidFill>
                  <a:srgbClr val="FFFFFF"/>
                </a:solidFill>
                <a:latin typeface="Canva Sans"/>
              </a:rPr>
              <a:t>Understanding the meaning of words</a:t>
            </a:r>
          </a:p>
          <a:p>
            <a:pPr algn="just">
              <a:lnSpc>
                <a:spcPts val="4759"/>
              </a:lnSpc>
            </a:pPr>
            <a:r>
              <a:rPr lang="en-US" sz="2500" dirty="0">
                <a:solidFill>
                  <a:srgbClr val="FFFFFF"/>
                </a:solidFill>
                <a:latin typeface="Canva Sans"/>
              </a:rPr>
              <a:t>based on the surrounding text.</a:t>
            </a:r>
          </a:p>
          <a:p>
            <a:pPr algn="just">
              <a:lnSpc>
                <a:spcPts val="4759"/>
              </a:lnSpc>
            </a:pPr>
            <a:endParaRPr lang="en-US" sz="2500" dirty="0">
              <a:solidFill>
                <a:srgbClr val="FFFFFF"/>
              </a:solidFill>
              <a:latin typeface="Canva Sans"/>
            </a:endParaRPr>
          </a:p>
        </p:txBody>
      </p:sp>
      <p:sp>
        <p:nvSpPr>
          <p:cNvPr id="12" name="TextBox 12"/>
          <p:cNvSpPr txBox="1"/>
          <p:nvPr/>
        </p:nvSpPr>
        <p:spPr>
          <a:xfrm>
            <a:off x="8088827" y="6291952"/>
            <a:ext cx="4596289" cy="580390"/>
          </a:xfrm>
          <a:prstGeom prst="rect">
            <a:avLst/>
          </a:prstGeom>
        </p:spPr>
        <p:txBody>
          <a:bodyPr lIns="0" tIns="0" rIns="0" bIns="0" rtlCol="0" anchor="t">
            <a:spAutoFit/>
          </a:bodyPr>
          <a:lstStyle/>
          <a:p>
            <a:pPr algn="ctr">
              <a:lnSpc>
                <a:spcPts val="4759"/>
              </a:lnSpc>
            </a:pPr>
            <a:r>
              <a:rPr lang="en-US" sz="3399" dirty="0">
                <a:solidFill>
                  <a:srgbClr val="FF3131"/>
                </a:solidFill>
                <a:latin typeface="Canva Sans"/>
              </a:rPr>
              <a:t>4.Contextual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19A8E945-35F5-3A96-B7E5-5549FCA3765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385" r="-8385" b="-3795"/>
            </a:stretch>
          </a:blipFill>
        </p:spPr>
      </p:sp>
      <p:sp>
        <p:nvSpPr>
          <p:cNvPr id="3" name="Rectangle: Rounded Corners 2">
            <a:extLst>
              <a:ext uri="{FF2B5EF4-FFF2-40B4-BE49-F238E27FC236}">
                <a16:creationId xmlns:a16="http://schemas.microsoft.com/office/drawing/2014/main" id="{FD4E7590-E716-A031-39D6-5E207699F8FA}"/>
              </a:ext>
            </a:extLst>
          </p:cNvPr>
          <p:cNvSpPr/>
          <p:nvPr/>
        </p:nvSpPr>
        <p:spPr>
          <a:xfrm>
            <a:off x="762000" y="1714500"/>
            <a:ext cx="2971800" cy="1600200"/>
          </a:xfrm>
          <a:prstGeom prst="round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Data Set</a:t>
            </a:r>
          </a:p>
          <a:p>
            <a:pPr algn="ctr"/>
            <a:r>
              <a:rPr lang="en-US" b="1" dirty="0">
                <a:solidFill>
                  <a:srgbClr val="FF0000"/>
                </a:solidFill>
              </a:rPr>
              <a:t>(Text Data)</a:t>
            </a:r>
            <a:endParaRPr lang="en-IN" b="1" dirty="0">
              <a:solidFill>
                <a:srgbClr val="FF0000"/>
              </a:solidFill>
            </a:endParaRPr>
          </a:p>
        </p:txBody>
      </p:sp>
      <p:sp>
        <p:nvSpPr>
          <p:cNvPr id="4" name="Rectangle: Rounded Corners 3">
            <a:extLst>
              <a:ext uri="{FF2B5EF4-FFF2-40B4-BE49-F238E27FC236}">
                <a16:creationId xmlns:a16="http://schemas.microsoft.com/office/drawing/2014/main" id="{323909D0-3416-710D-393C-3335A1B67C4F}"/>
              </a:ext>
            </a:extLst>
          </p:cNvPr>
          <p:cNvSpPr/>
          <p:nvPr/>
        </p:nvSpPr>
        <p:spPr>
          <a:xfrm>
            <a:off x="4679535" y="1714500"/>
            <a:ext cx="2971800" cy="16002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Text Data transformed into numerical data</a:t>
            </a:r>
            <a:endParaRPr lang="en-IN" b="1" dirty="0">
              <a:solidFill>
                <a:srgbClr val="FF0000"/>
              </a:solidFill>
            </a:endParaRPr>
          </a:p>
        </p:txBody>
      </p:sp>
      <p:sp>
        <p:nvSpPr>
          <p:cNvPr id="5" name="Rectangle: Rounded Corners 4">
            <a:extLst>
              <a:ext uri="{FF2B5EF4-FFF2-40B4-BE49-F238E27FC236}">
                <a16:creationId xmlns:a16="http://schemas.microsoft.com/office/drawing/2014/main" id="{F5341665-3F46-8F09-3AC6-72FF338209DD}"/>
              </a:ext>
            </a:extLst>
          </p:cNvPr>
          <p:cNvSpPr/>
          <p:nvPr/>
        </p:nvSpPr>
        <p:spPr>
          <a:xfrm>
            <a:off x="8763000" y="1714500"/>
            <a:ext cx="2971800" cy="16002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Train Logistic Regression Model</a:t>
            </a:r>
            <a:endParaRPr lang="en-IN" b="1" dirty="0">
              <a:solidFill>
                <a:srgbClr val="FF0000"/>
              </a:solidFill>
            </a:endParaRPr>
          </a:p>
        </p:txBody>
      </p:sp>
      <p:sp>
        <p:nvSpPr>
          <p:cNvPr id="6" name="Rectangle: Rounded Corners 5">
            <a:extLst>
              <a:ext uri="{FF2B5EF4-FFF2-40B4-BE49-F238E27FC236}">
                <a16:creationId xmlns:a16="http://schemas.microsoft.com/office/drawing/2014/main" id="{D875C764-9584-AE12-30E3-E3D7A671C49F}"/>
              </a:ext>
            </a:extLst>
          </p:cNvPr>
          <p:cNvSpPr/>
          <p:nvPr/>
        </p:nvSpPr>
        <p:spPr>
          <a:xfrm>
            <a:off x="8763000" y="5676900"/>
            <a:ext cx="2971800" cy="16002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Test ML Model</a:t>
            </a:r>
            <a:endParaRPr lang="en-IN" b="1" dirty="0">
              <a:solidFill>
                <a:srgbClr val="FF0000"/>
              </a:solidFill>
            </a:endParaRPr>
          </a:p>
        </p:txBody>
      </p:sp>
      <p:sp>
        <p:nvSpPr>
          <p:cNvPr id="7" name="Rectangle: Rounded Corners 6">
            <a:extLst>
              <a:ext uri="{FF2B5EF4-FFF2-40B4-BE49-F238E27FC236}">
                <a16:creationId xmlns:a16="http://schemas.microsoft.com/office/drawing/2014/main" id="{E170E182-5BF6-E6E9-7340-BAC51093780D}"/>
              </a:ext>
            </a:extLst>
          </p:cNvPr>
          <p:cNvSpPr/>
          <p:nvPr/>
        </p:nvSpPr>
        <p:spPr>
          <a:xfrm>
            <a:off x="4679535" y="5676900"/>
            <a:ext cx="2971800" cy="16002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Make predictions</a:t>
            </a:r>
            <a:endParaRPr lang="en-IN" b="1" dirty="0">
              <a:solidFill>
                <a:srgbClr val="FF0000"/>
              </a:solidFill>
            </a:endParaRPr>
          </a:p>
        </p:txBody>
      </p:sp>
      <p:sp>
        <p:nvSpPr>
          <p:cNvPr id="8" name="Arrow: Right 7">
            <a:extLst>
              <a:ext uri="{FF2B5EF4-FFF2-40B4-BE49-F238E27FC236}">
                <a16:creationId xmlns:a16="http://schemas.microsoft.com/office/drawing/2014/main" id="{1D11BD27-E87F-441D-D336-997A3F6B2CDE}"/>
              </a:ext>
            </a:extLst>
          </p:cNvPr>
          <p:cNvSpPr/>
          <p:nvPr/>
        </p:nvSpPr>
        <p:spPr>
          <a:xfrm>
            <a:off x="3932489" y="224790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81A31BD-48AF-36B9-E6F2-AB7BFFBAD06E}"/>
              </a:ext>
            </a:extLst>
          </p:cNvPr>
          <p:cNvSpPr/>
          <p:nvPr/>
        </p:nvSpPr>
        <p:spPr>
          <a:xfrm>
            <a:off x="7911270" y="224790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B1CF4BA-7A7B-E71C-619A-8827719998CD}"/>
              </a:ext>
            </a:extLst>
          </p:cNvPr>
          <p:cNvSpPr/>
          <p:nvPr/>
        </p:nvSpPr>
        <p:spPr>
          <a:xfrm rot="5400000">
            <a:off x="9906000" y="422910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A36805B3-EEDA-C1D5-9338-E8250AE752A3}"/>
              </a:ext>
            </a:extLst>
          </p:cNvPr>
          <p:cNvSpPr/>
          <p:nvPr/>
        </p:nvSpPr>
        <p:spPr>
          <a:xfrm rot="10800000">
            <a:off x="7864267" y="621030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8A697E3-FC3E-CFC8-C611-2DC23A5E7E1A}"/>
              </a:ext>
            </a:extLst>
          </p:cNvPr>
          <p:cNvSpPr/>
          <p:nvPr/>
        </p:nvSpPr>
        <p:spPr>
          <a:xfrm>
            <a:off x="762000" y="5676544"/>
            <a:ext cx="2971800" cy="16002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User Interface</a:t>
            </a:r>
            <a:endParaRPr lang="en-IN" b="1" dirty="0">
              <a:solidFill>
                <a:srgbClr val="FF0000"/>
              </a:solidFill>
            </a:endParaRPr>
          </a:p>
        </p:txBody>
      </p:sp>
      <p:sp>
        <p:nvSpPr>
          <p:cNvPr id="13" name="Arrow: Right 12">
            <a:extLst>
              <a:ext uri="{FF2B5EF4-FFF2-40B4-BE49-F238E27FC236}">
                <a16:creationId xmlns:a16="http://schemas.microsoft.com/office/drawing/2014/main" id="{84A535FA-D6A5-A39B-35A8-A3817F941D23}"/>
              </a:ext>
            </a:extLst>
          </p:cNvPr>
          <p:cNvSpPr/>
          <p:nvPr/>
        </p:nvSpPr>
        <p:spPr>
          <a:xfrm rot="10800000">
            <a:off x="3841334" y="6209944"/>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012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0"/>
            <a:ext cx="18440400" cy="1029652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785" r="-7682" b="-4415"/>
            </a:stretch>
          </a:blipFill>
        </p:spPr>
      </p:sp>
      <p:sp>
        <p:nvSpPr>
          <p:cNvPr id="3" name="TextBox 3"/>
          <p:cNvSpPr txBox="1"/>
          <p:nvPr/>
        </p:nvSpPr>
        <p:spPr>
          <a:xfrm>
            <a:off x="533400" y="661171"/>
            <a:ext cx="12018288" cy="1040862"/>
          </a:xfrm>
          <a:prstGeom prst="rect">
            <a:avLst/>
          </a:prstGeom>
        </p:spPr>
        <p:txBody>
          <a:bodyPr wrap="square" lIns="0" tIns="0" rIns="0" bIns="0" rtlCol="0" anchor="t">
            <a:spAutoFit/>
          </a:bodyPr>
          <a:lstStyle/>
          <a:p>
            <a:pPr algn="ctr">
              <a:lnSpc>
                <a:spcPts val="8680"/>
              </a:lnSpc>
            </a:pPr>
            <a:r>
              <a:rPr lang="en-US" sz="7000" dirty="0">
                <a:solidFill>
                  <a:srgbClr val="FFFFFF"/>
                </a:solidFill>
                <a:latin typeface="Cambria" panose="02040503050406030204" pitchFamily="18" charset="0"/>
                <a:ea typeface="Cambria" panose="02040503050406030204" pitchFamily="18" charset="0"/>
              </a:rPr>
              <a:t>ML model of sentiment analysis</a:t>
            </a:r>
          </a:p>
        </p:txBody>
      </p:sp>
      <p:sp>
        <p:nvSpPr>
          <p:cNvPr id="4" name="TextBox 4"/>
          <p:cNvSpPr txBox="1"/>
          <p:nvPr/>
        </p:nvSpPr>
        <p:spPr>
          <a:xfrm>
            <a:off x="846716" y="2504260"/>
            <a:ext cx="4419600" cy="628314"/>
          </a:xfrm>
          <a:prstGeom prst="rect">
            <a:avLst/>
          </a:prstGeom>
        </p:spPr>
        <p:txBody>
          <a:bodyPr wrap="square" lIns="0" tIns="0" rIns="0" bIns="0" rtlCol="0" anchor="t">
            <a:spAutoFit/>
          </a:bodyPr>
          <a:lstStyle/>
          <a:p>
            <a:pPr algn="ctr">
              <a:lnSpc>
                <a:spcPts val="5459"/>
              </a:lnSpc>
            </a:pPr>
            <a:r>
              <a:rPr lang="en-US" sz="3000" dirty="0">
                <a:solidFill>
                  <a:srgbClr val="FF3131"/>
                </a:solidFill>
                <a:latin typeface="Canva Sans"/>
              </a:rPr>
              <a:t>Rule-Based Approaches</a:t>
            </a:r>
          </a:p>
        </p:txBody>
      </p:sp>
      <p:sp>
        <p:nvSpPr>
          <p:cNvPr id="5" name="TextBox 5"/>
          <p:cNvSpPr txBox="1"/>
          <p:nvPr/>
        </p:nvSpPr>
        <p:spPr>
          <a:xfrm>
            <a:off x="846716" y="3300384"/>
            <a:ext cx="12945484" cy="1109214"/>
          </a:xfrm>
          <a:prstGeom prst="rect">
            <a:avLst/>
          </a:prstGeom>
        </p:spPr>
        <p:txBody>
          <a:bodyPr wrap="square" lIns="0" tIns="0" rIns="0" bIns="0" rtlCol="0" anchor="t">
            <a:spAutoFit/>
          </a:bodyPr>
          <a:lstStyle/>
          <a:p>
            <a:pPr algn="just">
              <a:lnSpc>
                <a:spcPts val="4480"/>
              </a:lnSpc>
            </a:pPr>
            <a:r>
              <a:rPr lang="en-US" sz="3000" dirty="0">
                <a:solidFill>
                  <a:srgbClr val="FFFFFF"/>
                </a:solidFill>
                <a:latin typeface="Canva Sans"/>
              </a:rPr>
              <a:t>Using predefined rules and lexicons to classify sentiment based on word-level patterns</a:t>
            </a:r>
          </a:p>
        </p:txBody>
      </p:sp>
      <p:sp>
        <p:nvSpPr>
          <p:cNvPr id="6" name="TextBox 6"/>
          <p:cNvSpPr txBox="1"/>
          <p:nvPr/>
        </p:nvSpPr>
        <p:spPr>
          <a:xfrm>
            <a:off x="808616" y="4835344"/>
            <a:ext cx="5393072" cy="1288751"/>
          </a:xfrm>
          <a:prstGeom prst="rect">
            <a:avLst/>
          </a:prstGeom>
        </p:spPr>
        <p:txBody>
          <a:bodyPr wrap="square" lIns="0" tIns="0" rIns="0" bIns="0" rtlCol="0" anchor="t">
            <a:spAutoFit/>
          </a:bodyPr>
          <a:lstStyle/>
          <a:p>
            <a:pPr algn="ctr">
              <a:lnSpc>
                <a:spcPts val="5319"/>
              </a:lnSpc>
            </a:pPr>
            <a:r>
              <a:rPr lang="en-US" sz="3000" dirty="0">
                <a:solidFill>
                  <a:srgbClr val="FF3131"/>
                </a:solidFill>
                <a:latin typeface="Canva Sans"/>
              </a:rPr>
              <a:t>Machine Learning Classifiers</a:t>
            </a:r>
          </a:p>
          <a:p>
            <a:pPr algn="ctr">
              <a:lnSpc>
                <a:spcPts val="5319"/>
              </a:lnSpc>
            </a:pPr>
            <a:endParaRPr lang="en-US" sz="3000" dirty="0">
              <a:solidFill>
                <a:srgbClr val="FF3131"/>
              </a:solidFill>
              <a:latin typeface="Canva Sans"/>
            </a:endParaRPr>
          </a:p>
        </p:txBody>
      </p:sp>
      <p:sp>
        <p:nvSpPr>
          <p:cNvPr id="7" name="TextBox 7"/>
          <p:cNvSpPr txBox="1"/>
          <p:nvPr/>
        </p:nvSpPr>
        <p:spPr>
          <a:xfrm>
            <a:off x="954901" y="5637571"/>
            <a:ext cx="12837299" cy="1176541"/>
          </a:xfrm>
          <a:prstGeom prst="rect">
            <a:avLst/>
          </a:prstGeom>
        </p:spPr>
        <p:txBody>
          <a:bodyPr wrap="square" lIns="0" tIns="0" rIns="0" bIns="0" rtlCol="0" anchor="t">
            <a:spAutoFit/>
          </a:bodyPr>
          <a:lstStyle/>
          <a:p>
            <a:pPr algn="just">
              <a:lnSpc>
                <a:spcPts val="4759"/>
              </a:lnSpc>
            </a:pPr>
            <a:r>
              <a:rPr lang="en-US" sz="3000" dirty="0">
                <a:solidFill>
                  <a:srgbClr val="FFFFFF"/>
                </a:solidFill>
                <a:latin typeface="Canva Sans"/>
              </a:rPr>
              <a:t>Add a </a:t>
            </a:r>
            <a:r>
              <a:rPr lang="en-US" sz="3000" dirty="0" err="1">
                <a:solidFill>
                  <a:srgbClr val="FFFFFF"/>
                </a:solidFill>
                <a:latin typeface="Canva Sans"/>
              </a:rPr>
              <a:t>litTraining</a:t>
            </a:r>
            <a:r>
              <a:rPr lang="en-US" sz="3000" dirty="0">
                <a:solidFill>
                  <a:srgbClr val="FFFFFF"/>
                </a:solidFill>
                <a:latin typeface="Canva Sans"/>
              </a:rPr>
              <a:t> models like Naive Bayes, Support Vector Machines, </a:t>
            </a:r>
            <a:r>
              <a:rPr lang="en-US" sz="3000" dirty="0" err="1">
                <a:solidFill>
                  <a:srgbClr val="FFFFFF"/>
                </a:solidFill>
                <a:latin typeface="Canva Sans"/>
              </a:rPr>
              <a:t>and,Logistic</a:t>
            </a:r>
            <a:r>
              <a:rPr lang="en-US" sz="3000" dirty="0">
                <a:solidFill>
                  <a:srgbClr val="FFFFFF"/>
                </a:solidFill>
                <a:latin typeface="Canva Sans"/>
              </a:rPr>
              <a:t> Regression on labeled data.</a:t>
            </a:r>
          </a:p>
        </p:txBody>
      </p:sp>
      <p:sp>
        <p:nvSpPr>
          <p:cNvPr id="8" name="TextBox 8"/>
          <p:cNvSpPr txBox="1"/>
          <p:nvPr/>
        </p:nvSpPr>
        <p:spPr>
          <a:xfrm>
            <a:off x="846716" y="7144808"/>
            <a:ext cx="4267200" cy="637932"/>
          </a:xfrm>
          <a:prstGeom prst="rect">
            <a:avLst/>
          </a:prstGeom>
        </p:spPr>
        <p:txBody>
          <a:bodyPr wrap="square" lIns="0" tIns="0" rIns="0" bIns="0" rtlCol="0" anchor="t">
            <a:spAutoFit/>
          </a:bodyPr>
          <a:lstStyle/>
          <a:p>
            <a:pPr algn="ctr">
              <a:lnSpc>
                <a:spcPts val="5599"/>
              </a:lnSpc>
            </a:pPr>
            <a:r>
              <a:rPr lang="en-US" sz="3000" dirty="0">
                <a:solidFill>
                  <a:srgbClr val="FF3131"/>
                </a:solidFill>
                <a:latin typeface="Canva Sans"/>
              </a:rPr>
              <a:t>Deep Learning Models</a:t>
            </a:r>
          </a:p>
        </p:txBody>
      </p:sp>
      <p:sp>
        <p:nvSpPr>
          <p:cNvPr id="9" name="TextBox 9"/>
          <p:cNvSpPr txBox="1"/>
          <p:nvPr/>
        </p:nvSpPr>
        <p:spPr>
          <a:xfrm>
            <a:off x="954901" y="7821257"/>
            <a:ext cx="13002634" cy="1792094"/>
          </a:xfrm>
          <a:prstGeom prst="rect">
            <a:avLst/>
          </a:prstGeom>
        </p:spPr>
        <p:txBody>
          <a:bodyPr wrap="square" lIns="0" tIns="0" rIns="0" bIns="0" rtlCol="0" anchor="t">
            <a:spAutoFit/>
          </a:bodyPr>
          <a:lstStyle/>
          <a:p>
            <a:pPr algn="just">
              <a:lnSpc>
                <a:spcPts val="4759"/>
              </a:lnSpc>
            </a:pPr>
            <a:r>
              <a:rPr lang="en-US" sz="3000" dirty="0">
                <a:solidFill>
                  <a:srgbClr val="FFFFFF"/>
                </a:solidFill>
                <a:latin typeface="Canva Sans"/>
              </a:rPr>
              <a:t>Leveraging neural networks, such as Convolutional Neural Networks and Long Short-Term Memory, for more sophisticated sentiment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2141352"/>
            <a:ext cx="19161790" cy="12456927"/>
          </a:xfrm>
          <a:custGeom>
            <a:avLst/>
            <a:gdLst/>
            <a:ahLst/>
            <a:cxnLst/>
            <a:rect l="l" t="t" r="r" b="b"/>
            <a:pathLst>
              <a:path w="19161790" h="12456927">
                <a:moveTo>
                  <a:pt x="0" y="0"/>
                </a:moveTo>
                <a:lnTo>
                  <a:pt x="19161790" y="0"/>
                </a:lnTo>
                <a:lnTo>
                  <a:pt x="19161790" y="12456927"/>
                </a:lnTo>
                <a:lnTo>
                  <a:pt x="0" y="12456927"/>
                </a:lnTo>
                <a:lnTo>
                  <a:pt x="0" y="0"/>
                </a:lnTo>
                <a:close/>
              </a:path>
            </a:pathLst>
          </a:custGeom>
          <a:blipFill>
            <a:blip r:embed="rId2"/>
            <a:stretch>
              <a:fillRect l="-16173" r="-13845"/>
            </a:stretch>
          </a:blipFill>
        </p:spPr>
      </p:sp>
      <p:sp>
        <p:nvSpPr>
          <p:cNvPr id="3" name="TextBox 3"/>
          <p:cNvSpPr txBox="1"/>
          <p:nvPr/>
        </p:nvSpPr>
        <p:spPr>
          <a:xfrm>
            <a:off x="591737" y="-266700"/>
            <a:ext cx="5457118" cy="1489062"/>
          </a:xfrm>
          <a:prstGeom prst="rect">
            <a:avLst/>
          </a:prstGeom>
        </p:spPr>
        <p:txBody>
          <a:bodyPr wrap="square" lIns="0" tIns="0" rIns="0" bIns="0" rtlCol="0" anchor="t">
            <a:spAutoFit/>
          </a:bodyPr>
          <a:lstStyle/>
          <a:p>
            <a:pPr algn="ctr">
              <a:lnSpc>
                <a:spcPts val="12880"/>
              </a:lnSpc>
            </a:pPr>
            <a:r>
              <a:rPr lang="en-US" sz="7500" dirty="0">
                <a:solidFill>
                  <a:srgbClr val="FFFFFF"/>
                </a:solidFill>
                <a:latin typeface="Cambria" panose="02040503050406030204" pitchFamily="18" charset="0"/>
                <a:ea typeface="Cambria" panose="02040503050406030204" pitchFamily="18" charset="0"/>
              </a:rPr>
              <a:t>Application</a:t>
            </a:r>
          </a:p>
        </p:txBody>
      </p:sp>
      <p:sp>
        <p:nvSpPr>
          <p:cNvPr id="4" name="TextBox 4"/>
          <p:cNvSpPr txBox="1"/>
          <p:nvPr/>
        </p:nvSpPr>
        <p:spPr>
          <a:xfrm>
            <a:off x="304800" y="2341635"/>
            <a:ext cx="6030992" cy="629920"/>
          </a:xfrm>
          <a:prstGeom prst="rect">
            <a:avLst/>
          </a:prstGeom>
        </p:spPr>
        <p:txBody>
          <a:bodyPr lIns="0" tIns="0" rIns="0" bIns="0" rtlCol="0" anchor="t">
            <a:spAutoFit/>
          </a:bodyPr>
          <a:lstStyle/>
          <a:p>
            <a:pPr algn="ctr">
              <a:lnSpc>
                <a:spcPts val="5179"/>
              </a:lnSpc>
            </a:pPr>
            <a:r>
              <a:rPr lang="en-US" sz="3699" dirty="0">
                <a:solidFill>
                  <a:schemeClr val="bg1"/>
                </a:solidFill>
                <a:latin typeface="Canva Sans"/>
              </a:rPr>
              <a:t>1. Social Media Monitoring</a:t>
            </a:r>
          </a:p>
        </p:txBody>
      </p:sp>
      <p:sp>
        <p:nvSpPr>
          <p:cNvPr id="5" name="TextBox 5"/>
          <p:cNvSpPr txBox="1"/>
          <p:nvPr/>
        </p:nvSpPr>
        <p:spPr>
          <a:xfrm>
            <a:off x="1676400" y="3318609"/>
            <a:ext cx="7009090" cy="629920"/>
          </a:xfrm>
          <a:prstGeom prst="rect">
            <a:avLst/>
          </a:prstGeom>
        </p:spPr>
        <p:txBody>
          <a:bodyPr lIns="0" tIns="0" rIns="0" bIns="0" rtlCol="0" anchor="t">
            <a:spAutoFit/>
          </a:bodyPr>
          <a:lstStyle/>
          <a:p>
            <a:pPr algn="ctr">
              <a:lnSpc>
                <a:spcPts val="5179"/>
              </a:lnSpc>
            </a:pPr>
            <a:r>
              <a:rPr lang="en-US" sz="3699" dirty="0">
                <a:solidFill>
                  <a:srgbClr val="FF0000"/>
                </a:solidFill>
                <a:latin typeface="Canva Sans"/>
              </a:rPr>
              <a:t>2. Customer Feedback Analysis</a:t>
            </a:r>
          </a:p>
        </p:txBody>
      </p:sp>
      <p:sp>
        <p:nvSpPr>
          <p:cNvPr id="6" name="TextBox 6"/>
          <p:cNvSpPr txBox="1"/>
          <p:nvPr/>
        </p:nvSpPr>
        <p:spPr>
          <a:xfrm>
            <a:off x="5638800" y="4295583"/>
            <a:ext cx="4803683" cy="629920"/>
          </a:xfrm>
          <a:prstGeom prst="rect">
            <a:avLst/>
          </a:prstGeom>
        </p:spPr>
        <p:txBody>
          <a:bodyPr wrap="square" lIns="0" tIns="0" rIns="0" bIns="0" rtlCol="0" anchor="t">
            <a:spAutoFit/>
          </a:bodyPr>
          <a:lstStyle/>
          <a:p>
            <a:pPr algn="ctr">
              <a:lnSpc>
                <a:spcPts val="5179"/>
              </a:lnSpc>
            </a:pPr>
            <a:r>
              <a:rPr lang="en-US" sz="3699" dirty="0">
                <a:solidFill>
                  <a:schemeClr val="bg1"/>
                </a:solidFill>
                <a:latin typeface="Canva Sans"/>
              </a:rPr>
              <a:t>3. Brand Monitoring</a:t>
            </a:r>
          </a:p>
        </p:txBody>
      </p:sp>
      <p:sp>
        <p:nvSpPr>
          <p:cNvPr id="7" name="TextBox 7"/>
          <p:cNvSpPr txBox="1"/>
          <p:nvPr/>
        </p:nvSpPr>
        <p:spPr>
          <a:xfrm>
            <a:off x="7097792" y="5272557"/>
            <a:ext cx="7009090" cy="629920"/>
          </a:xfrm>
          <a:prstGeom prst="rect">
            <a:avLst/>
          </a:prstGeom>
        </p:spPr>
        <p:txBody>
          <a:bodyPr lIns="0" tIns="0" rIns="0" bIns="0" rtlCol="0" anchor="t">
            <a:spAutoFit/>
          </a:bodyPr>
          <a:lstStyle/>
          <a:p>
            <a:pPr algn="ctr">
              <a:lnSpc>
                <a:spcPts val="5179"/>
              </a:lnSpc>
            </a:pPr>
            <a:r>
              <a:rPr lang="en-US" sz="3699" dirty="0">
                <a:solidFill>
                  <a:srgbClr val="FF0000"/>
                </a:solidFill>
                <a:latin typeface="Canva Sans"/>
              </a:rPr>
              <a:t>4. Market Research</a:t>
            </a:r>
          </a:p>
        </p:txBody>
      </p:sp>
      <p:sp>
        <p:nvSpPr>
          <p:cNvPr id="8" name="TextBox 8"/>
          <p:cNvSpPr txBox="1"/>
          <p:nvPr/>
        </p:nvSpPr>
        <p:spPr>
          <a:xfrm>
            <a:off x="11201400" y="6404197"/>
            <a:ext cx="4798905" cy="629920"/>
          </a:xfrm>
          <a:prstGeom prst="rect">
            <a:avLst/>
          </a:prstGeom>
        </p:spPr>
        <p:txBody>
          <a:bodyPr wrap="square" lIns="0" tIns="0" rIns="0" bIns="0" rtlCol="0" anchor="t">
            <a:spAutoFit/>
          </a:bodyPr>
          <a:lstStyle/>
          <a:p>
            <a:pPr algn="ctr">
              <a:lnSpc>
                <a:spcPts val="5179"/>
              </a:lnSpc>
            </a:pPr>
            <a:r>
              <a:rPr lang="en-US" sz="3699" dirty="0">
                <a:solidFill>
                  <a:schemeClr val="bg1"/>
                </a:solidFill>
                <a:latin typeface="Canva Sans"/>
              </a:rPr>
              <a:t>5. Financial Analysis</a:t>
            </a:r>
          </a:p>
        </p:txBody>
      </p:sp>
      <p:sp>
        <p:nvSpPr>
          <p:cNvPr id="9" name="TextBox 9"/>
          <p:cNvSpPr txBox="1"/>
          <p:nvPr/>
        </p:nvSpPr>
        <p:spPr>
          <a:xfrm>
            <a:off x="13868400" y="7658100"/>
            <a:ext cx="3947398" cy="586892"/>
          </a:xfrm>
          <a:prstGeom prst="rect">
            <a:avLst/>
          </a:prstGeom>
        </p:spPr>
        <p:txBody>
          <a:bodyPr lIns="0" tIns="0" rIns="0" bIns="0" rtlCol="0" anchor="t">
            <a:spAutoFit/>
          </a:bodyPr>
          <a:lstStyle/>
          <a:p>
            <a:pPr algn="ctr">
              <a:lnSpc>
                <a:spcPts val="4759"/>
              </a:lnSpc>
            </a:pPr>
            <a:r>
              <a:rPr lang="en-US" sz="3700" dirty="0">
                <a:solidFill>
                  <a:srgbClr val="FF0000"/>
                </a:solidFill>
                <a:latin typeface="Canva Sans Semi-Bold"/>
              </a:rPr>
              <a:t>6. Political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485</Words>
  <Application>Microsoft Office PowerPoint</Application>
  <PresentationFormat>Custom</PresentationFormat>
  <Paragraphs>70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Canva Sans Bold</vt:lpstr>
      <vt:lpstr>Calibri</vt:lpstr>
      <vt:lpstr>Arial</vt:lpstr>
      <vt:lpstr>Oswald Bold</vt:lpstr>
      <vt:lpstr>Canva Sans</vt:lpstr>
      <vt:lpstr>Cambria</vt:lpstr>
      <vt:lpstr>Canva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Chinmay</dc:creator>
  <cp:lastModifiedBy>Chinmay Kulkarni</cp:lastModifiedBy>
  <cp:revision>6</cp:revision>
  <dcterms:created xsi:type="dcterms:W3CDTF">2006-08-16T00:00:00Z</dcterms:created>
  <dcterms:modified xsi:type="dcterms:W3CDTF">2024-05-03T06:36:39Z</dcterms:modified>
  <dc:identifier>DAGDz-4VY7Y</dc:identifier>
</cp:coreProperties>
</file>