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4" r:id="rId16"/>
    <p:sldId id="271" r:id="rId17"/>
    <p:sldId id="272"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is1nightmare\Desktop\Twitter%20Data%20Collection\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Non Incremental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018372703412077E-2"/>
          <c:y val="0.18796515018955967"/>
          <c:w val="0.89364829396325463"/>
          <c:h val="0.62414953339165935"/>
        </c:manualLayout>
      </c:layout>
      <c:lineChart>
        <c:grouping val="standard"/>
        <c:varyColors val="0"/>
        <c:ser>
          <c:idx val="1"/>
          <c:order val="0"/>
          <c:tx>
            <c:v>Non Incremental Performance</c:v>
          </c:tx>
          <c:spPr>
            <a:ln w="28575" cap="rnd">
              <a:solidFill>
                <a:schemeClr val="accent2"/>
              </a:solidFill>
              <a:round/>
            </a:ln>
            <a:effectLst/>
          </c:spPr>
          <c:marker>
            <c:symbol val="none"/>
          </c:marker>
          <c:val>
            <c:numRef>
              <c:f>'Non Incremental'!$B$1:$B$13</c:f>
              <c:numCache>
                <c:formatCode>General</c:formatCode>
                <c:ptCount val="13"/>
                <c:pt idx="0">
                  <c:v>0.45</c:v>
                </c:pt>
                <c:pt idx="1">
                  <c:v>0.57499999999999996</c:v>
                </c:pt>
                <c:pt idx="2">
                  <c:v>0.66600000000000004</c:v>
                </c:pt>
                <c:pt idx="3">
                  <c:v>0.63749999999999996</c:v>
                </c:pt>
                <c:pt idx="4">
                  <c:v>0.66600000000000004</c:v>
                </c:pt>
                <c:pt idx="5">
                  <c:v>0.6583</c:v>
                </c:pt>
                <c:pt idx="6">
                  <c:v>0.6714</c:v>
                </c:pt>
                <c:pt idx="7">
                  <c:v>0.65</c:v>
                </c:pt>
                <c:pt idx="8">
                  <c:v>0.66110000000000002</c:v>
                </c:pt>
                <c:pt idx="9">
                  <c:v>0.65</c:v>
                </c:pt>
                <c:pt idx="10">
                  <c:v>0.64090000000000003</c:v>
                </c:pt>
                <c:pt idx="11">
                  <c:v>0.64159999999999995</c:v>
                </c:pt>
                <c:pt idx="12">
                  <c:v>0.62690000000000001</c:v>
                </c:pt>
              </c:numCache>
            </c:numRef>
          </c:val>
          <c:smooth val="0"/>
          <c:extLst>
            <c:ext xmlns:c16="http://schemas.microsoft.com/office/drawing/2014/chart" uri="{C3380CC4-5D6E-409C-BE32-E72D297353CC}">
              <c16:uniqueId val="{00000000-114B-4F61-B1FB-F389AAB700BC}"/>
            </c:ext>
          </c:extLst>
        </c:ser>
        <c:dLbls>
          <c:showLegendKey val="0"/>
          <c:showVal val="0"/>
          <c:showCatName val="0"/>
          <c:showSerName val="0"/>
          <c:showPercent val="0"/>
          <c:showBubbleSize val="0"/>
        </c:dLbls>
        <c:smooth val="0"/>
        <c:axId val="949232527"/>
        <c:axId val="949235023"/>
      </c:lineChart>
      <c:catAx>
        <c:axId val="9492325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9235023"/>
        <c:crosses val="autoZero"/>
        <c:auto val="1"/>
        <c:lblAlgn val="ctr"/>
        <c:lblOffset val="100"/>
        <c:noMultiLvlLbl val="0"/>
      </c:catAx>
      <c:valAx>
        <c:axId val="949235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923252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345171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90799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470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947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894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3956302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169380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353875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235280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36E6DA-6BC3-482A-8292-DA9553340F32}"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315307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36E6DA-6BC3-482A-8292-DA9553340F32}"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416212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36E6DA-6BC3-482A-8292-DA9553340F32}" type="datetimeFigureOut">
              <a:rPr lang="en-US" smtClean="0"/>
              <a:t>7/27/2016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143880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6E6DA-6BC3-482A-8292-DA9553340F32}" type="datetimeFigureOut">
              <a:rPr lang="en-US" smtClean="0"/>
              <a:t>7/27/2016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260158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6E6DA-6BC3-482A-8292-DA9553340F32}" type="datetimeFigureOut">
              <a:rPr lang="en-US" smtClean="0"/>
              <a:t>7/27/2016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396621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36E6DA-6BC3-482A-8292-DA9553340F32}"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234880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36E6DA-6BC3-482A-8292-DA9553340F32}"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66D6-51B6-4350-9160-E8B448F0EA8C}" type="slidenum">
              <a:rPr lang="en-US" smtClean="0"/>
              <a:t>‹#›</a:t>
            </a:fld>
            <a:endParaRPr lang="en-US"/>
          </a:p>
        </p:txBody>
      </p:sp>
    </p:spTree>
    <p:extLst>
      <p:ext uri="{BB962C8B-B14F-4D97-AF65-F5344CB8AC3E}">
        <p14:creationId xmlns:p14="http://schemas.microsoft.com/office/powerpoint/2010/main" val="39144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36E6DA-6BC3-482A-8292-DA9553340F32}" type="datetimeFigureOut">
              <a:rPr lang="en-US" smtClean="0"/>
              <a:t>7/27/2016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8266D6-51B6-4350-9160-E8B448F0EA8C}" type="slidenum">
              <a:rPr lang="en-US" smtClean="0"/>
              <a:t>‹#›</a:t>
            </a:fld>
            <a:endParaRPr lang="en-US"/>
          </a:p>
        </p:txBody>
      </p:sp>
    </p:spTree>
    <p:extLst>
      <p:ext uri="{BB962C8B-B14F-4D97-AF65-F5344CB8AC3E}">
        <p14:creationId xmlns:p14="http://schemas.microsoft.com/office/powerpoint/2010/main" val="936909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Twitter%20Data%20Collection/StreamCollector.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Twitter%20Data%20Collection/training_set.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Twitter%20Data%20Collection/classifier_train.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8" y="1733006"/>
            <a:ext cx="10058400" cy="2316480"/>
          </a:xfrm>
        </p:spPr>
        <p:txBody>
          <a:bodyPr>
            <a:normAutofit fontScale="90000"/>
          </a:bodyPr>
          <a:lstStyle/>
          <a:p>
            <a:pPr algn="l"/>
            <a:r>
              <a:rPr lang="en-US" sz="5000" dirty="0" smtClean="0"/>
              <a:t>Social Media Sentiment Analysis and Opinion Mining (Elections 2016)</a:t>
            </a:r>
            <a:br>
              <a:rPr lang="en-US" sz="5000" dirty="0" smtClean="0"/>
            </a:br>
            <a:endParaRPr lang="en-US" sz="2200" dirty="0"/>
          </a:p>
        </p:txBody>
      </p:sp>
      <p:sp>
        <p:nvSpPr>
          <p:cNvPr id="3" name="Subtitle 2"/>
          <p:cNvSpPr>
            <a:spLocks noGrp="1"/>
          </p:cNvSpPr>
          <p:nvPr>
            <p:ph type="subTitle" idx="1"/>
          </p:nvPr>
        </p:nvSpPr>
        <p:spPr/>
        <p:txBody>
          <a:bodyPr>
            <a:normAutofit lnSpcReduction="10000"/>
          </a:bodyPr>
          <a:lstStyle/>
          <a:p>
            <a:r>
              <a:rPr lang="en-US" dirty="0"/>
              <a:t>July 27, 2016</a:t>
            </a:r>
            <a:endParaRPr lang="en-US" dirty="0" smtClean="0"/>
          </a:p>
          <a:p>
            <a:pPr algn="r"/>
            <a:r>
              <a:rPr lang="en-US" dirty="0" err="1" smtClean="0"/>
              <a:t>Nupoor</a:t>
            </a:r>
            <a:r>
              <a:rPr lang="en-US" dirty="0" smtClean="0"/>
              <a:t> </a:t>
            </a:r>
            <a:r>
              <a:rPr lang="en-US" dirty="0" err="1" smtClean="0"/>
              <a:t>Paneliya</a:t>
            </a:r>
            <a:r>
              <a:rPr lang="en-US" dirty="0" smtClean="0"/>
              <a:t> (1501756)</a:t>
            </a:r>
          </a:p>
          <a:p>
            <a:r>
              <a:rPr lang="en-US" dirty="0"/>
              <a:t>Chinmay Modi (1509628)</a:t>
            </a:r>
          </a:p>
          <a:p>
            <a:pPr algn="r"/>
            <a:endParaRPr lang="en-US" dirty="0"/>
          </a:p>
        </p:txBody>
      </p:sp>
    </p:spTree>
    <p:extLst>
      <p:ext uri="{BB962C8B-B14F-4D97-AF65-F5344CB8AC3E}">
        <p14:creationId xmlns:p14="http://schemas.microsoft.com/office/powerpoint/2010/main" val="2890987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Tokenized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88" y="2159000"/>
            <a:ext cx="9737969" cy="3022600"/>
          </a:xfrm>
        </p:spPr>
      </p:pic>
    </p:spTree>
    <p:extLst>
      <p:ext uri="{BB962C8B-B14F-4D97-AF65-F5344CB8AC3E}">
        <p14:creationId xmlns:p14="http://schemas.microsoft.com/office/powerpoint/2010/main" val="2004005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Classification Modeling</a:t>
            </a:r>
            <a:endParaRPr lang="en-US" dirty="0"/>
          </a:p>
        </p:txBody>
      </p:sp>
      <p:sp>
        <p:nvSpPr>
          <p:cNvPr id="3" name="Content Placeholder 2"/>
          <p:cNvSpPr>
            <a:spLocks noGrp="1"/>
          </p:cNvSpPr>
          <p:nvPr>
            <p:ph idx="1"/>
          </p:nvPr>
        </p:nvSpPr>
        <p:spPr/>
        <p:txBody>
          <a:bodyPr/>
          <a:lstStyle/>
          <a:p>
            <a:r>
              <a:rPr lang="en-US" dirty="0" smtClean="0"/>
              <a:t>The classification method we use is based on text based alignment analysis i.e. predicting what a textual data is about, based on ratings of individual words or tokens.</a:t>
            </a:r>
          </a:p>
          <a:p>
            <a:r>
              <a:rPr lang="en-US" dirty="0" smtClean="0"/>
              <a:t>Each word has an impact of a neutral rating, as well as applying to both candidates. We can then determine which candidate the tweet is about, as well as whether it is positive or negative, based on the word composition in the tweet.</a:t>
            </a:r>
          </a:p>
          <a:p>
            <a:r>
              <a:rPr lang="en-US" dirty="0" smtClean="0"/>
              <a:t>The algorithm is incremental, just like naïve Bayesian Classifier. Tweets are rated if they have at least 60% of their words already classified. This allows us to rate words that are missing from the DB, on the fly. Thus, the classifier has an increasing accuracy as it analyzes more and more tweet data.</a:t>
            </a:r>
            <a:endParaRPr lang="en-US" dirty="0"/>
          </a:p>
        </p:txBody>
      </p:sp>
    </p:spTree>
    <p:extLst>
      <p:ext uri="{BB962C8B-B14F-4D97-AF65-F5344CB8AC3E}">
        <p14:creationId xmlns:p14="http://schemas.microsoft.com/office/powerpoint/2010/main" val="4132398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Classifier Performance</a:t>
            </a:r>
            <a:endParaRPr lang="en-US" dirty="0"/>
          </a:p>
        </p:txBody>
      </p:sp>
      <p:sp>
        <p:nvSpPr>
          <p:cNvPr id="3" name="Content Placeholder 2"/>
          <p:cNvSpPr>
            <a:spLocks noGrp="1"/>
          </p:cNvSpPr>
          <p:nvPr>
            <p:ph idx="1"/>
          </p:nvPr>
        </p:nvSpPr>
        <p:spPr/>
        <p:txBody>
          <a:bodyPr/>
          <a:lstStyle/>
          <a:p>
            <a:r>
              <a:rPr lang="en-US" dirty="0" smtClean="0"/>
              <a:t>Non Incremental: between 60% to 70%</a:t>
            </a:r>
          </a:p>
          <a:p>
            <a:endParaRPr lang="en-US" dirty="0" smtClean="0"/>
          </a:p>
        </p:txBody>
      </p:sp>
      <p:graphicFrame>
        <p:nvGraphicFramePr>
          <p:cNvPr id="6" name="Chart 5"/>
          <p:cNvGraphicFramePr>
            <a:graphicFrameLocks/>
          </p:cNvGraphicFramePr>
          <p:nvPr>
            <p:extLst>
              <p:ext uri="{D42A27DB-BD31-4B8C-83A1-F6EECF244321}">
                <p14:modId xmlns:p14="http://schemas.microsoft.com/office/powerpoint/2010/main" val="1721112545"/>
              </p:ext>
            </p:extLst>
          </p:nvPr>
        </p:nvGraphicFramePr>
        <p:xfrm>
          <a:off x="3234594" y="2729374"/>
          <a:ext cx="5722812" cy="3227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4536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Classifier Performance</a:t>
            </a:r>
          </a:p>
        </p:txBody>
      </p:sp>
      <p:sp>
        <p:nvSpPr>
          <p:cNvPr id="3" name="Content Placeholder 2"/>
          <p:cNvSpPr>
            <a:spLocks noGrp="1"/>
          </p:cNvSpPr>
          <p:nvPr>
            <p:ph idx="1"/>
          </p:nvPr>
        </p:nvSpPr>
        <p:spPr/>
        <p:txBody>
          <a:bodyPr/>
          <a:lstStyle/>
          <a:p>
            <a:r>
              <a:rPr lang="en-US" dirty="0" smtClean="0"/>
              <a:t>Incremental: </a:t>
            </a:r>
          </a:p>
          <a:p>
            <a:pPr marL="0" indent="0">
              <a:buNone/>
            </a:pPr>
            <a:r>
              <a:rPr lang="en-US" dirty="0" smtClean="0"/>
              <a:t>Round 1 – 66%</a:t>
            </a:r>
          </a:p>
          <a:p>
            <a:pPr marL="0" indent="0">
              <a:buNone/>
            </a:pPr>
            <a:r>
              <a:rPr lang="en-US" dirty="0" smtClean="0"/>
              <a:t>Round 2 – 78%</a:t>
            </a:r>
          </a:p>
          <a:p>
            <a:pPr marL="0" indent="0">
              <a:buNone/>
            </a:pPr>
            <a:r>
              <a:rPr lang="en-US" dirty="0" smtClean="0"/>
              <a:t>Round 3 – 83%</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692" y="2286399"/>
            <a:ext cx="6016750" cy="3629151"/>
          </a:xfrm>
          <a:prstGeom prst="rect">
            <a:avLst/>
          </a:prstGeom>
        </p:spPr>
      </p:pic>
    </p:spTree>
    <p:extLst>
      <p:ext uri="{BB962C8B-B14F-4D97-AF65-F5344CB8AC3E}">
        <p14:creationId xmlns:p14="http://schemas.microsoft.com/office/powerpoint/2010/main" val="1827587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tweets show two main results</a:t>
            </a:r>
          </a:p>
          <a:p>
            <a:pPr marL="0" indent="0">
              <a:buNone/>
            </a:pPr>
            <a:endParaRPr lang="en-US" dirty="0"/>
          </a:p>
          <a:p>
            <a:pPr marL="0" indent="0">
              <a:buNone/>
            </a:pPr>
            <a:r>
              <a:rPr lang="en-US" dirty="0" smtClean="0"/>
              <a:t>First, the support for Hillary is usually subdued, and tends to hover around smaller absolute values. In contrast, the opinion on Donald Trump is very polarized, with most tweets about him having high absolute scores.</a:t>
            </a:r>
          </a:p>
          <a:p>
            <a:pPr marL="0" indent="0">
              <a:buNone/>
            </a:pPr>
            <a:endParaRPr lang="en-US" dirty="0"/>
          </a:p>
          <a:p>
            <a:pPr marL="0" indent="0">
              <a:buNone/>
            </a:pPr>
            <a:r>
              <a:rPr lang="en-US" dirty="0" smtClean="0"/>
              <a:t>Second, Hillary’s support has gone down significantly in the time period of our data collection. At the beginning of our project, when Bernie was still in the race, Hillary had significantly more positive ratings, and held a lead over Trump. But after Bernie bowed out of the race, and after DNC leaks were revealed by WikiLeaks, Hillary’s support has gone down a lot, to the point of falling below Trump.</a:t>
            </a:r>
          </a:p>
        </p:txBody>
      </p:sp>
    </p:spTree>
    <p:extLst>
      <p:ext uri="{BB962C8B-B14F-4D97-AF65-F5344CB8AC3E}">
        <p14:creationId xmlns:p14="http://schemas.microsoft.com/office/powerpoint/2010/main" val="1742072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p:txBody>
          <a:bodyPr/>
          <a:lstStyle/>
          <a:p>
            <a:r>
              <a:rPr lang="en-US" dirty="0" smtClean="0"/>
              <a:t>Our results are consistent with the media portrayal of the candidates, including the trends of support for both.</a:t>
            </a:r>
          </a:p>
          <a:p>
            <a:r>
              <a:rPr lang="en-US" dirty="0" smtClean="0"/>
              <a:t>If this data is an indicator of the elections, we can predict that while Trump is a lot more controversial than Hillary, he may still win the election solely based on the absolute amount of negativity Hillary generates.</a:t>
            </a:r>
          </a:p>
        </p:txBody>
      </p:sp>
    </p:spTree>
    <p:extLst>
      <p:ext uri="{BB962C8B-B14F-4D97-AF65-F5344CB8AC3E}">
        <p14:creationId xmlns:p14="http://schemas.microsoft.com/office/powerpoint/2010/main" val="2766009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Similar Classifier and Accuracy</a:t>
            </a:r>
          </a:p>
        </p:txBody>
      </p:sp>
      <p:sp>
        <p:nvSpPr>
          <p:cNvPr id="3" name="Content Placeholder 2"/>
          <p:cNvSpPr>
            <a:spLocks noGrp="1"/>
          </p:cNvSpPr>
          <p:nvPr>
            <p:ph idx="1"/>
          </p:nvPr>
        </p:nvSpPr>
        <p:spPr/>
        <p:txBody>
          <a:bodyPr/>
          <a:lstStyle/>
          <a:p>
            <a:r>
              <a:rPr lang="en-US" dirty="0"/>
              <a:t>http://www.laurentluce.com/posts/twitter-sentiment-analysis-using-python-and-nltk</a:t>
            </a:r>
            <a:r>
              <a:rPr lang="en-US" dirty="0" smtClean="0"/>
              <a:t>/</a:t>
            </a:r>
          </a:p>
          <a:p>
            <a:pPr marL="0" indent="0">
              <a:buNone/>
            </a:pPr>
            <a:r>
              <a:rPr lang="en-US" dirty="0"/>
              <a:t>Accuracy is 0.8 with handpicked tweets on generic data</a:t>
            </a:r>
            <a:endParaRPr lang="en-US" dirty="0" smtClean="0"/>
          </a:p>
          <a:p>
            <a:r>
              <a:rPr lang="en-US" dirty="0"/>
              <a:t>http://</a:t>
            </a:r>
            <a:r>
              <a:rPr lang="en-US" dirty="0" smtClean="0"/>
              <a:t>cs.stanford.edu/people/alecmgo/papers/TwitterDistantSupervision09.pdf</a:t>
            </a:r>
          </a:p>
          <a:p>
            <a:pPr marL="0" indent="0">
              <a:buNone/>
            </a:pPr>
            <a:r>
              <a:rPr lang="en-US" dirty="0"/>
              <a:t>0.65 with Natural language processing with keywords based analysis</a:t>
            </a:r>
          </a:p>
          <a:p>
            <a:pPr marL="0" indent="0">
              <a:buNone/>
            </a:pPr>
            <a:r>
              <a:rPr lang="en-US" dirty="0"/>
              <a:t>0.8 with Bayes</a:t>
            </a:r>
            <a:endParaRPr lang="en-US" dirty="0" smtClean="0"/>
          </a:p>
          <a:p>
            <a:r>
              <a:rPr lang="en-US" dirty="0"/>
              <a:t>http://</a:t>
            </a:r>
            <a:r>
              <a:rPr lang="en-US" dirty="0" smtClean="0"/>
              <a:t>crowdsourcing-class.org/assignments/downloads/pak-paroubek.pdf</a:t>
            </a:r>
          </a:p>
          <a:p>
            <a:pPr marL="0" indent="0">
              <a:buNone/>
            </a:pPr>
            <a:r>
              <a:rPr lang="en-US" dirty="0" smtClean="0"/>
              <a:t>0.6 - 0.8 </a:t>
            </a:r>
            <a:r>
              <a:rPr lang="en-US" dirty="0"/>
              <a:t>based on method of analysis</a:t>
            </a:r>
            <a:endParaRPr lang="en-US" dirty="0" smtClean="0"/>
          </a:p>
        </p:txBody>
      </p:sp>
    </p:spTree>
    <p:extLst>
      <p:ext uri="{BB962C8B-B14F-4D97-AF65-F5344CB8AC3E}">
        <p14:creationId xmlns:p14="http://schemas.microsoft.com/office/powerpoint/2010/main" val="1983414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Similar Classifier and Accuracy</a:t>
            </a:r>
          </a:p>
        </p:txBody>
      </p:sp>
      <p:sp>
        <p:nvSpPr>
          <p:cNvPr id="3" name="Content Placeholder 2"/>
          <p:cNvSpPr>
            <a:spLocks noGrp="1"/>
          </p:cNvSpPr>
          <p:nvPr>
            <p:ph idx="1"/>
          </p:nvPr>
        </p:nvSpPr>
        <p:spPr/>
        <p:txBody>
          <a:bodyPr/>
          <a:lstStyle/>
          <a:p>
            <a:r>
              <a:rPr lang="en-US" dirty="0"/>
              <a:t>http://www.cs.columbia.edu/~</a:t>
            </a:r>
            <a:r>
              <a:rPr lang="en-US" dirty="0" smtClean="0"/>
              <a:t>julia/papers/Agarwaletal11.pdf</a:t>
            </a:r>
          </a:p>
          <a:p>
            <a:pPr marL="0" indent="0">
              <a:buNone/>
            </a:pPr>
            <a:r>
              <a:rPr lang="en-US" dirty="0"/>
              <a:t>60.83 is highest accuracy of multiple methods</a:t>
            </a:r>
            <a:endParaRPr lang="en-US" dirty="0" smtClean="0"/>
          </a:p>
          <a:p>
            <a:r>
              <a:rPr lang="en-US" dirty="0"/>
              <a:t>http://blog.datumbox.com/how-to-build-your-own-twitter-sentiment-analysis-tool</a:t>
            </a:r>
            <a:r>
              <a:rPr lang="en-US" dirty="0" smtClean="0"/>
              <a:t>/</a:t>
            </a:r>
          </a:p>
          <a:p>
            <a:pPr marL="0" indent="0">
              <a:buNone/>
            </a:pPr>
            <a:r>
              <a:rPr lang="en-US" dirty="0"/>
              <a:t>83.26 highest accuracy</a:t>
            </a:r>
            <a:endParaRPr lang="en-US" dirty="0" smtClean="0"/>
          </a:p>
          <a:p>
            <a:r>
              <a:rPr lang="en-US" dirty="0"/>
              <a:t>https://</a:t>
            </a:r>
            <a:r>
              <a:rPr lang="en-US" dirty="0" smtClean="0"/>
              <a:t>arxiv.org/ftp/arxiv/papers/1509/1509.04219.pdf</a:t>
            </a:r>
          </a:p>
          <a:p>
            <a:pPr marL="0" indent="0">
              <a:buNone/>
            </a:pPr>
            <a:r>
              <a:rPr lang="en-US" dirty="0" smtClean="0"/>
              <a:t>Approx. 80</a:t>
            </a:r>
            <a:r>
              <a:rPr lang="en-US" dirty="0"/>
              <a:t>% accuracy</a:t>
            </a:r>
            <a:endParaRPr lang="en-US" dirty="0" smtClean="0"/>
          </a:p>
          <a:p>
            <a:r>
              <a:rPr lang="en-US" dirty="0"/>
              <a:t>http://</a:t>
            </a:r>
            <a:r>
              <a:rPr lang="en-US" dirty="0" smtClean="0"/>
              <a:t>www.aclweb.org/anthology/W13-1106</a:t>
            </a:r>
          </a:p>
          <a:p>
            <a:pPr marL="0" indent="0">
              <a:buNone/>
            </a:pPr>
            <a:r>
              <a:rPr lang="en-US" dirty="0"/>
              <a:t>58.96% highest accuracy with a combination of tools</a:t>
            </a:r>
            <a:endParaRPr lang="en-US" dirty="0" smtClean="0"/>
          </a:p>
        </p:txBody>
      </p:sp>
    </p:spTree>
    <p:extLst>
      <p:ext uri="{BB962C8B-B14F-4D97-AF65-F5344CB8AC3E}">
        <p14:creationId xmlns:p14="http://schemas.microsoft.com/office/powerpoint/2010/main" val="1885752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Improve accuracy of classifier, by using better word analysis techniques, more focus on word position in sentence, bigrams and trigrams as well as phrases.</a:t>
            </a:r>
          </a:p>
          <a:p>
            <a:r>
              <a:rPr lang="en-US" dirty="0" smtClean="0"/>
              <a:t>Improve parameters of classifier for better accuracy.</a:t>
            </a:r>
            <a:endParaRPr lang="en-US" dirty="0"/>
          </a:p>
        </p:txBody>
      </p:sp>
    </p:spTree>
    <p:extLst>
      <p:ext uri="{BB962C8B-B14F-4D97-AF65-F5344CB8AC3E}">
        <p14:creationId xmlns:p14="http://schemas.microsoft.com/office/powerpoint/2010/main" val="1075046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Thank You!!!</a:t>
            </a:r>
          </a:p>
        </p:txBody>
      </p:sp>
    </p:spTree>
    <p:extLst>
      <p:ext uri="{BB962C8B-B14F-4D97-AF65-F5344CB8AC3E}">
        <p14:creationId xmlns:p14="http://schemas.microsoft.com/office/powerpoint/2010/main" val="3390237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Definition</a:t>
            </a:r>
          </a:p>
          <a:p>
            <a:r>
              <a:rPr lang="en-US" dirty="0" smtClean="0"/>
              <a:t>Mining Process</a:t>
            </a:r>
          </a:p>
          <a:p>
            <a:r>
              <a:rPr lang="en-US" dirty="0" smtClean="0"/>
              <a:t>Data Collection</a:t>
            </a:r>
          </a:p>
          <a:p>
            <a:r>
              <a:rPr lang="en-US" dirty="0" smtClean="0"/>
              <a:t>Prepare Training Dataset</a:t>
            </a:r>
          </a:p>
          <a:p>
            <a:r>
              <a:rPr lang="en-US" dirty="0" smtClean="0"/>
              <a:t>Data Preprocessing</a:t>
            </a:r>
          </a:p>
          <a:p>
            <a:r>
              <a:rPr lang="en-US" dirty="0" smtClean="0"/>
              <a:t>Building Classification model</a:t>
            </a:r>
          </a:p>
          <a:p>
            <a:r>
              <a:rPr lang="en-US" dirty="0" smtClean="0"/>
              <a:t>Classifier Performance</a:t>
            </a:r>
          </a:p>
          <a:p>
            <a:r>
              <a:rPr lang="en-US" dirty="0" smtClean="0"/>
              <a:t>Results</a:t>
            </a:r>
          </a:p>
          <a:p>
            <a:r>
              <a:rPr lang="en-US" dirty="0" smtClean="0"/>
              <a:t>Similar Classifier &amp; Accuracy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616318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Definition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Mine Twitter data and predict upcoming 2016 USA presidential elections.</a:t>
            </a:r>
          </a:p>
          <a:p>
            <a:r>
              <a:rPr lang="en-US" b="1" dirty="0" smtClean="0"/>
              <a:t>Why Twitter?</a:t>
            </a:r>
          </a:p>
          <a:p>
            <a:pPr>
              <a:buFont typeface="Arial" panose="020B0604020202020204" pitchFamily="34" charset="0"/>
              <a:buChar char="•"/>
            </a:pPr>
            <a:r>
              <a:rPr lang="en-US" dirty="0" smtClean="0"/>
              <a:t>Digital democracy is here</a:t>
            </a:r>
          </a:p>
          <a:p>
            <a:pPr>
              <a:buFont typeface="Arial" panose="020B0604020202020204" pitchFamily="34" charset="0"/>
              <a:buChar char="•"/>
            </a:pPr>
            <a:r>
              <a:rPr lang="en-US" dirty="0" smtClean="0"/>
              <a:t>We no longer watch our leaders on television and register our opinion on Election Day</a:t>
            </a:r>
          </a:p>
          <a:p>
            <a:pPr>
              <a:buFont typeface="Arial" panose="020B0604020202020204" pitchFamily="34" charset="0"/>
              <a:buChar char="•"/>
            </a:pPr>
            <a:r>
              <a:rPr lang="en-US" dirty="0" smtClean="0"/>
              <a:t>Modern politics happens when somebody comments on Twitter.</a:t>
            </a:r>
          </a:p>
          <a:p>
            <a:pPr>
              <a:buFont typeface="Arial" panose="020B0604020202020204" pitchFamily="34" charset="0"/>
              <a:buChar char="•"/>
            </a:pPr>
            <a:r>
              <a:rPr lang="en-US" dirty="0" smtClean="0"/>
              <a:t>310 million active users worldwide</a:t>
            </a:r>
          </a:p>
          <a:p>
            <a:pPr>
              <a:buFont typeface="Arial" panose="020B0604020202020204" pitchFamily="34" charset="0"/>
              <a:buChar char="•"/>
            </a:pPr>
            <a:r>
              <a:rPr lang="en-US" dirty="0" smtClean="0"/>
              <a:t>65 million active users in USA</a:t>
            </a:r>
          </a:p>
          <a:p>
            <a:endParaRPr lang="en-US" dirty="0"/>
          </a:p>
        </p:txBody>
      </p:sp>
    </p:spTree>
    <p:extLst>
      <p:ext uri="{BB962C8B-B14F-4D97-AF65-F5344CB8AC3E}">
        <p14:creationId xmlns:p14="http://schemas.microsoft.com/office/powerpoint/2010/main" val="424690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Mining Process</a:t>
            </a:r>
            <a:endParaRPr lang="en-US" dirty="0"/>
          </a:p>
        </p:txBody>
      </p:sp>
      <p:sp>
        <p:nvSpPr>
          <p:cNvPr id="3" name="Content Placeholder 2"/>
          <p:cNvSpPr>
            <a:spLocks noGrp="1"/>
          </p:cNvSpPr>
          <p:nvPr>
            <p:ph idx="1"/>
          </p:nvPr>
        </p:nvSpPr>
        <p:spPr/>
        <p:txBody>
          <a:bodyPr/>
          <a:lstStyle/>
          <a:p>
            <a:r>
              <a:rPr lang="en-US" dirty="0" smtClean="0"/>
              <a:t>Collect twitter data in JSON format.</a:t>
            </a:r>
          </a:p>
          <a:p>
            <a:r>
              <a:rPr lang="en-US" dirty="0"/>
              <a:t>Clean up the collected data and integrate into a database. This involves removing useless tags and attributes, and tokenizing the data in a usable format</a:t>
            </a:r>
            <a:r>
              <a:rPr lang="en-US" dirty="0" smtClean="0"/>
              <a:t>.</a:t>
            </a:r>
          </a:p>
          <a:p>
            <a:r>
              <a:rPr lang="en-US" dirty="0"/>
              <a:t>Data normalization by converting textual tweet data into score values. This involves parsing the database from step 2 and converting the data</a:t>
            </a:r>
            <a:r>
              <a:rPr lang="en-US" dirty="0" smtClean="0"/>
              <a:t>.</a:t>
            </a:r>
          </a:p>
          <a:p>
            <a:r>
              <a:rPr lang="en-US" dirty="0"/>
              <a:t>Parse the data with the classifier and obtain useful information and patterns</a:t>
            </a:r>
            <a:r>
              <a:rPr lang="en-US" dirty="0" smtClean="0"/>
              <a:t>.</a:t>
            </a:r>
          </a:p>
        </p:txBody>
      </p:sp>
    </p:spTree>
    <p:extLst>
      <p:ext uri="{BB962C8B-B14F-4D97-AF65-F5344CB8AC3E}">
        <p14:creationId xmlns:p14="http://schemas.microsoft.com/office/powerpoint/2010/main" val="995555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Gather a list of important keywords and hash tags related to upcoming elections.</a:t>
            </a:r>
          </a:p>
          <a:p>
            <a:r>
              <a:rPr lang="en-US" dirty="0" smtClean="0"/>
              <a:t>Used Twitter Streaming API which return relevant tweets in JSON format which makes it easy to parse in a Python script.</a:t>
            </a:r>
          </a:p>
          <a:p>
            <a:r>
              <a:rPr lang="en-US" dirty="0" smtClean="0"/>
              <a:t>Collected tweets contains many unnecessary fields which are not require for this mining. So we fetch the needed fields and store it in MySQL database.</a:t>
            </a:r>
          </a:p>
          <a:p>
            <a:r>
              <a:rPr lang="en-US" dirty="0"/>
              <a:t>Python code that extract </a:t>
            </a:r>
            <a:r>
              <a:rPr lang="en-US" dirty="0" smtClean="0"/>
              <a:t>tweets and store it in database </a:t>
            </a:r>
            <a:r>
              <a:rPr lang="en-US" dirty="0"/>
              <a:t>is </a:t>
            </a:r>
            <a:r>
              <a:rPr lang="en-US" dirty="0">
                <a:hlinkClick r:id="rId2" action="ppaction://hlinkfile"/>
              </a:rPr>
              <a:t>here</a:t>
            </a:r>
            <a:r>
              <a:rPr lang="en-US" dirty="0"/>
              <a:t>.</a:t>
            </a:r>
          </a:p>
          <a:p>
            <a:r>
              <a:rPr lang="en-US" dirty="0"/>
              <a:t>Tweets collected: 143020</a:t>
            </a:r>
          </a:p>
          <a:p>
            <a:endParaRPr lang="en-US" dirty="0" smtClean="0"/>
          </a:p>
          <a:p>
            <a:endParaRPr lang="en-US" dirty="0"/>
          </a:p>
        </p:txBody>
      </p:sp>
    </p:spTree>
    <p:extLst>
      <p:ext uri="{BB962C8B-B14F-4D97-AF65-F5344CB8AC3E}">
        <p14:creationId xmlns:p14="http://schemas.microsoft.com/office/powerpoint/2010/main" val="28787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Final Data after Collection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341" y="1930399"/>
            <a:ext cx="9134147" cy="2399553"/>
          </a:xfrm>
        </p:spPr>
      </p:pic>
      <p:sp>
        <p:nvSpPr>
          <p:cNvPr id="5" name="Rectangle 4"/>
          <p:cNvSpPr/>
          <p:nvPr/>
        </p:nvSpPr>
        <p:spPr>
          <a:xfrm>
            <a:off x="677334" y="1828800"/>
            <a:ext cx="8596668" cy="448235"/>
          </a:xfrm>
          <a:prstGeom prst="rect">
            <a:avLst/>
          </a:prstGeom>
          <a:noFill/>
          <a:ln w="476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25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Prepare Training Dataset</a:t>
            </a:r>
            <a:endParaRPr lang="en-US" dirty="0"/>
          </a:p>
        </p:txBody>
      </p:sp>
      <p:sp>
        <p:nvSpPr>
          <p:cNvPr id="3" name="Content Placeholder 2"/>
          <p:cNvSpPr>
            <a:spLocks noGrp="1"/>
          </p:cNvSpPr>
          <p:nvPr>
            <p:ph idx="1"/>
          </p:nvPr>
        </p:nvSpPr>
        <p:spPr/>
        <p:txBody>
          <a:bodyPr/>
          <a:lstStyle/>
          <a:p>
            <a:r>
              <a:rPr lang="en-US" dirty="0" smtClean="0"/>
              <a:t>After gathering relevant and needed data, we create training set by manually rating some tweets.</a:t>
            </a:r>
          </a:p>
          <a:p>
            <a:r>
              <a:rPr lang="en-US" dirty="0" smtClean="0"/>
              <a:t>Tweets rated: 350</a:t>
            </a:r>
          </a:p>
          <a:p>
            <a:r>
              <a:rPr lang="en-US" dirty="0" smtClean="0"/>
              <a:t>Rate 1 for Hillary and 2 for Trump, make it +</a:t>
            </a:r>
            <a:r>
              <a:rPr lang="en-US" dirty="0" err="1" smtClean="0"/>
              <a:t>ve</a:t>
            </a:r>
            <a:r>
              <a:rPr lang="en-US" dirty="0" smtClean="0"/>
              <a:t> for positive tweets and –</a:t>
            </a:r>
            <a:r>
              <a:rPr lang="en-US" dirty="0" err="1" smtClean="0"/>
              <a:t>ve</a:t>
            </a:r>
            <a:r>
              <a:rPr lang="en-US" dirty="0" smtClean="0"/>
              <a:t> for negative tweets.</a:t>
            </a:r>
          </a:p>
          <a:p>
            <a:r>
              <a:rPr lang="en-US" dirty="0" smtClean="0"/>
              <a:t>Python code that does this rating is </a:t>
            </a:r>
            <a:r>
              <a:rPr lang="en-US" dirty="0" smtClean="0">
                <a:hlinkClick r:id="rId2" action="ppaction://hlinkfile"/>
              </a:rPr>
              <a:t>here</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250749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Training Dataset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102" y="2390776"/>
            <a:ext cx="9061928" cy="2066924"/>
          </a:xfrm>
        </p:spPr>
      </p:pic>
    </p:spTree>
    <p:extLst>
      <p:ext uri="{BB962C8B-B14F-4D97-AF65-F5344CB8AC3E}">
        <p14:creationId xmlns:p14="http://schemas.microsoft.com/office/powerpoint/2010/main" val="3386352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Preprocessing: Tweets Tokenization</a:t>
            </a:r>
            <a:endParaRPr lang="en-US" dirty="0"/>
          </a:p>
        </p:txBody>
      </p:sp>
      <p:sp>
        <p:nvSpPr>
          <p:cNvPr id="3" name="Content Placeholder 2"/>
          <p:cNvSpPr>
            <a:spLocks noGrp="1"/>
          </p:cNvSpPr>
          <p:nvPr>
            <p:ph idx="1"/>
          </p:nvPr>
        </p:nvSpPr>
        <p:spPr/>
        <p:txBody>
          <a:bodyPr/>
          <a:lstStyle/>
          <a:p>
            <a:r>
              <a:rPr lang="en-US" dirty="0" smtClean="0"/>
              <a:t>We need content of the tweets which is embedded in text.</a:t>
            </a:r>
          </a:p>
          <a:p>
            <a:r>
              <a:rPr lang="en-US" dirty="0" smtClean="0"/>
              <a:t>To start our analysis we need to break the text down into words.</a:t>
            </a:r>
          </a:p>
          <a:p>
            <a:r>
              <a:rPr lang="en-US" dirty="0" smtClean="0"/>
              <a:t>Purpose </a:t>
            </a:r>
            <a:r>
              <a:rPr lang="en-US" dirty="0"/>
              <a:t>of tokenization is to split a stream of text into smaller units called tokens, usually words or phrases</a:t>
            </a:r>
            <a:r>
              <a:rPr lang="en-US" dirty="0" smtClean="0"/>
              <a:t>. </a:t>
            </a:r>
          </a:p>
          <a:p>
            <a:r>
              <a:rPr lang="en-US" dirty="0" smtClean="0"/>
              <a:t>Python code that tokenize the tweets is </a:t>
            </a:r>
            <a:r>
              <a:rPr lang="en-US" dirty="0" smtClean="0">
                <a:hlinkClick r:id="rId2" action="ppaction://hlinkfile"/>
              </a:rPr>
              <a:t>here</a:t>
            </a:r>
            <a:r>
              <a:rPr lang="en-US" dirty="0" smtClean="0"/>
              <a:t>.</a:t>
            </a:r>
          </a:p>
          <a:p>
            <a:r>
              <a:rPr lang="en-US" dirty="0" smtClean="0"/>
              <a:t>Each word is given positive or negative rating and counter is maintained to count its frequency.</a:t>
            </a:r>
            <a:endParaRPr lang="en-US" dirty="0"/>
          </a:p>
        </p:txBody>
      </p:sp>
    </p:spTree>
    <p:extLst>
      <p:ext uri="{BB962C8B-B14F-4D97-AF65-F5344CB8AC3E}">
        <p14:creationId xmlns:p14="http://schemas.microsoft.com/office/powerpoint/2010/main" val="3495176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414</TotalTime>
  <Words>892</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Social Media Sentiment Analysis and Opinion Mining (Elections 2016) </vt:lpstr>
      <vt:lpstr>Outline</vt:lpstr>
      <vt:lpstr>Problem Definition</vt:lpstr>
      <vt:lpstr>Mining Process</vt:lpstr>
      <vt:lpstr>Data Collection</vt:lpstr>
      <vt:lpstr>Final Data after Collection</vt:lpstr>
      <vt:lpstr>Prepare Training Dataset</vt:lpstr>
      <vt:lpstr>Training Dataset</vt:lpstr>
      <vt:lpstr>Data Preprocessing: Tweets Tokenization</vt:lpstr>
      <vt:lpstr>Tokenized Data</vt:lpstr>
      <vt:lpstr>Classification Modeling</vt:lpstr>
      <vt:lpstr>Classifier Performance</vt:lpstr>
      <vt:lpstr>Classifier Performance</vt:lpstr>
      <vt:lpstr>Results</vt:lpstr>
      <vt:lpstr>Results</vt:lpstr>
      <vt:lpstr>Similar Classifier and Accuracy</vt:lpstr>
      <vt:lpstr>Similar Classifier and Accuracy</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Sentiment Analysis and Opinion Mining (Elections 2016)</dc:title>
  <dc:creator>his1nightmare</dc:creator>
  <cp:lastModifiedBy>his1nightmare</cp:lastModifiedBy>
  <cp:revision>56</cp:revision>
  <dcterms:created xsi:type="dcterms:W3CDTF">2016-07-27T11:51:12Z</dcterms:created>
  <dcterms:modified xsi:type="dcterms:W3CDTF">2016-07-27T18:45:57Z</dcterms:modified>
</cp:coreProperties>
</file>