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3" r:id="rId10"/>
    <p:sldId id="264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A5E15-1D25-0F4E-81F1-E6923B6B5E45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EE7A-389C-8249-9F4C-8024DF62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3EE7A-389C-8249-9F4C-8024DF626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3EF1-9DB7-C148-813F-458A92CF7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5C50F-FA24-5B46-9FA0-191B46FB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8085-AAD4-6043-A7CC-E9B1BD5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251F-6603-1F4E-B15A-D32257DF23F3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19E4-55E8-5541-BE59-3F0EEDF9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3A2D-AB72-7D4D-913A-E0DD62F5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CCB7-5298-E342-AE1A-4A3668DE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444B4-5B3F-A24D-9F95-6543C5E4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1BF8-D04B-4F46-BEB8-29727D79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0537-DABA-AD48-A4D4-5B5DE101756A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B2D7-8E5C-684D-A2AE-63E6AC8C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EF47-763E-6647-8C2C-5F7BAB7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9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FD97-9859-5D4D-9BBA-72745ADAC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4DBB9-9952-9B4E-8E02-DC3BCA85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CCD7-FC0C-424E-9863-4DF49537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9D1-3ACE-604F-BD6F-EC4A2C70394C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A633-69D6-C248-B7B2-3FC718B1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A7FC-8971-974D-9736-A7C476E8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BCF2-EFB1-0247-BF15-CA57265A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2E38-D08C-3F45-970D-F0156BA3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F18D-D86A-0347-A356-C82C7247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8AE2-D4D4-C44A-9E91-FCE5EFB0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E2DC-B939-E447-89B6-C3961C5A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B892-BBB9-BD4E-974B-D7B5FF59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A1F4D-912B-9446-9EF5-9D236B5A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49D3-E433-BE43-B674-8DDE474B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90EB-BAC2-A548-B9B6-138A58E1576C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F98A-3783-9548-92DF-D978F1B4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53BC-80F1-7048-9286-E00A4378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B04F-F18D-E84B-B631-DFB90300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60A3-657B-2E4C-9F8D-EDF6500F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59985-E917-6947-8EF5-759B5FE9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4697E-D7DA-B34D-9CE3-6D77DD99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1269-4CAE-CE48-80EE-6400C588D00E}" type="datetime1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B3EB2-C52E-374E-90B1-5CCBE65F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BA80A-6EC7-3244-A02F-97A179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6868-DBC0-4149-B6AA-B275F4B3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E3D7-8BB3-4C46-A0D3-7274D1F3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6B0A1-A2B4-2546-A33C-9FEE9CE4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288F-4D28-554E-9512-2ED2ABD4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74AA5-46CE-C843-88D6-FC5D2F6CB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8F49C-5E46-D04C-9CCD-B76CDE06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E73F-288A-7643-89E6-F1A9A1688EB4}" type="datetime1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B54C-0CFD-6A41-ACC2-6D16B54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9C140-87E9-6041-B69F-B7BA4FDF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328-CD93-994B-882A-D6848033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BCEFE-F6E6-6C4D-9714-C4E029E9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243-F7BF-5B48-A3A3-4226C5E35669}" type="datetime1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5C712-76F4-684D-9705-B416A494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52CB1-FD1E-F943-85D9-AF4170FA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C1D48-EBD5-5A45-93C1-E1D6614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008E-02B9-7B48-AD81-33080AB22F9E}" type="datetime1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4651D-132A-9744-BD37-2DF07232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7EBFF-A8C2-6644-85D3-9E283B68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ABED-0DB9-5A45-B431-23E0A500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AEBF-9F22-8C4D-8A10-71CCC00D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4A5F-13C9-0C43-8A7F-9357E3D4A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5963E-E1C5-9043-B900-139DF9DB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E4C3-C36D-434C-93D4-94DDF26C5985}" type="datetime1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21820-3204-994A-8CE9-0E93EE23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C8DB-E703-9644-BF46-8175CE4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3493-EAA8-5E44-B016-594E72D9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1FA4C-D2CA-354A-B702-A7E9E9117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3A49-139A-B74D-820B-BE58D0C8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92168-58D3-4944-A1BE-DBEE59B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E471-7077-C34D-A8AD-BD9F2DF8D471}" type="datetime1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CBC3-FE62-0D43-9D95-80823CDE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EC7C-6977-BB41-B064-503A0954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051DF-3076-7D41-B8E3-CD340F81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1208-03AB-824E-9A4E-FB858628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538D-DB47-0946-BF25-8321FD8DD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B91F-27BA-4943-B3D3-069980212F5F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EFB3-19FA-8441-A3F7-BBAF164C7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073B-06F8-5F47-881D-959BC41EF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E29B-82CE-D442-8110-3971E4BE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4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51BD-B5C9-7042-8021-EB568ED0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894-A57D-464A-BB8F-DF7653D5D59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53EC-F160-1B4B-8463-D7884D82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78A6-3CB4-AF42-8542-BFEC9D9B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60533-E1AD-EB49-82E1-603FAA4E54DF}"/>
              </a:ext>
            </a:extLst>
          </p:cNvPr>
          <p:cNvSpPr txBox="1"/>
          <p:nvPr/>
        </p:nvSpPr>
        <p:spPr>
          <a:xfrm>
            <a:off x="3469710" y="1968456"/>
            <a:ext cx="4772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Comparative Analysis of Simple and Complex Cloud Pricing Schemes with 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EF67C-D9C4-6A46-9F0D-22706FDFE6A3}"/>
              </a:ext>
            </a:extLst>
          </p:cNvPr>
          <p:cNvSpPr txBox="1"/>
          <p:nvPr/>
        </p:nvSpPr>
        <p:spPr>
          <a:xfrm>
            <a:off x="3826889" y="5360069"/>
            <a:ext cx="441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Chinmay Nautiyal (cnauti2@uic.edu)</a:t>
            </a:r>
          </a:p>
          <a:p>
            <a:pPr algn="ctr"/>
            <a:r>
              <a:rPr lang="en-US" sz="1600" dirty="0"/>
              <a:t>Mayank Raj (mraj3@ui.edu)</a:t>
            </a:r>
          </a:p>
        </p:txBody>
      </p:sp>
    </p:spTree>
    <p:extLst>
      <p:ext uri="{BB962C8B-B14F-4D97-AF65-F5344CB8AC3E}">
        <p14:creationId xmlns:p14="http://schemas.microsoft.com/office/powerpoint/2010/main" val="213190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6153-C389-6749-9A6D-EF70094F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to Simple Ratios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00CA-EBBB-FF47-A7F9-A31E78D3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F6D-734D-3C48-AEF6-8809166F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9F7E-DB6D-E441-9159-DA253C0D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42B85-CD3E-1C41-B00B-B8747E33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0" y="1690688"/>
            <a:ext cx="5575300" cy="433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73AC7-F266-9C45-B4F3-A0BEB1BF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7278"/>
            <a:ext cx="5626100" cy="414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FFE1BB-4068-E84E-8074-8A8958A23A0B}"/>
              </a:ext>
            </a:extLst>
          </p:cNvPr>
          <p:cNvSpPr txBox="1"/>
          <p:nvPr/>
        </p:nvSpPr>
        <p:spPr>
          <a:xfrm>
            <a:off x="8153400" y="1355726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(For uniform distribution)</a:t>
            </a:r>
          </a:p>
        </p:txBody>
      </p:sp>
    </p:spTree>
    <p:extLst>
      <p:ext uri="{BB962C8B-B14F-4D97-AF65-F5344CB8AC3E}">
        <p14:creationId xmlns:p14="http://schemas.microsoft.com/office/powerpoint/2010/main" val="189659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41D3-AA39-8546-B211-2A0712F3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82D2-8718-F345-B385-BB8C4423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7C3C-F79A-F244-81F9-8CC64569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B0478-D243-D24C-BC8B-B4A9940A6EF6}"/>
              </a:ext>
            </a:extLst>
          </p:cNvPr>
          <p:cNvSpPr txBox="1"/>
          <p:nvPr/>
        </p:nvSpPr>
        <p:spPr>
          <a:xfrm>
            <a:off x="5376333" y="1113393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(1,2)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96C150-0C86-D84A-BF02-CA100146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6" y="0"/>
            <a:ext cx="4478602" cy="3690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F7BC4-BE73-F741-AADF-40B675DC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81" y="0"/>
            <a:ext cx="4864785" cy="3651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CAA11C-39F8-224B-BC73-987C285BF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96" y="3206750"/>
            <a:ext cx="4703862" cy="365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163E3-AB97-7445-92D9-B3C5E5C34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683" y="3365075"/>
            <a:ext cx="3795779" cy="34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8CF81-532D-F940-81FC-A79B86B3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E533-D1BA-B044-9C29-56DE1D7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9192-CB9E-F44E-9F1F-643CEE6D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6EE29B-82CE-D442-8110-3971E4BEDA87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2F7710-8987-0144-AC1C-493997E9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7" y="0"/>
            <a:ext cx="4286250" cy="3514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805A1C-4AB2-DA47-AC72-0C277A2E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75" y="0"/>
            <a:ext cx="4463239" cy="3754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477364-30F3-8F48-940F-7CDE8877C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66" y="3265448"/>
            <a:ext cx="4114800" cy="3456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A2FBA8-A035-0645-B365-C332E0173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676" y="3115977"/>
            <a:ext cx="4531858" cy="37549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637ACB-3332-3E49-8E36-0AAF216DEF62}"/>
              </a:ext>
            </a:extLst>
          </p:cNvPr>
          <p:cNvSpPr txBox="1"/>
          <p:nvPr/>
        </p:nvSpPr>
        <p:spPr>
          <a:xfrm>
            <a:off x="4622800" y="1236133"/>
            <a:ext cx="21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Beta (0.5, 0.5)</a:t>
            </a:r>
          </a:p>
        </p:txBody>
      </p:sp>
    </p:spTree>
    <p:extLst>
      <p:ext uri="{BB962C8B-B14F-4D97-AF65-F5344CB8AC3E}">
        <p14:creationId xmlns:p14="http://schemas.microsoft.com/office/powerpoint/2010/main" val="189915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02FC-3E17-F040-ADA3-CF57440D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8FD8-5274-D14B-966A-AD522E8C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at potential theoretical bounds that these results might point towards</a:t>
            </a:r>
          </a:p>
          <a:p>
            <a:r>
              <a:rPr lang="en-US" dirty="0"/>
              <a:t>We want to try simulations with prices drawn up front and see what effect that has on revenue and welfare</a:t>
            </a:r>
          </a:p>
          <a:p>
            <a:r>
              <a:rPr lang="en-US" dirty="0"/>
              <a:t>Potentially try to model a situation where multiple jobs can come in at a time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66B77-779F-2A4D-86E7-A4B50BA4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254D-967E-D04C-8B24-12C1F740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6451-1CF0-9F48-BB48-06E9953F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9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DB25-28A5-6E48-B978-4B619364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348472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D173-F28B-9C4B-894B-1F7B0646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FFC8-871D-AA49-BFFD-5CF0548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B300-D96C-B747-A050-CEDBAD62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9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2D0F32-5C62-494D-A11C-6BA3387C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4" y="491537"/>
            <a:ext cx="11237976" cy="59087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7B04-E811-F241-8396-B424918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38339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582251F-6603-1F4E-B15A-D32257DF23F3}" type="datetime1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5/2/19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4E81-B626-6A46-9ABD-F0DD1079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38339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1497-F9C6-3E46-9FB7-ACDA4203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8339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695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8ECDF-092D-AB48-AA89-69F946CE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Pricing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9FDB-138B-0A46-B8D2-4EE036ED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864" y="341916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1750351-5603-A842-8989-42A7AE19774B}" type="datetime1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5/2/19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402B-4C49-9545-A411-7F348E64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Cloud computing generates billions of dollars and forms a significant portion of revenue for software companies.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problem of pricing cloud resources and services is of great importance.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pricing scheme must provide strong welfare and revenue guarantee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067C-7B5D-5948-9BD4-CF72514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</a:rPr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958A-158D-EB4D-A7DA-19DC2A1A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6EE29B-82CE-D442-8110-3971E4BEDA87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7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y, photo, outdoor, electronics&#10;&#10;Description automatically generated">
            <a:extLst>
              <a:ext uri="{FF2B5EF4-FFF2-40B4-BE49-F238E27FC236}">
                <a16:creationId xmlns:a16="http://schemas.microsoft.com/office/drawing/2014/main" id="{70567354-7D2F-534D-998E-35F3AA4BD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6922"/>
          <a:stretch/>
        </p:blipFill>
        <p:spPr>
          <a:xfrm>
            <a:off x="920834" y="1328839"/>
            <a:ext cx="6647500" cy="41301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446C-6426-2949-81AD-AD3A6D04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750351-5603-A842-8989-42A7AE19774B}" type="datetime1">
              <a:rPr lang="en-US" smtClean="0"/>
              <a:pPr>
                <a:spcAft>
                  <a:spcPts val="600"/>
                </a:spcAft>
              </a:pPr>
              <a:t>5/2/19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1A0F1-F812-2644-9CE5-8BE1A0B0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6A44-1F7A-5744-ADED-7A6A50B1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733" y="5478211"/>
            <a:ext cx="1193868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73134-BD54-F94F-9916-56F3FDEEE660}"/>
              </a:ext>
            </a:extLst>
          </p:cNvPr>
          <p:cNvSpPr txBox="1"/>
          <p:nvPr/>
        </p:nvSpPr>
        <p:spPr>
          <a:xfrm>
            <a:off x="7928088" y="1131394"/>
            <a:ext cx="33863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Pricing of cloud services is confusing: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use varying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Multitudes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hard to see what you are 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based on what you provision and not what you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offer cost saving options, but difficult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service might be billed in a different way.</a:t>
            </a:r>
          </a:p>
        </p:txBody>
      </p:sp>
    </p:spTree>
    <p:extLst>
      <p:ext uri="{BB962C8B-B14F-4D97-AF65-F5344CB8AC3E}">
        <p14:creationId xmlns:p14="http://schemas.microsoft.com/office/powerpoint/2010/main" val="298228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C7629-B9C9-A54F-901F-22D119C5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Pricing Scheme for the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736F5-118B-DA4B-A377-8F0FC3BDE660}"/>
              </a:ext>
            </a:extLst>
          </p:cNvPr>
          <p:cNvSpPr txBox="1"/>
          <p:nvPr/>
        </p:nvSpPr>
        <p:spPr>
          <a:xfrm>
            <a:off x="4654294" y="640081"/>
            <a:ext cx="6894239" cy="4314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As mentioned in Kash et. al. for simple pricing of cloud resources: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is often desirable that the pricing scheme be simple and guarantee strong welfare and revenue guarantee at the same time.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stochastic model to show that its possible to obtain good welfare and revenue guarantee with simple mechanisms.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They proved that a mechanism that sets the same price per time step for jobs of any length achieves at least 50% of the welfare and revenue obtained by a mechanism that can set different prices for different job lengths.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is the lower bound that is achieved and can be better in cases where we have more specific knowledge of some parameters.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model can be extended from one price per server to multiple price per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following equation is for a single server which receives jobs of multiple lengths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Assume at any time step a job length 1 or 2 appears with 50% probability.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value per time step of a job is drawn from a uniform distribution over[0,1]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Suppose that we set a price per time step p1 for job lengths 1 and p2 for job lengths 2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Consider an arbitrary time, when server is free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1C91600-AEA7-A841-8176-C2CFFD24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4" y="5327894"/>
            <a:ext cx="6894236" cy="6549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29A8-1E45-194D-9C00-3EE9AFD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750351-5603-A842-8989-42A7AE19774B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5/2/19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FD09-0B70-014A-B3D0-5199A174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BF00-80D8-E34B-98D5-755769B2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6EE29B-82CE-D442-8110-3971E4BEDA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4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80D7-5358-5E4E-AE33-1B04E08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97E3-BA94-424E-9D41-A2569CD0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the case with jobs coming in with demands over resources</a:t>
            </a:r>
          </a:p>
          <a:p>
            <a:r>
              <a:rPr lang="en-US" dirty="0"/>
              <a:t>This is captured by a resource vector which specifies how many types and how much quantity of a resource type the job requires</a:t>
            </a:r>
          </a:p>
          <a:p>
            <a:r>
              <a:rPr lang="en-US" dirty="0"/>
              <a:t>Prices are drawn randomly from a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3639-4FD3-7C43-A684-DC48F491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48F0-458A-1E43-BDBB-B0DA1E9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85B2-0D44-1748-9D45-8C02BF85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F0C2-CB90-7843-A76D-CA649901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6005-B8B4-E74D-BE81-95C4BA38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draw a new price for each incoming job from the given distribution</a:t>
            </a:r>
          </a:p>
          <a:p>
            <a:r>
              <a:rPr lang="en-US" dirty="0"/>
              <a:t>In the complex setting the posted price is calculated by setting individual prices for different quantities</a:t>
            </a:r>
          </a:p>
          <a:p>
            <a:r>
              <a:rPr lang="en-US" dirty="0"/>
              <a:t>For the simple setting we set a single price per unit of a resource type</a:t>
            </a:r>
          </a:p>
          <a:p>
            <a:r>
              <a:rPr lang="en-US" dirty="0"/>
              <a:t>Job Acceptance criteria: accepted if the value for a job is greater than the posted price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EAFD-746B-8345-A6A3-63835530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A4A7-7385-4E48-9EBC-04311DCF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54E1-DDB2-CD40-9084-71AF4BBB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C852-CC6D-714C-8F59-975C5BEB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567B-5BFD-084A-A60B-E2C54DFC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numerical experiments, certain assumptions were made: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a job is accepted, it can’t be preempted and that job executes for its required time period; if rejected, the job is lost</a:t>
            </a:r>
          </a:p>
          <a:p>
            <a:pPr lvl="1"/>
            <a:r>
              <a:rPr lang="en-US" dirty="0"/>
              <a:t>There are at most 10 types of available resources</a:t>
            </a:r>
          </a:p>
          <a:p>
            <a:pPr lvl="1"/>
            <a:r>
              <a:rPr lang="en-US" dirty="0"/>
              <a:t>Any incoming job takes at most 100 seconds to complete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696-C67E-9644-982C-A4DC7583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C909-5CDD-6542-B6E4-AF2B7CE3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555CC-A030-C14E-9856-09AC6746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F3A8-8E6C-4E48-BA2D-281853C2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400" cy="67468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C4E0-DA80-F342-9DD6-9B11535C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0351-5603-A842-8989-42A7AE19774B}" type="datetime1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5973-DAC5-7F49-80EE-227A2634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594 Final Presentations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091B-A6E9-F245-B8C9-F157E13A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E29B-82CE-D442-8110-3971E4BEDA8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7B3C3-4816-544D-A642-35246211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080" y="1039814"/>
            <a:ext cx="5469130" cy="4721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C707F-5AAF-2740-BA1C-BC6E1083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14220"/>
            <a:ext cx="5744817" cy="46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669</Words>
  <Application>Microsoft Macintosh PowerPoint</Application>
  <PresentationFormat>Widescreen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Cloud Pricing</vt:lpstr>
      <vt:lpstr>PowerPoint Presentation</vt:lpstr>
      <vt:lpstr>Simple Pricing Scheme for the Cloud</vt:lpstr>
      <vt:lpstr>Model</vt:lpstr>
      <vt:lpstr>Posted Price</vt:lpstr>
      <vt:lpstr>Assumptions</vt:lpstr>
      <vt:lpstr>Simulation Results</vt:lpstr>
      <vt:lpstr>Complex to Simple Ratios</vt:lpstr>
      <vt:lpstr>PowerPoint Presentation</vt:lpstr>
      <vt:lpstr>PowerPoint Presentation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Nautiyal, Chinmay</cp:lastModifiedBy>
  <cp:revision>2</cp:revision>
  <dcterms:created xsi:type="dcterms:W3CDTF">2019-05-02T04:38:40Z</dcterms:created>
  <dcterms:modified xsi:type="dcterms:W3CDTF">2019-05-02T10:18:55Z</dcterms:modified>
</cp:coreProperties>
</file>