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5" r:id="rId8"/>
    <p:sldId id="264" r:id="rId9"/>
    <p:sldId id="266" r:id="rId10"/>
    <p:sldId id="267" r:id="rId11"/>
    <p:sldId id="269" r:id="rId12"/>
    <p:sldId id="268" r:id="rId13"/>
    <p:sldId id="270" r:id="rId14"/>
    <p:sldId id="271" r:id="rId15"/>
    <p:sldId id="272" r:id="rId16"/>
    <p:sldId id="275" r:id="rId17"/>
    <p:sldId id="274"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68" d="100"/>
          <a:sy n="68"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F9CD-7AC4-4A31-B88E-C6A1235CA4F0}"/>
              </a:ext>
            </a:extLst>
          </p:cNvPr>
          <p:cNvSpPr>
            <a:spLocks noGrp="1"/>
          </p:cNvSpPr>
          <p:nvPr>
            <p:ph type="ctrTitle"/>
          </p:nvPr>
        </p:nvSpPr>
        <p:spPr>
          <a:xfrm>
            <a:off x="2552830" y="2099394"/>
            <a:ext cx="8791575" cy="2387600"/>
          </a:xfrm>
        </p:spPr>
        <p:txBody>
          <a:bodyPr>
            <a:normAutofit fontScale="90000"/>
          </a:bodyPr>
          <a:lstStyle/>
          <a:p>
            <a:pPr algn="ctr"/>
            <a:r>
              <a:rPr lang="en-IN" dirty="0"/>
              <a:t>Finding Best Venues, Finding Best Neighbourhoods, Segmenting and Clustering Neighbourhoods in Mumbai City</a:t>
            </a:r>
          </a:p>
        </p:txBody>
      </p:sp>
      <p:sp>
        <p:nvSpPr>
          <p:cNvPr id="3" name="Subtitle 2">
            <a:extLst>
              <a:ext uri="{FF2B5EF4-FFF2-40B4-BE49-F238E27FC236}">
                <a16:creationId xmlns:a16="http://schemas.microsoft.com/office/drawing/2014/main" id="{CF575777-6643-4171-8C98-B9AA79954F81}"/>
              </a:ext>
            </a:extLst>
          </p:cNvPr>
          <p:cNvSpPr>
            <a:spLocks noGrp="1"/>
          </p:cNvSpPr>
          <p:nvPr>
            <p:ph type="subTitle" idx="1"/>
          </p:nvPr>
        </p:nvSpPr>
        <p:spPr>
          <a:xfrm>
            <a:off x="9344416" y="5735637"/>
            <a:ext cx="2225457" cy="485384"/>
          </a:xfrm>
        </p:spPr>
        <p:txBody>
          <a:bodyPr/>
          <a:lstStyle/>
          <a:p>
            <a:r>
              <a:rPr lang="en-IN" dirty="0"/>
              <a:t>By: Chinmay </a:t>
            </a:r>
            <a:r>
              <a:rPr lang="en-IN" dirty="0" err="1"/>
              <a:t>salvi</a:t>
            </a:r>
            <a:endParaRPr lang="en-IN" dirty="0"/>
          </a:p>
        </p:txBody>
      </p:sp>
    </p:spTree>
    <p:extLst>
      <p:ext uri="{BB962C8B-B14F-4D97-AF65-F5344CB8AC3E}">
        <p14:creationId xmlns:p14="http://schemas.microsoft.com/office/powerpoint/2010/main" val="205108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EC333B-0654-4292-83F7-6A04724E2430}"/>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37F906B4-1E0F-4546-B534-D6502A081453}"/>
              </a:ext>
            </a:extLst>
          </p:cNvPr>
          <p:cNvSpPr>
            <a:spLocks noGrp="1"/>
          </p:cNvSpPr>
          <p:nvPr>
            <p:ph idx="1"/>
          </p:nvPr>
        </p:nvSpPr>
        <p:spPr>
          <a:xfrm>
            <a:off x="844620" y="2249487"/>
            <a:ext cx="2862444" cy="3957302"/>
          </a:xfrm>
        </p:spPr>
        <p:txBody>
          <a:bodyPr>
            <a:normAutofit/>
          </a:bodyPr>
          <a:lstStyle/>
          <a:p>
            <a:r>
              <a:rPr lang="en-IN" sz="1400">
                <a:solidFill>
                  <a:srgbClr val="FFFFFF"/>
                </a:solidFill>
              </a:rPr>
              <a:t>Creating dataframe best neighborhood to stay</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60B764D9-7F4D-478A-B3E0-905734F3352C}"/>
              </a:ext>
            </a:extLst>
          </p:cNvPr>
          <p:cNvPicPr/>
          <p:nvPr/>
        </p:nvPicPr>
        <p:blipFill>
          <a:blip r:embed="rId3"/>
          <a:stretch>
            <a:fillRect/>
          </a:stretch>
        </p:blipFill>
        <p:spPr>
          <a:xfrm>
            <a:off x="4711778" y="2357366"/>
            <a:ext cx="6844045" cy="2138763"/>
          </a:xfrm>
          <a:prstGeom prst="rect">
            <a:avLst/>
          </a:prstGeom>
        </p:spPr>
      </p:pic>
    </p:spTree>
    <p:extLst>
      <p:ext uri="{BB962C8B-B14F-4D97-AF65-F5344CB8AC3E}">
        <p14:creationId xmlns:p14="http://schemas.microsoft.com/office/powerpoint/2010/main" val="65503950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F8DE-95A6-4080-AA2B-8D0843381966}"/>
              </a:ext>
            </a:extLst>
          </p:cNvPr>
          <p:cNvSpPr>
            <a:spLocks noGrp="1"/>
          </p:cNvSpPr>
          <p:nvPr>
            <p:ph type="title"/>
          </p:nvPr>
        </p:nvSpPr>
        <p:spPr>
          <a:xfrm>
            <a:off x="1141413" y="618518"/>
            <a:ext cx="9905998" cy="774853"/>
          </a:xfrm>
        </p:spPr>
        <p:txBody>
          <a:bodyPr/>
          <a:lstStyle/>
          <a:p>
            <a:r>
              <a:rPr lang="en-IN" dirty="0"/>
              <a:t>methodology</a:t>
            </a:r>
          </a:p>
        </p:txBody>
      </p:sp>
      <p:sp>
        <p:nvSpPr>
          <p:cNvPr id="3" name="Content Placeholder 2">
            <a:extLst>
              <a:ext uri="{FF2B5EF4-FFF2-40B4-BE49-F238E27FC236}">
                <a16:creationId xmlns:a16="http://schemas.microsoft.com/office/drawing/2014/main" id="{07B694CD-7E96-4DE5-8F9A-D516313C98AD}"/>
              </a:ext>
            </a:extLst>
          </p:cNvPr>
          <p:cNvSpPr>
            <a:spLocks noGrp="1"/>
          </p:cNvSpPr>
          <p:nvPr>
            <p:ph sz="half" idx="1"/>
          </p:nvPr>
        </p:nvSpPr>
        <p:spPr>
          <a:xfrm>
            <a:off x="1141410" y="1509487"/>
            <a:ext cx="4878389" cy="928914"/>
          </a:xfrm>
        </p:spPr>
        <p:txBody>
          <a:bodyPr>
            <a:normAutofit fontScale="85000" lnSpcReduction="10000"/>
          </a:bodyPr>
          <a:lstStyle/>
          <a:p>
            <a:r>
              <a:rPr lang="en-IN" dirty="0"/>
              <a:t>Visualizing Map of Mumbai City with Best Neighborhood to stay superimposed on top.</a:t>
            </a:r>
          </a:p>
          <a:p>
            <a:endParaRPr lang="en-IN" dirty="0"/>
          </a:p>
        </p:txBody>
      </p:sp>
      <p:sp>
        <p:nvSpPr>
          <p:cNvPr id="4" name="Content Placeholder 3">
            <a:extLst>
              <a:ext uri="{FF2B5EF4-FFF2-40B4-BE49-F238E27FC236}">
                <a16:creationId xmlns:a16="http://schemas.microsoft.com/office/drawing/2014/main" id="{9E667FB4-E18D-4223-A0E0-76F077A16F32}"/>
              </a:ext>
            </a:extLst>
          </p:cNvPr>
          <p:cNvSpPr>
            <a:spLocks noGrp="1"/>
          </p:cNvSpPr>
          <p:nvPr>
            <p:ph sz="half" idx="2"/>
          </p:nvPr>
        </p:nvSpPr>
        <p:spPr>
          <a:xfrm>
            <a:off x="6172200" y="1509487"/>
            <a:ext cx="4875211" cy="928914"/>
          </a:xfrm>
        </p:spPr>
        <p:txBody>
          <a:bodyPr>
            <a:normAutofit fontScale="85000" lnSpcReduction="10000"/>
          </a:bodyPr>
          <a:lstStyle/>
          <a:p>
            <a:r>
              <a:rPr lang="en-IN" dirty="0"/>
              <a:t>Visualizing Map of Mumbai City with Top Rated Venues superimposed on top.</a:t>
            </a:r>
          </a:p>
        </p:txBody>
      </p:sp>
      <p:pic>
        <p:nvPicPr>
          <p:cNvPr id="5" name="Picture 4">
            <a:extLst>
              <a:ext uri="{FF2B5EF4-FFF2-40B4-BE49-F238E27FC236}">
                <a16:creationId xmlns:a16="http://schemas.microsoft.com/office/drawing/2014/main" id="{131F760F-BF26-4C37-89C4-BC1453F62ACC}"/>
              </a:ext>
            </a:extLst>
          </p:cNvPr>
          <p:cNvPicPr/>
          <p:nvPr/>
        </p:nvPicPr>
        <p:blipFill>
          <a:blip r:embed="rId2"/>
          <a:stretch>
            <a:fillRect/>
          </a:stretch>
        </p:blipFill>
        <p:spPr>
          <a:xfrm>
            <a:off x="1944915" y="2554517"/>
            <a:ext cx="3062514" cy="4005940"/>
          </a:xfrm>
          <a:prstGeom prst="rect">
            <a:avLst/>
          </a:prstGeom>
        </p:spPr>
      </p:pic>
      <p:pic>
        <p:nvPicPr>
          <p:cNvPr id="6" name="Picture 5">
            <a:extLst>
              <a:ext uri="{FF2B5EF4-FFF2-40B4-BE49-F238E27FC236}">
                <a16:creationId xmlns:a16="http://schemas.microsoft.com/office/drawing/2014/main" id="{FD583E0D-07A0-4BD0-9A5C-836B0612DB69}"/>
              </a:ext>
            </a:extLst>
          </p:cNvPr>
          <p:cNvPicPr/>
          <p:nvPr/>
        </p:nvPicPr>
        <p:blipFill>
          <a:blip r:embed="rId3"/>
          <a:stretch>
            <a:fillRect/>
          </a:stretch>
        </p:blipFill>
        <p:spPr>
          <a:xfrm>
            <a:off x="6879772" y="2554517"/>
            <a:ext cx="2917371" cy="4005940"/>
          </a:xfrm>
          <a:prstGeom prst="rect">
            <a:avLst/>
          </a:prstGeom>
        </p:spPr>
      </p:pic>
    </p:spTree>
    <p:extLst>
      <p:ext uri="{BB962C8B-B14F-4D97-AF65-F5344CB8AC3E}">
        <p14:creationId xmlns:p14="http://schemas.microsoft.com/office/powerpoint/2010/main" val="278785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D6BAC0-6A46-439F-8A83-AF9109D22903}"/>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03C718B8-55DD-496F-A1E6-FECF087FCBB4}"/>
              </a:ext>
            </a:extLst>
          </p:cNvPr>
          <p:cNvSpPr>
            <a:spLocks noGrp="1"/>
          </p:cNvSpPr>
          <p:nvPr>
            <p:ph idx="1"/>
          </p:nvPr>
        </p:nvSpPr>
        <p:spPr>
          <a:xfrm>
            <a:off x="844620" y="2249487"/>
            <a:ext cx="2862444" cy="3957302"/>
          </a:xfrm>
        </p:spPr>
        <p:txBody>
          <a:bodyPr>
            <a:normAutofit/>
          </a:bodyPr>
          <a:lstStyle/>
          <a:p>
            <a:r>
              <a:rPr lang="en-IN" sz="1400" dirty="0">
                <a:solidFill>
                  <a:srgbClr val="FFFFFF"/>
                </a:solidFill>
              </a:rPr>
              <a:t>Using Foursquare API to download  data of top venues containing of in neighborhoods and converting it to dataframe.</a:t>
            </a:r>
          </a:p>
          <a:p>
            <a:r>
              <a:rPr lang="en-GB" sz="1400" dirty="0">
                <a:solidFill>
                  <a:srgbClr val="FFFFFF"/>
                </a:solidFill>
              </a:rPr>
              <a:t>Finding number of unique categories and one-hot encoding according to those categories</a:t>
            </a:r>
          </a:p>
          <a:p>
            <a:endParaRPr lang="en-IN" sz="1400" dirty="0">
              <a:solidFill>
                <a:srgbClr val="FFFFFF"/>
              </a:solidFill>
            </a:endParaRPr>
          </a:p>
          <a:p>
            <a:endParaRPr lang="en-IN" sz="14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E7BB129-C489-41D9-8DA1-E0E5E8EC3DF7}"/>
              </a:ext>
            </a:extLst>
          </p:cNvPr>
          <p:cNvPicPr/>
          <p:nvPr/>
        </p:nvPicPr>
        <p:blipFill>
          <a:blip r:embed="rId3"/>
          <a:stretch>
            <a:fillRect/>
          </a:stretch>
        </p:blipFill>
        <p:spPr>
          <a:xfrm>
            <a:off x="4711778" y="2588353"/>
            <a:ext cx="6844045" cy="1676790"/>
          </a:xfrm>
          <a:prstGeom prst="rect">
            <a:avLst/>
          </a:prstGeom>
        </p:spPr>
      </p:pic>
    </p:spTree>
    <p:extLst>
      <p:ext uri="{BB962C8B-B14F-4D97-AF65-F5344CB8AC3E}">
        <p14:creationId xmlns:p14="http://schemas.microsoft.com/office/powerpoint/2010/main" val="169109942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17580C-6691-40D3-ACA0-0D8E9A967E64}"/>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D1E5A9C6-E875-4677-9136-8D7216DFB947}"/>
              </a:ext>
            </a:extLst>
          </p:cNvPr>
          <p:cNvSpPr>
            <a:spLocks noGrp="1"/>
          </p:cNvSpPr>
          <p:nvPr>
            <p:ph idx="1"/>
          </p:nvPr>
        </p:nvSpPr>
        <p:spPr>
          <a:xfrm>
            <a:off x="844620" y="2249487"/>
            <a:ext cx="2862444" cy="3957302"/>
          </a:xfrm>
        </p:spPr>
        <p:txBody>
          <a:bodyPr>
            <a:normAutofit/>
          </a:bodyPr>
          <a:lstStyle/>
          <a:p>
            <a:r>
              <a:rPr lang="en-GB" sz="1400">
                <a:solidFill>
                  <a:srgbClr val="FFFFFF"/>
                </a:solidFill>
              </a:rPr>
              <a:t>Creating Dataframe consisting of Top 10 venue categories in each Neighborhood</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FDD6D102-B613-435B-92A2-492FA0D16976}"/>
              </a:ext>
            </a:extLst>
          </p:cNvPr>
          <p:cNvPicPr/>
          <p:nvPr/>
        </p:nvPicPr>
        <p:blipFill>
          <a:blip r:embed="rId3"/>
          <a:stretch>
            <a:fillRect/>
          </a:stretch>
        </p:blipFill>
        <p:spPr>
          <a:xfrm>
            <a:off x="4711778" y="2314591"/>
            <a:ext cx="6844045" cy="2224314"/>
          </a:xfrm>
          <a:prstGeom prst="rect">
            <a:avLst/>
          </a:prstGeom>
        </p:spPr>
      </p:pic>
    </p:spTree>
    <p:extLst>
      <p:ext uri="{BB962C8B-B14F-4D97-AF65-F5344CB8AC3E}">
        <p14:creationId xmlns:p14="http://schemas.microsoft.com/office/powerpoint/2010/main" val="222188134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DED98C-85A6-4259-AB1A-4199F951BD8B}"/>
              </a:ext>
            </a:extLst>
          </p:cNvPr>
          <p:cNvSpPr>
            <a:spLocks noGrp="1"/>
          </p:cNvSpPr>
          <p:nvPr>
            <p:ph type="title"/>
          </p:nvPr>
        </p:nvSpPr>
        <p:spPr>
          <a:xfrm>
            <a:off x="1141413" y="618518"/>
            <a:ext cx="4459286" cy="1478570"/>
          </a:xfrm>
        </p:spPr>
        <p:txBody>
          <a:bodyPr>
            <a:normAutofit/>
          </a:bodyPr>
          <a:lstStyle/>
          <a:p>
            <a:r>
              <a:rPr lang="en-IN" sz="3200"/>
              <a:t>Methodology</a:t>
            </a:r>
          </a:p>
        </p:txBody>
      </p:sp>
      <p:sp>
        <p:nvSpPr>
          <p:cNvPr id="3" name="Content Placeholder 2">
            <a:extLst>
              <a:ext uri="{FF2B5EF4-FFF2-40B4-BE49-F238E27FC236}">
                <a16:creationId xmlns:a16="http://schemas.microsoft.com/office/drawing/2014/main" id="{A5DB1353-CCC4-464A-90E9-3A55AA01F3BA}"/>
              </a:ext>
            </a:extLst>
          </p:cNvPr>
          <p:cNvSpPr>
            <a:spLocks noGrp="1"/>
          </p:cNvSpPr>
          <p:nvPr>
            <p:ph idx="1"/>
          </p:nvPr>
        </p:nvSpPr>
        <p:spPr>
          <a:xfrm>
            <a:off x="1141412" y="2249487"/>
            <a:ext cx="4459287" cy="3965046"/>
          </a:xfrm>
        </p:spPr>
        <p:txBody>
          <a:bodyPr>
            <a:normAutofit/>
          </a:bodyPr>
          <a:lstStyle/>
          <a:p>
            <a:pPr lvl="0"/>
            <a:r>
              <a:rPr lang="en-IN" sz="2000"/>
              <a:t>Applying KMeans on top 10 venues and adding cluster labels to top 10 venues dataframe.</a:t>
            </a:r>
          </a:p>
          <a:p>
            <a:pPr lvl="0"/>
            <a:r>
              <a:rPr lang="en-IN" sz="2000"/>
              <a:t> Visualizing Map of Mumbai City with Clusters superimposed on top.</a:t>
            </a:r>
          </a:p>
          <a:p>
            <a:endParaRPr lang="en-IN" sz="2000"/>
          </a:p>
        </p:txBody>
      </p:sp>
      <p:pic>
        <p:nvPicPr>
          <p:cNvPr id="4" name="Picture 3">
            <a:extLst>
              <a:ext uri="{FF2B5EF4-FFF2-40B4-BE49-F238E27FC236}">
                <a16:creationId xmlns:a16="http://schemas.microsoft.com/office/drawing/2014/main" id="{C8DE0BD8-A539-4B4A-8570-9DB3F3EDFCE0}"/>
              </a:ext>
            </a:extLst>
          </p:cNvPr>
          <p:cNvPicPr>
            <a:picLocks noChangeAspect="1"/>
          </p:cNvPicPr>
          <p:nvPr/>
        </p:nvPicPr>
        <p:blipFill>
          <a:blip r:embed="rId4"/>
          <a:stretch>
            <a:fillRect/>
          </a:stretch>
        </p:blipFill>
        <p:spPr>
          <a:xfrm>
            <a:off x="7551046" y="618518"/>
            <a:ext cx="254618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6374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6D3BF5-25D1-42D9-A88D-E1F6F0246272}"/>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493BEBAD-5E21-4607-A4B7-A199DCD61639}"/>
              </a:ext>
            </a:extLst>
          </p:cNvPr>
          <p:cNvSpPr>
            <a:spLocks noGrp="1"/>
          </p:cNvSpPr>
          <p:nvPr>
            <p:ph idx="1"/>
          </p:nvPr>
        </p:nvSpPr>
        <p:spPr>
          <a:xfrm>
            <a:off x="844620" y="2249487"/>
            <a:ext cx="2862444" cy="3957302"/>
          </a:xfrm>
        </p:spPr>
        <p:txBody>
          <a:bodyPr>
            <a:normAutofit/>
          </a:bodyPr>
          <a:lstStyle/>
          <a:p>
            <a:pPr lvl="0"/>
            <a:r>
              <a:rPr lang="en-IN" sz="1400">
                <a:solidFill>
                  <a:srgbClr val="FFFFFF"/>
                </a:solidFill>
              </a:rPr>
              <a:t>Displaying Neighborhoods in each cluster.</a:t>
            </a:r>
          </a:p>
          <a:p>
            <a:pPr lvl="0"/>
            <a:r>
              <a:rPr lang="en-IN" sz="1400">
                <a:solidFill>
                  <a:srgbClr val="FFFFFF"/>
                </a:solidFill>
              </a:rPr>
              <a:t>Cluster 1:</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3670BD2B-4B94-4BA2-9A41-A614DC0479FD}"/>
              </a:ext>
            </a:extLst>
          </p:cNvPr>
          <p:cNvPicPr>
            <a:picLocks noChangeAspect="1"/>
          </p:cNvPicPr>
          <p:nvPr/>
        </p:nvPicPr>
        <p:blipFill>
          <a:blip r:embed="rId3"/>
          <a:stretch>
            <a:fillRect/>
          </a:stretch>
        </p:blipFill>
        <p:spPr>
          <a:xfrm>
            <a:off x="4711778" y="2460609"/>
            <a:ext cx="6844045" cy="1932277"/>
          </a:xfrm>
          <a:prstGeom prst="rect">
            <a:avLst/>
          </a:prstGeom>
        </p:spPr>
      </p:pic>
    </p:spTree>
    <p:extLst>
      <p:ext uri="{BB962C8B-B14F-4D97-AF65-F5344CB8AC3E}">
        <p14:creationId xmlns:p14="http://schemas.microsoft.com/office/powerpoint/2010/main" val="104431059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2B4E1C-62A2-4C57-BE85-BEACBC15DFAB}"/>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A4782CE0-1FC2-4F09-89DA-099168BF96CA}"/>
              </a:ext>
            </a:extLst>
          </p:cNvPr>
          <p:cNvSpPr>
            <a:spLocks noGrp="1"/>
          </p:cNvSpPr>
          <p:nvPr>
            <p:ph idx="1"/>
          </p:nvPr>
        </p:nvSpPr>
        <p:spPr>
          <a:xfrm>
            <a:off x="844620" y="2249487"/>
            <a:ext cx="2862444" cy="3957302"/>
          </a:xfrm>
        </p:spPr>
        <p:txBody>
          <a:bodyPr>
            <a:normAutofit/>
          </a:bodyPr>
          <a:lstStyle/>
          <a:p>
            <a:r>
              <a:rPr lang="en-IN" sz="1400">
                <a:solidFill>
                  <a:srgbClr val="FFFFFF"/>
                </a:solidFill>
              </a:rPr>
              <a:t>Cluster 2</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56146E5F-F5B1-47D4-B398-2AC0EE84EA46}"/>
              </a:ext>
            </a:extLst>
          </p:cNvPr>
          <p:cNvPicPr/>
          <p:nvPr/>
        </p:nvPicPr>
        <p:blipFill>
          <a:blip r:embed="rId3"/>
          <a:stretch>
            <a:fillRect/>
          </a:stretch>
        </p:blipFill>
        <p:spPr>
          <a:xfrm>
            <a:off x="4711778" y="2323146"/>
            <a:ext cx="6844045" cy="2207203"/>
          </a:xfrm>
          <a:prstGeom prst="rect">
            <a:avLst/>
          </a:prstGeom>
        </p:spPr>
      </p:pic>
    </p:spTree>
    <p:extLst>
      <p:ext uri="{BB962C8B-B14F-4D97-AF65-F5344CB8AC3E}">
        <p14:creationId xmlns:p14="http://schemas.microsoft.com/office/powerpoint/2010/main" val="425691610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FAE6A-8DBF-4CFE-ABB0-7B08EA207BE6}"/>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7A7D83E0-8E98-4FE8-84F0-6A2D4B3F2D4C}"/>
              </a:ext>
            </a:extLst>
          </p:cNvPr>
          <p:cNvSpPr>
            <a:spLocks noGrp="1"/>
          </p:cNvSpPr>
          <p:nvPr>
            <p:ph idx="1"/>
          </p:nvPr>
        </p:nvSpPr>
        <p:spPr>
          <a:xfrm>
            <a:off x="844620" y="2249487"/>
            <a:ext cx="2862444" cy="3957302"/>
          </a:xfrm>
        </p:spPr>
        <p:txBody>
          <a:bodyPr>
            <a:normAutofit/>
          </a:bodyPr>
          <a:lstStyle/>
          <a:p>
            <a:r>
              <a:rPr lang="en-IN" sz="1400">
                <a:solidFill>
                  <a:srgbClr val="FFFFFF"/>
                </a:solidFill>
              </a:rPr>
              <a:t>Cluster 3</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4026C29-7951-4721-9E26-9A1C66C972E8}"/>
              </a:ext>
            </a:extLst>
          </p:cNvPr>
          <p:cNvPicPr>
            <a:picLocks noChangeAspect="1"/>
          </p:cNvPicPr>
          <p:nvPr/>
        </p:nvPicPr>
        <p:blipFill>
          <a:blip r:embed="rId3"/>
          <a:stretch>
            <a:fillRect/>
          </a:stretch>
        </p:blipFill>
        <p:spPr>
          <a:xfrm>
            <a:off x="4711778" y="2216942"/>
            <a:ext cx="6844045" cy="2419611"/>
          </a:xfrm>
          <a:prstGeom prst="rect">
            <a:avLst/>
          </a:prstGeom>
        </p:spPr>
      </p:pic>
    </p:spTree>
    <p:extLst>
      <p:ext uri="{BB962C8B-B14F-4D97-AF65-F5344CB8AC3E}">
        <p14:creationId xmlns:p14="http://schemas.microsoft.com/office/powerpoint/2010/main" val="293518782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0BC457C-31A9-4A13-9563-AAB0E74BF41B}"/>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31851B4A-FBED-422D-A619-6E31F1D55884}"/>
              </a:ext>
            </a:extLst>
          </p:cNvPr>
          <p:cNvSpPr>
            <a:spLocks noGrp="1"/>
          </p:cNvSpPr>
          <p:nvPr>
            <p:ph idx="1"/>
          </p:nvPr>
        </p:nvSpPr>
        <p:spPr>
          <a:xfrm>
            <a:off x="844620" y="2249487"/>
            <a:ext cx="2862444" cy="3957302"/>
          </a:xfrm>
        </p:spPr>
        <p:txBody>
          <a:bodyPr>
            <a:normAutofit/>
          </a:bodyPr>
          <a:lstStyle/>
          <a:p>
            <a:r>
              <a:rPr lang="en-IN" sz="1400">
                <a:solidFill>
                  <a:srgbClr val="FFFFFF"/>
                </a:solidFill>
              </a:rPr>
              <a:t>Cluster 4</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B582F27C-F6C1-4700-AB91-BA2F7D0EE88B}"/>
              </a:ext>
            </a:extLst>
          </p:cNvPr>
          <p:cNvPicPr/>
          <p:nvPr/>
        </p:nvPicPr>
        <p:blipFill>
          <a:blip r:embed="rId3"/>
          <a:stretch>
            <a:fillRect/>
          </a:stretch>
        </p:blipFill>
        <p:spPr>
          <a:xfrm>
            <a:off x="4711778" y="2323146"/>
            <a:ext cx="6844045" cy="2207203"/>
          </a:xfrm>
          <a:prstGeom prst="rect">
            <a:avLst/>
          </a:prstGeom>
        </p:spPr>
      </p:pic>
    </p:spTree>
    <p:extLst>
      <p:ext uri="{BB962C8B-B14F-4D97-AF65-F5344CB8AC3E}">
        <p14:creationId xmlns:p14="http://schemas.microsoft.com/office/powerpoint/2010/main" val="243556645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A926F2-C97F-4D03-9E8A-B1FD6710984C}"/>
              </a:ext>
            </a:extLst>
          </p:cNvPr>
          <p:cNvSpPr>
            <a:spLocks noGrp="1"/>
          </p:cNvSpPr>
          <p:nvPr>
            <p:ph type="title"/>
          </p:nvPr>
        </p:nvSpPr>
        <p:spPr>
          <a:xfrm>
            <a:off x="855266" y="618518"/>
            <a:ext cx="2851417" cy="1478570"/>
          </a:xfrm>
        </p:spPr>
        <p:txBody>
          <a:bodyPr>
            <a:normAutofit/>
          </a:bodyPr>
          <a:lstStyle/>
          <a:p>
            <a:r>
              <a:rPr lang="en-IN" sz="3000">
                <a:solidFill>
                  <a:srgbClr val="FFFFFF"/>
                </a:solidFill>
              </a:rPr>
              <a:t>methodology</a:t>
            </a:r>
          </a:p>
        </p:txBody>
      </p:sp>
      <p:sp>
        <p:nvSpPr>
          <p:cNvPr id="3" name="Content Placeholder 2">
            <a:extLst>
              <a:ext uri="{FF2B5EF4-FFF2-40B4-BE49-F238E27FC236}">
                <a16:creationId xmlns:a16="http://schemas.microsoft.com/office/drawing/2014/main" id="{5E77A788-56CE-4470-BEC5-CA83C91EE320}"/>
              </a:ext>
            </a:extLst>
          </p:cNvPr>
          <p:cNvSpPr>
            <a:spLocks noGrp="1"/>
          </p:cNvSpPr>
          <p:nvPr>
            <p:ph idx="1"/>
          </p:nvPr>
        </p:nvSpPr>
        <p:spPr>
          <a:xfrm>
            <a:off x="844620" y="2249487"/>
            <a:ext cx="2862444" cy="3957302"/>
          </a:xfrm>
        </p:spPr>
        <p:txBody>
          <a:bodyPr>
            <a:normAutofit/>
          </a:bodyPr>
          <a:lstStyle/>
          <a:p>
            <a:r>
              <a:rPr lang="en-IN" sz="1400">
                <a:solidFill>
                  <a:srgbClr val="FFFFFF"/>
                </a:solidFill>
              </a:rPr>
              <a:t>Cluster 5</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2F3F88DC-7019-4AD0-8A9A-AD4AAEBB7B95}"/>
              </a:ext>
            </a:extLst>
          </p:cNvPr>
          <p:cNvPicPr/>
          <p:nvPr/>
        </p:nvPicPr>
        <p:blipFill>
          <a:blip r:embed="rId3"/>
          <a:stretch>
            <a:fillRect/>
          </a:stretch>
        </p:blipFill>
        <p:spPr>
          <a:xfrm>
            <a:off x="4711778" y="2331701"/>
            <a:ext cx="6844045" cy="2190093"/>
          </a:xfrm>
          <a:prstGeom prst="rect">
            <a:avLst/>
          </a:prstGeom>
        </p:spPr>
      </p:pic>
    </p:spTree>
    <p:extLst>
      <p:ext uri="{BB962C8B-B14F-4D97-AF65-F5344CB8AC3E}">
        <p14:creationId xmlns:p14="http://schemas.microsoft.com/office/powerpoint/2010/main" val="19983200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92D7-5397-4236-8019-1C79891D5B21}"/>
              </a:ext>
            </a:extLst>
          </p:cNvPr>
          <p:cNvSpPr>
            <a:spLocks noGrp="1"/>
          </p:cNvSpPr>
          <p:nvPr>
            <p:ph type="title"/>
          </p:nvPr>
        </p:nvSpPr>
        <p:spPr/>
        <p:txBody>
          <a:bodyPr/>
          <a:lstStyle/>
          <a:p>
            <a:r>
              <a:rPr lang="en-IN" dirty="0"/>
              <a:t>About Mumbai city</a:t>
            </a:r>
          </a:p>
        </p:txBody>
      </p:sp>
      <p:sp>
        <p:nvSpPr>
          <p:cNvPr id="3" name="Content Placeholder 2">
            <a:extLst>
              <a:ext uri="{FF2B5EF4-FFF2-40B4-BE49-F238E27FC236}">
                <a16:creationId xmlns:a16="http://schemas.microsoft.com/office/drawing/2014/main" id="{E62B843C-4945-4EE6-8812-EF90FFFE8BC0}"/>
              </a:ext>
            </a:extLst>
          </p:cNvPr>
          <p:cNvSpPr>
            <a:spLocks noGrp="1"/>
          </p:cNvSpPr>
          <p:nvPr>
            <p:ph idx="1"/>
          </p:nvPr>
        </p:nvSpPr>
        <p:spPr/>
        <p:txBody>
          <a:bodyPr>
            <a:normAutofit fontScale="85000" lnSpcReduction="20000"/>
          </a:bodyPr>
          <a:lstStyle/>
          <a:p>
            <a:r>
              <a:rPr lang="en-IN" dirty="0"/>
              <a:t>Mumbai is the capital city of the Indian state of Maharashtra. </a:t>
            </a:r>
          </a:p>
          <a:p>
            <a:r>
              <a:rPr lang="en-IN" dirty="0"/>
              <a:t>Mumbai is the financial, commercial and entertainment capital of India. </a:t>
            </a:r>
          </a:p>
          <a:p>
            <a:r>
              <a:rPr lang="en-IN" dirty="0"/>
              <a:t>According to UN, as of 2018, Mumbai was the second most populous city in India after Delhi and the seventh most populous city in the world with a population of almost 20 million. </a:t>
            </a:r>
          </a:p>
          <a:p>
            <a:r>
              <a:rPr lang="en-IN" dirty="0"/>
              <a:t>In 2008, Mumbai was named an alpha world city. </a:t>
            </a:r>
          </a:p>
          <a:p>
            <a:r>
              <a:rPr lang="en-IN" dirty="0"/>
              <a:t>It has the highest number of millionaires and billionaires among all cities in India. </a:t>
            </a:r>
          </a:p>
          <a:p>
            <a:r>
              <a:rPr lang="en-IN" dirty="0"/>
              <a:t>Mumbai is home to three UNESCO World Heritage Sites: the Elephanta Caves, Chhatrapati Shivaji Maharaj Terminus, and the city's distinctive ensemble of Victorian and Art Deco buildings.</a:t>
            </a:r>
          </a:p>
          <a:p>
            <a:endParaRPr lang="en-IN" dirty="0"/>
          </a:p>
        </p:txBody>
      </p:sp>
    </p:spTree>
    <p:extLst>
      <p:ext uri="{BB962C8B-B14F-4D97-AF65-F5344CB8AC3E}">
        <p14:creationId xmlns:p14="http://schemas.microsoft.com/office/powerpoint/2010/main" val="319142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813C33-9046-422B-8CED-7C868416596E}"/>
              </a:ext>
            </a:extLst>
          </p:cNvPr>
          <p:cNvSpPr>
            <a:spLocks noGrp="1"/>
          </p:cNvSpPr>
          <p:nvPr>
            <p:ph type="title"/>
          </p:nvPr>
        </p:nvSpPr>
        <p:spPr>
          <a:xfrm>
            <a:off x="855266" y="618518"/>
            <a:ext cx="2851417" cy="1478570"/>
          </a:xfrm>
        </p:spPr>
        <p:txBody>
          <a:bodyPr>
            <a:normAutofit/>
          </a:bodyPr>
          <a:lstStyle/>
          <a:p>
            <a:r>
              <a:rPr lang="en-IN" sz="3200">
                <a:solidFill>
                  <a:srgbClr val="FFFFFF"/>
                </a:solidFill>
              </a:rPr>
              <a:t>Result</a:t>
            </a:r>
          </a:p>
        </p:txBody>
      </p:sp>
      <p:sp>
        <p:nvSpPr>
          <p:cNvPr id="3" name="Content Placeholder 2">
            <a:extLst>
              <a:ext uri="{FF2B5EF4-FFF2-40B4-BE49-F238E27FC236}">
                <a16:creationId xmlns:a16="http://schemas.microsoft.com/office/drawing/2014/main" id="{513D383D-F523-46AD-8018-2A4497A9B678}"/>
              </a:ext>
            </a:extLst>
          </p:cNvPr>
          <p:cNvSpPr>
            <a:spLocks noGrp="1"/>
          </p:cNvSpPr>
          <p:nvPr>
            <p:ph idx="1"/>
          </p:nvPr>
        </p:nvSpPr>
        <p:spPr>
          <a:xfrm>
            <a:off x="844620" y="2249487"/>
            <a:ext cx="2862444" cy="3957302"/>
          </a:xfrm>
        </p:spPr>
        <p:txBody>
          <a:bodyPr>
            <a:normAutofit/>
          </a:bodyPr>
          <a:lstStyle/>
          <a:p>
            <a:r>
              <a:rPr lang="en-IN" sz="1400">
                <a:solidFill>
                  <a:srgbClr val="FFFFFF"/>
                </a:solidFill>
              </a:rPr>
              <a:t>Solutions to the problems given above in the Problems section: </a:t>
            </a:r>
          </a:p>
          <a:p>
            <a:pPr lvl="0"/>
            <a:r>
              <a:rPr lang="en-IN" sz="1400">
                <a:solidFill>
                  <a:srgbClr val="FFFFFF"/>
                </a:solidFill>
              </a:rPr>
              <a:t>The neighborhoods of Mumbai City that have top rated venues of the given category.</a:t>
            </a:r>
          </a:p>
          <a:p>
            <a:pPr lvl="1"/>
            <a:r>
              <a:rPr lang="en-IN" sz="1400">
                <a:solidFill>
                  <a:srgbClr val="FFFFFF"/>
                </a:solidFill>
              </a:rPr>
              <a:t>Lower Parel</a:t>
            </a:r>
          </a:p>
          <a:p>
            <a:pPr lvl="1"/>
            <a:r>
              <a:rPr lang="en-IN" sz="1400">
                <a:solidFill>
                  <a:srgbClr val="FFFFFF"/>
                </a:solidFill>
              </a:rPr>
              <a:t>Hiranandani Gardens</a:t>
            </a:r>
          </a:p>
          <a:p>
            <a:pPr lvl="1"/>
            <a:r>
              <a:rPr lang="en-IN" sz="1400">
                <a:solidFill>
                  <a:srgbClr val="FFFFFF"/>
                </a:solidFill>
              </a:rPr>
              <a:t>Pali Hill</a:t>
            </a:r>
          </a:p>
          <a:p>
            <a:pPr lvl="1"/>
            <a:r>
              <a:rPr lang="en-IN" sz="1400">
                <a:solidFill>
                  <a:srgbClr val="FFFFFF"/>
                </a:solidFill>
              </a:rPr>
              <a:t>Churchgate</a:t>
            </a:r>
          </a:p>
          <a:p>
            <a:pPr lvl="1"/>
            <a:r>
              <a:rPr lang="en-IN" sz="1400">
                <a:solidFill>
                  <a:srgbClr val="FFFFFF"/>
                </a:solidFill>
              </a:rPr>
              <a:t>Sahar</a:t>
            </a: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489E28DA-F9DD-488A-8EB8-A4E5D2AFD0EA}"/>
              </a:ext>
            </a:extLst>
          </p:cNvPr>
          <p:cNvPicPr/>
          <p:nvPr/>
        </p:nvPicPr>
        <p:blipFill>
          <a:blip r:embed="rId3"/>
          <a:stretch>
            <a:fillRect/>
          </a:stretch>
        </p:blipFill>
        <p:spPr>
          <a:xfrm>
            <a:off x="4711778" y="2357366"/>
            <a:ext cx="6844045" cy="2138763"/>
          </a:xfrm>
          <a:prstGeom prst="rect">
            <a:avLst/>
          </a:prstGeom>
        </p:spPr>
      </p:pic>
    </p:spTree>
    <p:extLst>
      <p:ext uri="{BB962C8B-B14F-4D97-AF65-F5344CB8AC3E}">
        <p14:creationId xmlns:p14="http://schemas.microsoft.com/office/powerpoint/2010/main" val="298781359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9574B7B-38A2-4D07-8542-1845ACF30520}"/>
              </a:ext>
            </a:extLst>
          </p:cNvPr>
          <p:cNvSpPr>
            <a:spLocks noGrp="1"/>
          </p:cNvSpPr>
          <p:nvPr>
            <p:ph type="title"/>
          </p:nvPr>
        </p:nvSpPr>
        <p:spPr>
          <a:xfrm>
            <a:off x="1141413" y="1082673"/>
            <a:ext cx="2869416" cy="4708528"/>
          </a:xfrm>
        </p:spPr>
        <p:txBody>
          <a:bodyPr>
            <a:normAutofit/>
          </a:bodyPr>
          <a:lstStyle/>
          <a:p>
            <a:pPr algn="r"/>
            <a:r>
              <a:rPr lang="en-IN" sz="4000"/>
              <a:t>result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8D2EF9-D9E8-43FA-AB01-38E9BB03229E}"/>
              </a:ext>
            </a:extLst>
          </p:cNvPr>
          <p:cNvSpPr>
            <a:spLocks noGrp="1"/>
          </p:cNvSpPr>
          <p:nvPr>
            <p:ph idx="1"/>
          </p:nvPr>
        </p:nvSpPr>
        <p:spPr>
          <a:xfrm>
            <a:off x="5297763" y="1082673"/>
            <a:ext cx="5751237" cy="4708528"/>
          </a:xfrm>
        </p:spPr>
        <p:txBody>
          <a:bodyPr anchor="ctr">
            <a:normAutofit/>
          </a:bodyPr>
          <a:lstStyle/>
          <a:p>
            <a:pPr lvl="0">
              <a:lnSpc>
                <a:spcPct val="110000"/>
              </a:lnSpc>
            </a:pPr>
            <a:r>
              <a:rPr lang="en-IN" sz="1500" dirty="0"/>
              <a:t>The top-rated venues of Mumbai City of the given category are:</a:t>
            </a:r>
          </a:p>
          <a:p>
            <a:pPr lvl="1">
              <a:lnSpc>
                <a:spcPct val="110000"/>
              </a:lnSpc>
            </a:pPr>
            <a:r>
              <a:rPr lang="en-IN" sz="1500" dirty="0"/>
              <a:t>Pronto</a:t>
            </a:r>
          </a:p>
          <a:p>
            <a:pPr lvl="1">
              <a:lnSpc>
                <a:spcPct val="110000"/>
              </a:lnSpc>
            </a:pPr>
            <a:r>
              <a:rPr lang="en-IN" sz="1500" dirty="0"/>
              <a:t>Café </a:t>
            </a:r>
            <a:r>
              <a:rPr lang="en-IN" sz="1500" dirty="0" err="1"/>
              <a:t>Mangli</a:t>
            </a:r>
            <a:endParaRPr lang="en-IN" sz="1500" dirty="0"/>
          </a:p>
          <a:p>
            <a:pPr lvl="1">
              <a:lnSpc>
                <a:spcPct val="110000"/>
              </a:lnSpc>
            </a:pPr>
            <a:r>
              <a:rPr lang="en-IN" sz="1500" dirty="0"/>
              <a:t>Mia Cucina</a:t>
            </a:r>
          </a:p>
          <a:p>
            <a:pPr lvl="1">
              <a:lnSpc>
                <a:spcPct val="110000"/>
              </a:lnSpc>
            </a:pPr>
            <a:r>
              <a:rPr lang="en-IN" sz="1500" dirty="0"/>
              <a:t>Out of the Blue</a:t>
            </a:r>
          </a:p>
          <a:p>
            <a:pPr lvl="1">
              <a:lnSpc>
                <a:spcPct val="110000"/>
              </a:lnSpc>
            </a:pPr>
            <a:r>
              <a:rPr lang="en-IN" sz="1500" dirty="0"/>
              <a:t>Salt Water Café</a:t>
            </a:r>
          </a:p>
          <a:p>
            <a:pPr lvl="1">
              <a:lnSpc>
                <a:spcPct val="110000"/>
              </a:lnSpc>
            </a:pPr>
            <a:r>
              <a:rPr lang="en-IN" sz="1500" dirty="0" err="1"/>
              <a:t>Stax</a:t>
            </a:r>
            <a:endParaRPr lang="en-IN" sz="1500" dirty="0"/>
          </a:p>
          <a:p>
            <a:pPr>
              <a:lnSpc>
                <a:spcPct val="110000"/>
              </a:lnSpc>
            </a:pPr>
            <a:r>
              <a:rPr lang="en-IN" sz="1500" dirty="0"/>
              <a:t> </a:t>
            </a:r>
          </a:p>
          <a:p>
            <a:pPr lvl="0">
              <a:lnSpc>
                <a:spcPct val="110000"/>
              </a:lnSpc>
            </a:pPr>
            <a:r>
              <a:rPr lang="en-IN" sz="1500" dirty="0"/>
              <a:t>Best places to stay if you prefer particular type of venues:</a:t>
            </a:r>
          </a:p>
          <a:p>
            <a:pPr lvl="1">
              <a:lnSpc>
                <a:spcPct val="110000"/>
              </a:lnSpc>
            </a:pPr>
            <a:r>
              <a:rPr lang="en-IN" sz="1500" dirty="0"/>
              <a:t>Lower Parel</a:t>
            </a:r>
          </a:p>
          <a:p>
            <a:pPr lvl="1">
              <a:lnSpc>
                <a:spcPct val="110000"/>
              </a:lnSpc>
            </a:pPr>
            <a:r>
              <a:rPr lang="en-IN" sz="1500" dirty="0"/>
              <a:t>Hiranandani Gardens</a:t>
            </a:r>
          </a:p>
          <a:p>
            <a:pPr lvl="1">
              <a:lnSpc>
                <a:spcPct val="110000"/>
              </a:lnSpc>
            </a:pPr>
            <a:r>
              <a:rPr lang="en-IN" sz="1500" dirty="0"/>
              <a:t>Pali Hill</a:t>
            </a:r>
          </a:p>
          <a:p>
            <a:pPr lvl="1">
              <a:lnSpc>
                <a:spcPct val="110000"/>
              </a:lnSpc>
            </a:pPr>
            <a:r>
              <a:rPr lang="en-IN" sz="1500" dirty="0"/>
              <a:t>Churchgate</a:t>
            </a:r>
          </a:p>
          <a:p>
            <a:pPr lvl="1">
              <a:lnSpc>
                <a:spcPct val="110000"/>
              </a:lnSpc>
            </a:pPr>
            <a:r>
              <a:rPr lang="en-IN" sz="1500" dirty="0"/>
              <a:t>Sahar</a:t>
            </a:r>
          </a:p>
          <a:p>
            <a:pPr>
              <a:lnSpc>
                <a:spcPct val="110000"/>
              </a:lnSpc>
            </a:pPr>
            <a:endParaRPr lang="en-IN" sz="15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3765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2981232-625D-4B25-94E1-76B665B01B16}"/>
              </a:ext>
            </a:extLst>
          </p:cNvPr>
          <p:cNvSpPr>
            <a:spLocks noGrp="1"/>
          </p:cNvSpPr>
          <p:nvPr>
            <p:ph type="title"/>
          </p:nvPr>
        </p:nvSpPr>
        <p:spPr>
          <a:xfrm>
            <a:off x="1141413" y="1082673"/>
            <a:ext cx="2869416" cy="4708528"/>
          </a:xfrm>
        </p:spPr>
        <p:txBody>
          <a:bodyPr>
            <a:normAutofit/>
          </a:bodyPr>
          <a:lstStyle/>
          <a:p>
            <a:pPr algn="r"/>
            <a:r>
              <a:rPr lang="en-IN" sz="4000"/>
              <a:t>result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5AB111-507A-4B6E-9DF5-28DE9FC17D02}"/>
              </a:ext>
            </a:extLst>
          </p:cNvPr>
          <p:cNvSpPr>
            <a:spLocks noGrp="1"/>
          </p:cNvSpPr>
          <p:nvPr>
            <p:ph idx="1"/>
          </p:nvPr>
        </p:nvSpPr>
        <p:spPr>
          <a:xfrm>
            <a:off x="5297763" y="1082673"/>
            <a:ext cx="5751237" cy="4708528"/>
          </a:xfrm>
        </p:spPr>
        <p:txBody>
          <a:bodyPr anchor="ctr">
            <a:normAutofit/>
          </a:bodyPr>
          <a:lstStyle/>
          <a:p>
            <a:pPr lvl="0"/>
            <a:r>
              <a:rPr lang="en-IN" sz="1800"/>
              <a:t>Neighborhoods around Mumbai can be clustered into 5 types with top visited venues:</a:t>
            </a:r>
          </a:p>
          <a:p>
            <a:r>
              <a:rPr lang="en-IN" sz="1800"/>
              <a:t>Cluster 1: Mixed top visited venues</a:t>
            </a:r>
          </a:p>
          <a:p>
            <a:r>
              <a:rPr lang="en-IN" sz="1800"/>
              <a:t>Cluster 2: Indian Restaurant, Zoo, Dhaba, Fast Food Restaurant, etc.</a:t>
            </a:r>
          </a:p>
          <a:p>
            <a:r>
              <a:rPr lang="en-IN" sz="1800"/>
              <a:t>Cluster 3: Chinese Restaurant, Dhaba, Fast Food Restaurant, Farmers Market, etc.</a:t>
            </a:r>
          </a:p>
          <a:p>
            <a:r>
              <a:rPr lang="en-IN" sz="1800"/>
              <a:t>Cluster 4: Pub, Zoo, Dessert Shop, Farmers Market, etc.</a:t>
            </a:r>
          </a:p>
          <a:p>
            <a:r>
              <a:rPr lang="en-IN" sz="1800"/>
              <a:t>Cluster 5: Hotel, Zoo, Dhaba, Fast Food Restaurant, etc.</a:t>
            </a:r>
          </a:p>
          <a:p>
            <a:endParaRPr lang="en-IN"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57531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FB0F870-0C15-429E-AE87-A9C4E088CAF4}"/>
              </a:ext>
            </a:extLst>
          </p:cNvPr>
          <p:cNvSpPr>
            <a:spLocks noGrp="1"/>
          </p:cNvSpPr>
          <p:nvPr>
            <p:ph type="title"/>
          </p:nvPr>
        </p:nvSpPr>
        <p:spPr>
          <a:xfrm>
            <a:off x="1141413" y="1082673"/>
            <a:ext cx="2869416" cy="4708528"/>
          </a:xfrm>
        </p:spPr>
        <p:txBody>
          <a:bodyPr>
            <a:normAutofit/>
          </a:bodyPr>
          <a:lstStyle/>
          <a:p>
            <a:pPr algn="r"/>
            <a:r>
              <a:rPr lang="en-IN" sz="3400"/>
              <a:t>Conclusion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3EF742-7437-4E84-926B-4FF4A8A0015A}"/>
              </a:ext>
            </a:extLst>
          </p:cNvPr>
          <p:cNvSpPr>
            <a:spLocks noGrp="1"/>
          </p:cNvSpPr>
          <p:nvPr>
            <p:ph idx="1"/>
          </p:nvPr>
        </p:nvSpPr>
        <p:spPr>
          <a:xfrm>
            <a:off x="5297763" y="1082673"/>
            <a:ext cx="5751237" cy="4708528"/>
          </a:xfrm>
        </p:spPr>
        <p:txBody>
          <a:bodyPr anchor="ctr">
            <a:normAutofit/>
          </a:bodyPr>
          <a:lstStyle/>
          <a:p>
            <a:r>
              <a:rPr lang="en-IN" sz="1800" dirty="0"/>
              <a:t>Best venues and neighborhoods for the category of venue given as Input were found and successfully visualized on maps and also using plots. </a:t>
            </a:r>
            <a:r>
              <a:rPr lang="en-IN" sz="1800" dirty="0" err="1"/>
              <a:t>KMeans</a:t>
            </a:r>
            <a:r>
              <a:rPr lang="en-IN" sz="1800" dirty="0"/>
              <a:t> Clustering model was built and used to successfully cluster neighborhoods around the Mumbai City. </a:t>
            </a:r>
          </a:p>
          <a:p>
            <a:r>
              <a:rPr lang="en-IN" sz="1800" dirty="0"/>
              <a:t>There is always room for improvement and hence the solution provided above can also be improved to get best results depending upon the data.</a:t>
            </a:r>
          </a:p>
          <a:p>
            <a:endParaRPr lang="en-IN"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9669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6075-05F7-4AC7-8865-BBD0CF07FFAB}"/>
              </a:ext>
            </a:extLst>
          </p:cNvPr>
          <p:cNvSpPr>
            <a:spLocks noGrp="1"/>
          </p:cNvSpPr>
          <p:nvPr>
            <p:ph type="title"/>
          </p:nvPr>
        </p:nvSpPr>
        <p:spPr/>
        <p:txBody>
          <a:bodyPr/>
          <a:lstStyle/>
          <a:p>
            <a:r>
              <a:rPr lang="en-IN" dirty="0"/>
              <a:t>About Mumbai city</a:t>
            </a:r>
          </a:p>
        </p:txBody>
      </p:sp>
      <p:sp>
        <p:nvSpPr>
          <p:cNvPr id="3" name="Content Placeholder 2">
            <a:extLst>
              <a:ext uri="{FF2B5EF4-FFF2-40B4-BE49-F238E27FC236}">
                <a16:creationId xmlns:a16="http://schemas.microsoft.com/office/drawing/2014/main" id="{68A57453-B8D0-4239-957A-5DDDCCE56CD3}"/>
              </a:ext>
            </a:extLst>
          </p:cNvPr>
          <p:cNvSpPr>
            <a:spLocks noGrp="1"/>
          </p:cNvSpPr>
          <p:nvPr>
            <p:ph idx="1"/>
          </p:nvPr>
        </p:nvSpPr>
        <p:spPr>
          <a:xfrm>
            <a:off x="1141412" y="2249487"/>
            <a:ext cx="9905999" cy="3541714"/>
          </a:xfrm>
        </p:spPr>
        <p:txBody>
          <a:bodyPr>
            <a:normAutofit fontScale="70000" lnSpcReduction="20000"/>
          </a:bodyPr>
          <a:lstStyle/>
          <a:p>
            <a:r>
              <a:rPr lang="en-IN" dirty="0"/>
              <a:t>It is also one of the world's top ten centres of commerce in terms of global financial flow, generating 6.16% of India's GDP and accounting for 25% of industrial output, 70% of maritime trade in India, and 70% of capital transactions to India's economy. </a:t>
            </a:r>
          </a:p>
          <a:p>
            <a:r>
              <a:rPr lang="en-IN" dirty="0"/>
              <a:t>Mumbai's billionaires had the highest average wealth of any city in the world in 2008. The city houses important financial institutions and the corporate headquarters of numerous Indian companies and multinational corporations. It is also home to some of India's premier scientific and nuclear institutes. </a:t>
            </a:r>
          </a:p>
          <a:p>
            <a:r>
              <a:rPr lang="en-IN" dirty="0"/>
              <a:t>The city also houses India's Hindi (Bollywood) and Marathi cinema industries. Mumbai's business opportunities attract migrants from all over India. Tourists from various countries around the world visit Mumbai.</a:t>
            </a:r>
          </a:p>
          <a:p>
            <a:r>
              <a:rPr lang="en-IN" dirty="0"/>
              <a:t>With such a huge population and many venues for various purposes its often hard to choose the best one. Therefore, this project will help user decide best neighborhoods, best venues, etc</a:t>
            </a:r>
          </a:p>
          <a:p>
            <a:endParaRPr lang="en-IN" dirty="0"/>
          </a:p>
        </p:txBody>
      </p:sp>
    </p:spTree>
    <p:extLst>
      <p:ext uri="{BB962C8B-B14F-4D97-AF65-F5344CB8AC3E}">
        <p14:creationId xmlns:p14="http://schemas.microsoft.com/office/powerpoint/2010/main" val="151495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88AA-FFE1-43CA-ABFF-9786DD749501}"/>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EAF10399-D508-42C7-A581-79CD1B0DA566}"/>
              </a:ext>
            </a:extLst>
          </p:cNvPr>
          <p:cNvSpPr>
            <a:spLocks noGrp="1"/>
          </p:cNvSpPr>
          <p:nvPr>
            <p:ph idx="1"/>
          </p:nvPr>
        </p:nvSpPr>
        <p:spPr/>
        <p:txBody>
          <a:bodyPr>
            <a:normAutofit lnSpcReduction="10000"/>
          </a:bodyPr>
          <a:lstStyle/>
          <a:p>
            <a:pPr marL="0" lvl="0" indent="0">
              <a:buNone/>
            </a:pPr>
            <a:r>
              <a:rPr lang="en-IN" dirty="0"/>
              <a:t>Depending upon user input follows in problems are solved:</a:t>
            </a:r>
          </a:p>
          <a:p>
            <a:pPr lvl="0"/>
            <a:r>
              <a:rPr lang="en-IN" dirty="0"/>
              <a:t>What are the places of Mumbai City that have top rated venues of the given category?</a:t>
            </a:r>
          </a:p>
          <a:p>
            <a:pPr lvl="0"/>
            <a:r>
              <a:rPr lang="en-IN" dirty="0"/>
              <a:t>What are the top-rated venues of Mumbai City of the given category?</a:t>
            </a:r>
          </a:p>
          <a:p>
            <a:pPr lvl="0"/>
            <a:r>
              <a:rPr lang="en-IN" dirty="0"/>
              <a:t>Which are the best places to stay if you prefer particular type of venues such as Gyms, Pubs, Italian Restaurant, Chinese Restaurant, etc. ?</a:t>
            </a:r>
          </a:p>
          <a:p>
            <a:pPr lvl="0"/>
            <a:r>
              <a:rPr lang="en-IN" dirty="0"/>
              <a:t>How are the neighborhoods around the Mumbai clustered?</a:t>
            </a:r>
          </a:p>
        </p:txBody>
      </p:sp>
    </p:spTree>
    <p:extLst>
      <p:ext uri="{BB962C8B-B14F-4D97-AF65-F5344CB8AC3E}">
        <p14:creationId xmlns:p14="http://schemas.microsoft.com/office/powerpoint/2010/main" val="132470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B2B2-71F7-4511-9675-42438FF69FC5}"/>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32EF3BB9-440D-4C3D-90A8-EF342288FA02}"/>
              </a:ext>
            </a:extLst>
          </p:cNvPr>
          <p:cNvSpPr>
            <a:spLocks noGrp="1"/>
          </p:cNvSpPr>
          <p:nvPr>
            <p:ph idx="1"/>
          </p:nvPr>
        </p:nvSpPr>
        <p:spPr/>
        <p:txBody>
          <a:bodyPr>
            <a:normAutofit fontScale="70000" lnSpcReduction="20000"/>
          </a:bodyPr>
          <a:lstStyle/>
          <a:p>
            <a:pPr lvl="0"/>
            <a:r>
              <a:rPr lang="en-IN" dirty="0"/>
              <a:t>Mumbai City data that contains list Boroughs, Neighbourhoods along with their Latitude and Longitude.</a:t>
            </a:r>
            <a:endParaRPr lang="en-IN" sz="2000" dirty="0"/>
          </a:p>
          <a:p>
            <a:pPr lvl="1"/>
            <a:r>
              <a:rPr lang="en-IN" dirty="0"/>
              <a:t>Data source : </a:t>
            </a:r>
            <a:r>
              <a:rPr lang="en-IN" u="sng" dirty="0">
                <a:hlinkClick r:id="rId2"/>
              </a:rPr>
              <a:t>https://en.wikipedia.org/wiki/List_of_neighbourhoods_in_Mumbai</a:t>
            </a:r>
            <a:endParaRPr lang="en-IN" sz="1800" dirty="0"/>
          </a:p>
          <a:p>
            <a:pPr lvl="1"/>
            <a:r>
              <a:rPr lang="en-IN" dirty="0"/>
              <a:t>Description : This website contains the required information. After cleaning this data, it will be used to explore various neighbourhoods of Mumbai City.</a:t>
            </a:r>
            <a:endParaRPr lang="en-IN" sz="2000" dirty="0"/>
          </a:p>
          <a:p>
            <a:pPr lvl="0"/>
            <a:r>
              <a:rPr lang="en-IN" dirty="0"/>
              <a:t>Venues of certain category given by user, details of venues of certain category and top venues in each neighbourhood of Mumbai City.</a:t>
            </a:r>
            <a:endParaRPr lang="en-IN" sz="2000" dirty="0"/>
          </a:p>
          <a:p>
            <a:pPr lvl="1"/>
            <a:r>
              <a:rPr lang="en-IN" dirty="0"/>
              <a:t>Data source : Foursquare API</a:t>
            </a:r>
            <a:endParaRPr lang="en-IN" sz="1800" dirty="0"/>
          </a:p>
          <a:p>
            <a:pPr lvl="1"/>
            <a:r>
              <a:rPr lang="en-IN" dirty="0"/>
              <a:t>Description : By using this API required information can be fetched and after converting it to data frames it can be cleaned and used to get required data.</a:t>
            </a:r>
            <a:endParaRPr lang="en-IN" sz="2000" dirty="0"/>
          </a:p>
          <a:p>
            <a:pPr lvl="0"/>
            <a:r>
              <a:rPr lang="en-IN" dirty="0"/>
              <a:t>Locating the coordinates of addresses and  cities.</a:t>
            </a:r>
            <a:endParaRPr lang="en-IN" sz="2000" dirty="0"/>
          </a:p>
          <a:p>
            <a:pPr lvl="1"/>
            <a:r>
              <a:rPr lang="en-IN" dirty="0"/>
              <a:t>Data source : geopy-geocoders (Third party geocoders and other data sources) </a:t>
            </a:r>
            <a:endParaRPr lang="en-IN" sz="1800" dirty="0"/>
          </a:p>
          <a:p>
            <a:pPr lvl="1"/>
            <a:r>
              <a:rPr lang="en-IN" dirty="0"/>
              <a:t>Description : This will be used to fetch co-ordinates of location.</a:t>
            </a:r>
            <a:endParaRPr lang="en-IN" sz="1800" dirty="0"/>
          </a:p>
        </p:txBody>
      </p:sp>
    </p:spTree>
    <p:extLst>
      <p:ext uri="{BB962C8B-B14F-4D97-AF65-F5344CB8AC3E}">
        <p14:creationId xmlns:p14="http://schemas.microsoft.com/office/powerpoint/2010/main" val="346799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5" name="Group 9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2" name="Group 9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93" name="Group 9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32" name="Rectangle 13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487E9B-449D-44F4-8119-3A526155FC39}"/>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a:t>Methodology</a:t>
            </a:r>
          </a:p>
        </p:txBody>
      </p:sp>
      <p:sp>
        <p:nvSpPr>
          <p:cNvPr id="4" name="Text Placeholder 3">
            <a:extLst>
              <a:ext uri="{FF2B5EF4-FFF2-40B4-BE49-F238E27FC236}">
                <a16:creationId xmlns:a16="http://schemas.microsoft.com/office/drawing/2014/main" id="{6746BB36-6938-47C2-AAF3-2FA6E454323B}"/>
              </a:ext>
            </a:extLst>
          </p:cNvPr>
          <p:cNvSpPr>
            <a:spLocks noGrp="1"/>
          </p:cNvSpPr>
          <p:nvPr>
            <p:ph type="body" sz="half" idx="2"/>
          </p:nvPr>
        </p:nvSpPr>
        <p:spPr>
          <a:xfrm>
            <a:off x="1141412" y="2249487"/>
            <a:ext cx="4459287" cy="3965046"/>
          </a:xfrm>
        </p:spPr>
        <p:txBody>
          <a:bodyPr vert="horz" lIns="91440" tIns="45720" rIns="91440" bIns="45720" rtlCol="0">
            <a:normAutofit/>
          </a:bodyPr>
          <a:lstStyle/>
          <a:p>
            <a:pPr marL="342900" lvl="0" indent="-228600">
              <a:lnSpc>
                <a:spcPct val="110000"/>
              </a:lnSpc>
              <a:spcAft>
                <a:spcPts val="0"/>
              </a:spcAft>
              <a:buFont typeface="Arial" panose="020B0604020202020204" pitchFamily="34" charset="0"/>
              <a:buChar char="•"/>
            </a:pPr>
            <a:r>
              <a:rPr lang="en-US" sz="1700"/>
              <a:t>Importing necessary libraries and defining functions to get venues of certain type, get details of venue and get venues around neighborhood.</a:t>
            </a:r>
          </a:p>
          <a:p>
            <a:pPr marL="342900" lvl="0" indent="-228600">
              <a:lnSpc>
                <a:spcPct val="110000"/>
              </a:lnSpc>
              <a:spcAft>
                <a:spcPts val="0"/>
              </a:spcAft>
              <a:buFont typeface="Arial" panose="020B0604020202020204" pitchFamily="34" charset="0"/>
              <a:buChar char="•"/>
            </a:pPr>
            <a:r>
              <a:rPr lang="en-US" sz="1700"/>
              <a:t>Download dataset containing of Postal Code, Boroughs and Neighborhoods from link.</a:t>
            </a:r>
          </a:p>
          <a:p>
            <a:pPr marL="342900" lvl="0" indent="-228600">
              <a:lnSpc>
                <a:spcPct val="110000"/>
              </a:lnSpc>
              <a:spcAft>
                <a:spcPts val="800"/>
              </a:spcAft>
              <a:buFont typeface="Arial" panose="020B0604020202020204" pitchFamily="34" charset="0"/>
              <a:buChar char="•"/>
            </a:pPr>
            <a:r>
              <a:rPr lang="en-US" sz="1700"/>
              <a:t>Cleaning of dataset obtained above.</a:t>
            </a:r>
          </a:p>
          <a:p>
            <a:pPr marL="342900" indent="-228600">
              <a:lnSpc>
                <a:spcPct val="110000"/>
              </a:lnSpc>
              <a:spcAft>
                <a:spcPts val="800"/>
              </a:spcAft>
              <a:buFont typeface="Arial" panose="020B0604020202020204" pitchFamily="34" charset="0"/>
              <a:buChar char="•"/>
            </a:pPr>
            <a:r>
              <a:rPr lang="en-US" sz="1700"/>
              <a:t>Fetching co-ordinates of Mumbai using geopy.</a:t>
            </a:r>
          </a:p>
          <a:p>
            <a:pPr marL="342900" indent="-228600">
              <a:lnSpc>
                <a:spcPct val="110000"/>
              </a:lnSpc>
              <a:spcAft>
                <a:spcPts val="800"/>
              </a:spcAft>
              <a:buFont typeface="Arial" panose="020B0604020202020204" pitchFamily="34" charset="0"/>
              <a:buChar char="•"/>
            </a:pPr>
            <a:r>
              <a:rPr lang="en-US" sz="1700"/>
              <a:t>Visualizing Map of Mumbai City with Neighborhoods superimposed on top.</a:t>
            </a:r>
          </a:p>
        </p:txBody>
      </p:sp>
      <p:pic>
        <p:nvPicPr>
          <p:cNvPr id="5" name="Picture 4">
            <a:extLst>
              <a:ext uri="{FF2B5EF4-FFF2-40B4-BE49-F238E27FC236}">
                <a16:creationId xmlns:a16="http://schemas.microsoft.com/office/drawing/2014/main" id="{4F54538F-5DAE-46D0-B658-9FD6564F2B57}"/>
              </a:ext>
            </a:extLst>
          </p:cNvPr>
          <p:cNvPicPr/>
          <p:nvPr/>
        </p:nvPicPr>
        <p:blipFill>
          <a:blip r:embed="rId4"/>
          <a:stretch>
            <a:fillRect/>
          </a:stretch>
        </p:blipFill>
        <p:spPr>
          <a:xfrm>
            <a:off x="6669674" y="618518"/>
            <a:ext cx="4308930"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6" name="Group 13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69412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4F1802-F358-44C1-8BBD-AE6676C84B20}"/>
              </a:ext>
            </a:extLst>
          </p:cNvPr>
          <p:cNvSpPr>
            <a:spLocks noGrp="1"/>
          </p:cNvSpPr>
          <p:nvPr>
            <p:ph type="title"/>
          </p:nvPr>
        </p:nvSpPr>
        <p:spPr>
          <a:xfrm>
            <a:off x="855266" y="618518"/>
            <a:ext cx="2851417" cy="1478570"/>
          </a:xfrm>
        </p:spPr>
        <p:txBody>
          <a:bodyPr>
            <a:normAutofit/>
          </a:bodyPr>
          <a:lstStyle/>
          <a:p>
            <a:r>
              <a:rPr lang="en-IN" sz="3000" dirty="0">
                <a:solidFill>
                  <a:srgbClr val="FFFFFF"/>
                </a:solidFill>
              </a:rPr>
              <a:t>methodology</a:t>
            </a:r>
          </a:p>
        </p:txBody>
      </p:sp>
      <p:sp>
        <p:nvSpPr>
          <p:cNvPr id="8" name="Content Placeholder 7">
            <a:extLst>
              <a:ext uri="{FF2B5EF4-FFF2-40B4-BE49-F238E27FC236}">
                <a16:creationId xmlns:a16="http://schemas.microsoft.com/office/drawing/2014/main" id="{75C651C4-5506-4C82-BDCB-9E5F7ACF1AB5}"/>
              </a:ext>
            </a:extLst>
          </p:cNvPr>
          <p:cNvSpPr>
            <a:spLocks noGrp="1"/>
          </p:cNvSpPr>
          <p:nvPr>
            <p:ph idx="1"/>
          </p:nvPr>
        </p:nvSpPr>
        <p:spPr>
          <a:xfrm>
            <a:off x="844620" y="2249487"/>
            <a:ext cx="2862444" cy="3957302"/>
          </a:xfrm>
        </p:spPr>
        <p:txBody>
          <a:bodyPr>
            <a:normAutofit/>
          </a:bodyPr>
          <a:lstStyle/>
          <a:p>
            <a:pPr marL="285750" indent="-285750"/>
            <a:r>
              <a:rPr lang="en-GB" sz="1400" dirty="0">
                <a:solidFill>
                  <a:schemeClr val="bg1"/>
                </a:solidFill>
              </a:rPr>
              <a:t>Bar plot of Number of Neighborhoods in each borough of Mumbai.</a:t>
            </a:r>
          </a:p>
          <a:p>
            <a:pPr marL="285750" indent="-285750"/>
            <a:r>
              <a:rPr lang="en-IN" sz="1400" dirty="0">
                <a:solidFill>
                  <a:schemeClr val="bg1"/>
                </a:solidFill>
              </a:rPr>
              <a:t>Get input to find venues of certain category.</a:t>
            </a:r>
          </a:p>
          <a:p>
            <a:pPr marL="285750" indent="-285750"/>
            <a:r>
              <a:rPr lang="en-IN" sz="1400" dirty="0">
                <a:solidFill>
                  <a:schemeClr val="bg1"/>
                </a:solidFill>
              </a:rPr>
              <a:t>Using Foursquare API to download  data of venues containing of category given as input.</a:t>
            </a:r>
          </a:p>
          <a:p>
            <a:pPr marL="285750" indent="-285750"/>
            <a:r>
              <a:rPr lang="en-IN" sz="1400" dirty="0">
                <a:solidFill>
                  <a:schemeClr val="bg1"/>
                </a:solidFill>
              </a:rPr>
              <a:t>Converting data of venues to data frame and cleaning it.</a:t>
            </a:r>
          </a:p>
          <a:p>
            <a:pPr marL="285750" indent="-285750"/>
            <a:endParaRPr lang="en-IN" sz="1400" dirty="0">
              <a:solidFill>
                <a:schemeClr val="bg1"/>
              </a:solidFill>
            </a:endParaRPr>
          </a:p>
          <a:p>
            <a:pPr marL="285750" indent="-285750"/>
            <a:endParaRPr lang="en-IN" sz="1400" dirty="0">
              <a:solidFill>
                <a:schemeClr val="bg1"/>
              </a:solidFill>
            </a:endParaRPr>
          </a:p>
          <a:p>
            <a:endParaRPr lang="en-US" sz="1400" dirty="0">
              <a:solidFill>
                <a:schemeClr val="bg1"/>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87142A7D-7BC2-4AFA-84FD-33DCC5ED7163}"/>
              </a:ext>
            </a:extLst>
          </p:cNvPr>
          <p:cNvPicPr>
            <a:picLocks/>
          </p:cNvPicPr>
          <p:nvPr/>
        </p:nvPicPr>
        <p:blipFill>
          <a:blip r:embed="rId3"/>
          <a:stretch>
            <a:fillRect/>
          </a:stretch>
        </p:blipFill>
        <p:spPr>
          <a:xfrm>
            <a:off x="4711778" y="2383031"/>
            <a:ext cx="6844045" cy="2087433"/>
          </a:xfrm>
          <a:prstGeom prst="rect">
            <a:avLst/>
          </a:prstGeom>
        </p:spPr>
      </p:pic>
    </p:spTree>
    <p:extLst>
      <p:ext uri="{BB962C8B-B14F-4D97-AF65-F5344CB8AC3E}">
        <p14:creationId xmlns:p14="http://schemas.microsoft.com/office/powerpoint/2010/main" val="40294249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6"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2C1324B-A774-49EF-AE03-1F1E42F35F72}"/>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a:t>methodology</a:t>
            </a:r>
          </a:p>
        </p:txBody>
      </p:sp>
      <p:sp>
        <p:nvSpPr>
          <p:cNvPr id="4" name="Text Placeholder 3">
            <a:extLst>
              <a:ext uri="{FF2B5EF4-FFF2-40B4-BE49-F238E27FC236}">
                <a16:creationId xmlns:a16="http://schemas.microsoft.com/office/drawing/2014/main" id="{F62A95E7-EFBE-4907-B389-64F674F6EB65}"/>
              </a:ext>
            </a:extLst>
          </p:cNvPr>
          <p:cNvSpPr>
            <a:spLocks noGrp="1"/>
          </p:cNvSpPr>
          <p:nvPr>
            <p:ph type="body" sz="half" idx="2"/>
          </p:nvPr>
        </p:nvSpPr>
        <p:spPr>
          <a:xfrm>
            <a:off x="1141412" y="2249487"/>
            <a:ext cx="4459287" cy="3965046"/>
          </a:xfrm>
        </p:spPr>
        <p:txBody>
          <a:bodyPr vert="horz" lIns="91440" tIns="45720" rIns="91440" bIns="45720" rtlCol="0">
            <a:normAutofit/>
          </a:bodyPr>
          <a:lstStyle/>
          <a:p>
            <a:pPr marL="285750" indent="-228600">
              <a:buFont typeface="Arial" panose="020B0604020202020204" pitchFamily="34" charset="0"/>
              <a:buChar char="•"/>
            </a:pPr>
            <a:r>
              <a:rPr lang="en-US" sz="2000"/>
              <a:t>Visualizing Map of Mumbai City with Venues superimposed on top.</a:t>
            </a:r>
          </a:p>
          <a:p>
            <a:pPr marL="285750" indent="-228600">
              <a:buFont typeface="Arial" panose="020B0604020202020204" pitchFamily="34" charset="0"/>
              <a:buChar char="•"/>
            </a:pPr>
            <a:r>
              <a:rPr lang="en-US" sz="2000"/>
              <a:t>Bar plot of number of venues in each Borough of Mumbai</a:t>
            </a:r>
          </a:p>
          <a:p>
            <a:pPr marL="285750" indent="-228600">
              <a:buFont typeface="Arial" panose="020B0604020202020204" pitchFamily="34" charset="0"/>
              <a:buChar char="•"/>
            </a:pPr>
            <a:r>
              <a:rPr lang="en-US" sz="2000"/>
              <a:t>Bar plot of number of venues in top 15 neighborhoods of Mumbai</a:t>
            </a:r>
          </a:p>
          <a:p>
            <a:pPr marL="285750" indent="-228600">
              <a:buFont typeface="Arial" panose="020B0604020202020204" pitchFamily="34" charset="0"/>
              <a:buChar char="•"/>
            </a:pPr>
            <a:r>
              <a:rPr lang="en-US" sz="2000"/>
              <a:t>Using Foursquare API to download  data of details of venues containing of category given as input </a:t>
            </a:r>
          </a:p>
        </p:txBody>
      </p:sp>
      <p:pic>
        <p:nvPicPr>
          <p:cNvPr id="5" name="Picture 4">
            <a:extLst>
              <a:ext uri="{FF2B5EF4-FFF2-40B4-BE49-F238E27FC236}">
                <a16:creationId xmlns:a16="http://schemas.microsoft.com/office/drawing/2014/main" id="{7A875642-17AF-417D-A021-3CDF5D5E69F1}"/>
              </a:ext>
            </a:extLst>
          </p:cNvPr>
          <p:cNvPicPr>
            <a:picLocks noChangeAspect="1"/>
          </p:cNvPicPr>
          <p:nvPr/>
        </p:nvPicPr>
        <p:blipFill>
          <a:blip r:embed="rId4"/>
          <a:stretch>
            <a:fillRect/>
          </a:stretch>
        </p:blipFill>
        <p:spPr>
          <a:xfrm>
            <a:off x="7264250" y="618518"/>
            <a:ext cx="3119779"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7"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45964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7CAFC1-F0B0-4CE9-AFDE-C86047B45F9B}"/>
              </a:ext>
            </a:extLst>
          </p:cNvPr>
          <p:cNvSpPr>
            <a:spLocks noGrp="1"/>
          </p:cNvSpPr>
          <p:nvPr>
            <p:ph type="title"/>
          </p:nvPr>
        </p:nvSpPr>
        <p:spPr>
          <a:xfrm>
            <a:off x="692456" y="620409"/>
            <a:ext cx="3200355" cy="1478570"/>
          </a:xfrm>
        </p:spPr>
        <p:txBody>
          <a:bodyPr>
            <a:normAutofit/>
          </a:bodyPr>
          <a:lstStyle/>
          <a:p>
            <a:r>
              <a:rPr lang="en-IN" sz="3200" dirty="0">
                <a:solidFill>
                  <a:srgbClr val="FFFFFF"/>
                </a:solidFill>
              </a:rPr>
              <a:t>methodology</a:t>
            </a:r>
          </a:p>
        </p:txBody>
      </p:sp>
      <p:sp>
        <p:nvSpPr>
          <p:cNvPr id="8" name="Content Placeholder 7">
            <a:extLst>
              <a:ext uri="{FF2B5EF4-FFF2-40B4-BE49-F238E27FC236}">
                <a16:creationId xmlns:a16="http://schemas.microsoft.com/office/drawing/2014/main" id="{168AF79F-A857-4F20-8EAC-924485DECF5D}"/>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Dataframe consisting of details of venues</a:t>
            </a:r>
          </a:p>
          <a:p>
            <a:r>
              <a:rPr lang="en-GB" sz="1400" dirty="0">
                <a:solidFill>
                  <a:srgbClr val="FFFFFF"/>
                </a:solidFill>
              </a:rPr>
              <a:t>Creating dataframe containing neighborhood and average rating</a:t>
            </a:r>
          </a:p>
          <a:p>
            <a:r>
              <a:rPr lang="en-GB" sz="1400" dirty="0">
                <a:solidFill>
                  <a:srgbClr val="FFFFFF"/>
                </a:solidFill>
              </a:rPr>
              <a:t>Creating dataframe containing borough and average rating</a:t>
            </a:r>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A5DB3E7F-094C-4125-AC31-E894E0A7A13C}"/>
              </a:ext>
            </a:extLst>
          </p:cNvPr>
          <p:cNvPicPr>
            <a:picLocks noChangeAspect="1"/>
          </p:cNvPicPr>
          <p:nvPr/>
        </p:nvPicPr>
        <p:blipFill>
          <a:blip r:embed="rId3"/>
          <a:stretch>
            <a:fillRect/>
          </a:stretch>
        </p:blipFill>
        <p:spPr>
          <a:xfrm>
            <a:off x="4711778" y="2663511"/>
            <a:ext cx="6844045" cy="1526473"/>
          </a:xfrm>
          <a:prstGeom prst="rect">
            <a:avLst/>
          </a:prstGeom>
        </p:spPr>
      </p:pic>
    </p:spTree>
    <p:extLst>
      <p:ext uri="{BB962C8B-B14F-4D97-AF65-F5344CB8AC3E}">
        <p14:creationId xmlns:p14="http://schemas.microsoft.com/office/powerpoint/2010/main" val="202765811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Tw Cen MT</vt:lpstr>
      <vt:lpstr>Circuit</vt:lpstr>
      <vt:lpstr>Finding Best Venues, Finding Best Neighbourhoods, Segmenting and Clustering Neighbourhoods in Mumbai City</vt:lpstr>
      <vt:lpstr>About Mumbai city</vt:lpstr>
      <vt:lpstr>About Mumbai city</vt:lpstr>
      <vt:lpstr>Problems</vt:lpstr>
      <vt:lpstr>Data Section</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Result</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Venues, Finding Best Neighbourhoods, Segmenting and Clustering Neighbourhoods in Mumbai City</dc:title>
  <dc:creator>Chinmay Salvi</dc:creator>
  <cp:lastModifiedBy>Chinmay Salvi</cp:lastModifiedBy>
  <cp:revision>1</cp:revision>
  <dcterms:created xsi:type="dcterms:W3CDTF">2020-06-15T23:39:39Z</dcterms:created>
  <dcterms:modified xsi:type="dcterms:W3CDTF">2020-06-15T23:39:46Z</dcterms:modified>
</cp:coreProperties>
</file>