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4" r:id="rId5"/>
    <p:sldId id="259" r:id="rId6"/>
    <p:sldId id="261" r:id="rId7"/>
    <p:sldId id="265" r:id="rId8"/>
    <p:sldId id="262" r:id="rId9"/>
    <p:sldId id="260"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607" autoAdjust="0"/>
    <p:restoredTop sz="94660"/>
  </p:normalViewPr>
  <p:slideViewPr>
    <p:cSldViewPr snapToGrid="0">
      <p:cViewPr>
        <p:scale>
          <a:sx n="122" d="100"/>
          <a:sy n="122" d="100"/>
        </p:scale>
        <p:origin x="-437" y="-50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5955DA21-6F98-42EE-BEC4-4EF673723085}" type="datetimeFigureOut">
              <a:rPr lang="en-IN" smtClean="0"/>
              <a:t>21-04-2023</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8648001C-E02B-4964-B213-9A769CB0B184}" type="slidenum">
              <a:rPr lang="en-IN" smtClean="0"/>
              <a:t>‹#›</a:t>
            </a:fld>
            <a:endParaRPr lang="en-IN"/>
          </a:p>
        </p:txBody>
      </p:sp>
    </p:spTree>
    <p:extLst>
      <p:ext uri="{BB962C8B-B14F-4D97-AF65-F5344CB8AC3E}">
        <p14:creationId xmlns:p14="http://schemas.microsoft.com/office/powerpoint/2010/main" val="426344749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55DA21-6F98-42EE-BEC4-4EF673723085}" type="datetimeFigureOut">
              <a:rPr lang="en-IN" smtClean="0"/>
              <a:t>21-04-2023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48001C-E02B-4964-B213-9A769CB0B184}" type="slidenum">
              <a:rPr lang="en-IN" smtClean="0"/>
              <a:t>‹#›</a:t>
            </a:fld>
            <a:endParaRPr lang="en-IN"/>
          </a:p>
        </p:txBody>
      </p:sp>
    </p:spTree>
    <p:extLst>
      <p:ext uri="{BB962C8B-B14F-4D97-AF65-F5344CB8AC3E}">
        <p14:creationId xmlns:p14="http://schemas.microsoft.com/office/powerpoint/2010/main" val="1881310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55DA21-6F98-42EE-BEC4-4EF673723085}" type="datetimeFigureOut">
              <a:rPr lang="en-IN" smtClean="0"/>
              <a:t>21-04-2023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48001C-E02B-4964-B213-9A769CB0B184}" type="slidenum">
              <a:rPr lang="en-IN" smtClean="0"/>
              <a:t>‹#›</a:t>
            </a:fld>
            <a:endParaRPr lang="en-IN"/>
          </a:p>
        </p:txBody>
      </p:sp>
    </p:spTree>
    <p:extLst>
      <p:ext uri="{BB962C8B-B14F-4D97-AF65-F5344CB8AC3E}">
        <p14:creationId xmlns:p14="http://schemas.microsoft.com/office/powerpoint/2010/main" val="11362393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55DA21-6F98-42EE-BEC4-4EF673723085}" type="datetimeFigureOut">
              <a:rPr lang="en-IN" smtClean="0"/>
              <a:t>21-04-2023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48001C-E02B-4964-B213-9A769CB0B184}" type="slidenum">
              <a:rPr lang="en-IN" smtClean="0"/>
              <a:t>‹#›</a:t>
            </a:fld>
            <a:endParaRPr lang="en-IN"/>
          </a:p>
        </p:txBody>
      </p:sp>
    </p:spTree>
    <p:extLst>
      <p:ext uri="{BB962C8B-B14F-4D97-AF65-F5344CB8AC3E}">
        <p14:creationId xmlns:p14="http://schemas.microsoft.com/office/powerpoint/2010/main" val="95564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55DA21-6F98-42EE-BEC4-4EF673723085}" type="datetimeFigureOut">
              <a:rPr lang="en-IN" smtClean="0"/>
              <a:t>21-04-2023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48001C-E02B-4964-B213-9A769CB0B184}" type="slidenum">
              <a:rPr lang="en-IN" smtClean="0"/>
              <a:t>‹#›</a:t>
            </a:fld>
            <a:endParaRPr lang="en-IN"/>
          </a:p>
        </p:txBody>
      </p:sp>
    </p:spTree>
    <p:extLst>
      <p:ext uri="{BB962C8B-B14F-4D97-AF65-F5344CB8AC3E}">
        <p14:creationId xmlns:p14="http://schemas.microsoft.com/office/powerpoint/2010/main" val="35762083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55DA21-6F98-42EE-BEC4-4EF673723085}" type="datetimeFigureOut">
              <a:rPr lang="en-IN" smtClean="0"/>
              <a:t>21-04-2023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48001C-E02B-4964-B213-9A769CB0B184}" type="slidenum">
              <a:rPr lang="en-IN" smtClean="0"/>
              <a:t>‹#›</a:t>
            </a:fld>
            <a:endParaRPr lang="en-IN"/>
          </a:p>
        </p:txBody>
      </p:sp>
    </p:spTree>
    <p:extLst>
      <p:ext uri="{BB962C8B-B14F-4D97-AF65-F5344CB8AC3E}">
        <p14:creationId xmlns:p14="http://schemas.microsoft.com/office/powerpoint/2010/main" val="9955164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55DA21-6F98-42EE-BEC4-4EF673723085}" type="datetimeFigureOut">
              <a:rPr lang="en-IN" smtClean="0"/>
              <a:t>21-04-2023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48001C-E02B-4964-B213-9A769CB0B184}" type="slidenum">
              <a:rPr lang="en-IN" smtClean="0"/>
              <a:t>‹#›</a:t>
            </a:fld>
            <a:endParaRPr lang="en-IN"/>
          </a:p>
        </p:txBody>
      </p:sp>
    </p:spTree>
    <p:extLst>
      <p:ext uri="{BB962C8B-B14F-4D97-AF65-F5344CB8AC3E}">
        <p14:creationId xmlns:p14="http://schemas.microsoft.com/office/powerpoint/2010/main" val="4084472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55DA21-6F98-42EE-BEC4-4EF673723085}" type="datetimeFigureOut">
              <a:rPr lang="en-IN" smtClean="0"/>
              <a:t>21-04-2023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48001C-E02B-4964-B213-9A769CB0B184}"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7120808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55DA21-6F98-42EE-BEC4-4EF673723085}" type="datetimeFigureOut">
              <a:rPr lang="en-IN" smtClean="0"/>
              <a:t>21-04-2023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48001C-E02B-4964-B213-9A769CB0B184}" type="slidenum">
              <a:rPr lang="en-IN" smtClean="0"/>
              <a:t>‹#›</a:t>
            </a:fld>
            <a:endParaRPr lang="en-IN"/>
          </a:p>
        </p:txBody>
      </p:sp>
    </p:spTree>
    <p:extLst>
      <p:ext uri="{BB962C8B-B14F-4D97-AF65-F5344CB8AC3E}">
        <p14:creationId xmlns:p14="http://schemas.microsoft.com/office/powerpoint/2010/main" val="743386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55DA21-6F98-42EE-BEC4-4EF673723085}" type="datetimeFigureOut">
              <a:rPr lang="en-IN" smtClean="0"/>
              <a:t>21-04-2023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48001C-E02B-4964-B213-9A769CB0B184}" type="slidenum">
              <a:rPr lang="en-IN" smtClean="0"/>
              <a:t>‹#›</a:t>
            </a:fld>
            <a:endParaRPr lang="en-IN"/>
          </a:p>
        </p:txBody>
      </p:sp>
    </p:spTree>
    <p:extLst>
      <p:ext uri="{BB962C8B-B14F-4D97-AF65-F5344CB8AC3E}">
        <p14:creationId xmlns:p14="http://schemas.microsoft.com/office/powerpoint/2010/main" val="2250965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55DA21-6F98-42EE-BEC4-4EF673723085}" type="datetimeFigureOut">
              <a:rPr lang="en-IN" smtClean="0"/>
              <a:t>21-04-2023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48001C-E02B-4964-B213-9A769CB0B184}" type="slidenum">
              <a:rPr lang="en-IN" smtClean="0"/>
              <a:t>‹#›</a:t>
            </a:fld>
            <a:endParaRPr lang="en-IN"/>
          </a:p>
        </p:txBody>
      </p:sp>
    </p:spTree>
    <p:extLst>
      <p:ext uri="{BB962C8B-B14F-4D97-AF65-F5344CB8AC3E}">
        <p14:creationId xmlns:p14="http://schemas.microsoft.com/office/powerpoint/2010/main" val="3953548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955DA21-6F98-42EE-BEC4-4EF673723085}" type="datetimeFigureOut">
              <a:rPr lang="en-IN" smtClean="0"/>
              <a:t>21-04-2023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48001C-E02B-4964-B213-9A769CB0B184}" type="slidenum">
              <a:rPr lang="en-IN" smtClean="0"/>
              <a:t>‹#›</a:t>
            </a:fld>
            <a:endParaRPr lang="en-IN"/>
          </a:p>
        </p:txBody>
      </p:sp>
    </p:spTree>
    <p:extLst>
      <p:ext uri="{BB962C8B-B14F-4D97-AF65-F5344CB8AC3E}">
        <p14:creationId xmlns:p14="http://schemas.microsoft.com/office/powerpoint/2010/main" val="3916296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55DA21-6F98-42EE-BEC4-4EF673723085}" type="datetimeFigureOut">
              <a:rPr lang="en-IN" smtClean="0"/>
              <a:t>21-04-2023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648001C-E02B-4964-B213-9A769CB0B184}" type="slidenum">
              <a:rPr lang="en-IN" smtClean="0"/>
              <a:t>‹#›</a:t>
            </a:fld>
            <a:endParaRPr lang="en-IN"/>
          </a:p>
        </p:txBody>
      </p:sp>
    </p:spTree>
    <p:extLst>
      <p:ext uri="{BB962C8B-B14F-4D97-AF65-F5344CB8AC3E}">
        <p14:creationId xmlns:p14="http://schemas.microsoft.com/office/powerpoint/2010/main" val="3408259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955DA21-6F98-42EE-BEC4-4EF673723085}" type="datetimeFigureOut">
              <a:rPr lang="en-IN" smtClean="0"/>
              <a:t>21-04-2023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648001C-E02B-4964-B213-9A769CB0B184}" type="slidenum">
              <a:rPr lang="en-IN" smtClean="0"/>
              <a:t>‹#›</a:t>
            </a:fld>
            <a:endParaRPr lang="en-IN"/>
          </a:p>
        </p:txBody>
      </p:sp>
    </p:spTree>
    <p:extLst>
      <p:ext uri="{BB962C8B-B14F-4D97-AF65-F5344CB8AC3E}">
        <p14:creationId xmlns:p14="http://schemas.microsoft.com/office/powerpoint/2010/main" val="1679132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5955DA21-6F98-42EE-BEC4-4EF673723085}" type="datetimeFigureOut">
              <a:rPr lang="en-IN" smtClean="0"/>
              <a:t>21-04-2023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648001C-E02B-4964-B213-9A769CB0B184}" type="slidenum">
              <a:rPr lang="en-IN" smtClean="0"/>
              <a:t>‹#›</a:t>
            </a:fld>
            <a:endParaRPr lang="en-IN"/>
          </a:p>
        </p:txBody>
      </p:sp>
    </p:spTree>
    <p:extLst>
      <p:ext uri="{BB962C8B-B14F-4D97-AF65-F5344CB8AC3E}">
        <p14:creationId xmlns:p14="http://schemas.microsoft.com/office/powerpoint/2010/main" val="3077856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55DA21-6F98-42EE-BEC4-4EF673723085}" type="datetimeFigureOut">
              <a:rPr lang="en-IN" smtClean="0"/>
              <a:t>21-04-2023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48001C-E02B-4964-B213-9A769CB0B184}" type="slidenum">
              <a:rPr lang="en-IN" smtClean="0"/>
              <a:t>‹#›</a:t>
            </a:fld>
            <a:endParaRPr lang="en-IN"/>
          </a:p>
        </p:txBody>
      </p:sp>
    </p:spTree>
    <p:extLst>
      <p:ext uri="{BB962C8B-B14F-4D97-AF65-F5344CB8AC3E}">
        <p14:creationId xmlns:p14="http://schemas.microsoft.com/office/powerpoint/2010/main" val="4159771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55DA21-6F98-42EE-BEC4-4EF673723085}" type="datetimeFigureOut">
              <a:rPr lang="en-IN" smtClean="0"/>
              <a:t>21-04-2023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48001C-E02B-4964-B213-9A769CB0B184}" type="slidenum">
              <a:rPr lang="en-IN" smtClean="0"/>
              <a:t>‹#›</a:t>
            </a:fld>
            <a:endParaRPr lang="en-IN"/>
          </a:p>
        </p:txBody>
      </p:sp>
    </p:spTree>
    <p:extLst>
      <p:ext uri="{BB962C8B-B14F-4D97-AF65-F5344CB8AC3E}">
        <p14:creationId xmlns:p14="http://schemas.microsoft.com/office/powerpoint/2010/main" val="3577787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955DA21-6F98-42EE-BEC4-4EF673723085}" type="datetimeFigureOut">
              <a:rPr lang="en-IN" smtClean="0"/>
              <a:t>21-04-2023</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648001C-E02B-4964-B213-9A769CB0B184}" type="slidenum">
              <a:rPr lang="en-IN" smtClean="0"/>
              <a:t>‹#›</a:t>
            </a:fld>
            <a:endParaRPr lang="en-IN"/>
          </a:p>
        </p:txBody>
      </p:sp>
    </p:spTree>
    <p:extLst>
      <p:ext uri="{BB962C8B-B14F-4D97-AF65-F5344CB8AC3E}">
        <p14:creationId xmlns:p14="http://schemas.microsoft.com/office/powerpoint/2010/main" val="410645004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62B99BB2-9579-17CA-DDEE-CB35602595E1}"/>
              </a:ext>
            </a:extLst>
          </p:cNvPr>
          <p:cNvSpPr txBox="1"/>
          <p:nvPr/>
        </p:nvSpPr>
        <p:spPr>
          <a:xfrm>
            <a:off x="1812758" y="1403684"/>
            <a:ext cx="8414084" cy="3570208"/>
          </a:xfrm>
          <a:prstGeom prst="rect">
            <a:avLst/>
          </a:prstGeom>
          <a:noFill/>
        </p:spPr>
        <p:txBody>
          <a:bodyPr wrap="square" rtlCol="0">
            <a:spAutoFit/>
          </a:bodyPr>
          <a:lstStyle/>
          <a:p>
            <a:pPr algn="just"/>
            <a:r>
              <a:rPr lang="en-US" sz="2800" b="1" i="0" dirty="0">
                <a:solidFill>
                  <a:srgbClr val="FFC000"/>
                </a:solidFill>
                <a:effectLst/>
                <a:latin typeface="inter-regular"/>
              </a:rPr>
              <a:t>HISTORY OF LINUX</a:t>
            </a:r>
          </a:p>
          <a:p>
            <a:pPr algn="just"/>
            <a:endParaRPr lang="en-US" b="0" i="0" dirty="0">
              <a:effectLst/>
              <a:latin typeface="inter-regular"/>
            </a:endParaRPr>
          </a:p>
          <a:p>
            <a:pPr algn="just"/>
            <a:r>
              <a:rPr lang="en-US" b="0" i="0" dirty="0">
                <a:effectLst/>
                <a:latin typeface="inter-regular"/>
              </a:rPr>
              <a:t>In 1969, a team of developers of Bell Labs started a project to make a common software for all the computers and named it as 'Unix'. It was simple and elegant, used 'C' language instead of assembly language and its code was recyclable. As it was recyclable, a part of its code now commonly called 'kernel' was used to develop the operating system and other functions and could be used on different systems. Also its source code was open source.</a:t>
            </a:r>
          </a:p>
          <a:p>
            <a:pPr algn="just"/>
            <a:endParaRPr lang="en-US" b="0" i="0" dirty="0">
              <a:effectLst/>
              <a:latin typeface="inter-regular"/>
            </a:endParaRPr>
          </a:p>
          <a:p>
            <a:pPr algn="just"/>
            <a:r>
              <a:rPr lang="en-US" b="0" i="0" dirty="0">
                <a:effectLst/>
                <a:latin typeface="inter-regular"/>
              </a:rPr>
              <a:t>Initially, Unix was only found in large organizations like government, university, or larger financial corporations with mainframes and minicomputers (PC is a microcomputer).</a:t>
            </a:r>
          </a:p>
          <a:p>
            <a:endParaRPr lang="en-IN" dirty="0"/>
          </a:p>
        </p:txBody>
      </p:sp>
    </p:spTree>
    <p:extLst>
      <p:ext uri="{BB962C8B-B14F-4D97-AF65-F5344CB8AC3E}">
        <p14:creationId xmlns:p14="http://schemas.microsoft.com/office/powerpoint/2010/main" val="3954205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667663F1-5245-C709-B6E5-4C827658D02C}"/>
              </a:ext>
            </a:extLst>
          </p:cNvPr>
          <p:cNvGraphicFramePr>
            <a:graphicFrameLocks noGrp="1"/>
          </p:cNvGraphicFramePr>
          <p:nvPr>
            <p:extLst>
              <p:ext uri="{D42A27DB-BD31-4B8C-83A1-F6EECF244321}">
                <p14:modId xmlns:p14="http://schemas.microsoft.com/office/powerpoint/2010/main" val="2557728305"/>
              </p:ext>
            </p:extLst>
          </p:nvPr>
        </p:nvGraphicFramePr>
        <p:xfrm>
          <a:off x="1121435" y="1337094"/>
          <a:ext cx="7665505" cy="4641013"/>
        </p:xfrm>
        <a:graphic>
          <a:graphicData uri="http://schemas.openxmlformats.org/drawingml/2006/table">
            <a:tbl>
              <a:tblPr/>
              <a:tblGrid>
                <a:gridCol w="1879315">
                  <a:extLst>
                    <a:ext uri="{9D8B030D-6E8A-4147-A177-3AD203B41FA5}">
                      <a16:colId xmlns:a16="http://schemas.microsoft.com/office/drawing/2014/main" val="1288096288"/>
                    </a:ext>
                  </a:extLst>
                </a:gridCol>
                <a:gridCol w="1928730">
                  <a:extLst>
                    <a:ext uri="{9D8B030D-6E8A-4147-A177-3AD203B41FA5}">
                      <a16:colId xmlns:a16="http://schemas.microsoft.com/office/drawing/2014/main" val="525302466"/>
                    </a:ext>
                  </a:extLst>
                </a:gridCol>
                <a:gridCol w="1928730">
                  <a:extLst>
                    <a:ext uri="{9D8B030D-6E8A-4147-A177-3AD203B41FA5}">
                      <a16:colId xmlns:a16="http://schemas.microsoft.com/office/drawing/2014/main" val="175791881"/>
                    </a:ext>
                  </a:extLst>
                </a:gridCol>
                <a:gridCol w="1928730">
                  <a:extLst>
                    <a:ext uri="{9D8B030D-6E8A-4147-A177-3AD203B41FA5}">
                      <a16:colId xmlns:a16="http://schemas.microsoft.com/office/drawing/2014/main" val="3652044124"/>
                    </a:ext>
                  </a:extLst>
                </a:gridCol>
              </a:tblGrid>
              <a:tr h="957670">
                <a:tc>
                  <a:txBody>
                    <a:bodyPr/>
                    <a:lstStyle/>
                    <a:p>
                      <a:r>
                        <a:rPr lang="en-IN" sz="1100" b="1" dirty="0">
                          <a:solidFill>
                            <a:schemeClr val="tx1"/>
                          </a:solidFill>
                          <a:effectLst/>
                        </a:rPr>
                        <a:t>Shell</a:t>
                      </a:r>
                      <a:endParaRPr lang="en-IN" sz="1100" dirty="0">
                        <a:solidFill>
                          <a:schemeClr val="tx1"/>
                        </a:solidFill>
                        <a:effectLst/>
                      </a:endParaRPr>
                    </a:p>
                  </a:txBody>
                  <a:tcPr marL="57931" marR="38621" marT="115862" marB="115862" anchor="ctr">
                    <a:lnL>
                      <a:noFill/>
                    </a:lnL>
                    <a:lnR>
                      <a:noFill/>
                    </a:lnR>
                    <a:lnT>
                      <a:noFill/>
                    </a:lnT>
                    <a:lnB w="7620" cap="flat" cmpd="sng" algn="ctr">
                      <a:solidFill>
                        <a:srgbClr val="D6DCEA"/>
                      </a:solidFill>
                      <a:prstDash val="solid"/>
                      <a:round/>
                      <a:headEnd type="none" w="med" len="med"/>
                      <a:tailEnd type="none" w="med" len="med"/>
                    </a:lnB>
                  </a:tcPr>
                </a:tc>
                <a:tc>
                  <a:txBody>
                    <a:bodyPr/>
                    <a:lstStyle/>
                    <a:p>
                      <a:r>
                        <a:rPr lang="en-IN" sz="1100" b="1" dirty="0">
                          <a:solidFill>
                            <a:schemeClr val="tx1"/>
                          </a:solidFill>
                          <a:effectLst/>
                        </a:rPr>
                        <a:t>Complete path-name</a:t>
                      </a:r>
                      <a:endParaRPr lang="en-IN" sz="1100" dirty="0">
                        <a:solidFill>
                          <a:schemeClr val="tx1"/>
                        </a:solidFill>
                        <a:effectLst/>
                      </a:endParaRPr>
                    </a:p>
                  </a:txBody>
                  <a:tcPr marL="38621" marR="38621" marT="115862" marB="115862" anchor="ctr">
                    <a:lnL>
                      <a:noFill/>
                    </a:lnL>
                    <a:lnR>
                      <a:noFill/>
                    </a:lnR>
                    <a:lnT>
                      <a:noFill/>
                    </a:lnT>
                    <a:lnB w="7620" cap="flat" cmpd="sng" algn="ctr">
                      <a:solidFill>
                        <a:srgbClr val="D6DCEA"/>
                      </a:solidFill>
                      <a:prstDash val="solid"/>
                      <a:round/>
                      <a:headEnd type="none" w="med" len="med"/>
                      <a:tailEnd type="none" w="med" len="med"/>
                    </a:lnB>
                  </a:tcPr>
                </a:tc>
                <a:tc>
                  <a:txBody>
                    <a:bodyPr/>
                    <a:lstStyle/>
                    <a:p>
                      <a:r>
                        <a:rPr lang="en-IN" sz="1100" b="1" dirty="0">
                          <a:solidFill>
                            <a:schemeClr val="tx1"/>
                          </a:solidFill>
                          <a:effectLst/>
                        </a:rPr>
                        <a:t>Prompt</a:t>
                      </a:r>
                      <a:r>
                        <a:rPr lang="en-IN" sz="1100" b="1" dirty="0">
                          <a:solidFill>
                            <a:srgbClr val="24335A"/>
                          </a:solidFill>
                          <a:effectLst/>
                        </a:rPr>
                        <a:t> </a:t>
                      </a:r>
                      <a:r>
                        <a:rPr lang="en-IN" sz="1100" b="1" dirty="0">
                          <a:solidFill>
                            <a:schemeClr val="tx1"/>
                          </a:solidFill>
                          <a:effectLst/>
                        </a:rPr>
                        <a:t>for</a:t>
                      </a:r>
                      <a:r>
                        <a:rPr lang="en-IN" sz="1100" b="1" dirty="0">
                          <a:solidFill>
                            <a:srgbClr val="24335A"/>
                          </a:solidFill>
                          <a:effectLst/>
                        </a:rPr>
                        <a:t> </a:t>
                      </a:r>
                      <a:r>
                        <a:rPr lang="en-IN" sz="1100" b="1" dirty="0">
                          <a:solidFill>
                            <a:schemeClr val="tx1"/>
                          </a:solidFill>
                          <a:effectLst/>
                        </a:rPr>
                        <a:t>root</a:t>
                      </a:r>
                      <a:r>
                        <a:rPr lang="en-IN" sz="1100" b="1" dirty="0">
                          <a:solidFill>
                            <a:srgbClr val="24335A"/>
                          </a:solidFill>
                          <a:effectLst/>
                        </a:rPr>
                        <a:t> </a:t>
                      </a:r>
                      <a:r>
                        <a:rPr lang="en-IN" sz="1100" b="1" dirty="0">
                          <a:solidFill>
                            <a:schemeClr val="tx1"/>
                          </a:solidFill>
                          <a:effectLst/>
                        </a:rPr>
                        <a:t>user</a:t>
                      </a:r>
                      <a:endParaRPr lang="en-IN" sz="1100" dirty="0">
                        <a:solidFill>
                          <a:schemeClr val="tx1"/>
                        </a:solidFill>
                        <a:effectLst/>
                      </a:endParaRPr>
                    </a:p>
                  </a:txBody>
                  <a:tcPr marL="38621" marR="38621" marT="115862" marB="115862" anchor="ctr">
                    <a:lnL>
                      <a:noFill/>
                    </a:lnL>
                    <a:lnR>
                      <a:noFill/>
                    </a:lnR>
                    <a:lnT>
                      <a:noFill/>
                    </a:lnT>
                    <a:lnB w="7620" cap="flat" cmpd="sng" algn="ctr">
                      <a:solidFill>
                        <a:srgbClr val="D6DCEA"/>
                      </a:solidFill>
                      <a:prstDash val="solid"/>
                      <a:round/>
                      <a:headEnd type="none" w="med" len="med"/>
                      <a:tailEnd type="none" w="med" len="med"/>
                    </a:lnB>
                  </a:tcPr>
                </a:tc>
                <a:tc>
                  <a:txBody>
                    <a:bodyPr/>
                    <a:lstStyle/>
                    <a:p>
                      <a:r>
                        <a:rPr lang="en-US" sz="1100" b="1" dirty="0">
                          <a:solidFill>
                            <a:schemeClr val="tx1"/>
                          </a:solidFill>
                          <a:effectLst/>
                        </a:rPr>
                        <a:t>Prompt</a:t>
                      </a:r>
                      <a:r>
                        <a:rPr lang="en-US" sz="1100" b="1" dirty="0">
                          <a:solidFill>
                            <a:srgbClr val="24335A"/>
                          </a:solidFill>
                          <a:effectLst/>
                        </a:rPr>
                        <a:t> </a:t>
                      </a:r>
                      <a:r>
                        <a:rPr lang="en-US" sz="1100" b="1" dirty="0">
                          <a:solidFill>
                            <a:schemeClr val="tx1"/>
                          </a:solidFill>
                          <a:effectLst/>
                        </a:rPr>
                        <a:t>for</a:t>
                      </a:r>
                      <a:r>
                        <a:rPr lang="en-US" sz="1100" b="1" dirty="0">
                          <a:solidFill>
                            <a:srgbClr val="24335A"/>
                          </a:solidFill>
                          <a:effectLst/>
                        </a:rPr>
                        <a:t> </a:t>
                      </a:r>
                      <a:r>
                        <a:rPr lang="en-US" sz="1100" b="1" dirty="0">
                          <a:solidFill>
                            <a:schemeClr val="tx1"/>
                          </a:solidFill>
                          <a:effectLst/>
                        </a:rPr>
                        <a:t>non</a:t>
                      </a:r>
                      <a:r>
                        <a:rPr lang="en-US" sz="1100" b="1" dirty="0">
                          <a:solidFill>
                            <a:srgbClr val="24335A"/>
                          </a:solidFill>
                          <a:effectLst/>
                        </a:rPr>
                        <a:t> </a:t>
                      </a:r>
                      <a:r>
                        <a:rPr lang="en-US" sz="1100" b="1" dirty="0">
                          <a:solidFill>
                            <a:schemeClr val="tx1"/>
                          </a:solidFill>
                          <a:effectLst/>
                        </a:rPr>
                        <a:t>root</a:t>
                      </a:r>
                      <a:r>
                        <a:rPr lang="en-US" sz="1100" b="1" dirty="0">
                          <a:solidFill>
                            <a:srgbClr val="24335A"/>
                          </a:solidFill>
                          <a:effectLst/>
                        </a:rPr>
                        <a:t> </a:t>
                      </a:r>
                      <a:r>
                        <a:rPr lang="en-US" sz="1100" b="1" dirty="0">
                          <a:solidFill>
                            <a:schemeClr val="tx1"/>
                          </a:solidFill>
                          <a:effectLst/>
                        </a:rPr>
                        <a:t>user</a:t>
                      </a:r>
                      <a:endParaRPr lang="en-US" sz="1100" dirty="0">
                        <a:solidFill>
                          <a:schemeClr val="tx1"/>
                        </a:solidFill>
                        <a:effectLst/>
                      </a:endParaRPr>
                    </a:p>
                  </a:txBody>
                  <a:tcPr marL="38621" marR="57931" marT="115862" marB="115862" anchor="ctr">
                    <a:lnL>
                      <a:noFill/>
                    </a:lnL>
                    <a:lnR>
                      <a:noFill/>
                    </a:lnR>
                    <a:lnT>
                      <a:noFill/>
                    </a:lnT>
                    <a:lnB w="7620" cap="flat" cmpd="sng" algn="ctr">
                      <a:solidFill>
                        <a:srgbClr val="D6DCEA"/>
                      </a:solidFill>
                      <a:prstDash val="solid"/>
                      <a:round/>
                      <a:headEnd type="none" w="med" len="med"/>
                      <a:tailEnd type="none" w="med" len="med"/>
                    </a:lnB>
                  </a:tcPr>
                </a:tc>
                <a:extLst>
                  <a:ext uri="{0D108BD9-81ED-4DB2-BD59-A6C34878D82A}">
                    <a16:rowId xmlns:a16="http://schemas.microsoft.com/office/drawing/2014/main" val="1461751842"/>
                  </a:ext>
                </a:extLst>
              </a:tr>
              <a:tr h="736668">
                <a:tc>
                  <a:txBody>
                    <a:bodyPr/>
                    <a:lstStyle/>
                    <a:p>
                      <a:r>
                        <a:rPr lang="en-IN" sz="1100" dirty="0">
                          <a:solidFill>
                            <a:schemeClr val="tx1"/>
                          </a:solidFill>
                          <a:effectLst/>
                        </a:rPr>
                        <a:t>1) </a:t>
                      </a:r>
                      <a:r>
                        <a:rPr lang="en-IN" sz="1100" dirty="0" err="1">
                          <a:solidFill>
                            <a:schemeClr val="tx1"/>
                          </a:solidFill>
                          <a:effectLst/>
                        </a:rPr>
                        <a:t>Bourne</a:t>
                      </a:r>
                      <a:r>
                        <a:rPr lang="en-IN" sz="1100" dirty="0">
                          <a:solidFill>
                            <a:schemeClr val="tx1"/>
                          </a:solidFill>
                          <a:effectLst/>
                        </a:rPr>
                        <a:t> shell (</a:t>
                      </a:r>
                      <a:r>
                        <a:rPr lang="en-IN" sz="1100" dirty="0" err="1">
                          <a:solidFill>
                            <a:schemeClr val="tx1"/>
                          </a:solidFill>
                          <a:effectLst/>
                        </a:rPr>
                        <a:t>sh</a:t>
                      </a:r>
                      <a:r>
                        <a:rPr lang="en-IN" sz="1100" dirty="0">
                          <a:solidFill>
                            <a:schemeClr val="tx1"/>
                          </a:solidFill>
                          <a:effectLst/>
                        </a:rPr>
                        <a:t>)</a:t>
                      </a:r>
                    </a:p>
                  </a:txBody>
                  <a:tcPr marL="57931" marR="38621" marT="115862" marB="115862" anchor="ctr">
                    <a:lnL>
                      <a:noFill/>
                    </a:lnL>
                    <a:lnR>
                      <a:noFill/>
                    </a:lnR>
                    <a:lnT w="7620" cap="flat" cmpd="sng" algn="ctr">
                      <a:solidFill>
                        <a:srgbClr val="D6DCEA"/>
                      </a:solidFill>
                      <a:prstDash val="solid"/>
                      <a:round/>
                      <a:headEnd type="none" w="med" len="med"/>
                      <a:tailEnd type="none" w="med" len="med"/>
                    </a:lnT>
                    <a:lnB w="7620" cap="flat" cmpd="sng" algn="ctr">
                      <a:solidFill>
                        <a:srgbClr val="D6DCEA"/>
                      </a:solidFill>
                      <a:prstDash val="solid"/>
                      <a:round/>
                      <a:headEnd type="none" w="med" len="med"/>
                      <a:tailEnd type="none" w="med" len="med"/>
                    </a:lnB>
                  </a:tcPr>
                </a:tc>
                <a:tc>
                  <a:txBody>
                    <a:bodyPr/>
                    <a:lstStyle/>
                    <a:p>
                      <a:r>
                        <a:rPr lang="en-US" sz="1100" dirty="0">
                          <a:solidFill>
                            <a:schemeClr val="tx1"/>
                          </a:solidFill>
                          <a:effectLst/>
                        </a:rPr>
                        <a:t>/bin/</a:t>
                      </a:r>
                      <a:r>
                        <a:rPr lang="en-US" sz="1100" dirty="0" err="1">
                          <a:solidFill>
                            <a:schemeClr val="tx1"/>
                          </a:solidFill>
                          <a:effectLst/>
                        </a:rPr>
                        <a:t>sh</a:t>
                      </a:r>
                      <a:r>
                        <a:rPr lang="en-US" sz="1100" dirty="0">
                          <a:solidFill>
                            <a:schemeClr val="tx1"/>
                          </a:solidFill>
                          <a:effectLst/>
                        </a:rPr>
                        <a:t> and /</a:t>
                      </a:r>
                      <a:r>
                        <a:rPr lang="en-US" sz="1100" dirty="0" err="1">
                          <a:solidFill>
                            <a:schemeClr val="tx1"/>
                          </a:solidFill>
                          <a:effectLst/>
                        </a:rPr>
                        <a:t>sbin</a:t>
                      </a:r>
                      <a:r>
                        <a:rPr lang="en-US" sz="1100" dirty="0">
                          <a:solidFill>
                            <a:schemeClr val="tx1"/>
                          </a:solidFill>
                          <a:effectLst/>
                        </a:rPr>
                        <a:t>/</a:t>
                      </a:r>
                      <a:r>
                        <a:rPr lang="en-US" sz="1100" dirty="0" err="1">
                          <a:solidFill>
                            <a:schemeClr val="tx1"/>
                          </a:solidFill>
                          <a:effectLst/>
                        </a:rPr>
                        <a:t>sh</a:t>
                      </a:r>
                      <a:endParaRPr lang="en-US" sz="1100" dirty="0">
                        <a:solidFill>
                          <a:schemeClr val="tx1"/>
                        </a:solidFill>
                        <a:effectLst/>
                      </a:endParaRPr>
                    </a:p>
                  </a:txBody>
                  <a:tcPr marL="38621" marR="38621" marT="115862" marB="115862" anchor="ctr">
                    <a:lnL>
                      <a:noFill/>
                    </a:lnL>
                    <a:lnR>
                      <a:noFill/>
                    </a:lnR>
                    <a:lnT w="7620" cap="flat" cmpd="sng" algn="ctr">
                      <a:solidFill>
                        <a:srgbClr val="D6DCEA"/>
                      </a:solidFill>
                      <a:prstDash val="solid"/>
                      <a:round/>
                      <a:headEnd type="none" w="med" len="med"/>
                      <a:tailEnd type="none" w="med" len="med"/>
                    </a:lnT>
                    <a:lnB w="7620" cap="flat" cmpd="sng" algn="ctr">
                      <a:solidFill>
                        <a:srgbClr val="D6DCEA"/>
                      </a:solidFill>
                      <a:prstDash val="solid"/>
                      <a:round/>
                      <a:headEnd type="none" w="med" len="med"/>
                      <a:tailEnd type="none" w="med" len="med"/>
                    </a:lnB>
                  </a:tcPr>
                </a:tc>
                <a:tc>
                  <a:txBody>
                    <a:bodyPr/>
                    <a:lstStyle/>
                    <a:p>
                      <a:r>
                        <a:rPr lang="en-IN" sz="1100" dirty="0">
                          <a:solidFill>
                            <a:schemeClr val="tx1"/>
                          </a:solidFill>
                          <a:effectLst/>
                        </a:rPr>
                        <a:t>#</a:t>
                      </a:r>
                    </a:p>
                  </a:txBody>
                  <a:tcPr marL="38621" marR="38621" marT="115862" marB="115862" anchor="ctr">
                    <a:lnL>
                      <a:noFill/>
                    </a:lnL>
                    <a:lnR>
                      <a:noFill/>
                    </a:lnR>
                    <a:lnT w="7620" cap="flat" cmpd="sng" algn="ctr">
                      <a:solidFill>
                        <a:srgbClr val="D6DCEA"/>
                      </a:solidFill>
                      <a:prstDash val="solid"/>
                      <a:round/>
                      <a:headEnd type="none" w="med" len="med"/>
                      <a:tailEnd type="none" w="med" len="med"/>
                    </a:lnT>
                    <a:lnB w="7620" cap="flat" cmpd="sng" algn="ctr">
                      <a:solidFill>
                        <a:srgbClr val="D6DCEA"/>
                      </a:solidFill>
                      <a:prstDash val="solid"/>
                      <a:round/>
                      <a:headEnd type="none" w="med" len="med"/>
                      <a:tailEnd type="none" w="med" len="med"/>
                    </a:lnB>
                  </a:tcPr>
                </a:tc>
                <a:tc>
                  <a:txBody>
                    <a:bodyPr/>
                    <a:lstStyle/>
                    <a:p>
                      <a:r>
                        <a:rPr lang="en-IN" sz="1100" dirty="0">
                          <a:solidFill>
                            <a:schemeClr val="tx1"/>
                          </a:solidFill>
                          <a:effectLst/>
                        </a:rPr>
                        <a:t>$</a:t>
                      </a:r>
                    </a:p>
                  </a:txBody>
                  <a:tcPr marL="38621" marR="57931" marT="115862" marB="115862" anchor="ctr">
                    <a:lnL>
                      <a:noFill/>
                    </a:lnL>
                    <a:lnR>
                      <a:noFill/>
                    </a:lnR>
                    <a:lnT w="7620" cap="flat" cmpd="sng" algn="ctr">
                      <a:solidFill>
                        <a:srgbClr val="D6DCEA"/>
                      </a:solidFill>
                      <a:prstDash val="solid"/>
                      <a:round/>
                      <a:headEnd type="none" w="med" len="med"/>
                      <a:tailEnd type="none" w="med" len="med"/>
                    </a:lnT>
                    <a:lnB w="7620" cap="flat" cmpd="sng" algn="ctr">
                      <a:solidFill>
                        <a:srgbClr val="D6DCEA"/>
                      </a:solidFill>
                      <a:prstDash val="solid"/>
                      <a:round/>
                      <a:headEnd type="none" w="med" len="med"/>
                      <a:tailEnd type="none" w="med" len="med"/>
                    </a:lnB>
                  </a:tcPr>
                </a:tc>
                <a:extLst>
                  <a:ext uri="{0D108BD9-81ED-4DB2-BD59-A6C34878D82A}">
                    <a16:rowId xmlns:a16="http://schemas.microsoft.com/office/drawing/2014/main" val="2304832169"/>
                  </a:ext>
                </a:extLst>
              </a:tr>
              <a:tr h="957670">
                <a:tc>
                  <a:txBody>
                    <a:bodyPr/>
                    <a:lstStyle/>
                    <a:p>
                      <a:r>
                        <a:rPr lang="en-IN" sz="1100" dirty="0">
                          <a:solidFill>
                            <a:schemeClr val="tx1"/>
                          </a:solidFill>
                          <a:effectLst/>
                        </a:rPr>
                        <a:t>2) GNU </a:t>
                      </a:r>
                      <a:r>
                        <a:rPr lang="en-IN" sz="1100" dirty="0" err="1">
                          <a:solidFill>
                            <a:schemeClr val="tx1"/>
                          </a:solidFill>
                          <a:effectLst/>
                        </a:rPr>
                        <a:t>Bourne</a:t>
                      </a:r>
                      <a:r>
                        <a:rPr lang="en-IN" sz="1100" dirty="0">
                          <a:solidFill>
                            <a:schemeClr val="tx1"/>
                          </a:solidFill>
                          <a:effectLst/>
                        </a:rPr>
                        <a:t>-Again shell     </a:t>
                      </a:r>
                    </a:p>
                    <a:p>
                      <a:r>
                        <a:rPr lang="en-IN" sz="1100" dirty="0">
                          <a:solidFill>
                            <a:schemeClr val="tx1"/>
                          </a:solidFill>
                          <a:effectLst/>
                        </a:rPr>
                        <a:t>    (bash)</a:t>
                      </a:r>
                    </a:p>
                  </a:txBody>
                  <a:tcPr marL="57931" marR="38621" marT="115862" marB="115862" anchor="ctr">
                    <a:lnL>
                      <a:noFill/>
                    </a:lnL>
                    <a:lnR>
                      <a:noFill/>
                    </a:lnR>
                    <a:lnT w="7620" cap="flat" cmpd="sng" algn="ctr">
                      <a:solidFill>
                        <a:srgbClr val="D6DCEA"/>
                      </a:solidFill>
                      <a:prstDash val="solid"/>
                      <a:round/>
                      <a:headEnd type="none" w="med" len="med"/>
                      <a:tailEnd type="none" w="med" len="med"/>
                    </a:lnT>
                    <a:lnB w="7620" cap="flat" cmpd="sng" algn="ctr">
                      <a:solidFill>
                        <a:srgbClr val="D6DCEA"/>
                      </a:solidFill>
                      <a:prstDash val="solid"/>
                      <a:round/>
                      <a:headEnd type="none" w="med" len="med"/>
                      <a:tailEnd type="none" w="med" len="med"/>
                    </a:lnB>
                  </a:tcPr>
                </a:tc>
                <a:tc>
                  <a:txBody>
                    <a:bodyPr/>
                    <a:lstStyle/>
                    <a:p>
                      <a:r>
                        <a:rPr lang="en-IN" sz="1100">
                          <a:solidFill>
                            <a:schemeClr val="tx1"/>
                          </a:solidFill>
                          <a:effectLst/>
                        </a:rPr>
                        <a:t>/bin/bash</a:t>
                      </a:r>
                    </a:p>
                  </a:txBody>
                  <a:tcPr marL="38621" marR="38621" marT="115862" marB="115862" anchor="ctr">
                    <a:lnL>
                      <a:noFill/>
                    </a:lnL>
                    <a:lnR>
                      <a:noFill/>
                    </a:lnR>
                    <a:lnT w="7620" cap="flat" cmpd="sng" algn="ctr">
                      <a:solidFill>
                        <a:srgbClr val="D6DCEA"/>
                      </a:solidFill>
                      <a:prstDash val="solid"/>
                      <a:round/>
                      <a:headEnd type="none" w="med" len="med"/>
                      <a:tailEnd type="none" w="med" len="med"/>
                    </a:lnT>
                    <a:lnB w="7620" cap="flat" cmpd="sng" algn="ctr">
                      <a:solidFill>
                        <a:srgbClr val="D6DCEA"/>
                      </a:solidFill>
                      <a:prstDash val="solid"/>
                      <a:round/>
                      <a:headEnd type="none" w="med" len="med"/>
                      <a:tailEnd type="none" w="med" len="med"/>
                    </a:lnB>
                  </a:tcPr>
                </a:tc>
                <a:tc>
                  <a:txBody>
                    <a:bodyPr/>
                    <a:lstStyle/>
                    <a:p>
                      <a:r>
                        <a:rPr lang="en-IN" sz="1100">
                          <a:solidFill>
                            <a:schemeClr val="tx1"/>
                          </a:solidFill>
                          <a:effectLst/>
                        </a:rPr>
                        <a:t>bash-VersionNumber#</a:t>
                      </a:r>
                    </a:p>
                  </a:txBody>
                  <a:tcPr marL="38621" marR="38621" marT="115862" marB="115862" anchor="ctr">
                    <a:lnL>
                      <a:noFill/>
                    </a:lnL>
                    <a:lnR>
                      <a:noFill/>
                    </a:lnR>
                    <a:lnT w="7620" cap="flat" cmpd="sng" algn="ctr">
                      <a:solidFill>
                        <a:srgbClr val="D6DCEA"/>
                      </a:solidFill>
                      <a:prstDash val="solid"/>
                      <a:round/>
                      <a:headEnd type="none" w="med" len="med"/>
                      <a:tailEnd type="none" w="med" len="med"/>
                    </a:lnT>
                    <a:lnB w="7620" cap="flat" cmpd="sng" algn="ctr">
                      <a:solidFill>
                        <a:srgbClr val="D6DCEA"/>
                      </a:solidFill>
                      <a:prstDash val="solid"/>
                      <a:round/>
                      <a:headEnd type="none" w="med" len="med"/>
                      <a:tailEnd type="none" w="med" len="med"/>
                    </a:lnB>
                  </a:tcPr>
                </a:tc>
                <a:tc>
                  <a:txBody>
                    <a:bodyPr/>
                    <a:lstStyle/>
                    <a:p>
                      <a:r>
                        <a:rPr lang="en-IN" sz="1100" dirty="0">
                          <a:solidFill>
                            <a:schemeClr val="tx1"/>
                          </a:solidFill>
                          <a:effectLst/>
                        </a:rPr>
                        <a:t>bash-</a:t>
                      </a:r>
                      <a:r>
                        <a:rPr lang="en-IN" sz="1100" dirty="0" err="1">
                          <a:solidFill>
                            <a:schemeClr val="tx1"/>
                          </a:solidFill>
                          <a:effectLst/>
                        </a:rPr>
                        <a:t>VersionNumber</a:t>
                      </a:r>
                      <a:r>
                        <a:rPr lang="en-IN" sz="1100" dirty="0">
                          <a:solidFill>
                            <a:schemeClr val="tx1"/>
                          </a:solidFill>
                          <a:effectLst/>
                        </a:rPr>
                        <a:t>$</a:t>
                      </a:r>
                    </a:p>
                  </a:txBody>
                  <a:tcPr marL="38621" marR="57931" marT="115862" marB="115862" anchor="ctr">
                    <a:lnL>
                      <a:noFill/>
                    </a:lnL>
                    <a:lnR>
                      <a:noFill/>
                    </a:lnR>
                    <a:lnT w="7620" cap="flat" cmpd="sng" algn="ctr">
                      <a:solidFill>
                        <a:srgbClr val="D6DCEA"/>
                      </a:solidFill>
                      <a:prstDash val="solid"/>
                      <a:round/>
                      <a:headEnd type="none" w="med" len="med"/>
                      <a:tailEnd type="none" w="med" len="med"/>
                    </a:lnT>
                    <a:lnB w="7620" cap="flat" cmpd="sng" algn="ctr">
                      <a:solidFill>
                        <a:srgbClr val="D6DCEA"/>
                      </a:solidFill>
                      <a:prstDash val="solid"/>
                      <a:round/>
                      <a:headEnd type="none" w="med" len="med"/>
                      <a:tailEnd type="none" w="med" len="med"/>
                    </a:lnB>
                  </a:tcPr>
                </a:tc>
                <a:extLst>
                  <a:ext uri="{0D108BD9-81ED-4DB2-BD59-A6C34878D82A}">
                    <a16:rowId xmlns:a16="http://schemas.microsoft.com/office/drawing/2014/main" val="864759324"/>
                  </a:ext>
                </a:extLst>
              </a:tr>
              <a:tr h="515669">
                <a:tc>
                  <a:txBody>
                    <a:bodyPr/>
                    <a:lstStyle/>
                    <a:p>
                      <a:r>
                        <a:rPr lang="en-IN" sz="1100" dirty="0">
                          <a:solidFill>
                            <a:schemeClr val="tx1"/>
                          </a:solidFill>
                          <a:effectLst/>
                        </a:rPr>
                        <a:t>3) C shell (</a:t>
                      </a:r>
                      <a:r>
                        <a:rPr lang="en-IN" sz="1100" dirty="0" err="1">
                          <a:solidFill>
                            <a:schemeClr val="tx1"/>
                          </a:solidFill>
                          <a:effectLst/>
                        </a:rPr>
                        <a:t>csh</a:t>
                      </a:r>
                      <a:r>
                        <a:rPr lang="en-IN" sz="1100" dirty="0">
                          <a:solidFill>
                            <a:schemeClr val="tx1"/>
                          </a:solidFill>
                          <a:effectLst/>
                        </a:rPr>
                        <a:t>)</a:t>
                      </a:r>
                    </a:p>
                  </a:txBody>
                  <a:tcPr marL="57931" marR="38621" marT="115862" marB="115862" anchor="ctr">
                    <a:lnL>
                      <a:noFill/>
                    </a:lnL>
                    <a:lnR>
                      <a:noFill/>
                    </a:lnR>
                    <a:lnT w="7620" cap="flat" cmpd="sng" algn="ctr">
                      <a:solidFill>
                        <a:srgbClr val="D6DCEA"/>
                      </a:solidFill>
                      <a:prstDash val="solid"/>
                      <a:round/>
                      <a:headEnd type="none" w="med" len="med"/>
                      <a:tailEnd type="none" w="med" len="med"/>
                    </a:lnT>
                    <a:lnB w="7620" cap="flat" cmpd="sng" algn="ctr">
                      <a:solidFill>
                        <a:srgbClr val="D6DCEA"/>
                      </a:solidFill>
                      <a:prstDash val="solid"/>
                      <a:round/>
                      <a:headEnd type="none" w="med" len="med"/>
                      <a:tailEnd type="none" w="med" len="med"/>
                    </a:lnB>
                  </a:tcPr>
                </a:tc>
                <a:tc>
                  <a:txBody>
                    <a:bodyPr/>
                    <a:lstStyle/>
                    <a:p>
                      <a:r>
                        <a:rPr lang="en-IN" sz="1100">
                          <a:solidFill>
                            <a:schemeClr val="tx1"/>
                          </a:solidFill>
                          <a:effectLst/>
                        </a:rPr>
                        <a:t>/bin/csh</a:t>
                      </a:r>
                    </a:p>
                  </a:txBody>
                  <a:tcPr marL="38621" marR="38621" marT="115862" marB="115862" anchor="ctr">
                    <a:lnL>
                      <a:noFill/>
                    </a:lnL>
                    <a:lnR>
                      <a:noFill/>
                    </a:lnR>
                    <a:lnT w="7620" cap="flat" cmpd="sng" algn="ctr">
                      <a:solidFill>
                        <a:srgbClr val="D6DCEA"/>
                      </a:solidFill>
                      <a:prstDash val="solid"/>
                      <a:round/>
                      <a:headEnd type="none" w="med" len="med"/>
                      <a:tailEnd type="none" w="med" len="med"/>
                    </a:lnT>
                    <a:lnB w="7620" cap="flat" cmpd="sng" algn="ctr">
                      <a:solidFill>
                        <a:srgbClr val="D6DCEA"/>
                      </a:solidFill>
                      <a:prstDash val="solid"/>
                      <a:round/>
                      <a:headEnd type="none" w="med" len="med"/>
                      <a:tailEnd type="none" w="med" len="med"/>
                    </a:lnB>
                  </a:tcPr>
                </a:tc>
                <a:tc>
                  <a:txBody>
                    <a:bodyPr/>
                    <a:lstStyle/>
                    <a:p>
                      <a:r>
                        <a:rPr lang="en-IN" sz="1100">
                          <a:solidFill>
                            <a:schemeClr val="tx1"/>
                          </a:solidFill>
                          <a:effectLst/>
                        </a:rPr>
                        <a:t>#</a:t>
                      </a:r>
                    </a:p>
                  </a:txBody>
                  <a:tcPr marL="38621" marR="38621" marT="115862" marB="115862" anchor="ctr">
                    <a:lnL>
                      <a:noFill/>
                    </a:lnL>
                    <a:lnR>
                      <a:noFill/>
                    </a:lnR>
                    <a:lnT w="7620" cap="flat" cmpd="sng" algn="ctr">
                      <a:solidFill>
                        <a:srgbClr val="D6DCEA"/>
                      </a:solidFill>
                      <a:prstDash val="solid"/>
                      <a:round/>
                      <a:headEnd type="none" w="med" len="med"/>
                      <a:tailEnd type="none" w="med" len="med"/>
                    </a:lnT>
                    <a:lnB w="7620" cap="flat" cmpd="sng" algn="ctr">
                      <a:solidFill>
                        <a:srgbClr val="D6DCEA"/>
                      </a:solidFill>
                      <a:prstDash val="solid"/>
                      <a:round/>
                      <a:headEnd type="none" w="med" len="med"/>
                      <a:tailEnd type="none" w="med" len="med"/>
                    </a:lnB>
                  </a:tcPr>
                </a:tc>
                <a:tc>
                  <a:txBody>
                    <a:bodyPr/>
                    <a:lstStyle/>
                    <a:p>
                      <a:r>
                        <a:rPr lang="en-IN" sz="1100" dirty="0">
                          <a:solidFill>
                            <a:schemeClr val="tx1"/>
                          </a:solidFill>
                          <a:effectLst/>
                        </a:rPr>
                        <a:t>%</a:t>
                      </a:r>
                    </a:p>
                  </a:txBody>
                  <a:tcPr marL="38621" marR="57931" marT="115862" marB="115862" anchor="ctr">
                    <a:lnL>
                      <a:noFill/>
                    </a:lnL>
                    <a:lnR>
                      <a:noFill/>
                    </a:lnR>
                    <a:lnT w="7620" cap="flat" cmpd="sng" algn="ctr">
                      <a:solidFill>
                        <a:srgbClr val="D6DCEA"/>
                      </a:solidFill>
                      <a:prstDash val="solid"/>
                      <a:round/>
                      <a:headEnd type="none" w="med" len="med"/>
                      <a:tailEnd type="none" w="med" len="med"/>
                    </a:lnT>
                    <a:lnB w="7620" cap="flat" cmpd="sng" algn="ctr">
                      <a:solidFill>
                        <a:srgbClr val="D6DCEA"/>
                      </a:solidFill>
                      <a:prstDash val="solid"/>
                      <a:round/>
                      <a:headEnd type="none" w="med" len="med"/>
                      <a:tailEnd type="none" w="med" len="med"/>
                    </a:lnB>
                  </a:tcPr>
                </a:tc>
                <a:extLst>
                  <a:ext uri="{0D108BD9-81ED-4DB2-BD59-A6C34878D82A}">
                    <a16:rowId xmlns:a16="http://schemas.microsoft.com/office/drawing/2014/main" val="815402871"/>
                  </a:ext>
                </a:extLst>
              </a:tr>
              <a:tr h="736668">
                <a:tc>
                  <a:txBody>
                    <a:bodyPr/>
                    <a:lstStyle/>
                    <a:p>
                      <a:r>
                        <a:rPr lang="en-IN" sz="1100" dirty="0">
                          <a:solidFill>
                            <a:schemeClr val="tx1"/>
                          </a:solidFill>
                          <a:effectLst/>
                        </a:rPr>
                        <a:t>4) Korn shell (</a:t>
                      </a:r>
                      <a:r>
                        <a:rPr lang="en-IN" sz="1100" dirty="0" err="1">
                          <a:solidFill>
                            <a:schemeClr val="tx1"/>
                          </a:solidFill>
                          <a:effectLst/>
                        </a:rPr>
                        <a:t>ksh</a:t>
                      </a:r>
                      <a:r>
                        <a:rPr lang="en-IN" sz="1100" dirty="0">
                          <a:solidFill>
                            <a:schemeClr val="tx1"/>
                          </a:solidFill>
                          <a:effectLst/>
                        </a:rPr>
                        <a:t>)</a:t>
                      </a:r>
                    </a:p>
                  </a:txBody>
                  <a:tcPr marL="57931" marR="38621" marT="115862" marB="115862" anchor="ctr">
                    <a:lnL>
                      <a:noFill/>
                    </a:lnL>
                    <a:lnR>
                      <a:noFill/>
                    </a:lnR>
                    <a:lnT w="7620" cap="flat" cmpd="sng" algn="ctr">
                      <a:solidFill>
                        <a:srgbClr val="D6DCEA"/>
                      </a:solidFill>
                      <a:prstDash val="solid"/>
                      <a:round/>
                      <a:headEnd type="none" w="med" len="med"/>
                      <a:tailEnd type="none" w="med" len="med"/>
                    </a:lnT>
                    <a:lnB w="7620" cap="flat" cmpd="sng" algn="ctr">
                      <a:solidFill>
                        <a:srgbClr val="D6DCEA"/>
                      </a:solidFill>
                      <a:prstDash val="solid"/>
                      <a:round/>
                      <a:headEnd type="none" w="med" len="med"/>
                      <a:tailEnd type="none" w="med" len="med"/>
                    </a:lnB>
                  </a:tcPr>
                </a:tc>
                <a:tc>
                  <a:txBody>
                    <a:bodyPr/>
                    <a:lstStyle/>
                    <a:p>
                      <a:r>
                        <a:rPr lang="en-IN" sz="1100">
                          <a:solidFill>
                            <a:schemeClr val="tx1"/>
                          </a:solidFill>
                          <a:effectLst/>
                        </a:rPr>
                        <a:t>/bin/ksh</a:t>
                      </a:r>
                    </a:p>
                  </a:txBody>
                  <a:tcPr marL="38621" marR="38621" marT="115862" marB="115862" anchor="ctr">
                    <a:lnL>
                      <a:noFill/>
                    </a:lnL>
                    <a:lnR>
                      <a:noFill/>
                    </a:lnR>
                    <a:lnT w="7620" cap="flat" cmpd="sng" algn="ctr">
                      <a:solidFill>
                        <a:srgbClr val="D6DCEA"/>
                      </a:solidFill>
                      <a:prstDash val="solid"/>
                      <a:round/>
                      <a:headEnd type="none" w="med" len="med"/>
                      <a:tailEnd type="none" w="med" len="med"/>
                    </a:lnT>
                    <a:lnB w="7620" cap="flat" cmpd="sng" algn="ctr">
                      <a:solidFill>
                        <a:srgbClr val="D6DCEA"/>
                      </a:solidFill>
                      <a:prstDash val="solid"/>
                      <a:round/>
                      <a:headEnd type="none" w="med" len="med"/>
                      <a:tailEnd type="none" w="med" len="med"/>
                    </a:lnB>
                  </a:tcPr>
                </a:tc>
                <a:tc>
                  <a:txBody>
                    <a:bodyPr/>
                    <a:lstStyle/>
                    <a:p>
                      <a:r>
                        <a:rPr lang="en-IN" sz="1100">
                          <a:solidFill>
                            <a:schemeClr val="tx1"/>
                          </a:solidFill>
                          <a:effectLst/>
                        </a:rPr>
                        <a:t>#</a:t>
                      </a:r>
                    </a:p>
                  </a:txBody>
                  <a:tcPr marL="38621" marR="38621" marT="115862" marB="115862" anchor="ctr">
                    <a:lnL>
                      <a:noFill/>
                    </a:lnL>
                    <a:lnR>
                      <a:noFill/>
                    </a:lnR>
                    <a:lnT w="7620" cap="flat" cmpd="sng" algn="ctr">
                      <a:solidFill>
                        <a:srgbClr val="D6DCEA"/>
                      </a:solidFill>
                      <a:prstDash val="solid"/>
                      <a:round/>
                      <a:headEnd type="none" w="med" len="med"/>
                      <a:tailEnd type="none" w="med" len="med"/>
                    </a:lnT>
                    <a:lnB w="7620" cap="flat" cmpd="sng" algn="ctr">
                      <a:solidFill>
                        <a:srgbClr val="D6DCEA"/>
                      </a:solidFill>
                      <a:prstDash val="solid"/>
                      <a:round/>
                      <a:headEnd type="none" w="med" len="med"/>
                      <a:tailEnd type="none" w="med" len="med"/>
                    </a:lnB>
                  </a:tcPr>
                </a:tc>
                <a:tc>
                  <a:txBody>
                    <a:bodyPr/>
                    <a:lstStyle/>
                    <a:p>
                      <a:r>
                        <a:rPr lang="en-IN" sz="1100" dirty="0">
                          <a:solidFill>
                            <a:schemeClr val="tx1"/>
                          </a:solidFill>
                          <a:effectLst/>
                        </a:rPr>
                        <a:t>$</a:t>
                      </a:r>
                    </a:p>
                  </a:txBody>
                  <a:tcPr marL="38621" marR="57931" marT="115862" marB="115862" anchor="ctr">
                    <a:lnL>
                      <a:noFill/>
                    </a:lnL>
                    <a:lnR>
                      <a:noFill/>
                    </a:lnR>
                    <a:lnT w="7620" cap="flat" cmpd="sng" algn="ctr">
                      <a:solidFill>
                        <a:srgbClr val="D6DCEA"/>
                      </a:solidFill>
                      <a:prstDash val="solid"/>
                      <a:round/>
                      <a:headEnd type="none" w="med" len="med"/>
                      <a:tailEnd type="none" w="med" len="med"/>
                    </a:lnT>
                    <a:lnB w="7620" cap="flat" cmpd="sng" algn="ctr">
                      <a:solidFill>
                        <a:srgbClr val="D6DCEA"/>
                      </a:solidFill>
                      <a:prstDash val="solid"/>
                      <a:round/>
                      <a:headEnd type="none" w="med" len="med"/>
                      <a:tailEnd type="none" w="med" len="med"/>
                    </a:lnB>
                  </a:tcPr>
                </a:tc>
                <a:extLst>
                  <a:ext uri="{0D108BD9-81ED-4DB2-BD59-A6C34878D82A}">
                    <a16:rowId xmlns:a16="http://schemas.microsoft.com/office/drawing/2014/main" val="2285479678"/>
                  </a:ext>
                </a:extLst>
              </a:tr>
              <a:tr h="736668">
                <a:tc>
                  <a:txBody>
                    <a:bodyPr/>
                    <a:lstStyle/>
                    <a:p>
                      <a:r>
                        <a:rPr lang="en-IN" sz="1100" dirty="0">
                          <a:solidFill>
                            <a:schemeClr val="tx1"/>
                          </a:solidFill>
                          <a:effectLst/>
                        </a:rPr>
                        <a:t>5) Z Shell (</a:t>
                      </a:r>
                      <a:r>
                        <a:rPr lang="en-IN" sz="1100" dirty="0" err="1">
                          <a:solidFill>
                            <a:schemeClr val="tx1"/>
                          </a:solidFill>
                          <a:effectLst/>
                        </a:rPr>
                        <a:t>zsh</a:t>
                      </a:r>
                      <a:r>
                        <a:rPr lang="en-IN" sz="1100" dirty="0">
                          <a:solidFill>
                            <a:schemeClr val="tx1"/>
                          </a:solidFill>
                          <a:effectLst/>
                        </a:rPr>
                        <a:t>)</a:t>
                      </a:r>
                    </a:p>
                  </a:txBody>
                  <a:tcPr marL="57931" marR="38621" marT="115862" marB="115862" anchor="ctr">
                    <a:lnL>
                      <a:noFill/>
                    </a:lnL>
                    <a:lnR>
                      <a:noFill/>
                    </a:lnR>
                    <a:lnT w="7620" cap="flat" cmpd="sng" algn="ctr">
                      <a:solidFill>
                        <a:srgbClr val="D6DCEA"/>
                      </a:solidFill>
                      <a:prstDash val="solid"/>
                      <a:round/>
                      <a:headEnd type="none" w="med" len="med"/>
                      <a:tailEnd type="none" w="med" len="med"/>
                    </a:lnT>
                    <a:lnB w="7620" cap="flat" cmpd="sng" algn="ctr">
                      <a:solidFill>
                        <a:srgbClr val="D6DCEA"/>
                      </a:solidFill>
                      <a:prstDash val="solid"/>
                      <a:round/>
                      <a:headEnd type="none" w="med" len="med"/>
                      <a:tailEnd type="none" w="med" len="med"/>
                    </a:lnB>
                  </a:tcPr>
                </a:tc>
                <a:tc>
                  <a:txBody>
                    <a:bodyPr/>
                    <a:lstStyle/>
                    <a:p>
                      <a:r>
                        <a:rPr lang="en-IN" sz="1100">
                          <a:solidFill>
                            <a:schemeClr val="tx1"/>
                          </a:solidFill>
                          <a:effectLst/>
                        </a:rPr>
                        <a:t>/bin/zsh</a:t>
                      </a:r>
                    </a:p>
                  </a:txBody>
                  <a:tcPr marL="38621" marR="38621" marT="115862" marB="115862" anchor="ctr">
                    <a:lnL>
                      <a:noFill/>
                    </a:lnL>
                    <a:lnR>
                      <a:noFill/>
                    </a:lnR>
                    <a:lnT w="7620" cap="flat" cmpd="sng" algn="ctr">
                      <a:solidFill>
                        <a:srgbClr val="D6DCEA"/>
                      </a:solidFill>
                      <a:prstDash val="solid"/>
                      <a:round/>
                      <a:headEnd type="none" w="med" len="med"/>
                      <a:tailEnd type="none" w="med" len="med"/>
                    </a:lnT>
                    <a:lnB w="7620" cap="flat" cmpd="sng" algn="ctr">
                      <a:solidFill>
                        <a:srgbClr val="D6DCEA"/>
                      </a:solidFill>
                      <a:prstDash val="solid"/>
                      <a:round/>
                      <a:headEnd type="none" w="med" len="med"/>
                      <a:tailEnd type="none" w="med" len="med"/>
                    </a:lnB>
                  </a:tcPr>
                </a:tc>
                <a:tc>
                  <a:txBody>
                    <a:bodyPr/>
                    <a:lstStyle/>
                    <a:p>
                      <a:r>
                        <a:rPr lang="en-IN" sz="1100">
                          <a:solidFill>
                            <a:schemeClr val="tx1"/>
                          </a:solidFill>
                          <a:effectLst/>
                        </a:rPr>
                        <a:t>&lt;hostname&gt;#</a:t>
                      </a:r>
                    </a:p>
                  </a:txBody>
                  <a:tcPr marL="38621" marR="38621" marT="115862" marB="115862" anchor="ctr">
                    <a:lnL>
                      <a:noFill/>
                    </a:lnL>
                    <a:lnR>
                      <a:noFill/>
                    </a:lnR>
                    <a:lnT w="7620" cap="flat" cmpd="sng" algn="ctr">
                      <a:solidFill>
                        <a:srgbClr val="D6DCEA"/>
                      </a:solidFill>
                      <a:prstDash val="solid"/>
                      <a:round/>
                      <a:headEnd type="none" w="med" len="med"/>
                      <a:tailEnd type="none" w="med" len="med"/>
                    </a:lnT>
                    <a:lnB w="7620" cap="flat" cmpd="sng" algn="ctr">
                      <a:solidFill>
                        <a:srgbClr val="D6DCEA"/>
                      </a:solidFill>
                      <a:prstDash val="solid"/>
                      <a:round/>
                      <a:headEnd type="none" w="med" len="med"/>
                      <a:tailEnd type="none" w="med" len="med"/>
                    </a:lnB>
                  </a:tcPr>
                </a:tc>
                <a:tc>
                  <a:txBody>
                    <a:bodyPr/>
                    <a:lstStyle/>
                    <a:p>
                      <a:r>
                        <a:rPr lang="en-IN" sz="1100" dirty="0">
                          <a:solidFill>
                            <a:schemeClr val="tx1"/>
                          </a:solidFill>
                          <a:effectLst/>
                        </a:rPr>
                        <a:t>&lt;hostname&gt;%</a:t>
                      </a:r>
                    </a:p>
                  </a:txBody>
                  <a:tcPr marL="38621" marR="57931" marT="115862" marB="115862" anchor="ctr">
                    <a:lnL>
                      <a:noFill/>
                    </a:lnL>
                    <a:lnR>
                      <a:noFill/>
                    </a:lnR>
                    <a:lnT w="7620" cap="flat" cmpd="sng" algn="ctr">
                      <a:solidFill>
                        <a:srgbClr val="D6DCEA"/>
                      </a:solidFill>
                      <a:prstDash val="solid"/>
                      <a:round/>
                      <a:headEnd type="none" w="med" len="med"/>
                      <a:tailEnd type="none" w="med" len="med"/>
                    </a:lnT>
                    <a:lnB w="7620" cap="flat" cmpd="sng" algn="ctr">
                      <a:solidFill>
                        <a:srgbClr val="D6DCEA"/>
                      </a:solidFill>
                      <a:prstDash val="solid"/>
                      <a:round/>
                      <a:headEnd type="none" w="med" len="med"/>
                      <a:tailEnd type="none" w="med" len="med"/>
                    </a:lnB>
                  </a:tcPr>
                </a:tc>
                <a:extLst>
                  <a:ext uri="{0D108BD9-81ED-4DB2-BD59-A6C34878D82A}">
                    <a16:rowId xmlns:a16="http://schemas.microsoft.com/office/drawing/2014/main" val="1374230119"/>
                  </a:ext>
                </a:extLst>
              </a:tr>
            </a:tbl>
          </a:graphicData>
        </a:graphic>
      </p:graphicFrame>
      <p:sp>
        <p:nvSpPr>
          <p:cNvPr id="5" name="TextBox 4">
            <a:extLst>
              <a:ext uri="{FF2B5EF4-FFF2-40B4-BE49-F238E27FC236}">
                <a16:creationId xmlns:a16="http://schemas.microsoft.com/office/drawing/2014/main" id="{615BC240-C487-C3EE-46EF-165DF8A78FD9}"/>
              </a:ext>
            </a:extLst>
          </p:cNvPr>
          <p:cNvSpPr txBox="1"/>
          <p:nvPr/>
        </p:nvSpPr>
        <p:spPr>
          <a:xfrm>
            <a:off x="888521" y="465826"/>
            <a:ext cx="5003321" cy="523220"/>
          </a:xfrm>
          <a:prstGeom prst="rect">
            <a:avLst/>
          </a:prstGeom>
          <a:noFill/>
        </p:spPr>
        <p:txBody>
          <a:bodyPr wrap="square" rtlCol="0">
            <a:spAutoFit/>
          </a:bodyPr>
          <a:lstStyle/>
          <a:p>
            <a:r>
              <a:rPr lang="en-US" sz="2800" dirty="0">
                <a:solidFill>
                  <a:srgbClr val="FFC000"/>
                </a:solidFill>
              </a:rPr>
              <a:t>TYPES OF SHELL’S IN LINUX </a:t>
            </a:r>
            <a:endParaRPr lang="en-IN" sz="2800" dirty="0">
              <a:solidFill>
                <a:srgbClr val="FFC000"/>
              </a:solidFill>
            </a:endParaRPr>
          </a:p>
        </p:txBody>
      </p:sp>
    </p:spTree>
    <p:extLst>
      <p:ext uri="{BB962C8B-B14F-4D97-AF65-F5344CB8AC3E}">
        <p14:creationId xmlns:p14="http://schemas.microsoft.com/office/powerpoint/2010/main" val="1868720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89A523-4047-E9D5-E8C0-E3207D10D44A}"/>
              </a:ext>
            </a:extLst>
          </p:cNvPr>
          <p:cNvSpPr txBox="1"/>
          <p:nvPr/>
        </p:nvSpPr>
        <p:spPr>
          <a:xfrm>
            <a:off x="905773" y="1120676"/>
            <a:ext cx="9368287" cy="2462213"/>
          </a:xfrm>
          <a:prstGeom prst="rect">
            <a:avLst/>
          </a:prstGeom>
          <a:noFill/>
        </p:spPr>
        <p:txBody>
          <a:bodyPr wrap="square" rtlCol="0">
            <a:spAutoFit/>
          </a:bodyPr>
          <a:lstStyle/>
          <a:p>
            <a:pPr algn="just"/>
            <a:r>
              <a:rPr lang="en-US" sz="2800" b="1" i="0" dirty="0">
                <a:solidFill>
                  <a:srgbClr val="FFC000"/>
                </a:solidFill>
                <a:effectLst/>
                <a:latin typeface="erdana"/>
              </a:rPr>
              <a:t>Unix Expansion</a:t>
            </a:r>
          </a:p>
          <a:p>
            <a:pPr algn="just"/>
            <a:endParaRPr lang="en-US" b="0" i="0" dirty="0">
              <a:solidFill>
                <a:schemeClr val="tx1">
                  <a:lumMod val="95000"/>
                </a:schemeClr>
              </a:solidFill>
              <a:effectLst/>
              <a:latin typeface="erdana"/>
            </a:endParaRPr>
          </a:p>
          <a:p>
            <a:pPr algn="just"/>
            <a:r>
              <a:rPr lang="en-US" b="0" i="0" dirty="0">
                <a:solidFill>
                  <a:schemeClr val="tx1">
                    <a:lumMod val="95000"/>
                  </a:schemeClr>
                </a:solidFill>
                <a:effectLst/>
                <a:latin typeface="inter-regular"/>
              </a:rPr>
              <a:t>In eighties, many organizations like IBM, HP and dozen other companies started creating their own Unix(UNIPLEXED INFORMATION COMPUTING SUSTEM). It result in a mess of Unix dialects. Then in 1983, Richard Stallman developed GNU project with the goal to make it freely available Unix like operating system and to be used by everyone. But his project failed in gaining popularity. Many other Unix like operating system came into existence but none of them was able to gain popularity.</a:t>
            </a:r>
          </a:p>
          <a:p>
            <a:endParaRPr lang="en-IN" dirty="0"/>
          </a:p>
        </p:txBody>
      </p:sp>
    </p:spTree>
    <p:extLst>
      <p:ext uri="{BB962C8B-B14F-4D97-AF65-F5344CB8AC3E}">
        <p14:creationId xmlns:p14="http://schemas.microsoft.com/office/powerpoint/2010/main" val="1774093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F53CDC-0352-E1B0-82E9-E8078637B990}"/>
              </a:ext>
            </a:extLst>
          </p:cNvPr>
          <p:cNvSpPr txBox="1"/>
          <p:nvPr/>
        </p:nvSpPr>
        <p:spPr>
          <a:xfrm>
            <a:off x="905774" y="1026543"/>
            <a:ext cx="8704052" cy="4524315"/>
          </a:xfrm>
          <a:prstGeom prst="rect">
            <a:avLst/>
          </a:prstGeom>
          <a:noFill/>
        </p:spPr>
        <p:txBody>
          <a:bodyPr wrap="square" rtlCol="0">
            <a:spAutoFit/>
          </a:bodyPr>
          <a:lstStyle/>
          <a:p>
            <a:pPr algn="just"/>
            <a:r>
              <a:rPr lang="en-US" b="0" i="0" dirty="0">
                <a:solidFill>
                  <a:srgbClr val="FFC000"/>
                </a:solidFill>
                <a:effectLst/>
                <a:latin typeface="erdana"/>
              </a:rPr>
              <a:t>Evolution of Linux</a:t>
            </a:r>
          </a:p>
          <a:p>
            <a:pPr algn="just"/>
            <a:endParaRPr lang="en-US" b="0" i="0" dirty="0">
              <a:solidFill>
                <a:schemeClr val="tx1">
                  <a:lumMod val="95000"/>
                </a:schemeClr>
              </a:solidFill>
              <a:effectLst/>
              <a:latin typeface="erdana"/>
            </a:endParaRPr>
          </a:p>
          <a:p>
            <a:pPr algn="just"/>
            <a:r>
              <a:rPr lang="en-US" b="0" i="0" dirty="0">
                <a:solidFill>
                  <a:schemeClr val="tx1">
                    <a:lumMod val="95000"/>
                  </a:schemeClr>
                </a:solidFill>
                <a:effectLst/>
                <a:latin typeface="inter-regular"/>
              </a:rPr>
              <a:t>In 1991, Linus Torvalds a student at the university of Helsinki, Finland, thought to have a freely available academic version of Unix started writing its own code. Later this project became the Linux kernel. He wrote this program specially for his own PC as he wanted to use Unix 386 Intel computer but couldn't afford it. He did it on MINIX using GNU C compiler. GNU C compiler is still the main choice to compile Linux code but other compilers are also used like Intel C compiler.</a:t>
            </a:r>
          </a:p>
          <a:p>
            <a:pPr algn="just"/>
            <a:endParaRPr lang="en-US" b="0" i="0" dirty="0">
              <a:solidFill>
                <a:schemeClr val="tx1">
                  <a:lumMod val="95000"/>
                </a:schemeClr>
              </a:solidFill>
              <a:effectLst/>
              <a:latin typeface="inter-regular"/>
            </a:endParaRPr>
          </a:p>
          <a:p>
            <a:pPr algn="just"/>
            <a:r>
              <a:rPr lang="en-US" b="0" i="0" dirty="0">
                <a:solidFill>
                  <a:schemeClr val="tx1">
                    <a:lumMod val="95000"/>
                  </a:schemeClr>
                </a:solidFill>
                <a:effectLst/>
                <a:latin typeface="inter-regular"/>
              </a:rPr>
              <a:t>He started it just for fun but ended up with such a large project. Firstly he wanted to name it as '</a:t>
            </a:r>
            <a:r>
              <a:rPr lang="en-US" b="0" i="0" dirty="0" err="1">
                <a:solidFill>
                  <a:schemeClr val="tx1">
                    <a:lumMod val="95000"/>
                  </a:schemeClr>
                </a:solidFill>
                <a:effectLst/>
                <a:latin typeface="inter-regular"/>
              </a:rPr>
              <a:t>Freax</a:t>
            </a:r>
            <a:r>
              <a:rPr lang="en-US" b="0" i="0" dirty="0">
                <a:solidFill>
                  <a:schemeClr val="tx1">
                    <a:lumMod val="95000"/>
                  </a:schemeClr>
                </a:solidFill>
                <a:effectLst/>
                <a:latin typeface="inter-regular"/>
              </a:rPr>
              <a:t>' but later it became 'Linux’.</a:t>
            </a:r>
          </a:p>
          <a:p>
            <a:pPr algn="just"/>
            <a:endParaRPr lang="en-US" b="0" i="0" dirty="0">
              <a:solidFill>
                <a:schemeClr val="tx1">
                  <a:lumMod val="95000"/>
                </a:schemeClr>
              </a:solidFill>
              <a:effectLst/>
              <a:latin typeface="inter-regular"/>
            </a:endParaRPr>
          </a:p>
          <a:p>
            <a:pPr algn="just"/>
            <a:r>
              <a:rPr lang="en-US" b="0" i="0" dirty="0">
                <a:solidFill>
                  <a:schemeClr val="tx1">
                    <a:lumMod val="95000"/>
                  </a:schemeClr>
                </a:solidFill>
                <a:effectLst/>
                <a:latin typeface="inter-regular"/>
              </a:rPr>
              <a:t>He published the Linux kernel under his own license and was restricted to use as commercially. Linux uses most of its tools from GNU software and are under GNU copyright. In 1992, he released the kernel under GNU General Public License.</a:t>
            </a:r>
          </a:p>
          <a:p>
            <a:endParaRPr lang="en-IN" dirty="0"/>
          </a:p>
        </p:txBody>
      </p:sp>
    </p:spTree>
    <p:extLst>
      <p:ext uri="{BB962C8B-B14F-4D97-AF65-F5344CB8AC3E}">
        <p14:creationId xmlns:p14="http://schemas.microsoft.com/office/powerpoint/2010/main" val="2663478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AE9F65AF-F21B-79FB-8198-ECA0DEFC6969}"/>
              </a:ext>
            </a:extLst>
          </p:cNvPr>
          <p:cNvGraphicFramePr>
            <a:graphicFrameLocks noGrp="1"/>
          </p:cNvGraphicFramePr>
          <p:nvPr>
            <p:extLst>
              <p:ext uri="{D42A27DB-BD31-4B8C-83A1-F6EECF244321}">
                <p14:modId xmlns:p14="http://schemas.microsoft.com/office/powerpoint/2010/main" val="3007355971"/>
              </p:ext>
            </p:extLst>
          </p:nvPr>
        </p:nvGraphicFramePr>
        <p:xfrm>
          <a:off x="181155" y="291327"/>
          <a:ext cx="10550106" cy="6513491"/>
        </p:xfrm>
        <a:graphic>
          <a:graphicData uri="http://schemas.openxmlformats.org/drawingml/2006/table">
            <a:tbl>
              <a:tblPr>
                <a:tableStyleId>{2D5ABB26-0587-4C30-8999-92F81FD0307C}</a:tableStyleId>
              </a:tblPr>
              <a:tblGrid>
                <a:gridCol w="2097522">
                  <a:extLst>
                    <a:ext uri="{9D8B030D-6E8A-4147-A177-3AD203B41FA5}">
                      <a16:colId xmlns:a16="http://schemas.microsoft.com/office/drawing/2014/main" val="3215112866"/>
                    </a:ext>
                  </a:extLst>
                </a:gridCol>
                <a:gridCol w="4226292">
                  <a:extLst>
                    <a:ext uri="{9D8B030D-6E8A-4147-A177-3AD203B41FA5}">
                      <a16:colId xmlns:a16="http://schemas.microsoft.com/office/drawing/2014/main" val="3318148765"/>
                    </a:ext>
                  </a:extLst>
                </a:gridCol>
                <a:gridCol w="4226292">
                  <a:extLst>
                    <a:ext uri="{9D8B030D-6E8A-4147-A177-3AD203B41FA5}">
                      <a16:colId xmlns:a16="http://schemas.microsoft.com/office/drawing/2014/main" val="2429526355"/>
                    </a:ext>
                  </a:extLst>
                </a:gridCol>
              </a:tblGrid>
              <a:tr h="199653">
                <a:tc>
                  <a:txBody>
                    <a:bodyPr/>
                    <a:lstStyle/>
                    <a:p>
                      <a:pPr algn="l" fontAlgn="t"/>
                      <a:r>
                        <a:rPr lang="en-IN" sz="1400" dirty="0">
                          <a:solidFill>
                            <a:srgbClr val="FFC000"/>
                          </a:solidFill>
                          <a:effectLst/>
                        </a:rPr>
                        <a:t>Comparison</a:t>
                      </a:r>
                      <a:endParaRPr lang="en-IN" sz="1400" dirty="0">
                        <a:solidFill>
                          <a:srgbClr val="FFC000"/>
                        </a:solidFill>
                        <a:effectLst/>
                        <a:latin typeface="times new roman" panose="02020603050405020304" pitchFamily="18" charset="0"/>
                      </a:endParaRPr>
                    </a:p>
                  </a:txBody>
                  <a:tcPr marL="14001" marR="14001" marT="14001" marB="14001"/>
                </a:tc>
                <a:tc>
                  <a:txBody>
                    <a:bodyPr/>
                    <a:lstStyle/>
                    <a:p>
                      <a:pPr algn="l" fontAlgn="t"/>
                      <a:r>
                        <a:rPr lang="en-IN" sz="1400" dirty="0">
                          <a:solidFill>
                            <a:srgbClr val="FFC000"/>
                          </a:solidFill>
                          <a:effectLst/>
                        </a:rPr>
                        <a:t>Linux</a:t>
                      </a:r>
                      <a:endParaRPr lang="en-IN" sz="1400" dirty="0">
                        <a:solidFill>
                          <a:srgbClr val="FFC000"/>
                        </a:solidFill>
                        <a:effectLst/>
                        <a:latin typeface="times new roman" panose="02020603050405020304" pitchFamily="18" charset="0"/>
                      </a:endParaRPr>
                    </a:p>
                  </a:txBody>
                  <a:tcPr marL="14001" marR="14001" marT="14001" marB="14001"/>
                </a:tc>
                <a:tc>
                  <a:txBody>
                    <a:bodyPr/>
                    <a:lstStyle/>
                    <a:p>
                      <a:pPr algn="l" fontAlgn="t"/>
                      <a:r>
                        <a:rPr lang="en-IN" sz="1400" dirty="0">
                          <a:solidFill>
                            <a:srgbClr val="FFC000"/>
                          </a:solidFill>
                          <a:effectLst/>
                        </a:rPr>
                        <a:t>Unix</a:t>
                      </a:r>
                      <a:endParaRPr lang="en-IN" sz="1400" dirty="0">
                        <a:solidFill>
                          <a:srgbClr val="FFC000"/>
                        </a:solidFill>
                        <a:effectLst/>
                        <a:latin typeface="times new roman" panose="02020603050405020304" pitchFamily="18" charset="0"/>
                      </a:endParaRPr>
                    </a:p>
                  </a:txBody>
                  <a:tcPr marL="14001" marR="14001" marT="14001" marB="14001"/>
                </a:tc>
                <a:extLst>
                  <a:ext uri="{0D108BD9-81ED-4DB2-BD59-A6C34878D82A}">
                    <a16:rowId xmlns:a16="http://schemas.microsoft.com/office/drawing/2014/main" val="2648817488"/>
                  </a:ext>
                </a:extLst>
              </a:tr>
              <a:tr h="398502">
                <a:tc>
                  <a:txBody>
                    <a:bodyPr/>
                    <a:lstStyle/>
                    <a:p>
                      <a:pPr algn="just" fontAlgn="t"/>
                      <a:r>
                        <a:rPr lang="en-IN" sz="1050" dirty="0">
                          <a:solidFill>
                            <a:schemeClr val="tx1"/>
                          </a:solidFill>
                          <a:effectLst/>
                        </a:rPr>
                        <a:t>Definition</a:t>
                      </a:r>
                      <a:endParaRPr lang="en-IN" sz="1050" dirty="0">
                        <a:solidFill>
                          <a:schemeClr val="tx1"/>
                        </a:solidFill>
                        <a:effectLst/>
                        <a:latin typeface="inter-regular"/>
                      </a:endParaRPr>
                    </a:p>
                  </a:txBody>
                  <a:tcPr marL="9334" marR="9334" marT="9334" marB="9334"/>
                </a:tc>
                <a:tc>
                  <a:txBody>
                    <a:bodyPr/>
                    <a:lstStyle/>
                    <a:p>
                      <a:pPr algn="l" fontAlgn="t"/>
                      <a:r>
                        <a:rPr lang="en-US" sz="1050" dirty="0">
                          <a:solidFill>
                            <a:schemeClr val="tx1"/>
                          </a:solidFill>
                          <a:effectLst/>
                        </a:rPr>
                        <a:t>It is an open-source operating system which is freely available to everyone.</a:t>
                      </a:r>
                      <a:endParaRPr lang="en-US" sz="1050" dirty="0">
                        <a:solidFill>
                          <a:schemeClr val="tx1"/>
                        </a:solidFill>
                        <a:effectLst/>
                        <a:latin typeface="inter-regular"/>
                      </a:endParaRPr>
                    </a:p>
                  </a:txBody>
                  <a:tcPr marL="9334" marR="9334" marT="9334" marB="9334"/>
                </a:tc>
                <a:tc>
                  <a:txBody>
                    <a:bodyPr/>
                    <a:lstStyle/>
                    <a:p>
                      <a:pPr algn="l" fontAlgn="t"/>
                      <a:r>
                        <a:rPr lang="en-US" sz="1050" dirty="0">
                          <a:solidFill>
                            <a:schemeClr val="tx1"/>
                          </a:solidFill>
                          <a:effectLst/>
                        </a:rPr>
                        <a:t>It is an operating system which can be only used by its copyrighters.</a:t>
                      </a:r>
                      <a:endParaRPr lang="en-US" sz="1050" dirty="0">
                        <a:solidFill>
                          <a:schemeClr val="tx1"/>
                        </a:solidFill>
                        <a:effectLst/>
                        <a:latin typeface="inter-regular"/>
                      </a:endParaRPr>
                    </a:p>
                  </a:txBody>
                  <a:tcPr marL="9334" marR="9334" marT="9334" marB="9334"/>
                </a:tc>
                <a:extLst>
                  <a:ext uri="{0D108BD9-81ED-4DB2-BD59-A6C34878D82A}">
                    <a16:rowId xmlns:a16="http://schemas.microsoft.com/office/drawing/2014/main" val="77553944"/>
                  </a:ext>
                </a:extLst>
              </a:tr>
              <a:tr h="252114">
                <a:tc>
                  <a:txBody>
                    <a:bodyPr/>
                    <a:lstStyle/>
                    <a:p>
                      <a:pPr algn="just" fontAlgn="t"/>
                      <a:r>
                        <a:rPr lang="en-IN" sz="1050" dirty="0">
                          <a:solidFill>
                            <a:schemeClr val="tx1"/>
                          </a:solidFill>
                          <a:effectLst/>
                        </a:rPr>
                        <a:t>Examples</a:t>
                      </a:r>
                      <a:endParaRPr lang="en-IN" sz="1050" dirty="0">
                        <a:solidFill>
                          <a:schemeClr val="tx1"/>
                        </a:solidFill>
                        <a:effectLst/>
                        <a:latin typeface="inter-regular"/>
                      </a:endParaRPr>
                    </a:p>
                  </a:txBody>
                  <a:tcPr marL="9334" marR="9334" marT="9334" marB="9334"/>
                </a:tc>
                <a:tc>
                  <a:txBody>
                    <a:bodyPr/>
                    <a:lstStyle/>
                    <a:p>
                      <a:pPr algn="l" fontAlgn="t"/>
                      <a:r>
                        <a:rPr lang="en-US" sz="1050">
                          <a:solidFill>
                            <a:schemeClr val="tx1"/>
                          </a:solidFill>
                          <a:effectLst/>
                        </a:rPr>
                        <a:t>It has different distros like Ubuntu, Redhat, Fedora, etc</a:t>
                      </a:r>
                      <a:endParaRPr lang="en-US" sz="1050">
                        <a:solidFill>
                          <a:schemeClr val="tx1"/>
                        </a:solidFill>
                        <a:effectLst/>
                        <a:latin typeface="inter-regular"/>
                      </a:endParaRPr>
                    </a:p>
                  </a:txBody>
                  <a:tcPr marL="9334" marR="9334" marT="9334" marB="9334"/>
                </a:tc>
                <a:tc>
                  <a:txBody>
                    <a:bodyPr/>
                    <a:lstStyle/>
                    <a:p>
                      <a:pPr algn="l" fontAlgn="t"/>
                      <a:r>
                        <a:rPr lang="en-IN" sz="1050" dirty="0">
                          <a:solidFill>
                            <a:schemeClr val="tx1"/>
                          </a:solidFill>
                          <a:effectLst/>
                        </a:rPr>
                        <a:t>IBM AIX, HP-UX and Sun Solaris.</a:t>
                      </a:r>
                      <a:endParaRPr lang="en-IN" sz="1050" dirty="0">
                        <a:solidFill>
                          <a:schemeClr val="tx1"/>
                        </a:solidFill>
                        <a:effectLst/>
                        <a:latin typeface="inter-regular"/>
                      </a:endParaRPr>
                    </a:p>
                  </a:txBody>
                  <a:tcPr marL="9334" marR="9334" marT="9334" marB="9334"/>
                </a:tc>
                <a:extLst>
                  <a:ext uri="{0D108BD9-81ED-4DB2-BD59-A6C34878D82A}">
                    <a16:rowId xmlns:a16="http://schemas.microsoft.com/office/drawing/2014/main" val="466734606"/>
                  </a:ext>
                </a:extLst>
              </a:tr>
              <a:tr h="471696">
                <a:tc>
                  <a:txBody>
                    <a:bodyPr/>
                    <a:lstStyle/>
                    <a:p>
                      <a:pPr algn="just" fontAlgn="t"/>
                      <a:r>
                        <a:rPr lang="en-IN" sz="1050">
                          <a:solidFill>
                            <a:schemeClr val="tx1"/>
                          </a:solidFill>
                          <a:effectLst/>
                        </a:rPr>
                        <a:t>Users</a:t>
                      </a:r>
                      <a:endParaRPr lang="en-IN" sz="1050">
                        <a:solidFill>
                          <a:schemeClr val="tx1"/>
                        </a:solidFill>
                        <a:effectLst/>
                        <a:latin typeface="inter-regular"/>
                      </a:endParaRPr>
                    </a:p>
                  </a:txBody>
                  <a:tcPr marL="9334" marR="9334" marT="9334" marB="9334"/>
                </a:tc>
                <a:tc>
                  <a:txBody>
                    <a:bodyPr/>
                    <a:lstStyle/>
                    <a:p>
                      <a:pPr algn="l" fontAlgn="t"/>
                      <a:r>
                        <a:rPr lang="en-US" sz="1050" dirty="0">
                          <a:solidFill>
                            <a:schemeClr val="tx1"/>
                          </a:solidFill>
                          <a:effectLst/>
                        </a:rPr>
                        <a:t>Nowadays, Linux is in great demand. Anyone can use Linux whether a home user, developer or a student.</a:t>
                      </a:r>
                      <a:endParaRPr lang="en-US" sz="1050" dirty="0">
                        <a:solidFill>
                          <a:schemeClr val="tx1"/>
                        </a:solidFill>
                        <a:effectLst/>
                        <a:latin typeface="inter-regular"/>
                      </a:endParaRPr>
                    </a:p>
                  </a:txBody>
                  <a:tcPr marL="9334" marR="9334" marT="9334" marB="9334"/>
                </a:tc>
                <a:tc>
                  <a:txBody>
                    <a:bodyPr/>
                    <a:lstStyle/>
                    <a:p>
                      <a:pPr algn="l" fontAlgn="t"/>
                      <a:r>
                        <a:rPr lang="en-US" sz="1050" dirty="0">
                          <a:solidFill>
                            <a:schemeClr val="tx1"/>
                          </a:solidFill>
                          <a:effectLst/>
                        </a:rPr>
                        <a:t>It was developed mainly for servers, workstations and mainframes.</a:t>
                      </a:r>
                      <a:endParaRPr lang="en-US" sz="1050" dirty="0">
                        <a:solidFill>
                          <a:schemeClr val="tx1"/>
                        </a:solidFill>
                        <a:effectLst/>
                        <a:latin typeface="inter-regular"/>
                      </a:endParaRPr>
                    </a:p>
                  </a:txBody>
                  <a:tcPr marL="9334" marR="9334" marT="9334" marB="9334"/>
                </a:tc>
                <a:extLst>
                  <a:ext uri="{0D108BD9-81ED-4DB2-BD59-A6C34878D82A}">
                    <a16:rowId xmlns:a16="http://schemas.microsoft.com/office/drawing/2014/main" val="310335636"/>
                  </a:ext>
                </a:extLst>
              </a:tr>
              <a:tr h="471696">
                <a:tc>
                  <a:txBody>
                    <a:bodyPr/>
                    <a:lstStyle/>
                    <a:p>
                      <a:pPr algn="just" fontAlgn="t"/>
                      <a:r>
                        <a:rPr lang="en-IN" sz="1050">
                          <a:solidFill>
                            <a:schemeClr val="tx1"/>
                          </a:solidFill>
                          <a:effectLst/>
                        </a:rPr>
                        <a:t>Usage</a:t>
                      </a:r>
                      <a:endParaRPr lang="en-IN" sz="1050">
                        <a:solidFill>
                          <a:schemeClr val="tx1"/>
                        </a:solidFill>
                        <a:effectLst/>
                        <a:latin typeface="inter-regular"/>
                      </a:endParaRPr>
                    </a:p>
                  </a:txBody>
                  <a:tcPr marL="9334" marR="9334" marT="9334" marB="9334"/>
                </a:tc>
                <a:tc>
                  <a:txBody>
                    <a:bodyPr/>
                    <a:lstStyle/>
                    <a:p>
                      <a:pPr algn="l" fontAlgn="t"/>
                      <a:r>
                        <a:rPr lang="en-US" sz="1050" dirty="0">
                          <a:solidFill>
                            <a:schemeClr val="tx1"/>
                          </a:solidFill>
                          <a:effectLst/>
                        </a:rPr>
                        <a:t>Linux is used everywhere from servers, PC, smartphones, tablets to mainframes and supercomputers.</a:t>
                      </a:r>
                      <a:endParaRPr lang="en-US" sz="1050" dirty="0">
                        <a:solidFill>
                          <a:schemeClr val="tx1"/>
                        </a:solidFill>
                        <a:effectLst/>
                        <a:latin typeface="inter-regular"/>
                      </a:endParaRPr>
                    </a:p>
                  </a:txBody>
                  <a:tcPr marL="9334" marR="9334" marT="9334" marB="9334"/>
                </a:tc>
                <a:tc>
                  <a:txBody>
                    <a:bodyPr/>
                    <a:lstStyle/>
                    <a:p>
                      <a:pPr algn="l" fontAlgn="t"/>
                      <a:r>
                        <a:rPr lang="en-US" sz="1050">
                          <a:solidFill>
                            <a:schemeClr val="tx1"/>
                          </a:solidFill>
                          <a:effectLst/>
                        </a:rPr>
                        <a:t>It is used in servers, workstations and PCs.</a:t>
                      </a:r>
                      <a:endParaRPr lang="en-US" sz="1050">
                        <a:solidFill>
                          <a:schemeClr val="tx1"/>
                        </a:solidFill>
                        <a:effectLst/>
                        <a:latin typeface="inter-regular"/>
                      </a:endParaRPr>
                    </a:p>
                  </a:txBody>
                  <a:tcPr marL="9334" marR="9334" marT="9334" marB="9334"/>
                </a:tc>
                <a:extLst>
                  <a:ext uri="{0D108BD9-81ED-4DB2-BD59-A6C34878D82A}">
                    <a16:rowId xmlns:a16="http://schemas.microsoft.com/office/drawing/2014/main" val="2439817724"/>
                  </a:ext>
                </a:extLst>
              </a:tr>
              <a:tr h="618085">
                <a:tc>
                  <a:txBody>
                    <a:bodyPr/>
                    <a:lstStyle/>
                    <a:p>
                      <a:pPr algn="just" fontAlgn="t"/>
                      <a:r>
                        <a:rPr lang="en-IN" sz="1050">
                          <a:solidFill>
                            <a:schemeClr val="tx1"/>
                          </a:solidFill>
                          <a:effectLst/>
                        </a:rPr>
                        <a:t>Cost</a:t>
                      </a:r>
                      <a:endParaRPr lang="en-IN" sz="1050">
                        <a:solidFill>
                          <a:schemeClr val="tx1"/>
                        </a:solidFill>
                        <a:effectLst/>
                        <a:latin typeface="inter-regular"/>
                      </a:endParaRPr>
                    </a:p>
                  </a:txBody>
                  <a:tcPr marL="9334" marR="9334" marT="9334" marB="9334"/>
                </a:tc>
                <a:tc>
                  <a:txBody>
                    <a:bodyPr/>
                    <a:lstStyle/>
                    <a:p>
                      <a:pPr algn="l" fontAlgn="t"/>
                      <a:r>
                        <a:rPr lang="en-US" sz="1050" dirty="0">
                          <a:solidFill>
                            <a:schemeClr val="tx1"/>
                          </a:solidFill>
                          <a:effectLst/>
                        </a:rPr>
                        <a:t>Linux is freely </a:t>
                      </a:r>
                      <a:r>
                        <a:rPr lang="en-US" sz="1050" dirty="0" err="1">
                          <a:solidFill>
                            <a:schemeClr val="tx1"/>
                          </a:solidFill>
                          <a:effectLst/>
                        </a:rPr>
                        <a:t>distributed,downloaded</a:t>
                      </a:r>
                      <a:r>
                        <a:rPr lang="en-US" sz="1050" dirty="0">
                          <a:solidFill>
                            <a:schemeClr val="tx1"/>
                          </a:solidFill>
                          <a:effectLst/>
                        </a:rPr>
                        <a:t>, and distributed through magazines also. And priced distros of Linux are also cheaper than Windows.</a:t>
                      </a:r>
                      <a:endParaRPr lang="en-US" sz="1050" dirty="0">
                        <a:solidFill>
                          <a:schemeClr val="tx1"/>
                        </a:solidFill>
                        <a:effectLst/>
                        <a:latin typeface="inter-regular"/>
                      </a:endParaRPr>
                    </a:p>
                  </a:txBody>
                  <a:tcPr marL="9334" marR="9334" marT="9334" marB="9334"/>
                </a:tc>
                <a:tc>
                  <a:txBody>
                    <a:bodyPr/>
                    <a:lstStyle/>
                    <a:p>
                      <a:pPr algn="l" fontAlgn="t"/>
                      <a:r>
                        <a:rPr lang="en-US" sz="1050" dirty="0">
                          <a:solidFill>
                            <a:schemeClr val="tx1"/>
                          </a:solidFill>
                          <a:effectLst/>
                        </a:rPr>
                        <a:t>Unix copyright vendors decide different costs for their respective Unix Operating systems.</a:t>
                      </a:r>
                      <a:endParaRPr lang="en-US" sz="1050" dirty="0">
                        <a:solidFill>
                          <a:schemeClr val="tx1"/>
                        </a:solidFill>
                        <a:effectLst/>
                        <a:latin typeface="inter-regular"/>
                      </a:endParaRPr>
                    </a:p>
                  </a:txBody>
                  <a:tcPr marL="9334" marR="9334" marT="9334" marB="9334"/>
                </a:tc>
                <a:extLst>
                  <a:ext uri="{0D108BD9-81ED-4DB2-BD59-A6C34878D82A}">
                    <a16:rowId xmlns:a16="http://schemas.microsoft.com/office/drawing/2014/main" val="999188790"/>
                  </a:ext>
                </a:extLst>
              </a:tr>
              <a:tr h="471696">
                <a:tc>
                  <a:txBody>
                    <a:bodyPr/>
                    <a:lstStyle/>
                    <a:p>
                      <a:pPr algn="just" fontAlgn="t"/>
                      <a:r>
                        <a:rPr lang="en-IN" sz="1050">
                          <a:solidFill>
                            <a:schemeClr val="tx1"/>
                          </a:solidFill>
                          <a:effectLst/>
                        </a:rPr>
                        <a:t>Development</a:t>
                      </a:r>
                      <a:endParaRPr lang="en-IN" sz="1050">
                        <a:solidFill>
                          <a:schemeClr val="tx1"/>
                        </a:solidFill>
                        <a:effectLst/>
                        <a:latin typeface="inter-regular"/>
                      </a:endParaRPr>
                    </a:p>
                  </a:txBody>
                  <a:tcPr marL="9334" marR="9334" marT="9334" marB="9334"/>
                </a:tc>
                <a:tc>
                  <a:txBody>
                    <a:bodyPr/>
                    <a:lstStyle/>
                    <a:p>
                      <a:pPr algn="l" fontAlgn="t"/>
                      <a:r>
                        <a:rPr lang="en-US" sz="1050" dirty="0">
                          <a:solidFill>
                            <a:schemeClr val="tx1"/>
                          </a:solidFill>
                          <a:effectLst/>
                        </a:rPr>
                        <a:t>As it is open source, it is developed by sharing and collaboration of codes by world-wide developers.</a:t>
                      </a:r>
                      <a:endParaRPr lang="en-US" sz="1050" dirty="0">
                        <a:solidFill>
                          <a:schemeClr val="tx1"/>
                        </a:solidFill>
                        <a:effectLst/>
                        <a:latin typeface="inter-regular"/>
                      </a:endParaRPr>
                    </a:p>
                  </a:txBody>
                  <a:tcPr marL="9334" marR="9334" marT="9334" marB="9334"/>
                </a:tc>
                <a:tc>
                  <a:txBody>
                    <a:bodyPr/>
                    <a:lstStyle/>
                    <a:p>
                      <a:pPr algn="l" fontAlgn="t"/>
                      <a:r>
                        <a:rPr lang="en-US" sz="1050" dirty="0">
                          <a:solidFill>
                            <a:schemeClr val="tx1"/>
                          </a:solidFill>
                          <a:effectLst/>
                        </a:rPr>
                        <a:t>Unix was developed by AT&amp;T Labs, various commercial vendors and non-profit organizations.</a:t>
                      </a:r>
                      <a:endParaRPr lang="en-US" sz="1050" dirty="0">
                        <a:solidFill>
                          <a:schemeClr val="tx1"/>
                        </a:solidFill>
                        <a:effectLst/>
                        <a:latin typeface="inter-regular"/>
                      </a:endParaRPr>
                    </a:p>
                  </a:txBody>
                  <a:tcPr marL="9334" marR="9334" marT="9334" marB="9334"/>
                </a:tc>
                <a:extLst>
                  <a:ext uri="{0D108BD9-81ED-4DB2-BD59-A6C34878D82A}">
                    <a16:rowId xmlns:a16="http://schemas.microsoft.com/office/drawing/2014/main" val="2379743457"/>
                  </a:ext>
                </a:extLst>
              </a:tr>
              <a:tr h="691278">
                <a:tc>
                  <a:txBody>
                    <a:bodyPr/>
                    <a:lstStyle/>
                    <a:p>
                      <a:pPr algn="just" fontAlgn="t"/>
                      <a:r>
                        <a:rPr lang="en-IN" sz="1050">
                          <a:solidFill>
                            <a:schemeClr val="tx1"/>
                          </a:solidFill>
                          <a:effectLst/>
                        </a:rPr>
                        <a:t>Manufacturer</a:t>
                      </a:r>
                      <a:endParaRPr lang="en-IN" sz="1050">
                        <a:solidFill>
                          <a:schemeClr val="tx1"/>
                        </a:solidFill>
                        <a:effectLst/>
                        <a:latin typeface="inter-regular"/>
                      </a:endParaRPr>
                    </a:p>
                  </a:txBody>
                  <a:tcPr marL="9334" marR="9334" marT="9334" marB="9334"/>
                </a:tc>
                <a:tc>
                  <a:txBody>
                    <a:bodyPr/>
                    <a:lstStyle/>
                    <a:p>
                      <a:pPr algn="l" fontAlgn="t"/>
                      <a:r>
                        <a:rPr lang="en-US" sz="1050" dirty="0">
                          <a:solidFill>
                            <a:schemeClr val="tx1"/>
                          </a:solidFill>
                          <a:effectLst/>
                        </a:rPr>
                        <a:t>Linux kernel is developed by the community of developers from different parts of the world. Although the father of Linux, Linus Torvalds oversees things.</a:t>
                      </a:r>
                      <a:endParaRPr lang="en-US" sz="1050" dirty="0">
                        <a:solidFill>
                          <a:schemeClr val="tx1"/>
                        </a:solidFill>
                        <a:effectLst/>
                        <a:latin typeface="inter-regular"/>
                      </a:endParaRPr>
                    </a:p>
                  </a:txBody>
                  <a:tcPr marL="9334" marR="9334" marT="9334" marB="9334"/>
                </a:tc>
                <a:tc>
                  <a:txBody>
                    <a:bodyPr/>
                    <a:lstStyle/>
                    <a:p>
                      <a:pPr algn="l" fontAlgn="t"/>
                      <a:r>
                        <a:rPr lang="en-US" sz="1050" dirty="0">
                          <a:solidFill>
                            <a:schemeClr val="tx1"/>
                          </a:solidFill>
                          <a:effectLst/>
                        </a:rPr>
                        <a:t>Unix has three distributions IBM AIX, HP-UX and Sun Solaris. Apple also uses Unix to make OSX operating system.</a:t>
                      </a:r>
                      <a:endParaRPr lang="en-US" sz="1050" dirty="0">
                        <a:solidFill>
                          <a:schemeClr val="tx1"/>
                        </a:solidFill>
                        <a:effectLst/>
                        <a:latin typeface="inter-regular"/>
                      </a:endParaRPr>
                    </a:p>
                  </a:txBody>
                  <a:tcPr marL="9334" marR="9334" marT="9334" marB="9334"/>
                </a:tc>
                <a:extLst>
                  <a:ext uri="{0D108BD9-81ED-4DB2-BD59-A6C34878D82A}">
                    <a16:rowId xmlns:a16="http://schemas.microsoft.com/office/drawing/2014/main" val="1553089201"/>
                  </a:ext>
                </a:extLst>
              </a:tr>
              <a:tr h="544891">
                <a:tc>
                  <a:txBody>
                    <a:bodyPr/>
                    <a:lstStyle/>
                    <a:p>
                      <a:pPr algn="just" fontAlgn="t"/>
                      <a:r>
                        <a:rPr lang="en-IN" sz="1050">
                          <a:solidFill>
                            <a:schemeClr val="tx1"/>
                          </a:solidFill>
                          <a:effectLst/>
                        </a:rPr>
                        <a:t>GUI</a:t>
                      </a:r>
                      <a:endParaRPr lang="en-IN" sz="1050">
                        <a:solidFill>
                          <a:schemeClr val="tx1"/>
                        </a:solidFill>
                        <a:effectLst/>
                        <a:latin typeface="inter-regular"/>
                      </a:endParaRPr>
                    </a:p>
                  </a:txBody>
                  <a:tcPr marL="9334" marR="9334" marT="9334" marB="9334"/>
                </a:tc>
                <a:tc>
                  <a:txBody>
                    <a:bodyPr/>
                    <a:lstStyle/>
                    <a:p>
                      <a:pPr algn="l" fontAlgn="t"/>
                      <a:r>
                        <a:rPr lang="en-US" sz="1050" dirty="0">
                          <a:solidFill>
                            <a:schemeClr val="tx1"/>
                          </a:solidFill>
                          <a:effectLst/>
                        </a:rPr>
                        <a:t>Linux is command based but some distros provide GUI based Linux. Gnome and KDE are mostly used GUI.</a:t>
                      </a:r>
                      <a:endParaRPr lang="en-US" sz="1050" dirty="0">
                        <a:solidFill>
                          <a:schemeClr val="tx1"/>
                        </a:solidFill>
                        <a:effectLst/>
                        <a:latin typeface="inter-regular"/>
                      </a:endParaRPr>
                    </a:p>
                  </a:txBody>
                  <a:tcPr marL="9334" marR="9334" marT="9334" marB="9334"/>
                </a:tc>
                <a:tc>
                  <a:txBody>
                    <a:bodyPr/>
                    <a:lstStyle/>
                    <a:p>
                      <a:pPr algn="l" fontAlgn="t"/>
                      <a:r>
                        <a:rPr lang="en-US" sz="1050" dirty="0">
                          <a:solidFill>
                            <a:schemeClr val="tx1"/>
                          </a:solidFill>
                          <a:effectLst/>
                        </a:rPr>
                        <a:t>Initially it was command based OS, but later Common Desktop Environment was created. Most Unix distributions use Gnome.</a:t>
                      </a:r>
                      <a:endParaRPr lang="en-US" sz="1050" dirty="0">
                        <a:solidFill>
                          <a:schemeClr val="tx1"/>
                        </a:solidFill>
                        <a:effectLst/>
                        <a:latin typeface="inter-regular"/>
                      </a:endParaRPr>
                    </a:p>
                  </a:txBody>
                  <a:tcPr marL="9334" marR="9334" marT="9334" marB="9334"/>
                </a:tc>
                <a:extLst>
                  <a:ext uri="{0D108BD9-81ED-4DB2-BD59-A6C34878D82A}">
                    <a16:rowId xmlns:a16="http://schemas.microsoft.com/office/drawing/2014/main" val="3050408954"/>
                  </a:ext>
                </a:extLst>
              </a:tr>
              <a:tr h="471696">
                <a:tc>
                  <a:txBody>
                    <a:bodyPr/>
                    <a:lstStyle/>
                    <a:p>
                      <a:pPr algn="just" fontAlgn="t"/>
                      <a:r>
                        <a:rPr lang="en-IN" sz="1050">
                          <a:solidFill>
                            <a:schemeClr val="tx1"/>
                          </a:solidFill>
                          <a:effectLst/>
                        </a:rPr>
                        <a:t>Interface</a:t>
                      </a:r>
                      <a:endParaRPr lang="en-IN" sz="1050">
                        <a:solidFill>
                          <a:schemeClr val="tx1"/>
                        </a:solidFill>
                        <a:effectLst/>
                        <a:latin typeface="inter-regular"/>
                      </a:endParaRPr>
                    </a:p>
                  </a:txBody>
                  <a:tcPr marL="9334" marR="9334" marT="9334" marB="9334"/>
                </a:tc>
                <a:tc>
                  <a:txBody>
                    <a:bodyPr/>
                    <a:lstStyle/>
                    <a:p>
                      <a:pPr algn="l" fontAlgn="t"/>
                      <a:r>
                        <a:rPr lang="en-US" sz="1050" dirty="0">
                          <a:solidFill>
                            <a:schemeClr val="tx1"/>
                          </a:solidFill>
                          <a:effectLst/>
                        </a:rPr>
                        <a:t>The default interface is BASH (</a:t>
                      </a:r>
                      <a:r>
                        <a:rPr lang="en-US" sz="1050" dirty="0" err="1">
                          <a:solidFill>
                            <a:schemeClr val="tx1"/>
                          </a:solidFill>
                          <a:effectLst/>
                        </a:rPr>
                        <a:t>Bourne</a:t>
                      </a:r>
                      <a:r>
                        <a:rPr lang="en-US" sz="1050" dirty="0">
                          <a:solidFill>
                            <a:schemeClr val="tx1"/>
                          </a:solidFill>
                          <a:effectLst/>
                        </a:rPr>
                        <a:t> Again </a:t>
                      </a:r>
                      <a:r>
                        <a:rPr lang="en-US" sz="1050" dirty="0" err="1">
                          <a:solidFill>
                            <a:schemeClr val="tx1"/>
                          </a:solidFill>
                          <a:effectLst/>
                        </a:rPr>
                        <a:t>SHell</a:t>
                      </a:r>
                      <a:r>
                        <a:rPr lang="en-US" sz="1050" dirty="0">
                          <a:solidFill>
                            <a:schemeClr val="tx1"/>
                          </a:solidFill>
                          <a:effectLst/>
                        </a:rPr>
                        <a:t>). But some distros have developed their own interfaces.</a:t>
                      </a:r>
                      <a:endParaRPr lang="en-US" sz="1050" dirty="0">
                        <a:solidFill>
                          <a:schemeClr val="tx1"/>
                        </a:solidFill>
                        <a:effectLst/>
                        <a:latin typeface="inter-regular"/>
                      </a:endParaRPr>
                    </a:p>
                  </a:txBody>
                  <a:tcPr marL="9334" marR="9334" marT="9334" marB="9334"/>
                </a:tc>
                <a:tc>
                  <a:txBody>
                    <a:bodyPr/>
                    <a:lstStyle/>
                    <a:p>
                      <a:pPr algn="l" fontAlgn="t"/>
                      <a:r>
                        <a:rPr lang="en-US" sz="1050" dirty="0">
                          <a:solidFill>
                            <a:schemeClr val="tx1"/>
                          </a:solidFill>
                          <a:effectLst/>
                        </a:rPr>
                        <a:t>It originally used </a:t>
                      </a:r>
                      <a:r>
                        <a:rPr lang="en-US" sz="1050" dirty="0" err="1">
                          <a:solidFill>
                            <a:schemeClr val="tx1"/>
                          </a:solidFill>
                          <a:effectLst/>
                        </a:rPr>
                        <a:t>Bourne</a:t>
                      </a:r>
                      <a:r>
                        <a:rPr lang="en-US" sz="1050" dirty="0">
                          <a:solidFill>
                            <a:schemeClr val="tx1"/>
                          </a:solidFill>
                          <a:effectLst/>
                        </a:rPr>
                        <a:t> shell. But is also compatible with other GUIs.</a:t>
                      </a:r>
                      <a:endParaRPr lang="en-US" sz="1050" dirty="0">
                        <a:solidFill>
                          <a:schemeClr val="tx1"/>
                        </a:solidFill>
                        <a:effectLst/>
                        <a:latin typeface="inter-regular"/>
                      </a:endParaRPr>
                    </a:p>
                  </a:txBody>
                  <a:tcPr marL="9334" marR="9334" marT="9334" marB="9334"/>
                </a:tc>
                <a:extLst>
                  <a:ext uri="{0D108BD9-81ED-4DB2-BD59-A6C34878D82A}">
                    <a16:rowId xmlns:a16="http://schemas.microsoft.com/office/drawing/2014/main" val="1342650295"/>
                  </a:ext>
                </a:extLst>
              </a:tr>
              <a:tr h="252114">
                <a:tc>
                  <a:txBody>
                    <a:bodyPr/>
                    <a:lstStyle/>
                    <a:p>
                      <a:pPr algn="just" fontAlgn="t"/>
                      <a:r>
                        <a:rPr lang="en-IN" sz="1050">
                          <a:solidFill>
                            <a:schemeClr val="tx1"/>
                          </a:solidFill>
                          <a:effectLst/>
                        </a:rPr>
                        <a:t>File system support</a:t>
                      </a:r>
                      <a:endParaRPr lang="en-IN" sz="1050">
                        <a:solidFill>
                          <a:schemeClr val="tx1"/>
                        </a:solidFill>
                        <a:effectLst/>
                        <a:latin typeface="inter-regular"/>
                      </a:endParaRPr>
                    </a:p>
                  </a:txBody>
                  <a:tcPr marL="9334" marR="9334" marT="9334" marB="9334"/>
                </a:tc>
                <a:tc>
                  <a:txBody>
                    <a:bodyPr/>
                    <a:lstStyle/>
                    <a:p>
                      <a:pPr algn="l" fontAlgn="t"/>
                      <a:r>
                        <a:rPr lang="en-US" sz="1050">
                          <a:solidFill>
                            <a:schemeClr val="tx1"/>
                          </a:solidFill>
                          <a:effectLst/>
                        </a:rPr>
                        <a:t>Linux supports more file system than Unix.</a:t>
                      </a:r>
                      <a:endParaRPr lang="en-US" sz="1050">
                        <a:solidFill>
                          <a:schemeClr val="tx1"/>
                        </a:solidFill>
                        <a:effectLst/>
                        <a:latin typeface="inter-regular"/>
                      </a:endParaRPr>
                    </a:p>
                  </a:txBody>
                  <a:tcPr marL="9334" marR="9334" marT="9334" marB="9334"/>
                </a:tc>
                <a:tc>
                  <a:txBody>
                    <a:bodyPr/>
                    <a:lstStyle/>
                    <a:p>
                      <a:pPr algn="l" fontAlgn="t"/>
                      <a:r>
                        <a:rPr lang="en-US" sz="1050">
                          <a:solidFill>
                            <a:schemeClr val="tx1"/>
                          </a:solidFill>
                          <a:effectLst/>
                        </a:rPr>
                        <a:t>It also supports file system but lesser than Linux.</a:t>
                      </a:r>
                      <a:endParaRPr lang="en-US" sz="1050">
                        <a:solidFill>
                          <a:schemeClr val="tx1"/>
                        </a:solidFill>
                        <a:effectLst/>
                        <a:latin typeface="inter-regular"/>
                      </a:endParaRPr>
                    </a:p>
                  </a:txBody>
                  <a:tcPr marL="9334" marR="9334" marT="9334" marB="9334"/>
                </a:tc>
                <a:extLst>
                  <a:ext uri="{0D108BD9-81ED-4DB2-BD59-A6C34878D82A}">
                    <a16:rowId xmlns:a16="http://schemas.microsoft.com/office/drawing/2014/main" val="1299420185"/>
                  </a:ext>
                </a:extLst>
              </a:tr>
              <a:tr h="325308">
                <a:tc>
                  <a:txBody>
                    <a:bodyPr/>
                    <a:lstStyle/>
                    <a:p>
                      <a:pPr algn="just" fontAlgn="t"/>
                      <a:r>
                        <a:rPr lang="en-IN" sz="1050">
                          <a:solidFill>
                            <a:schemeClr val="tx1"/>
                          </a:solidFill>
                          <a:effectLst/>
                        </a:rPr>
                        <a:t>Coding</a:t>
                      </a:r>
                      <a:endParaRPr lang="en-IN" sz="1050">
                        <a:solidFill>
                          <a:schemeClr val="tx1"/>
                        </a:solidFill>
                        <a:effectLst/>
                        <a:latin typeface="inter-regular"/>
                      </a:endParaRPr>
                    </a:p>
                  </a:txBody>
                  <a:tcPr marL="9334" marR="9334" marT="9334" marB="9334"/>
                </a:tc>
                <a:tc>
                  <a:txBody>
                    <a:bodyPr/>
                    <a:lstStyle/>
                    <a:p>
                      <a:pPr algn="l" fontAlgn="t"/>
                      <a:r>
                        <a:rPr lang="en-US" sz="1050" dirty="0">
                          <a:solidFill>
                            <a:schemeClr val="tx1"/>
                          </a:solidFill>
                          <a:effectLst/>
                        </a:rPr>
                        <a:t>Linux is a Unix </a:t>
                      </a:r>
                      <a:r>
                        <a:rPr lang="en-US" sz="1050" dirty="0" err="1">
                          <a:solidFill>
                            <a:schemeClr val="tx1"/>
                          </a:solidFill>
                          <a:effectLst/>
                        </a:rPr>
                        <a:t>clone,behaves</a:t>
                      </a:r>
                      <a:r>
                        <a:rPr lang="en-US" sz="1050" dirty="0">
                          <a:solidFill>
                            <a:schemeClr val="tx1"/>
                          </a:solidFill>
                          <a:effectLst/>
                        </a:rPr>
                        <a:t> like Unix but doesn't contain its code.</a:t>
                      </a:r>
                      <a:endParaRPr lang="en-US" sz="1050" dirty="0">
                        <a:solidFill>
                          <a:schemeClr val="tx1"/>
                        </a:solidFill>
                        <a:effectLst/>
                        <a:latin typeface="inter-regular"/>
                      </a:endParaRPr>
                    </a:p>
                  </a:txBody>
                  <a:tcPr marL="9334" marR="9334" marT="9334" marB="9334"/>
                </a:tc>
                <a:tc>
                  <a:txBody>
                    <a:bodyPr/>
                    <a:lstStyle/>
                    <a:p>
                      <a:pPr algn="l" fontAlgn="t"/>
                      <a:r>
                        <a:rPr lang="en-US" sz="1050" dirty="0">
                          <a:solidFill>
                            <a:schemeClr val="tx1"/>
                          </a:solidFill>
                          <a:effectLst/>
                        </a:rPr>
                        <a:t>Unix contain a completely different coding developed by AT&amp;T Labs.</a:t>
                      </a:r>
                      <a:endParaRPr lang="en-US" sz="1050" dirty="0">
                        <a:solidFill>
                          <a:schemeClr val="tx1"/>
                        </a:solidFill>
                        <a:effectLst/>
                        <a:latin typeface="inter-regular"/>
                      </a:endParaRPr>
                    </a:p>
                  </a:txBody>
                  <a:tcPr marL="9334" marR="9334" marT="9334" marB="9334"/>
                </a:tc>
                <a:extLst>
                  <a:ext uri="{0D108BD9-81ED-4DB2-BD59-A6C34878D82A}">
                    <a16:rowId xmlns:a16="http://schemas.microsoft.com/office/drawing/2014/main" val="37243803"/>
                  </a:ext>
                </a:extLst>
              </a:tr>
              <a:tr h="252114">
                <a:tc>
                  <a:txBody>
                    <a:bodyPr/>
                    <a:lstStyle/>
                    <a:p>
                      <a:pPr algn="just" fontAlgn="t"/>
                      <a:r>
                        <a:rPr lang="en-IN" sz="1050">
                          <a:solidFill>
                            <a:schemeClr val="tx1"/>
                          </a:solidFill>
                          <a:effectLst/>
                        </a:rPr>
                        <a:t>Operating system</a:t>
                      </a:r>
                      <a:endParaRPr lang="en-IN" sz="1050">
                        <a:solidFill>
                          <a:schemeClr val="tx1"/>
                        </a:solidFill>
                        <a:effectLst/>
                        <a:latin typeface="inter-regular"/>
                      </a:endParaRPr>
                    </a:p>
                  </a:txBody>
                  <a:tcPr marL="9334" marR="9334" marT="9334" marB="9334"/>
                </a:tc>
                <a:tc>
                  <a:txBody>
                    <a:bodyPr/>
                    <a:lstStyle/>
                    <a:p>
                      <a:pPr algn="l" fontAlgn="t"/>
                      <a:r>
                        <a:rPr lang="en-US" sz="1050" dirty="0">
                          <a:solidFill>
                            <a:schemeClr val="tx1"/>
                          </a:solidFill>
                          <a:effectLst/>
                        </a:rPr>
                        <a:t>Linux is just the kernel.</a:t>
                      </a:r>
                      <a:endParaRPr lang="en-US" sz="1050" dirty="0">
                        <a:solidFill>
                          <a:schemeClr val="tx1"/>
                        </a:solidFill>
                        <a:effectLst/>
                        <a:latin typeface="inter-regular"/>
                      </a:endParaRPr>
                    </a:p>
                  </a:txBody>
                  <a:tcPr marL="9334" marR="9334" marT="9334" marB="9334"/>
                </a:tc>
                <a:tc>
                  <a:txBody>
                    <a:bodyPr/>
                    <a:lstStyle/>
                    <a:p>
                      <a:pPr algn="l" fontAlgn="t"/>
                      <a:r>
                        <a:rPr lang="en-US" sz="1050">
                          <a:solidFill>
                            <a:schemeClr val="tx1"/>
                          </a:solidFill>
                          <a:effectLst/>
                        </a:rPr>
                        <a:t>Unix is a complete package of Operating system.</a:t>
                      </a:r>
                      <a:endParaRPr lang="en-US" sz="1050">
                        <a:solidFill>
                          <a:schemeClr val="tx1"/>
                        </a:solidFill>
                        <a:effectLst/>
                        <a:latin typeface="inter-regular"/>
                      </a:endParaRPr>
                    </a:p>
                  </a:txBody>
                  <a:tcPr marL="9334" marR="9334" marT="9334" marB="9334"/>
                </a:tc>
                <a:extLst>
                  <a:ext uri="{0D108BD9-81ED-4DB2-BD59-A6C34878D82A}">
                    <a16:rowId xmlns:a16="http://schemas.microsoft.com/office/drawing/2014/main" val="1479301429"/>
                  </a:ext>
                </a:extLst>
              </a:tr>
              <a:tr h="359661">
                <a:tc>
                  <a:txBody>
                    <a:bodyPr/>
                    <a:lstStyle/>
                    <a:p>
                      <a:pPr algn="just" fontAlgn="t"/>
                      <a:r>
                        <a:rPr lang="en-IN" sz="1050">
                          <a:solidFill>
                            <a:schemeClr val="tx1"/>
                          </a:solidFill>
                          <a:effectLst/>
                        </a:rPr>
                        <a:t>Security</a:t>
                      </a:r>
                      <a:endParaRPr lang="en-IN" sz="1050">
                        <a:solidFill>
                          <a:schemeClr val="tx1"/>
                        </a:solidFill>
                        <a:effectLst/>
                        <a:latin typeface="inter-regular"/>
                      </a:endParaRPr>
                    </a:p>
                  </a:txBody>
                  <a:tcPr marL="9334" marR="9334" marT="9334" marB="9334"/>
                </a:tc>
                <a:tc>
                  <a:txBody>
                    <a:bodyPr/>
                    <a:lstStyle/>
                    <a:p>
                      <a:pPr algn="l" fontAlgn="t"/>
                      <a:r>
                        <a:rPr lang="en-US" sz="1050" dirty="0">
                          <a:solidFill>
                            <a:schemeClr val="tx1"/>
                          </a:solidFill>
                          <a:effectLst/>
                        </a:rPr>
                        <a:t>It provides higher security. Linux has about 60-100 viruses listed till date.</a:t>
                      </a:r>
                      <a:endParaRPr lang="en-US" sz="1050" dirty="0">
                        <a:solidFill>
                          <a:schemeClr val="tx1"/>
                        </a:solidFill>
                        <a:effectLst/>
                        <a:latin typeface="inter-regular"/>
                      </a:endParaRPr>
                    </a:p>
                  </a:txBody>
                  <a:tcPr marL="9334" marR="9334" marT="9334" marB="9334"/>
                </a:tc>
                <a:tc>
                  <a:txBody>
                    <a:bodyPr/>
                    <a:lstStyle/>
                    <a:p>
                      <a:pPr algn="l" fontAlgn="t"/>
                      <a:r>
                        <a:rPr lang="en-US" sz="1050" dirty="0">
                          <a:solidFill>
                            <a:schemeClr val="tx1"/>
                          </a:solidFill>
                          <a:effectLst/>
                        </a:rPr>
                        <a:t>Unix is also highly secured. It has about 85-120 viruses listed till date</a:t>
                      </a:r>
                      <a:endParaRPr lang="en-US" sz="1050" dirty="0">
                        <a:solidFill>
                          <a:schemeClr val="tx1"/>
                        </a:solidFill>
                        <a:effectLst/>
                        <a:latin typeface="inter-regular"/>
                      </a:endParaRPr>
                    </a:p>
                  </a:txBody>
                  <a:tcPr marL="9334" marR="9334" marT="9334" marB="9334"/>
                </a:tc>
                <a:extLst>
                  <a:ext uri="{0D108BD9-81ED-4DB2-BD59-A6C34878D82A}">
                    <a16:rowId xmlns:a16="http://schemas.microsoft.com/office/drawing/2014/main" val="1080054384"/>
                  </a:ext>
                </a:extLst>
              </a:tr>
              <a:tr h="691278">
                <a:tc>
                  <a:txBody>
                    <a:bodyPr/>
                    <a:lstStyle/>
                    <a:p>
                      <a:pPr algn="just" fontAlgn="t"/>
                      <a:r>
                        <a:rPr lang="en-IN" sz="1050" dirty="0">
                          <a:solidFill>
                            <a:schemeClr val="tx1"/>
                          </a:solidFill>
                          <a:effectLst/>
                        </a:rPr>
                        <a:t>Error detection and solution</a:t>
                      </a:r>
                      <a:endParaRPr lang="en-IN" sz="1050" dirty="0">
                        <a:solidFill>
                          <a:schemeClr val="tx1"/>
                        </a:solidFill>
                        <a:effectLst/>
                        <a:latin typeface="inter-regular"/>
                      </a:endParaRPr>
                    </a:p>
                  </a:txBody>
                  <a:tcPr marL="9334" marR="9334" marT="9334" marB="9334"/>
                </a:tc>
                <a:tc>
                  <a:txBody>
                    <a:bodyPr/>
                    <a:lstStyle/>
                    <a:p>
                      <a:pPr algn="l" fontAlgn="t"/>
                      <a:r>
                        <a:rPr lang="en-US" sz="1050" dirty="0">
                          <a:solidFill>
                            <a:schemeClr val="tx1"/>
                          </a:solidFill>
                          <a:effectLst/>
                        </a:rPr>
                        <a:t>As Linux is open-</a:t>
                      </a:r>
                      <a:r>
                        <a:rPr lang="en-US" sz="1050" dirty="0" err="1">
                          <a:solidFill>
                            <a:schemeClr val="tx1"/>
                          </a:solidFill>
                          <a:effectLst/>
                        </a:rPr>
                        <a:t>source,whenever</a:t>
                      </a:r>
                      <a:r>
                        <a:rPr lang="en-US" sz="1050" dirty="0">
                          <a:solidFill>
                            <a:schemeClr val="tx1"/>
                          </a:solidFill>
                          <a:effectLst/>
                        </a:rPr>
                        <a:t> a user post any kind of threat, developers from all over the world start working on it. And hence, it provides faster solution.</a:t>
                      </a:r>
                      <a:endParaRPr lang="en-US" sz="1050" dirty="0">
                        <a:solidFill>
                          <a:schemeClr val="tx1"/>
                        </a:solidFill>
                        <a:effectLst/>
                        <a:latin typeface="inter-regular"/>
                      </a:endParaRPr>
                    </a:p>
                  </a:txBody>
                  <a:tcPr marL="9334" marR="9334" marT="9334" marB="9334"/>
                </a:tc>
                <a:tc>
                  <a:txBody>
                    <a:bodyPr/>
                    <a:lstStyle/>
                    <a:p>
                      <a:pPr algn="l" fontAlgn="t"/>
                      <a:r>
                        <a:rPr lang="en-US" sz="1050" dirty="0">
                          <a:solidFill>
                            <a:schemeClr val="tx1"/>
                          </a:solidFill>
                          <a:effectLst/>
                        </a:rPr>
                        <a:t>In Unix, users have to wait for some time for the problem to be resolved.</a:t>
                      </a:r>
                      <a:endParaRPr lang="en-US" sz="1050" dirty="0">
                        <a:solidFill>
                          <a:schemeClr val="tx1"/>
                        </a:solidFill>
                        <a:effectLst/>
                        <a:latin typeface="inter-regular"/>
                      </a:endParaRPr>
                    </a:p>
                  </a:txBody>
                  <a:tcPr marL="9334" marR="9334" marT="9334" marB="9334"/>
                </a:tc>
                <a:extLst>
                  <a:ext uri="{0D108BD9-81ED-4DB2-BD59-A6C34878D82A}">
                    <a16:rowId xmlns:a16="http://schemas.microsoft.com/office/drawing/2014/main" val="2529890755"/>
                  </a:ext>
                </a:extLst>
              </a:tr>
            </a:tbl>
          </a:graphicData>
        </a:graphic>
      </p:graphicFrame>
    </p:spTree>
    <p:extLst>
      <p:ext uri="{BB962C8B-B14F-4D97-AF65-F5344CB8AC3E}">
        <p14:creationId xmlns:p14="http://schemas.microsoft.com/office/powerpoint/2010/main" val="2622628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65C5ECA-51E6-6233-DDBA-79D7211C6951}"/>
              </a:ext>
            </a:extLst>
          </p:cNvPr>
          <p:cNvSpPr txBox="1"/>
          <p:nvPr/>
        </p:nvSpPr>
        <p:spPr>
          <a:xfrm>
            <a:off x="1233577" y="1164566"/>
            <a:ext cx="8695427" cy="2185214"/>
          </a:xfrm>
          <a:prstGeom prst="rect">
            <a:avLst/>
          </a:prstGeom>
          <a:noFill/>
        </p:spPr>
        <p:txBody>
          <a:bodyPr wrap="square" rtlCol="0">
            <a:spAutoFit/>
          </a:bodyPr>
          <a:lstStyle/>
          <a:p>
            <a:pPr algn="just"/>
            <a:r>
              <a:rPr lang="en-IN" sz="2800" b="1" i="0" dirty="0">
                <a:solidFill>
                  <a:srgbClr val="FFC000"/>
                </a:solidFill>
                <a:effectLst/>
                <a:latin typeface="erdana"/>
              </a:rPr>
              <a:t>Linux Today</a:t>
            </a:r>
          </a:p>
          <a:p>
            <a:pPr algn="just"/>
            <a:endParaRPr lang="en-IN" b="0" i="0" dirty="0">
              <a:solidFill>
                <a:schemeClr val="tx1">
                  <a:lumMod val="95000"/>
                </a:schemeClr>
              </a:solidFill>
              <a:effectLst/>
              <a:latin typeface="erdana"/>
            </a:endParaRPr>
          </a:p>
          <a:p>
            <a:pPr algn="just"/>
            <a:r>
              <a:rPr lang="en-IN" b="0" i="0" dirty="0">
                <a:solidFill>
                  <a:schemeClr val="tx1">
                    <a:lumMod val="95000"/>
                  </a:schemeClr>
                </a:solidFill>
                <a:effectLst/>
                <a:latin typeface="inter-regular"/>
              </a:rPr>
              <a:t>Today, supercomputers, smart phones, desktop, web servers, tablet, laptops and home appliances like washing machines, DVD players, routers, modems, cars, refrigerators, etc use Linux OS.</a:t>
            </a:r>
          </a:p>
          <a:p>
            <a:br>
              <a:rPr lang="en-IN" dirty="0">
                <a:solidFill>
                  <a:schemeClr val="tx1">
                    <a:lumMod val="95000"/>
                  </a:schemeClr>
                </a:solidFill>
              </a:rPr>
            </a:br>
            <a:endParaRPr lang="en-IN" dirty="0">
              <a:solidFill>
                <a:schemeClr val="tx1">
                  <a:lumMod val="95000"/>
                </a:schemeClr>
              </a:solidFill>
            </a:endParaRPr>
          </a:p>
        </p:txBody>
      </p:sp>
    </p:spTree>
    <p:extLst>
      <p:ext uri="{BB962C8B-B14F-4D97-AF65-F5344CB8AC3E}">
        <p14:creationId xmlns:p14="http://schemas.microsoft.com/office/powerpoint/2010/main" val="2252766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23201D-5E44-16A0-A040-A5F33C10CC53}"/>
              </a:ext>
            </a:extLst>
          </p:cNvPr>
          <p:cNvSpPr txBox="1"/>
          <p:nvPr/>
        </p:nvSpPr>
        <p:spPr>
          <a:xfrm>
            <a:off x="854015" y="724619"/>
            <a:ext cx="9394166" cy="6063198"/>
          </a:xfrm>
          <a:prstGeom prst="rect">
            <a:avLst/>
          </a:prstGeom>
          <a:noFill/>
        </p:spPr>
        <p:txBody>
          <a:bodyPr wrap="square" rtlCol="0">
            <a:spAutoFit/>
          </a:bodyPr>
          <a:lstStyle/>
          <a:p>
            <a:pPr algn="just"/>
            <a:r>
              <a:rPr lang="en-US" sz="2800" b="1" i="0" dirty="0">
                <a:solidFill>
                  <a:srgbClr val="FFC000"/>
                </a:solidFill>
                <a:effectLst/>
                <a:latin typeface="erdana"/>
              </a:rPr>
              <a:t>Why Use Linux</a:t>
            </a:r>
          </a:p>
          <a:p>
            <a:pPr algn="just"/>
            <a:endParaRPr lang="en-US" b="0" i="0" dirty="0">
              <a:solidFill>
                <a:schemeClr val="tx1">
                  <a:lumMod val="95000"/>
                </a:schemeClr>
              </a:solidFill>
              <a:effectLst/>
              <a:latin typeface="erdana"/>
            </a:endParaRPr>
          </a:p>
          <a:p>
            <a:pPr algn="just"/>
            <a:r>
              <a:rPr lang="en-US" b="0" i="0" dirty="0">
                <a:solidFill>
                  <a:schemeClr val="tx1">
                    <a:lumMod val="95000"/>
                  </a:schemeClr>
                </a:solidFill>
                <a:effectLst/>
                <a:latin typeface="inter-regular"/>
              </a:rPr>
              <a:t>Linux is completely different from other operating systems in many ways.</a:t>
            </a:r>
          </a:p>
          <a:p>
            <a:pPr algn="just"/>
            <a:endParaRPr lang="en-US" b="0" i="0" dirty="0">
              <a:solidFill>
                <a:schemeClr val="tx1">
                  <a:lumMod val="95000"/>
                </a:schemeClr>
              </a:solidFill>
              <a:effectLst/>
              <a:latin typeface="inter-regular"/>
            </a:endParaRPr>
          </a:p>
          <a:p>
            <a:pPr algn="just">
              <a:buFont typeface="Arial" panose="020B0604020202020204" pitchFamily="34" charset="0"/>
              <a:buChar char="•"/>
            </a:pPr>
            <a:r>
              <a:rPr lang="en-US" b="0" i="0" dirty="0">
                <a:solidFill>
                  <a:schemeClr val="tx1">
                    <a:lumMod val="95000"/>
                  </a:schemeClr>
                </a:solidFill>
                <a:effectLst/>
                <a:latin typeface="inter-regular"/>
              </a:rPr>
              <a:t>It is an open source OS which gives a great advantage to the programmers as they can design their own custom operating systems.</a:t>
            </a:r>
          </a:p>
          <a:p>
            <a:pPr algn="just">
              <a:buFont typeface="Arial" panose="020B0604020202020204" pitchFamily="34" charset="0"/>
              <a:buChar char="•"/>
            </a:pPr>
            <a:endParaRPr lang="en-US" b="0" i="0" dirty="0">
              <a:solidFill>
                <a:schemeClr val="tx1">
                  <a:lumMod val="95000"/>
                </a:schemeClr>
              </a:solidFill>
              <a:effectLst/>
              <a:latin typeface="inter-regular"/>
            </a:endParaRPr>
          </a:p>
          <a:p>
            <a:pPr algn="just">
              <a:buFont typeface="Arial" panose="020B0604020202020204" pitchFamily="34" charset="0"/>
              <a:buChar char="•"/>
            </a:pPr>
            <a:r>
              <a:rPr lang="en-US" b="0" i="0" dirty="0">
                <a:solidFill>
                  <a:schemeClr val="tx1">
                    <a:lumMod val="95000"/>
                  </a:schemeClr>
                </a:solidFill>
                <a:effectLst/>
                <a:latin typeface="inter-regular"/>
              </a:rPr>
              <a:t>It gives you a lot of option of programs having some different features so you can choose according to your need.</a:t>
            </a:r>
          </a:p>
          <a:p>
            <a:pPr algn="just">
              <a:buFont typeface="Arial" panose="020B0604020202020204" pitchFamily="34" charset="0"/>
              <a:buChar char="•"/>
            </a:pPr>
            <a:endParaRPr lang="en-US" b="0" i="0" dirty="0">
              <a:solidFill>
                <a:schemeClr val="tx1">
                  <a:lumMod val="95000"/>
                </a:schemeClr>
              </a:solidFill>
              <a:effectLst/>
              <a:latin typeface="inter-regular"/>
            </a:endParaRPr>
          </a:p>
          <a:p>
            <a:pPr algn="just">
              <a:buFont typeface="Arial" panose="020B0604020202020204" pitchFamily="34" charset="0"/>
              <a:buChar char="•"/>
            </a:pPr>
            <a:r>
              <a:rPr lang="en-US" b="0" i="0" dirty="0">
                <a:solidFill>
                  <a:schemeClr val="tx1">
                    <a:lumMod val="95000"/>
                  </a:schemeClr>
                </a:solidFill>
                <a:effectLst/>
                <a:latin typeface="inter-regular"/>
              </a:rPr>
              <a:t>A global development community look at different ways to enhance its security, hence it is highly secured and robust so you don't need an anti virus to scan it regularly. Companies like Google, Amazon and Facebook use </a:t>
            </a:r>
            <a:r>
              <a:rPr lang="en-US" b="0" i="0" dirty="0" err="1">
                <a:solidFill>
                  <a:schemeClr val="tx1">
                    <a:lumMod val="95000"/>
                  </a:schemeClr>
                </a:solidFill>
                <a:effectLst/>
                <a:latin typeface="inter-regular"/>
              </a:rPr>
              <a:t>linux</a:t>
            </a:r>
            <a:r>
              <a:rPr lang="en-US" b="0" i="0" dirty="0">
                <a:solidFill>
                  <a:schemeClr val="tx1">
                    <a:lumMod val="95000"/>
                  </a:schemeClr>
                </a:solidFill>
                <a:effectLst/>
                <a:latin typeface="inter-regular"/>
              </a:rPr>
              <a:t> in order to protect their servers as it is highly reliable and stable.</a:t>
            </a:r>
          </a:p>
          <a:p>
            <a:pPr algn="just">
              <a:buFont typeface="Arial" panose="020B0604020202020204" pitchFamily="34" charset="0"/>
              <a:buChar char="•"/>
            </a:pPr>
            <a:endParaRPr lang="en-US" b="0" i="0" dirty="0">
              <a:solidFill>
                <a:schemeClr val="tx1">
                  <a:lumMod val="95000"/>
                </a:schemeClr>
              </a:solidFill>
              <a:effectLst/>
              <a:latin typeface="inter-regular"/>
            </a:endParaRPr>
          </a:p>
          <a:p>
            <a:pPr algn="just">
              <a:buFont typeface="Arial" panose="020B0604020202020204" pitchFamily="34" charset="0"/>
              <a:buChar char="•"/>
            </a:pPr>
            <a:r>
              <a:rPr lang="en-US" b="0" i="0" dirty="0">
                <a:solidFill>
                  <a:schemeClr val="tx1">
                    <a:lumMod val="95000"/>
                  </a:schemeClr>
                </a:solidFill>
                <a:effectLst/>
                <a:latin typeface="inter-regular"/>
              </a:rPr>
              <a:t>Above all you don't have to pay for software and server licensing to install Linux, its absolutely free and you can install it on as many computers as you want.</a:t>
            </a:r>
          </a:p>
          <a:p>
            <a:pPr algn="just">
              <a:buFont typeface="Arial" panose="020B0604020202020204" pitchFamily="34" charset="0"/>
              <a:buChar char="•"/>
            </a:pPr>
            <a:endParaRPr lang="en-US" b="0" i="0" dirty="0">
              <a:solidFill>
                <a:schemeClr val="tx1">
                  <a:lumMod val="95000"/>
                </a:schemeClr>
              </a:solidFill>
              <a:effectLst/>
              <a:latin typeface="inter-regular"/>
            </a:endParaRPr>
          </a:p>
          <a:p>
            <a:pPr algn="just">
              <a:buFont typeface="Arial" panose="020B0604020202020204" pitchFamily="34" charset="0"/>
              <a:buChar char="•"/>
            </a:pPr>
            <a:r>
              <a:rPr lang="en-US" b="0" i="0" dirty="0">
                <a:solidFill>
                  <a:schemeClr val="tx1">
                    <a:lumMod val="95000"/>
                  </a:schemeClr>
                </a:solidFill>
                <a:effectLst/>
                <a:latin typeface="inter-regular"/>
              </a:rPr>
              <a:t>Its completely trouble free operating system and don't have an issue with viruses, malware and slowing down your computer.</a:t>
            </a:r>
          </a:p>
          <a:p>
            <a:br>
              <a:rPr lang="en-US" dirty="0"/>
            </a:br>
            <a:endParaRPr lang="en-IN" dirty="0"/>
          </a:p>
        </p:txBody>
      </p:sp>
    </p:spTree>
    <p:extLst>
      <p:ext uri="{BB962C8B-B14F-4D97-AF65-F5344CB8AC3E}">
        <p14:creationId xmlns:p14="http://schemas.microsoft.com/office/powerpoint/2010/main" val="1921758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101C04-CD8D-BA0A-99D4-112294ADD7B2}"/>
              </a:ext>
            </a:extLst>
          </p:cNvPr>
          <p:cNvSpPr txBox="1"/>
          <p:nvPr/>
        </p:nvSpPr>
        <p:spPr>
          <a:xfrm>
            <a:off x="1443789" y="1836821"/>
            <a:ext cx="8494295" cy="4124206"/>
          </a:xfrm>
          <a:prstGeom prst="rect">
            <a:avLst/>
          </a:prstGeom>
          <a:noFill/>
        </p:spPr>
        <p:txBody>
          <a:bodyPr wrap="square" rtlCol="0">
            <a:spAutoFit/>
          </a:bodyPr>
          <a:lstStyle/>
          <a:p>
            <a:r>
              <a:rPr lang="en-US" sz="2800" b="1" dirty="0">
                <a:solidFill>
                  <a:srgbClr val="FFC000"/>
                </a:solidFill>
              </a:rPr>
              <a:t>WHAT IS KERNAL ?</a:t>
            </a:r>
          </a:p>
          <a:p>
            <a:r>
              <a:rPr lang="en-US" dirty="0"/>
              <a:t> </a:t>
            </a:r>
          </a:p>
          <a:p>
            <a:r>
              <a:rPr lang="en-US" dirty="0"/>
              <a:t>The core component (heart) of an operating system. </a:t>
            </a:r>
          </a:p>
          <a:p>
            <a:endParaRPr lang="en-US" dirty="0"/>
          </a:p>
          <a:p>
            <a:r>
              <a:rPr lang="en-US" dirty="0"/>
              <a:t> - acts as a bridge between applications and the hardware.</a:t>
            </a:r>
          </a:p>
          <a:p>
            <a:br>
              <a:rPr lang="en-US" dirty="0"/>
            </a:br>
            <a:r>
              <a:rPr lang="en-US" dirty="0"/>
              <a:t> - When an operating system is loaded into memory, the kernel loads first </a:t>
            </a:r>
          </a:p>
          <a:p>
            <a:endParaRPr lang="en-US" dirty="0"/>
          </a:p>
          <a:p>
            <a:r>
              <a:rPr lang="en-US" dirty="0"/>
              <a:t>     and remains in memory until the operating system is shut down again.</a:t>
            </a:r>
          </a:p>
          <a:p>
            <a:endParaRPr lang="en-US" dirty="0"/>
          </a:p>
          <a:p>
            <a:r>
              <a:rPr lang="en-US" dirty="0"/>
              <a:t> - responsible for low-level tasks such as disk mgmt., task mgmt. and memory mgmt.</a:t>
            </a:r>
          </a:p>
          <a:p>
            <a:endParaRPr lang="en-US" dirty="0"/>
          </a:p>
          <a:p>
            <a:r>
              <a:rPr lang="en-US" dirty="0"/>
              <a:t> - Monolithic Kernel, Micro Kernel, Hybrid Kernel, Exo </a:t>
            </a:r>
            <a:r>
              <a:rPr lang="en-US" dirty="0" err="1"/>
              <a:t>Kerne</a:t>
            </a:r>
            <a:r>
              <a:rPr lang="en-US" dirty="0"/>
              <a:t> , Nano Kernel .</a:t>
            </a:r>
          </a:p>
          <a:p>
            <a:endParaRPr lang="en-IN" dirty="0"/>
          </a:p>
        </p:txBody>
      </p:sp>
    </p:spTree>
    <p:extLst>
      <p:ext uri="{BB962C8B-B14F-4D97-AF65-F5344CB8AC3E}">
        <p14:creationId xmlns:p14="http://schemas.microsoft.com/office/powerpoint/2010/main" val="2773594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75BBCC-2306-B0EF-EDC2-AA02E286AD0A}"/>
              </a:ext>
            </a:extLst>
          </p:cNvPr>
          <p:cNvSpPr txBox="1"/>
          <p:nvPr/>
        </p:nvSpPr>
        <p:spPr>
          <a:xfrm>
            <a:off x="1414732" y="1121434"/>
            <a:ext cx="8272732" cy="2739211"/>
          </a:xfrm>
          <a:prstGeom prst="rect">
            <a:avLst/>
          </a:prstGeom>
          <a:noFill/>
        </p:spPr>
        <p:txBody>
          <a:bodyPr wrap="square" rtlCol="0">
            <a:spAutoFit/>
          </a:bodyPr>
          <a:lstStyle/>
          <a:p>
            <a:pPr algn="just"/>
            <a:r>
              <a:rPr lang="en-US" sz="2800" b="1" i="0" dirty="0">
                <a:solidFill>
                  <a:srgbClr val="FFC000"/>
                </a:solidFill>
                <a:effectLst/>
                <a:latin typeface="erdana"/>
              </a:rPr>
              <a:t>What is Shell ?</a:t>
            </a:r>
          </a:p>
          <a:p>
            <a:pPr algn="just"/>
            <a:endParaRPr lang="en-US" b="0" i="0" dirty="0">
              <a:effectLst/>
              <a:latin typeface="erdana"/>
            </a:endParaRPr>
          </a:p>
          <a:p>
            <a:pPr algn="just"/>
            <a:r>
              <a:rPr lang="en-US" b="0" i="0" dirty="0">
                <a:effectLst/>
                <a:latin typeface="inter-regular"/>
              </a:rPr>
              <a:t>If we are a new Linux user, and we open the terminal, it is assumed that we are well confused as to what to do with it. Here the Shell comes in the role.</a:t>
            </a:r>
          </a:p>
          <a:p>
            <a:pPr algn="just"/>
            <a:endParaRPr lang="en-US" b="0" i="0" dirty="0">
              <a:effectLst/>
              <a:latin typeface="inter-regular"/>
            </a:endParaRPr>
          </a:p>
          <a:p>
            <a:pPr algn="just"/>
            <a:r>
              <a:rPr lang="en-US" b="0" i="0" dirty="0">
                <a:effectLst/>
                <a:latin typeface="inter-regular"/>
              </a:rPr>
              <a:t>The terminal contains the shell; it allows us to execute the commands to interact with the system. We can perform various operations such as store and retrieve data, process information, and various other simple as well as complex tasks.</a:t>
            </a:r>
          </a:p>
          <a:p>
            <a:endParaRPr lang="en-IN" dirty="0"/>
          </a:p>
        </p:txBody>
      </p:sp>
    </p:spTree>
    <p:extLst>
      <p:ext uri="{BB962C8B-B14F-4D97-AF65-F5344CB8AC3E}">
        <p14:creationId xmlns:p14="http://schemas.microsoft.com/office/powerpoint/2010/main" val="3396363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C24E6AA-E9B1-C35D-1EC5-2CC34B91AA6C}"/>
              </a:ext>
            </a:extLst>
          </p:cNvPr>
          <p:cNvSpPr txBox="1"/>
          <p:nvPr/>
        </p:nvSpPr>
        <p:spPr>
          <a:xfrm>
            <a:off x="1199071" y="394692"/>
            <a:ext cx="8911087" cy="6832640"/>
          </a:xfrm>
          <a:prstGeom prst="rect">
            <a:avLst/>
          </a:prstGeom>
          <a:noFill/>
        </p:spPr>
        <p:txBody>
          <a:bodyPr wrap="square" rtlCol="0">
            <a:spAutoFit/>
          </a:bodyPr>
          <a:lstStyle/>
          <a:p>
            <a:pPr algn="just"/>
            <a:r>
              <a:rPr lang="en-US" sz="2400" b="0" i="0" dirty="0">
                <a:solidFill>
                  <a:srgbClr val="FFC000"/>
                </a:solidFill>
                <a:effectLst/>
                <a:latin typeface="erdana"/>
              </a:rPr>
              <a:t>Linux Bash</a:t>
            </a:r>
          </a:p>
          <a:p>
            <a:pPr algn="just"/>
            <a:endParaRPr lang="en-US" b="0" i="0" dirty="0">
              <a:effectLst/>
              <a:latin typeface="erdana"/>
            </a:endParaRPr>
          </a:p>
          <a:p>
            <a:pPr algn="just"/>
            <a:r>
              <a:rPr lang="en-US" b="0" i="0" dirty="0">
                <a:effectLst/>
                <a:latin typeface="inter-regular"/>
              </a:rPr>
              <a:t>The Linux Bash is also known as </a:t>
            </a:r>
            <a:r>
              <a:rPr lang="en-US" b="1" i="0" dirty="0">
                <a:effectLst/>
                <a:latin typeface="inter-bold"/>
              </a:rPr>
              <a:t>'</a:t>
            </a:r>
            <a:r>
              <a:rPr lang="en-US" b="1" i="0" dirty="0" err="1">
                <a:effectLst/>
                <a:latin typeface="inter-bold"/>
              </a:rPr>
              <a:t>Bourne</a:t>
            </a:r>
            <a:r>
              <a:rPr lang="en-US" b="1" i="0" dirty="0">
                <a:effectLst/>
                <a:latin typeface="inter-bold"/>
              </a:rPr>
              <a:t>-again Shell</a:t>
            </a:r>
            <a:r>
              <a:rPr lang="en-US" b="0" i="0" dirty="0">
                <a:effectLst/>
                <a:latin typeface="inter-regular"/>
              </a:rPr>
              <a:t>.' It is a </a:t>
            </a:r>
            <a:r>
              <a:rPr lang="en-US" b="1" i="0" dirty="0">
                <a:effectLst/>
                <a:latin typeface="inter-bold"/>
              </a:rPr>
              <a:t>command language interpreter</a:t>
            </a:r>
            <a:r>
              <a:rPr lang="en-US" b="0" i="0" dirty="0">
                <a:effectLst/>
                <a:latin typeface="inter-regular"/>
              </a:rPr>
              <a:t> for the Linux based system. It is a replacement of </a:t>
            </a:r>
            <a:r>
              <a:rPr lang="en-US" b="0" i="0" dirty="0" err="1">
                <a:effectLst/>
                <a:latin typeface="inter-regular"/>
              </a:rPr>
              <a:t>Bourne</a:t>
            </a:r>
            <a:r>
              <a:rPr lang="en-US" b="0" i="0" dirty="0">
                <a:effectLst/>
                <a:latin typeface="inter-regular"/>
              </a:rPr>
              <a:t> shell (</a:t>
            </a:r>
            <a:r>
              <a:rPr lang="en-US" b="0" i="0" dirty="0" err="1">
                <a:effectLst/>
                <a:latin typeface="inter-regular"/>
              </a:rPr>
              <a:t>sh</a:t>
            </a:r>
            <a:r>
              <a:rPr lang="en-US" b="0" i="0" dirty="0">
                <a:effectLst/>
                <a:latin typeface="inter-regular"/>
              </a:rPr>
              <a:t>). It was developed under the GNU Project and written by </a:t>
            </a:r>
            <a:r>
              <a:rPr lang="en-US" b="1" i="0" dirty="0">
                <a:effectLst/>
                <a:latin typeface="inter-bold"/>
              </a:rPr>
              <a:t>Brian Fox</a:t>
            </a:r>
            <a:r>
              <a:rPr lang="en-US" b="0" i="0" dirty="0">
                <a:effectLst/>
                <a:latin typeface="inter-regular"/>
              </a:rPr>
              <a:t>. Nowadays, Bash is the default user shell of most of the Linux distributions.</a:t>
            </a:r>
          </a:p>
          <a:p>
            <a:pPr algn="just"/>
            <a:endParaRPr lang="en-US" b="0" i="0" dirty="0">
              <a:effectLst/>
              <a:latin typeface="inter-regular"/>
            </a:endParaRPr>
          </a:p>
          <a:p>
            <a:pPr algn="just"/>
            <a:r>
              <a:rPr lang="en-US" b="0" i="0" dirty="0">
                <a:effectLst/>
                <a:latin typeface="inter-regular"/>
              </a:rPr>
              <a:t>The Bash is a </a:t>
            </a:r>
            <a:r>
              <a:rPr lang="en-US" b="1" i="0" dirty="0">
                <a:effectLst/>
                <a:latin typeface="inter-bold"/>
              </a:rPr>
              <a:t>command language interpreter</a:t>
            </a:r>
            <a:r>
              <a:rPr lang="en-US" b="0" i="0" dirty="0">
                <a:effectLst/>
                <a:latin typeface="inter-regular"/>
              </a:rPr>
              <a:t> as well as a </a:t>
            </a:r>
            <a:r>
              <a:rPr lang="en-US" b="1" i="0" dirty="0">
                <a:effectLst/>
                <a:latin typeface="inter-bold"/>
              </a:rPr>
              <a:t>programming language</a:t>
            </a:r>
            <a:r>
              <a:rPr lang="en-US" b="0" i="0" dirty="0">
                <a:effectLst/>
                <a:latin typeface="inter-regular"/>
              </a:rPr>
              <a:t>. It supports </a:t>
            </a:r>
            <a:r>
              <a:rPr lang="en-US" b="1" i="0" dirty="0">
                <a:effectLst/>
                <a:latin typeface="inter-bold"/>
              </a:rPr>
              <a:t>variables, functions, and flow control</a:t>
            </a:r>
            <a:r>
              <a:rPr lang="en-US" b="0" i="0" dirty="0">
                <a:effectLst/>
                <a:latin typeface="inter-regular"/>
              </a:rPr>
              <a:t>, like other programming languages. It can also read and execute the commands from a file, which is called a </a:t>
            </a:r>
            <a:r>
              <a:rPr lang="en-US" b="1" i="0" dirty="0">
                <a:effectLst/>
                <a:latin typeface="inter-bold"/>
              </a:rPr>
              <a:t>shell script.</a:t>
            </a:r>
          </a:p>
          <a:p>
            <a:pPr algn="just"/>
            <a:endParaRPr lang="en-US" b="1" i="0" dirty="0">
              <a:effectLst/>
              <a:latin typeface="inter-bold"/>
            </a:endParaRPr>
          </a:p>
          <a:p>
            <a:pPr algn="just"/>
            <a:r>
              <a:rPr lang="en-US" b="0" i="0" dirty="0">
                <a:effectLst/>
                <a:latin typeface="inter-regular"/>
              </a:rPr>
              <a:t>It offers various functional improvements over </a:t>
            </a:r>
            <a:r>
              <a:rPr lang="en-US" b="0" i="0" dirty="0" err="1">
                <a:effectLst/>
                <a:latin typeface="inter-regular"/>
              </a:rPr>
              <a:t>Bourne</a:t>
            </a:r>
            <a:r>
              <a:rPr lang="en-US" b="0" i="0" dirty="0">
                <a:effectLst/>
                <a:latin typeface="inter-regular"/>
              </a:rPr>
              <a:t> Shell (</a:t>
            </a:r>
            <a:r>
              <a:rPr lang="en-US" b="0" i="0" dirty="0" err="1">
                <a:effectLst/>
                <a:latin typeface="inter-regular"/>
              </a:rPr>
              <a:t>sh</a:t>
            </a:r>
            <a:r>
              <a:rPr lang="en-US" b="0" i="0" dirty="0">
                <a:effectLst/>
                <a:latin typeface="inter-regular"/>
              </a:rPr>
              <a:t>) for both interactive and programming use. Although many </a:t>
            </a:r>
            <a:r>
              <a:rPr lang="en-US" b="0" i="0" dirty="0" err="1">
                <a:effectLst/>
                <a:latin typeface="inter-regular"/>
              </a:rPr>
              <a:t>sh</a:t>
            </a:r>
            <a:r>
              <a:rPr lang="en-US" b="0" i="0" dirty="0">
                <a:effectLst/>
                <a:latin typeface="inter-regular"/>
              </a:rPr>
              <a:t> scripts can be run by Bash without any change. The Bash contains the following improvements over </a:t>
            </a:r>
            <a:r>
              <a:rPr lang="en-US" b="0" i="0" dirty="0" err="1">
                <a:effectLst/>
                <a:latin typeface="inter-regular"/>
              </a:rPr>
              <a:t>sh</a:t>
            </a:r>
            <a:r>
              <a:rPr lang="en-US" b="0" i="0" dirty="0">
                <a:effectLst/>
                <a:latin typeface="inter-regular"/>
              </a:rPr>
              <a:t>:</a:t>
            </a:r>
          </a:p>
          <a:p>
            <a:pPr algn="just"/>
            <a:endParaRPr lang="en-US" b="0" i="0" dirty="0">
              <a:effectLst/>
              <a:latin typeface="inter-regular"/>
            </a:endParaRPr>
          </a:p>
          <a:p>
            <a:pPr algn="just">
              <a:buFont typeface="Arial" panose="020B0604020202020204" pitchFamily="34" charset="0"/>
              <a:buChar char="•"/>
            </a:pPr>
            <a:r>
              <a:rPr lang="en-US" b="0" i="0" dirty="0">
                <a:effectLst/>
                <a:latin typeface="inter-regular"/>
              </a:rPr>
              <a:t>It provides command-line editing</a:t>
            </a:r>
          </a:p>
          <a:p>
            <a:pPr algn="just">
              <a:buFont typeface="Arial" panose="020B0604020202020204" pitchFamily="34" charset="0"/>
              <a:buChar char="•"/>
            </a:pPr>
            <a:r>
              <a:rPr lang="en-US" b="0" i="0" dirty="0">
                <a:effectLst/>
                <a:latin typeface="inter-regular"/>
              </a:rPr>
              <a:t>It contains unlimited size command history</a:t>
            </a:r>
          </a:p>
          <a:p>
            <a:pPr algn="just">
              <a:buFont typeface="Arial" panose="020B0604020202020204" pitchFamily="34" charset="0"/>
              <a:buChar char="•"/>
            </a:pPr>
            <a:r>
              <a:rPr lang="en-US" b="0" i="0" dirty="0">
                <a:effectLst/>
                <a:latin typeface="inter-regular"/>
              </a:rPr>
              <a:t>It provides Job Control</a:t>
            </a:r>
          </a:p>
          <a:p>
            <a:pPr algn="just">
              <a:buFont typeface="Arial" panose="020B0604020202020204" pitchFamily="34" charset="0"/>
              <a:buChar char="•"/>
            </a:pPr>
            <a:r>
              <a:rPr lang="en-US" b="0" i="0" dirty="0">
                <a:effectLst/>
                <a:latin typeface="inter-regular"/>
              </a:rPr>
              <a:t>It facilitates with Shell Functions and Aliases</a:t>
            </a:r>
          </a:p>
          <a:p>
            <a:pPr algn="just">
              <a:buFont typeface="Arial" panose="020B0604020202020204" pitchFamily="34" charset="0"/>
              <a:buChar char="•"/>
            </a:pPr>
            <a:r>
              <a:rPr lang="en-US" b="0" i="0" dirty="0">
                <a:effectLst/>
                <a:latin typeface="inter-regular"/>
              </a:rPr>
              <a:t>It provides the indexed arrays of unlimited size</a:t>
            </a:r>
          </a:p>
          <a:p>
            <a:pPr algn="just">
              <a:buFont typeface="Arial" panose="020B0604020202020204" pitchFamily="34" charset="0"/>
              <a:buChar char="•"/>
            </a:pPr>
            <a:r>
              <a:rPr lang="en-US" b="0" i="0" dirty="0">
                <a:effectLst/>
                <a:latin typeface="inter-regular"/>
              </a:rPr>
              <a:t>It contains integer arithmetic in any base from 2 to 64.</a:t>
            </a:r>
          </a:p>
          <a:p>
            <a:pPr algn="just"/>
            <a:endParaRPr lang="en-US" b="0" i="0" dirty="0">
              <a:effectLst/>
              <a:latin typeface="inter-regular"/>
            </a:endParaRPr>
          </a:p>
          <a:p>
            <a:endParaRPr lang="en-IN" dirty="0"/>
          </a:p>
          <a:p>
            <a:endParaRPr lang="en-IN" dirty="0"/>
          </a:p>
        </p:txBody>
      </p:sp>
    </p:spTree>
    <p:extLst>
      <p:ext uri="{BB962C8B-B14F-4D97-AF65-F5344CB8AC3E}">
        <p14:creationId xmlns:p14="http://schemas.microsoft.com/office/powerpoint/2010/main" val="32586195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1735</TotalTime>
  <Words>1523</Words>
  <Application>Microsoft Office PowerPoint</Application>
  <PresentationFormat>Widescreen</PresentationFormat>
  <Paragraphs>136</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Calibri Light</vt:lpstr>
      <vt:lpstr>erdana</vt:lpstr>
      <vt:lpstr>inter-bold</vt:lpstr>
      <vt:lpstr>inter-regular</vt:lpstr>
      <vt:lpstr>times new roman</vt:lpstr>
      <vt:lpstr>Celestial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chinmay sontakke</dc:creator>
  <cp:lastModifiedBy>chinmay sontakke</cp:lastModifiedBy>
  <cp:revision>3</cp:revision>
  <dcterms:created xsi:type="dcterms:W3CDTF">2023-04-21T05:35:08Z</dcterms:created>
  <dcterms:modified xsi:type="dcterms:W3CDTF">2023-04-22T10:30:40Z</dcterms:modified>
</cp:coreProperties>
</file>