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476FDBD-4419-4CCA-8EBA-AE5F90000428}" type="datetimeFigureOut">
              <a:rPr lang="en-IN" smtClean="0"/>
              <a:t>14-04-2023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F84EF749-28B0-4496-842F-E6259F07B2D5}" type="slidenum">
              <a:rPr lang="en-IN" smtClean="0"/>
              <a:t>‹#›</a:t>
            </a:fld>
            <a:endParaRPr lang="en-IN"/>
          </a:p>
        </p:txBody>
      </p:sp>
    </p:spTree>
    <p:extLst>
      <p:ext uri="{BB962C8B-B14F-4D97-AF65-F5344CB8AC3E}">
        <p14:creationId xmlns:p14="http://schemas.microsoft.com/office/powerpoint/2010/main" val="150325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76FDBD-4419-4CCA-8EBA-AE5F90000428}"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4EF749-28B0-4496-842F-E6259F07B2D5}" type="slidenum">
              <a:rPr lang="en-IN" smtClean="0"/>
              <a:t>‹#›</a:t>
            </a:fld>
            <a:endParaRPr lang="en-IN"/>
          </a:p>
        </p:txBody>
      </p:sp>
    </p:spTree>
    <p:extLst>
      <p:ext uri="{BB962C8B-B14F-4D97-AF65-F5344CB8AC3E}">
        <p14:creationId xmlns:p14="http://schemas.microsoft.com/office/powerpoint/2010/main" val="556709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76FDBD-4419-4CCA-8EBA-AE5F90000428}"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4EF749-28B0-4496-842F-E6259F07B2D5}" type="slidenum">
              <a:rPr lang="en-IN" smtClean="0"/>
              <a:t>‹#›</a:t>
            </a:fld>
            <a:endParaRPr lang="en-IN"/>
          </a:p>
        </p:txBody>
      </p:sp>
    </p:spTree>
    <p:extLst>
      <p:ext uri="{BB962C8B-B14F-4D97-AF65-F5344CB8AC3E}">
        <p14:creationId xmlns:p14="http://schemas.microsoft.com/office/powerpoint/2010/main" val="1600096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76FDBD-4419-4CCA-8EBA-AE5F90000428}"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4EF749-28B0-4496-842F-E6259F07B2D5}"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734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76FDBD-4419-4CCA-8EBA-AE5F90000428}"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4EF749-28B0-4496-842F-E6259F07B2D5}" type="slidenum">
              <a:rPr lang="en-IN" smtClean="0"/>
              <a:t>‹#›</a:t>
            </a:fld>
            <a:endParaRPr lang="en-IN"/>
          </a:p>
        </p:txBody>
      </p:sp>
    </p:spTree>
    <p:extLst>
      <p:ext uri="{BB962C8B-B14F-4D97-AF65-F5344CB8AC3E}">
        <p14:creationId xmlns:p14="http://schemas.microsoft.com/office/powerpoint/2010/main" val="3571010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476FDBD-4419-4CCA-8EBA-AE5F90000428}" type="datetimeFigureOut">
              <a:rPr lang="en-IN" smtClean="0"/>
              <a:t>14-04-2023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4EF749-28B0-4496-842F-E6259F07B2D5}" type="slidenum">
              <a:rPr lang="en-IN" smtClean="0"/>
              <a:t>‹#›</a:t>
            </a:fld>
            <a:endParaRPr lang="en-IN"/>
          </a:p>
        </p:txBody>
      </p:sp>
    </p:spTree>
    <p:extLst>
      <p:ext uri="{BB962C8B-B14F-4D97-AF65-F5344CB8AC3E}">
        <p14:creationId xmlns:p14="http://schemas.microsoft.com/office/powerpoint/2010/main" val="777903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476FDBD-4419-4CCA-8EBA-AE5F90000428}" type="datetimeFigureOut">
              <a:rPr lang="en-IN" smtClean="0"/>
              <a:t>14-04-2023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4EF749-28B0-4496-842F-E6259F07B2D5}" type="slidenum">
              <a:rPr lang="en-IN" smtClean="0"/>
              <a:t>‹#›</a:t>
            </a:fld>
            <a:endParaRPr lang="en-IN"/>
          </a:p>
        </p:txBody>
      </p:sp>
    </p:spTree>
    <p:extLst>
      <p:ext uri="{BB962C8B-B14F-4D97-AF65-F5344CB8AC3E}">
        <p14:creationId xmlns:p14="http://schemas.microsoft.com/office/powerpoint/2010/main" val="3346524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6FDBD-4419-4CCA-8EBA-AE5F90000428}"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4EF749-28B0-4496-842F-E6259F07B2D5}" type="slidenum">
              <a:rPr lang="en-IN" smtClean="0"/>
              <a:t>‹#›</a:t>
            </a:fld>
            <a:endParaRPr lang="en-IN"/>
          </a:p>
        </p:txBody>
      </p:sp>
    </p:spTree>
    <p:extLst>
      <p:ext uri="{BB962C8B-B14F-4D97-AF65-F5344CB8AC3E}">
        <p14:creationId xmlns:p14="http://schemas.microsoft.com/office/powerpoint/2010/main" val="288761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6FDBD-4419-4CCA-8EBA-AE5F90000428}"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4EF749-28B0-4496-842F-E6259F07B2D5}" type="slidenum">
              <a:rPr lang="en-IN" smtClean="0"/>
              <a:t>‹#›</a:t>
            </a:fld>
            <a:endParaRPr lang="en-IN"/>
          </a:p>
        </p:txBody>
      </p:sp>
    </p:spTree>
    <p:extLst>
      <p:ext uri="{BB962C8B-B14F-4D97-AF65-F5344CB8AC3E}">
        <p14:creationId xmlns:p14="http://schemas.microsoft.com/office/powerpoint/2010/main" val="3299667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6FDBD-4419-4CCA-8EBA-AE5F90000428}"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4EF749-28B0-4496-842F-E6259F07B2D5}" type="slidenum">
              <a:rPr lang="en-IN" smtClean="0"/>
              <a:t>‹#›</a:t>
            </a:fld>
            <a:endParaRPr lang="en-IN"/>
          </a:p>
        </p:txBody>
      </p:sp>
    </p:spTree>
    <p:extLst>
      <p:ext uri="{BB962C8B-B14F-4D97-AF65-F5344CB8AC3E}">
        <p14:creationId xmlns:p14="http://schemas.microsoft.com/office/powerpoint/2010/main" val="542534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76FDBD-4419-4CCA-8EBA-AE5F90000428}"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4EF749-28B0-4496-842F-E6259F07B2D5}" type="slidenum">
              <a:rPr lang="en-IN" smtClean="0"/>
              <a:t>‹#›</a:t>
            </a:fld>
            <a:endParaRPr lang="en-IN"/>
          </a:p>
        </p:txBody>
      </p:sp>
    </p:spTree>
    <p:extLst>
      <p:ext uri="{BB962C8B-B14F-4D97-AF65-F5344CB8AC3E}">
        <p14:creationId xmlns:p14="http://schemas.microsoft.com/office/powerpoint/2010/main" val="2658858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76FDBD-4419-4CCA-8EBA-AE5F90000428}"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4EF749-28B0-4496-842F-E6259F07B2D5}" type="slidenum">
              <a:rPr lang="en-IN" smtClean="0"/>
              <a:t>‹#›</a:t>
            </a:fld>
            <a:endParaRPr lang="en-IN"/>
          </a:p>
        </p:txBody>
      </p:sp>
    </p:spTree>
    <p:extLst>
      <p:ext uri="{BB962C8B-B14F-4D97-AF65-F5344CB8AC3E}">
        <p14:creationId xmlns:p14="http://schemas.microsoft.com/office/powerpoint/2010/main" val="3235815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76FDBD-4419-4CCA-8EBA-AE5F90000428}" type="datetimeFigureOut">
              <a:rPr lang="en-IN" smtClean="0"/>
              <a:t>14-04-2023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4EF749-28B0-4496-842F-E6259F07B2D5}" type="slidenum">
              <a:rPr lang="en-IN" smtClean="0"/>
              <a:t>‹#›</a:t>
            </a:fld>
            <a:endParaRPr lang="en-IN"/>
          </a:p>
        </p:txBody>
      </p:sp>
    </p:spTree>
    <p:extLst>
      <p:ext uri="{BB962C8B-B14F-4D97-AF65-F5344CB8AC3E}">
        <p14:creationId xmlns:p14="http://schemas.microsoft.com/office/powerpoint/2010/main" val="285160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76FDBD-4419-4CCA-8EBA-AE5F90000428}" type="datetimeFigureOut">
              <a:rPr lang="en-IN" smtClean="0"/>
              <a:t>14-04-2023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4EF749-28B0-4496-842F-E6259F07B2D5}" type="slidenum">
              <a:rPr lang="en-IN" smtClean="0"/>
              <a:t>‹#›</a:t>
            </a:fld>
            <a:endParaRPr lang="en-IN"/>
          </a:p>
        </p:txBody>
      </p:sp>
    </p:spTree>
    <p:extLst>
      <p:ext uri="{BB962C8B-B14F-4D97-AF65-F5344CB8AC3E}">
        <p14:creationId xmlns:p14="http://schemas.microsoft.com/office/powerpoint/2010/main" val="3896848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76FDBD-4419-4CCA-8EBA-AE5F90000428}" type="datetimeFigureOut">
              <a:rPr lang="en-IN" smtClean="0"/>
              <a:t>14-04-2023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4EF749-28B0-4496-842F-E6259F07B2D5}" type="slidenum">
              <a:rPr lang="en-IN" smtClean="0"/>
              <a:t>‹#›</a:t>
            </a:fld>
            <a:endParaRPr lang="en-IN"/>
          </a:p>
        </p:txBody>
      </p:sp>
    </p:spTree>
    <p:extLst>
      <p:ext uri="{BB962C8B-B14F-4D97-AF65-F5344CB8AC3E}">
        <p14:creationId xmlns:p14="http://schemas.microsoft.com/office/powerpoint/2010/main" val="61390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76FDBD-4419-4CCA-8EBA-AE5F90000428}"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4EF749-28B0-4496-842F-E6259F07B2D5}" type="slidenum">
              <a:rPr lang="en-IN" smtClean="0"/>
              <a:t>‹#›</a:t>
            </a:fld>
            <a:endParaRPr lang="en-IN"/>
          </a:p>
        </p:txBody>
      </p:sp>
    </p:spTree>
    <p:extLst>
      <p:ext uri="{BB962C8B-B14F-4D97-AF65-F5344CB8AC3E}">
        <p14:creationId xmlns:p14="http://schemas.microsoft.com/office/powerpoint/2010/main" val="2628728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76FDBD-4419-4CCA-8EBA-AE5F90000428}"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4EF749-28B0-4496-842F-E6259F07B2D5}" type="slidenum">
              <a:rPr lang="en-IN" smtClean="0"/>
              <a:t>‹#›</a:t>
            </a:fld>
            <a:endParaRPr lang="en-IN"/>
          </a:p>
        </p:txBody>
      </p:sp>
    </p:spTree>
    <p:extLst>
      <p:ext uri="{BB962C8B-B14F-4D97-AF65-F5344CB8AC3E}">
        <p14:creationId xmlns:p14="http://schemas.microsoft.com/office/powerpoint/2010/main" val="374405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476FDBD-4419-4CCA-8EBA-AE5F90000428}" type="datetimeFigureOut">
              <a:rPr lang="en-IN" smtClean="0"/>
              <a:t>14-04-2023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84EF749-28B0-4496-842F-E6259F07B2D5}" type="slidenum">
              <a:rPr lang="en-IN" smtClean="0"/>
              <a:t>‹#›</a:t>
            </a:fld>
            <a:endParaRPr lang="en-IN"/>
          </a:p>
        </p:txBody>
      </p:sp>
    </p:spTree>
    <p:extLst>
      <p:ext uri="{BB962C8B-B14F-4D97-AF65-F5344CB8AC3E}">
        <p14:creationId xmlns:p14="http://schemas.microsoft.com/office/powerpoint/2010/main" val="2178457690"/>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ACC99A8-2ACF-14A2-F7C7-54045394F4F3}"/>
              </a:ext>
            </a:extLst>
          </p:cNvPr>
          <p:cNvSpPr>
            <a:spLocks noGrp="1"/>
          </p:cNvSpPr>
          <p:nvPr>
            <p:ph type="ctrTitle"/>
          </p:nvPr>
        </p:nvSpPr>
        <p:spPr>
          <a:xfrm>
            <a:off x="791227" y="1471135"/>
            <a:ext cx="9144000" cy="2387600"/>
          </a:xfrm>
        </p:spPr>
        <p:txBody>
          <a:bodyPr>
            <a:normAutofit/>
          </a:bodyPr>
          <a:lstStyle/>
          <a:p>
            <a:r>
              <a:rPr lang="en-US" b="1" dirty="0">
                <a:latin typeface="Arial Rounded MT Bold" panose="020F0704030504030204" pitchFamily="34" charset="0"/>
              </a:rPr>
              <a:t> </a:t>
            </a:r>
            <a:endParaRPr lang="en-IN" b="1" dirty="0">
              <a:latin typeface="Arial Rounded MT Bold" panose="020F0704030504030204" pitchFamily="34" charset="0"/>
            </a:endParaRPr>
          </a:p>
        </p:txBody>
      </p:sp>
      <p:sp>
        <p:nvSpPr>
          <p:cNvPr id="3" name="Subtitle 2">
            <a:extLst>
              <a:ext uri="{FF2B5EF4-FFF2-40B4-BE49-F238E27FC236}">
                <a16:creationId xmlns:a16="http://schemas.microsoft.com/office/drawing/2014/main" id="{22E10183-CAAD-26DE-1E2E-821AE17B8CF4}"/>
              </a:ext>
            </a:extLst>
          </p:cNvPr>
          <p:cNvSpPr>
            <a:spLocks noGrp="1"/>
          </p:cNvSpPr>
          <p:nvPr>
            <p:ph type="subTitle" idx="1"/>
          </p:nvPr>
        </p:nvSpPr>
        <p:spPr/>
        <p:txBody>
          <a:bodyPr/>
          <a:lstStyle/>
          <a:p>
            <a:r>
              <a:rPr lang="en-US" dirty="0"/>
              <a:t> </a:t>
            </a:r>
            <a:endParaRPr lang="en-IN" dirty="0"/>
          </a:p>
        </p:txBody>
      </p:sp>
      <p:sp>
        <p:nvSpPr>
          <p:cNvPr id="4" name="Cloud 3">
            <a:extLst>
              <a:ext uri="{FF2B5EF4-FFF2-40B4-BE49-F238E27FC236}">
                <a16:creationId xmlns:a16="http://schemas.microsoft.com/office/drawing/2014/main" id="{2322082D-D3A3-EA1B-7DBB-7DFA3DAB023F}"/>
              </a:ext>
            </a:extLst>
          </p:cNvPr>
          <p:cNvSpPr/>
          <p:nvPr/>
        </p:nvSpPr>
        <p:spPr>
          <a:xfrm>
            <a:off x="3609583" y="1101987"/>
            <a:ext cx="6325644" cy="3745282"/>
          </a:xfrm>
          <a:prstGeom prst="clou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3233478-A69C-EEA7-570D-7736ED41D254}"/>
              </a:ext>
            </a:extLst>
          </p:cNvPr>
          <p:cNvSpPr txBox="1"/>
          <p:nvPr/>
        </p:nvSpPr>
        <p:spPr>
          <a:xfrm>
            <a:off x="3356976" y="1899210"/>
            <a:ext cx="6079509" cy="2308324"/>
          </a:xfrm>
          <a:prstGeom prst="rect">
            <a:avLst/>
          </a:prstGeom>
          <a:noFill/>
        </p:spPr>
        <p:txBody>
          <a:bodyPr wrap="square" rtlCol="0">
            <a:spAutoFit/>
          </a:bodyPr>
          <a:lstStyle/>
          <a:p>
            <a:pPr algn="ctr"/>
            <a:r>
              <a:rPr lang="en-US" sz="4800" b="1" dirty="0">
                <a:latin typeface="Arial Rounded MT Bold" panose="020F0704030504030204" pitchFamily="34" charset="0"/>
              </a:rPr>
              <a:t>WHAT </a:t>
            </a:r>
            <a:br>
              <a:rPr lang="en-US" sz="4800" b="1" dirty="0">
                <a:latin typeface="Arial Rounded MT Bold" panose="020F0704030504030204" pitchFamily="34" charset="0"/>
              </a:rPr>
            </a:br>
            <a:r>
              <a:rPr lang="en-US" sz="4800" b="1" dirty="0">
                <a:latin typeface="Arial Rounded MT Bold" panose="020F0704030504030204" pitchFamily="34" charset="0"/>
              </a:rPr>
              <a:t>IS</a:t>
            </a:r>
            <a:br>
              <a:rPr lang="en-US" sz="4800" b="1" dirty="0">
                <a:latin typeface="Arial Rounded MT Bold" panose="020F0704030504030204" pitchFamily="34" charset="0"/>
              </a:rPr>
            </a:br>
            <a:r>
              <a:rPr lang="en-US" sz="4800" b="1" dirty="0">
                <a:latin typeface="Arial Rounded MT Bold" panose="020F0704030504030204" pitchFamily="34" charset="0"/>
              </a:rPr>
              <a:t>    CLOUD ?</a:t>
            </a:r>
            <a:endParaRPr lang="en-IN" sz="4800" dirty="0"/>
          </a:p>
        </p:txBody>
      </p:sp>
    </p:spTree>
    <p:extLst>
      <p:ext uri="{BB962C8B-B14F-4D97-AF65-F5344CB8AC3E}">
        <p14:creationId xmlns:p14="http://schemas.microsoft.com/office/powerpoint/2010/main" val="18976320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3D3D-8D6A-2BCE-5831-01DDA987896F}"/>
              </a:ext>
            </a:extLst>
          </p:cNvPr>
          <p:cNvSpPr>
            <a:spLocks noGrp="1"/>
          </p:cNvSpPr>
          <p:nvPr>
            <p:ph type="title"/>
          </p:nvPr>
        </p:nvSpPr>
        <p:spPr>
          <a:xfrm>
            <a:off x="838200" y="333041"/>
            <a:ext cx="10515600" cy="6148409"/>
          </a:xfrm>
        </p:spPr>
        <p:txBody>
          <a:bodyPr>
            <a:noAutofit/>
          </a:bodyPr>
          <a:lstStyle/>
          <a:p>
            <a:r>
              <a:rPr lang="en-US" sz="2800" b="0" i="0" dirty="0">
                <a:solidFill>
                  <a:srgbClr val="FFC000"/>
                </a:solidFill>
                <a:effectLst/>
                <a:latin typeface="inter-regular"/>
              </a:rPr>
              <a:t>WHAT IS CLOUD ?</a:t>
            </a:r>
            <a:br>
              <a:rPr lang="en-US" sz="2800" b="0" i="0" dirty="0">
                <a:solidFill>
                  <a:srgbClr val="FFC000"/>
                </a:solidFill>
                <a:effectLst/>
                <a:latin typeface="inter-regular"/>
              </a:rPr>
            </a:br>
            <a:r>
              <a:rPr lang="en-US" sz="2800" b="0" i="0" dirty="0">
                <a:solidFill>
                  <a:srgbClr val="FFC000"/>
                </a:solidFill>
                <a:effectLst/>
                <a:latin typeface="inter-regular"/>
              </a:rPr>
              <a:t>:- </a:t>
            </a:r>
            <a:r>
              <a:rPr lang="en-US" sz="2800" b="0" i="0" dirty="0">
                <a:solidFill>
                  <a:schemeClr val="tx1">
                    <a:lumMod val="95000"/>
                  </a:schemeClr>
                </a:solidFill>
                <a:effectLst/>
                <a:latin typeface="inter-regular"/>
              </a:rPr>
              <a:t>The term cloud refers to a network or the internet. </a:t>
            </a:r>
            <a:br>
              <a:rPr lang="en-US" sz="2800" b="0" i="0" dirty="0">
                <a:solidFill>
                  <a:schemeClr val="tx1">
                    <a:lumMod val="95000"/>
                  </a:schemeClr>
                </a:solidFill>
                <a:effectLst/>
                <a:latin typeface="inter-regular"/>
              </a:rPr>
            </a:br>
            <a:r>
              <a:rPr lang="en-US" sz="2800" b="0" i="0" dirty="0">
                <a:solidFill>
                  <a:schemeClr val="tx1">
                    <a:lumMod val="95000"/>
                  </a:schemeClr>
                </a:solidFill>
                <a:effectLst/>
                <a:latin typeface="inter-regular"/>
              </a:rPr>
              <a:t>    It is a technology that uses remote servers on the internet       to store, manage, and access data online rather than local drives. The data can be anything such as files, images, documents, audio, video, and more</a:t>
            </a:r>
            <a:br>
              <a:rPr lang="en-US" sz="2800" b="0" i="0" dirty="0">
                <a:solidFill>
                  <a:schemeClr val="tx1">
                    <a:lumMod val="95000"/>
                  </a:schemeClr>
                </a:solidFill>
                <a:effectLst/>
                <a:latin typeface="inter-regular"/>
              </a:rPr>
            </a:br>
            <a:r>
              <a:rPr lang="en-US" sz="2800" b="0" i="0" dirty="0">
                <a:solidFill>
                  <a:schemeClr val="tx1">
                    <a:lumMod val="95000"/>
                  </a:schemeClr>
                </a:solidFill>
                <a:effectLst/>
                <a:latin typeface="inter-regular"/>
              </a:rPr>
              <a:t>.</a:t>
            </a:r>
            <a:br>
              <a:rPr lang="en-US" sz="2800" b="0" i="0" dirty="0">
                <a:solidFill>
                  <a:schemeClr val="tx1">
                    <a:lumMod val="95000"/>
                  </a:schemeClr>
                </a:solidFill>
                <a:effectLst/>
                <a:latin typeface="inter-regular"/>
              </a:rPr>
            </a:br>
            <a:endParaRPr lang="en-IN" sz="2800" dirty="0">
              <a:solidFill>
                <a:schemeClr val="tx1">
                  <a:lumMod val="95000"/>
                </a:schemeClr>
              </a:solidFill>
            </a:endParaRPr>
          </a:p>
        </p:txBody>
      </p:sp>
    </p:spTree>
    <p:extLst>
      <p:ext uri="{BB962C8B-B14F-4D97-AF65-F5344CB8AC3E}">
        <p14:creationId xmlns:p14="http://schemas.microsoft.com/office/powerpoint/2010/main" val="1743761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0497FE-03B0-C8EF-B8AE-2540887767DF}"/>
              </a:ext>
            </a:extLst>
          </p:cNvPr>
          <p:cNvSpPr txBox="1"/>
          <p:nvPr/>
        </p:nvSpPr>
        <p:spPr>
          <a:xfrm>
            <a:off x="1553227" y="1089764"/>
            <a:ext cx="9720197" cy="4401205"/>
          </a:xfrm>
          <a:prstGeom prst="rect">
            <a:avLst/>
          </a:prstGeom>
          <a:noFill/>
        </p:spPr>
        <p:txBody>
          <a:bodyPr wrap="square" rtlCol="0">
            <a:spAutoFit/>
          </a:bodyPr>
          <a:lstStyle/>
          <a:p>
            <a:pPr algn="just"/>
            <a:r>
              <a:rPr lang="en-US" sz="3200" b="0" i="0" dirty="0">
                <a:solidFill>
                  <a:schemeClr val="tx1">
                    <a:lumMod val="95000"/>
                  </a:schemeClr>
                </a:solidFill>
                <a:effectLst/>
                <a:latin typeface="inter-regular"/>
              </a:rPr>
              <a:t>There are the following operations that we can do using cloud computing:</a:t>
            </a:r>
          </a:p>
          <a:p>
            <a:pPr algn="just">
              <a:buFont typeface="Arial" panose="020B0604020202020204" pitchFamily="34" charset="0"/>
              <a:buChar char="•"/>
            </a:pPr>
            <a:r>
              <a:rPr lang="en-US" sz="3200" b="0" i="0" dirty="0">
                <a:solidFill>
                  <a:schemeClr val="tx1">
                    <a:lumMod val="95000"/>
                  </a:schemeClr>
                </a:solidFill>
                <a:effectLst/>
                <a:latin typeface="inter-regular"/>
              </a:rPr>
              <a:t>Developing new applications and services</a:t>
            </a:r>
          </a:p>
          <a:p>
            <a:pPr algn="just">
              <a:buFont typeface="Arial" panose="020B0604020202020204" pitchFamily="34" charset="0"/>
              <a:buChar char="•"/>
            </a:pPr>
            <a:r>
              <a:rPr lang="en-US" sz="3200" b="0" i="0" dirty="0">
                <a:solidFill>
                  <a:schemeClr val="tx1">
                    <a:lumMod val="95000"/>
                  </a:schemeClr>
                </a:solidFill>
                <a:effectLst/>
                <a:latin typeface="inter-regular"/>
              </a:rPr>
              <a:t>Storage, back up, and recovery of data</a:t>
            </a:r>
          </a:p>
          <a:p>
            <a:pPr algn="just">
              <a:buFont typeface="Arial" panose="020B0604020202020204" pitchFamily="34" charset="0"/>
              <a:buChar char="•"/>
            </a:pPr>
            <a:r>
              <a:rPr lang="en-US" sz="3200" b="0" i="0" dirty="0">
                <a:solidFill>
                  <a:schemeClr val="tx1">
                    <a:lumMod val="95000"/>
                  </a:schemeClr>
                </a:solidFill>
                <a:effectLst/>
                <a:latin typeface="inter-regular"/>
              </a:rPr>
              <a:t>Hosting blogs and websites</a:t>
            </a:r>
          </a:p>
          <a:p>
            <a:pPr algn="just">
              <a:buFont typeface="Arial" panose="020B0604020202020204" pitchFamily="34" charset="0"/>
              <a:buChar char="•"/>
            </a:pPr>
            <a:r>
              <a:rPr lang="en-US" sz="3200" b="0" i="0" dirty="0">
                <a:solidFill>
                  <a:schemeClr val="tx1">
                    <a:lumMod val="95000"/>
                  </a:schemeClr>
                </a:solidFill>
                <a:effectLst/>
                <a:latin typeface="inter-regular"/>
              </a:rPr>
              <a:t>Delivery of software on demand</a:t>
            </a:r>
          </a:p>
          <a:p>
            <a:pPr algn="just">
              <a:buFont typeface="Arial" panose="020B0604020202020204" pitchFamily="34" charset="0"/>
              <a:buChar char="•"/>
            </a:pPr>
            <a:r>
              <a:rPr lang="en-US" sz="3200" b="0" i="0" dirty="0">
                <a:solidFill>
                  <a:schemeClr val="tx1">
                    <a:lumMod val="95000"/>
                  </a:schemeClr>
                </a:solidFill>
                <a:effectLst/>
                <a:latin typeface="inter-regular"/>
              </a:rPr>
              <a:t>Analysis of data</a:t>
            </a:r>
          </a:p>
          <a:p>
            <a:pPr algn="just">
              <a:buFont typeface="Arial" panose="020B0604020202020204" pitchFamily="34" charset="0"/>
              <a:buChar char="•"/>
            </a:pPr>
            <a:r>
              <a:rPr lang="en-US" sz="3200" b="0" i="0" dirty="0">
                <a:solidFill>
                  <a:schemeClr val="tx1">
                    <a:lumMod val="95000"/>
                  </a:schemeClr>
                </a:solidFill>
                <a:effectLst/>
                <a:latin typeface="inter-regular"/>
              </a:rPr>
              <a:t>Streaming videos and audios</a:t>
            </a:r>
          </a:p>
          <a:p>
            <a:endParaRPr lang="en-IN" sz="2400" dirty="0"/>
          </a:p>
        </p:txBody>
      </p:sp>
    </p:spTree>
    <p:extLst>
      <p:ext uri="{BB962C8B-B14F-4D97-AF65-F5344CB8AC3E}">
        <p14:creationId xmlns:p14="http://schemas.microsoft.com/office/powerpoint/2010/main" val="231732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28547E-CA62-906A-176A-7A879FF393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069" y="759912"/>
            <a:ext cx="8485862" cy="5657241"/>
          </a:xfrm>
          <a:prstGeom prst="rect">
            <a:avLst/>
          </a:prstGeom>
        </p:spPr>
      </p:pic>
    </p:spTree>
    <p:extLst>
      <p:ext uri="{BB962C8B-B14F-4D97-AF65-F5344CB8AC3E}">
        <p14:creationId xmlns:p14="http://schemas.microsoft.com/office/powerpoint/2010/main" val="3489005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3C635C-1C21-8833-9B67-3FD465F5F065}"/>
              </a:ext>
            </a:extLst>
          </p:cNvPr>
          <p:cNvSpPr txBox="1"/>
          <p:nvPr/>
        </p:nvSpPr>
        <p:spPr>
          <a:xfrm>
            <a:off x="1572126" y="537411"/>
            <a:ext cx="7620000" cy="5632311"/>
          </a:xfrm>
          <a:prstGeom prst="rect">
            <a:avLst/>
          </a:prstGeom>
          <a:noFill/>
        </p:spPr>
        <p:txBody>
          <a:bodyPr wrap="square" rtlCol="0">
            <a:spAutoFit/>
          </a:bodyPr>
          <a:lstStyle/>
          <a:p>
            <a:pPr algn="just"/>
            <a:r>
              <a:rPr lang="en-US" b="0" i="0" dirty="0">
                <a:solidFill>
                  <a:srgbClr val="610B38"/>
                </a:solidFill>
                <a:effectLst/>
                <a:latin typeface="erdana"/>
              </a:rPr>
              <a:t>Characteristics of Cloud Computing</a:t>
            </a:r>
          </a:p>
          <a:p>
            <a:pPr algn="just"/>
            <a:r>
              <a:rPr lang="en-US" b="0" i="0" dirty="0">
                <a:solidFill>
                  <a:schemeClr val="tx1">
                    <a:lumMod val="95000"/>
                  </a:schemeClr>
                </a:solidFill>
                <a:effectLst/>
                <a:latin typeface="inter-regular"/>
              </a:rPr>
              <a:t>The characteristics of cloud computing are given below:</a:t>
            </a:r>
          </a:p>
          <a:p>
            <a:pPr algn="just"/>
            <a:r>
              <a:rPr lang="en-US" b="1" i="0" dirty="0">
                <a:solidFill>
                  <a:schemeClr val="tx1">
                    <a:lumMod val="95000"/>
                  </a:schemeClr>
                </a:solidFill>
                <a:effectLst/>
                <a:latin typeface="inter-bold"/>
              </a:rPr>
              <a:t>1) Agility</a:t>
            </a:r>
            <a:endParaRPr lang="en-US" b="0" i="0" dirty="0">
              <a:solidFill>
                <a:schemeClr val="tx1">
                  <a:lumMod val="95000"/>
                </a:schemeClr>
              </a:solidFill>
              <a:effectLst/>
              <a:latin typeface="inter-regular"/>
            </a:endParaRPr>
          </a:p>
          <a:p>
            <a:pPr algn="just"/>
            <a:r>
              <a:rPr lang="en-US" b="0" i="0" dirty="0">
                <a:solidFill>
                  <a:schemeClr val="tx1">
                    <a:lumMod val="95000"/>
                  </a:schemeClr>
                </a:solidFill>
                <a:effectLst/>
                <a:latin typeface="inter-regular"/>
              </a:rPr>
              <a:t>The cloud </a:t>
            </a:r>
            <a:r>
              <a:rPr lang="en-US" b="1" i="0" dirty="0">
                <a:solidFill>
                  <a:schemeClr val="tx1">
                    <a:lumMod val="95000"/>
                  </a:schemeClr>
                </a:solidFill>
                <a:effectLst/>
                <a:latin typeface="inter-bold"/>
              </a:rPr>
              <a:t>works in a distributed computing environment</a:t>
            </a:r>
            <a:r>
              <a:rPr lang="en-US" b="0" i="0" dirty="0">
                <a:solidFill>
                  <a:schemeClr val="tx1">
                    <a:lumMod val="95000"/>
                  </a:schemeClr>
                </a:solidFill>
                <a:effectLst/>
                <a:latin typeface="inter-regular"/>
              </a:rPr>
              <a:t>. It shares resources among users and works very fast.</a:t>
            </a:r>
          </a:p>
          <a:p>
            <a:pPr algn="just"/>
            <a:r>
              <a:rPr lang="en-US" b="1" i="0" dirty="0">
                <a:solidFill>
                  <a:schemeClr val="tx1">
                    <a:lumMod val="95000"/>
                  </a:schemeClr>
                </a:solidFill>
                <a:effectLst/>
                <a:latin typeface="inter-bold"/>
              </a:rPr>
              <a:t>2) High availability and reliability</a:t>
            </a:r>
            <a:endParaRPr lang="en-US" b="0" i="0" dirty="0">
              <a:solidFill>
                <a:schemeClr val="tx1">
                  <a:lumMod val="95000"/>
                </a:schemeClr>
              </a:solidFill>
              <a:effectLst/>
              <a:latin typeface="inter-regular"/>
            </a:endParaRPr>
          </a:p>
          <a:p>
            <a:pPr algn="just"/>
            <a:r>
              <a:rPr lang="en-US" b="0" i="0" dirty="0">
                <a:solidFill>
                  <a:schemeClr val="tx1">
                    <a:lumMod val="95000"/>
                  </a:schemeClr>
                </a:solidFill>
                <a:effectLst/>
                <a:latin typeface="inter-regular"/>
              </a:rPr>
              <a:t>The availability of servers is high and more reliable because the </a:t>
            </a:r>
            <a:r>
              <a:rPr lang="en-US" b="1" i="0" dirty="0">
                <a:solidFill>
                  <a:schemeClr val="tx1">
                    <a:lumMod val="95000"/>
                  </a:schemeClr>
                </a:solidFill>
                <a:effectLst/>
                <a:latin typeface="inter-bold"/>
              </a:rPr>
              <a:t>chances of infrastructure failure are minimum</a:t>
            </a:r>
            <a:r>
              <a:rPr lang="en-US" b="0" i="0" dirty="0">
                <a:solidFill>
                  <a:schemeClr val="tx1">
                    <a:lumMod val="95000"/>
                  </a:schemeClr>
                </a:solidFill>
                <a:effectLst/>
                <a:latin typeface="inter-regular"/>
              </a:rPr>
              <a:t>.</a:t>
            </a:r>
          </a:p>
          <a:p>
            <a:pPr algn="just"/>
            <a:r>
              <a:rPr lang="en-US" b="1" i="0" dirty="0">
                <a:solidFill>
                  <a:schemeClr val="tx1">
                    <a:lumMod val="95000"/>
                  </a:schemeClr>
                </a:solidFill>
                <a:effectLst/>
                <a:latin typeface="inter-bold"/>
              </a:rPr>
              <a:t>3) High Scalability</a:t>
            </a:r>
            <a:endParaRPr lang="en-US" b="0" i="0" dirty="0">
              <a:solidFill>
                <a:schemeClr val="tx1">
                  <a:lumMod val="95000"/>
                </a:schemeClr>
              </a:solidFill>
              <a:effectLst/>
              <a:latin typeface="inter-regular"/>
            </a:endParaRPr>
          </a:p>
          <a:p>
            <a:pPr algn="just"/>
            <a:r>
              <a:rPr lang="en-US" b="0" i="0" dirty="0">
                <a:solidFill>
                  <a:schemeClr val="tx1">
                    <a:lumMod val="95000"/>
                  </a:schemeClr>
                </a:solidFill>
                <a:effectLst/>
                <a:latin typeface="inter-regular"/>
              </a:rPr>
              <a:t>Cloud offers </a:t>
            </a:r>
            <a:r>
              <a:rPr lang="en-US" b="1" i="0" dirty="0">
                <a:solidFill>
                  <a:schemeClr val="tx1">
                    <a:lumMod val="95000"/>
                  </a:schemeClr>
                </a:solidFill>
                <a:effectLst/>
                <a:latin typeface="inter-bold"/>
              </a:rPr>
              <a:t>"on-demand" provisioning of resources on a large scale</a:t>
            </a:r>
            <a:r>
              <a:rPr lang="en-US" b="0" i="0" dirty="0">
                <a:solidFill>
                  <a:schemeClr val="tx1">
                    <a:lumMod val="95000"/>
                  </a:schemeClr>
                </a:solidFill>
                <a:effectLst/>
                <a:latin typeface="inter-regular"/>
              </a:rPr>
              <a:t>, without having engineers for peak loads.</a:t>
            </a:r>
          </a:p>
          <a:p>
            <a:pPr algn="just"/>
            <a:r>
              <a:rPr lang="en-US" b="1" i="0" dirty="0">
                <a:solidFill>
                  <a:schemeClr val="tx1">
                    <a:lumMod val="95000"/>
                  </a:schemeClr>
                </a:solidFill>
                <a:effectLst/>
                <a:latin typeface="inter-bold"/>
              </a:rPr>
              <a:t>4) Multi-Sharing</a:t>
            </a:r>
            <a:endParaRPr lang="en-US" b="0" i="0" dirty="0">
              <a:solidFill>
                <a:schemeClr val="tx1">
                  <a:lumMod val="95000"/>
                </a:schemeClr>
              </a:solidFill>
              <a:effectLst/>
              <a:latin typeface="inter-regular"/>
            </a:endParaRPr>
          </a:p>
          <a:p>
            <a:pPr algn="just"/>
            <a:r>
              <a:rPr lang="en-US" b="0" i="0" dirty="0">
                <a:solidFill>
                  <a:schemeClr val="tx1">
                    <a:lumMod val="95000"/>
                  </a:schemeClr>
                </a:solidFill>
                <a:effectLst/>
                <a:latin typeface="inter-regular"/>
              </a:rPr>
              <a:t>With the help of cloud computing, </a:t>
            </a:r>
            <a:r>
              <a:rPr lang="en-US" b="1" i="0" dirty="0">
                <a:solidFill>
                  <a:schemeClr val="tx1">
                    <a:lumMod val="95000"/>
                  </a:schemeClr>
                </a:solidFill>
                <a:effectLst/>
                <a:latin typeface="inter-bold"/>
              </a:rPr>
              <a:t>multiple users and applications can work more efficiently</a:t>
            </a:r>
            <a:r>
              <a:rPr lang="en-US" b="0" i="0" dirty="0">
                <a:solidFill>
                  <a:schemeClr val="tx1">
                    <a:lumMod val="95000"/>
                  </a:schemeClr>
                </a:solidFill>
                <a:effectLst/>
                <a:latin typeface="inter-regular"/>
              </a:rPr>
              <a:t> with cost reductions by sharing common infrastructure.</a:t>
            </a:r>
          </a:p>
          <a:p>
            <a:pPr algn="just"/>
            <a:r>
              <a:rPr lang="en-US" b="1" i="0" dirty="0">
                <a:solidFill>
                  <a:schemeClr val="tx1">
                    <a:lumMod val="95000"/>
                  </a:schemeClr>
                </a:solidFill>
                <a:effectLst/>
                <a:latin typeface="inter-bold"/>
              </a:rPr>
              <a:t>5) Device and Location Independence</a:t>
            </a:r>
            <a:endParaRPr lang="en-US" b="0" i="0" dirty="0">
              <a:solidFill>
                <a:schemeClr val="tx1">
                  <a:lumMod val="95000"/>
                </a:schemeClr>
              </a:solidFill>
              <a:effectLst/>
              <a:latin typeface="inter-regular"/>
            </a:endParaRPr>
          </a:p>
          <a:p>
            <a:pPr algn="just"/>
            <a:r>
              <a:rPr lang="en-US" b="0" i="0" dirty="0">
                <a:solidFill>
                  <a:schemeClr val="tx1">
                    <a:lumMod val="95000"/>
                  </a:schemeClr>
                </a:solidFill>
                <a:effectLst/>
                <a:latin typeface="inter-regular"/>
              </a:rPr>
              <a:t>Cloud computing enables the users to access systems using a web browser regardless of their location or what device they use e.g. PC, mobile phone, etc. </a:t>
            </a:r>
            <a:r>
              <a:rPr lang="en-US" b="1" i="0" dirty="0">
                <a:solidFill>
                  <a:schemeClr val="tx1">
                    <a:lumMod val="95000"/>
                  </a:schemeClr>
                </a:solidFill>
                <a:effectLst/>
                <a:latin typeface="inter-bold"/>
              </a:rPr>
              <a:t>As infrastructure is off-site</a:t>
            </a:r>
            <a:r>
              <a:rPr lang="en-US" b="0" i="0" dirty="0">
                <a:solidFill>
                  <a:schemeClr val="tx1">
                    <a:lumMod val="95000"/>
                  </a:schemeClr>
                </a:solidFill>
                <a:effectLst/>
                <a:latin typeface="inter-regular"/>
              </a:rPr>
              <a:t> (typically provided by a third-party) </a:t>
            </a:r>
            <a:r>
              <a:rPr lang="en-US" b="1" i="0" dirty="0">
                <a:solidFill>
                  <a:schemeClr val="tx1">
                    <a:lumMod val="95000"/>
                  </a:schemeClr>
                </a:solidFill>
                <a:effectLst/>
                <a:latin typeface="inter-bold"/>
              </a:rPr>
              <a:t>and accessed via the Internet, users can connect from anywhere</a:t>
            </a:r>
            <a:r>
              <a:rPr lang="en-US" b="0" i="0" dirty="0">
                <a:solidFill>
                  <a:schemeClr val="tx1">
                    <a:lumMod val="95000"/>
                  </a:schemeClr>
                </a:solidFill>
                <a:effectLst/>
                <a:latin typeface="inter-regular"/>
              </a:rPr>
              <a:t>.</a:t>
            </a:r>
          </a:p>
          <a:p>
            <a:endParaRPr lang="en-IN" dirty="0"/>
          </a:p>
        </p:txBody>
      </p:sp>
    </p:spTree>
    <p:extLst>
      <p:ext uri="{BB962C8B-B14F-4D97-AF65-F5344CB8AC3E}">
        <p14:creationId xmlns:p14="http://schemas.microsoft.com/office/powerpoint/2010/main" val="1556590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3C68D9-FA66-C9F1-6F65-EACB5AF6433C}"/>
              </a:ext>
            </a:extLst>
          </p:cNvPr>
          <p:cNvSpPr txBox="1"/>
          <p:nvPr/>
        </p:nvSpPr>
        <p:spPr>
          <a:xfrm>
            <a:off x="1275347" y="288758"/>
            <a:ext cx="8791074" cy="3416320"/>
          </a:xfrm>
          <a:prstGeom prst="rect">
            <a:avLst/>
          </a:prstGeom>
          <a:noFill/>
        </p:spPr>
        <p:txBody>
          <a:bodyPr wrap="square" rtlCol="0">
            <a:spAutoFit/>
          </a:bodyPr>
          <a:lstStyle/>
          <a:p>
            <a:pPr algn="just"/>
            <a:r>
              <a:rPr lang="en-US" b="1" i="0" dirty="0">
                <a:solidFill>
                  <a:schemeClr val="tx1">
                    <a:lumMod val="95000"/>
                  </a:schemeClr>
                </a:solidFill>
                <a:effectLst/>
                <a:latin typeface="inter-bold"/>
              </a:rPr>
              <a:t>6) Maintenance</a:t>
            </a:r>
            <a:endParaRPr lang="en-US" b="0" i="0" dirty="0">
              <a:solidFill>
                <a:schemeClr val="tx1">
                  <a:lumMod val="95000"/>
                </a:schemeClr>
              </a:solidFill>
              <a:effectLst/>
              <a:latin typeface="inter-regular"/>
            </a:endParaRPr>
          </a:p>
          <a:p>
            <a:pPr algn="just"/>
            <a:r>
              <a:rPr lang="en-US" b="0" i="0" dirty="0">
                <a:solidFill>
                  <a:schemeClr val="tx1">
                    <a:lumMod val="95000"/>
                  </a:schemeClr>
                </a:solidFill>
                <a:effectLst/>
                <a:latin typeface="inter-regular"/>
              </a:rPr>
              <a:t>Maintenance of cloud computing applications is easier, since they </a:t>
            </a:r>
            <a:r>
              <a:rPr lang="en-US" b="1" i="0" dirty="0">
                <a:solidFill>
                  <a:schemeClr val="tx1">
                    <a:lumMod val="95000"/>
                  </a:schemeClr>
                </a:solidFill>
                <a:effectLst/>
                <a:latin typeface="inter-bold"/>
              </a:rPr>
              <a:t>do not need to be installed on each user's computer and can be accessed from different places</a:t>
            </a:r>
            <a:r>
              <a:rPr lang="en-US" b="0" i="0" dirty="0">
                <a:solidFill>
                  <a:schemeClr val="tx1">
                    <a:lumMod val="95000"/>
                  </a:schemeClr>
                </a:solidFill>
                <a:effectLst/>
                <a:latin typeface="inter-regular"/>
              </a:rPr>
              <a:t>. So, it reduces the cost also.</a:t>
            </a:r>
          </a:p>
          <a:p>
            <a:pPr algn="just"/>
            <a:r>
              <a:rPr lang="en-US" b="1" i="0" dirty="0">
                <a:solidFill>
                  <a:schemeClr val="tx1">
                    <a:lumMod val="95000"/>
                  </a:schemeClr>
                </a:solidFill>
                <a:effectLst/>
                <a:latin typeface="inter-bold"/>
              </a:rPr>
              <a:t>7) Low Cost</a:t>
            </a:r>
            <a:endParaRPr lang="en-US" b="0" i="0" dirty="0">
              <a:solidFill>
                <a:schemeClr val="tx1">
                  <a:lumMod val="95000"/>
                </a:schemeClr>
              </a:solidFill>
              <a:effectLst/>
              <a:latin typeface="inter-regular"/>
            </a:endParaRPr>
          </a:p>
          <a:p>
            <a:pPr algn="just"/>
            <a:r>
              <a:rPr lang="en-US" b="0" i="0" dirty="0">
                <a:solidFill>
                  <a:schemeClr val="tx1">
                    <a:lumMod val="95000"/>
                  </a:schemeClr>
                </a:solidFill>
                <a:effectLst/>
                <a:latin typeface="inter-regular"/>
              </a:rPr>
              <a:t>By using cloud computing, the cost will be reduced because to take the services of cloud computing, </a:t>
            </a:r>
            <a:r>
              <a:rPr lang="en-US" b="1" i="0" dirty="0">
                <a:solidFill>
                  <a:schemeClr val="tx1">
                    <a:lumMod val="95000"/>
                  </a:schemeClr>
                </a:solidFill>
                <a:effectLst/>
                <a:latin typeface="inter-bold"/>
              </a:rPr>
              <a:t>IT company need not to set its own infrastructure</a:t>
            </a:r>
            <a:r>
              <a:rPr lang="en-US" b="0" i="0" dirty="0">
                <a:solidFill>
                  <a:schemeClr val="tx1">
                    <a:lumMod val="95000"/>
                  </a:schemeClr>
                </a:solidFill>
                <a:effectLst/>
                <a:latin typeface="inter-regular"/>
              </a:rPr>
              <a:t> and pay-as-per usage of resources.</a:t>
            </a:r>
          </a:p>
          <a:p>
            <a:pPr algn="just"/>
            <a:r>
              <a:rPr lang="en-US" b="1" i="0" dirty="0">
                <a:solidFill>
                  <a:schemeClr val="tx1">
                    <a:lumMod val="95000"/>
                  </a:schemeClr>
                </a:solidFill>
                <a:effectLst/>
                <a:latin typeface="inter-bold"/>
              </a:rPr>
              <a:t>8) Services in the pay-per-use mode</a:t>
            </a:r>
            <a:endParaRPr lang="en-US" b="0" i="0" dirty="0">
              <a:solidFill>
                <a:schemeClr val="tx1">
                  <a:lumMod val="95000"/>
                </a:schemeClr>
              </a:solidFill>
              <a:effectLst/>
              <a:latin typeface="inter-regular"/>
            </a:endParaRPr>
          </a:p>
          <a:p>
            <a:pPr algn="just"/>
            <a:r>
              <a:rPr lang="en-US" b="0" i="0" dirty="0">
                <a:solidFill>
                  <a:schemeClr val="tx1">
                    <a:lumMod val="95000"/>
                  </a:schemeClr>
                </a:solidFill>
                <a:effectLst/>
                <a:latin typeface="inter-regular"/>
              </a:rPr>
              <a:t>Application Programming Interfaces</a:t>
            </a:r>
            <a:r>
              <a:rPr lang="en-US" b="1" i="0" dirty="0">
                <a:solidFill>
                  <a:schemeClr val="tx1">
                    <a:lumMod val="95000"/>
                  </a:schemeClr>
                </a:solidFill>
                <a:effectLst/>
                <a:latin typeface="inter-bold"/>
              </a:rPr>
              <a:t> (APIs) are provided to the users so that they can access services on the cloud</a:t>
            </a:r>
            <a:r>
              <a:rPr lang="en-US" b="0" i="0" dirty="0">
                <a:solidFill>
                  <a:schemeClr val="tx1">
                    <a:lumMod val="95000"/>
                  </a:schemeClr>
                </a:solidFill>
                <a:effectLst/>
                <a:latin typeface="inter-regular"/>
              </a:rPr>
              <a:t> by using these APIs </a:t>
            </a:r>
            <a:r>
              <a:rPr lang="en-US" b="1" i="0" dirty="0">
                <a:solidFill>
                  <a:schemeClr val="tx1">
                    <a:lumMod val="95000"/>
                  </a:schemeClr>
                </a:solidFill>
                <a:effectLst/>
                <a:latin typeface="inter-bold"/>
              </a:rPr>
              <a:t>and pay the charges as per the usage of services</a:t>
            </a:r>
            <a:r>
              <a:rPr lang="en-US" b="0" i="0" dirty="0">
                <a:solidFill>
                  <a:schemeClr val="tx1">
                    <a:lumMod val="95000"/>
                  </a:schemeClr>
                </a:solidFill>
                <a:effectLst/>
                <a:latin typeface="inter-regular"/>
              </a:rPr>
              <a:t>.</a:t>
            </a:r>
          </a:p>
          <a:p>
            <a:endParaRPr lang="en-IN" dirty="0"/>
          </a:p>
        </p:txBody>
      </p:sp>
    </p:spTree>
    <p:extLst>
      <p:ext uri="{BB962C8B-B14F-4D97-AF65-F5344CB8AC3E}">
        <p14:creationId xmlns:p14="http://schemas.microsoft.com/office/powerpoint/2010/main" val="4968998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28</TotalTime>
  <Words>407</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Rounded MT Bold</vt:lpstr>
      <vt:lpstr>erdana</vt:lpstr>
      <vt:lpstr>inter-bold</vt:lpstr>
      <vt:lpstr>inter-regular</vt:lpstr>
      <vt:lpstr>Tw Cen MT</vt:lpstr>
      <vt:lpstr>Circuit</vt:lpstr>
      <vt:lpstr> </vt:lpstr>
      <vt:lpstr>WHAT IS CLOUD ? :- The term cloud refers to a network or the internet.      It is a technology that uses remote servers on the internet       to store, manage, and access data online rather than local drives. The data can be anything such as files, images, documents, audio, video, and more .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chinmay sontakke</dc:creator>
  <cp:lastModifiedBy>chinmay sontakke</cp:lastModifiedBy>
  <cp:revision>2</cp:revision>
  <dcterms:created xsi:type="dcterms:W3CDTF">2023-04-14T10:30:38Z</dcterms:created>
  <dcterms:modified xsi:type="dcterms:W3CDTF">2023-04-14T10:59:00Z</dcterms:modified>
</cp:coreProperties>
</file>