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1" r:id="rId3"/>
    <p:sldId id="263" r:id="rId4"/>
    <p:sldId id="265" r:id="rId5"/>
    <p:sldId id="266" r:id="rId6"/>
    <p:sldId id="267" r:id="rId7"/>
    <p:sldId id="268" r:id="rId8"/>
    <p:sldId id="286" r:id="rId9"/>
    <p:sldId id="274" r:id="rId10"/>
    <p:sldId id="273" r:id="rId11"/>
    <p:sldId id="272" r:id="rId12"/>
    <p:sldId id="271" r:id="rId13"/>
    <p:sldId id="278" r:id="rId14"/>
    <p:sldId id="277" r:id="rId15"/>
    <p:sldId id="280" r:id="rId16"/>
    <p:sldId id="279" r:id="rId17"/>
    <p:sldId id="276" r:id="rId18"/>
    <p:sldId id="288" r:id="rId19"/>
    <p:sldId id="289" r:id="rId20"/>
    <p:sldId id="290" r:id="rId21"/>
    <p:sldId id="282" r:id="rId22"/>
    <p:sldId id="291" r:id="rId23"/>
    <p:sldId id="283" r:id="rId24"/>
    <p:sldId id="292" r:id="rId25"/>
    <p:sldId id="284" r:id="rId26"/>
    <p:sldId id="285" r:id="rId27"/>
    <p:sldId id="281"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EFB5B9"/>
    <a:srgbClr val="B3B3B3"/>
    <a:srgbClr val="D64550"/>
    <a:srgbClr val="118DFF"/>
    <a:srgbClr val="E6E6E6"/>
    <a:srgbClr val="E4643C"/>
    <a:srgbClr val="FFE7E6"/>
    <a:srgbClr val="CE5B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88" autoAdjust="0"/>
  </p:normalViewPr>
  <p:slideViewPr>
    <p:cSldViewPr snapToGrid="0">
      <p:cViewPr varScale="1">
        <p:scale>
          <a:sx n="79" d="100"/>
          <a:sy n="79" d="100"/>
        </p:scale>
        <p:origin x="821"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082" y="8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70FEC-A251-4341-958B-DCAA66D14185}" type="datetimeFigureOut">
              <a:rPr lang="en-US" smtClean="0"/>
              <a:t>9/13/2024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2217D-8AEF-49BB-BAB9-71B4FAB04E18}" type="slidenum">
              <a:rPr lang="en-US" smtClean="0"/>
              <a:t>‹#›</a:t>
            </a:fld>
            <a:endParaRPr lang="en-US"/>
          </a:p>
        </p:txBody>
      </p:sp>
    </p:spTree>
    <p:extLst>
      <p:ext uri="{BB962C8B-B14F-4D97-AF65-F5344CB8AC3E}">
        <p14:creationId xmlns:p14="http://schemas.microsoft.com/office/powerpoint/2010/main" val="412641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all, welcome to the presentation of Electric vehicle sales analysis, this presentation is a part of Code basics Resume project Challenge 12, I will be sharing the insights of Analysis on Electric Vehicle market in India. So lets get started.</a:t>
            </a:r>
          </a:p>
          <a:p>
            <a:endParaRPr lang="en-US" dirty="0"/>
          </a:p>
        </p:txBody>
      </p:sp>
      <p:sp>
        <p:nvSpPr>
          <p:cNvPr id="4" name="Slide Number Placeholder 3"/>
          <p:cNvSpPr>
            <a:spLocks noGrp="1"/>
          </p:cNvSpPr>
          <p:nvPr>
            <p:ph type="sldNum" sz="quarter" idx="5"/>
          </p:nvPr>
        </p:nvSpPr>
        <p:spPr/>
        <p:txBody>
          <a:bodyPr/>
          <a:lstStyle/>
          <a:p>
            <a:fld id="{13C2217D-8AEF-49BB-BAB9-71B4FAB04E18}" type="slidenum">
              <a:rPr lang="en-US" smtClean="0"/>
              <a:t>1</a:t>
            </a:fld>
            <a:endParaRPr lang="en-US"/>
          </a:p>
        </p:txBody>
      </p:sp>
    </p:spTree>
    <p:extLst>
      <p:ext uri="{BB962C8B-B14F-4D97-AF65-F5344CB8AC3E}">
        <p14:creationId xmlns:p14="http://schemas.microsoft.com/office/powerpoint/2010/main" val="279120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 I will discuss about problem statement, goal , Data, Primary and secondary questions with output visualizations and their Insights</a:t>
            </a:r>
          </a:p>
          <a:p>
            <a:r>
              <a:rPr lang="en-US" dirty="0"/>
              <a:t>.</a:t>
            </a:r>
          </a:p>
        </p:txBody>
      </p:sp>
      <p:sp>
        <p:nvSpPr>
          <p:cNvPr id="4" name="Slide Number Placeholder 3"/>
          <p:cNvSpPr>
            <a:spLocks noGrp="1"/>
          </p:cNvSpPr>
          <p:nvPr>
            <p:ph type="sldNum" sz="quarter" idx="5"/>
          </p:nvPr>
        </p:nvSpPr>
        <p:spPr/>
        <p:txBody>
          <a:bodyPr/>
          <a:lstStyle/>
          <a:p>
            <a:fld id="{13C2217D-8AEF-49BB-BAB9-71B4FAB04E18}" type="slidenum">
              <a:rPr lang="en-US" smtClean="0"/>
              <a:t>2</a:t>
            </a:fld>
            <a:endParaRPr lang="en-US"/>
          </a:p>
        </p:txBody>
      </p:sp>
    </p:spTree>
    <p:extLst>
      <p:ext uri="{BB962C8B-B14F-4D97-AF65-F5344CB8AC3E}">
        <p14:creationId xmlns:p14="http://schemas.microsoft.com/office/powerpoint/2010/main" val="342467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forward to the important section, </a:t>
            </a:r>
          </a:p>
        </p:txBody>
      </p:sp>
      <p:sp>
        <p:nvSpPr>
          <p:cNvPr id="4" name="Slide Number Placeholder 3"/>
          <p:cNvSpPr>
            <a:spLocks noGrp="1"/>
          </p:cNvSpPr>
          <p:nvPr>
            <p:ph type="sldNum" sz="quarter" idx="5"/>
          </p:nvPr>
        </p:nvSpPr>
        <p:spPr/>
        <p:txBody>
          <a:bodyPr/>
          <a:lstStyle/>
          <a:p>
            <a:fld id="{13C2217D-8AEF-49BB-BAB9-71B4FAB04E18}" type="slidenum">
              <a:rPr lang="en-US" smtClean="0"/>
              <a:t>6</a:t>
            </a:fld>
            <a:endParaRPr lang="en-US"/>
          </a:p>
        </p:txBody>
      </p:sp>
    </p:spTree>
    <p:extLst>
      <p:ext uri="{BB962C8B-B14F-4D97-AF65-F5344CB8AC3E}">
        <p14:creationId xmlns:p14="http://schemas.microsoft.com/office/powerpoint/2010/main" val="1905357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the top 5 $ wheeler EV makers , tata motors is in the first position  </a:t>
            </a:r>
          </a:p>
        </p:txBody>
      </p:sp>
      <p:sp>
        <p:nvSpPr>
          <p:cNvPr id="4" name="Slide Number Placeholder 3"/>
          <p:cNvSpPr>
            <a:spLocks noGrp="1"/>
          </p:cNvSpPr>
          <p:nvPr>
            <p:ph type="sldNum" sz="quarter" idx="5"/>
          </p:nvPr>
        </p:nvSpPr>
        <p:spPr/>
        <p:txBody>
          <a:bodyPr/>
          <a:lstStyle/>
          <a:p>
            <a:fld id="{13C2217D-8AEF-49BB-BAB9-71B4FAB04E18}" type="slidenum">
              <a:rPr lang="en-US" smtClean="0"/>
              <a:t>11</a:t>
            </a:fld>
            <a:endParaRPr lang="en-US"/>
          </a:p>
        </p:txBody>
      </p:sp>
    </p:spTree>
    <p:extLst>
      <p:ext uri="{BB962C8B-B14F-4D97-AF65-F5344CB8AC3E}">
        <p14:creationId xmlns:p14="http://schemas.microsoft.com/office/powerpoint/2010/main" val="1965274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Reduction in Upfront Cost</a:t>
            </a:r>
          </a:p>
          <a:p>
            <a:pPr>
              <a:buFont typeface="Arial" panose="020B0604020202020204" pitchFamily="34" charset="0"/>
              <a:buChar char="•"/>
            </a:pPr>
            <a:r>
              <a:rPr lang="en-US" dirty="0"/>
              <a:t>Purchase subsidies, rebates, or tax credits directly lower the initial purchase price of EVs, making them more affordable and accessible to a broader range of consumers. This is particularly important for 2-wheelers, where even a small subsidy can significantly reduce the overall cost, and for 4-wheelers, which require larger subsidies to compete with traditional vehicles.</a:t>
            </a:r>
          </a:p>
          <a:p>
            <a:r>
              <a:rPr lang="en-US" b="1" dirty="0"/>
              <a:t>2. Expansion of Charging Infrastructure</a:t>
            </a:r>
          </a:p>
          <a:p>
            <a:pPr>
              <a:buFont typeface="Arial" panose="020B0604020202020204" pitchFamily="34" charset="0"/>
              <a:buChar char="•"/>
            </a:pPr>
            <a:r>
              <a:rPr lang="en-US" dirty="0"/>
              <a:t>Investments in building and expanding public charging infrastructure make owning and operating an EV more convenient, especially for 4-wheelers. Adequate charging facilities alleviate concerns over range anxiety, a common barrier to EV adoption, and enhance consumer confidence in switching from conventional vehicles to EVs.</a:t>
            </a:r>
          </a:p>
          <a:p>
            <a:r>
              <a:rPr lang="en-US" b="1" dirty="0"/>
              <a:t>3. Lower Total Cost of Ownership</a:t>
            </a:r>
          </a:p>
          <a:p>
            <a:pPr>
              <a:buFont typeface="Arial" panose="020B0604020202020204" pitchFamily="34" charset="0"/>
              <a:buChar char="•"/>
            </a:pPr>
            <a:r>
              <a:rPr lang="en-US" dirty="0"/>
              <a:t>Incentives like reduced registration fees, road taxes, and exemptions from congestion charges lower the ongoing costs associated with owning an EV. This makes them more attractive over time, especially to cost-sensitive consumers, thus driving adoption rates for both 2-wheelers and 4-wheelers.</a:t>
            </a:r>
          </a:p>
          <a:p>
            <a:endParaRPr lang="en-US" dirty="0"/>
          </a:p>
        </p:txBody>
      </p:sp>
      <p:sp>
        <p:nvSpPr>
          <p:cNvPr id="4" name="Slide Number Placeholder 3"/>
          <p:cNvSpPr>
            <a:spLocks noGrp="1"/>
          </p:cNvSpPr>
          <p:nvPr>
            <p:ph type="sldNum" sz="quarter" idx="5"/>
          </p:nvPr>
        </p:nvSpPr>
        <p:spPr/>
        <p:txBody>
          <a:bodyPr/>
          <a:lstStyle/>
          <a:p>
            <a:fld id="{13C2217D-8AEF-49BB-BAB9-71B4FAB04E18}" type="slidenum">
              <a:rPr lang="en-US" smtClean="0"/>
              <a:t>21</a:t>
            </a:fld>
            <a:endParaRPr lang="en-US"/>
          </a:p>
        </p:txBody>
      </p:sp>
    </p:spTree>
    <p:extLst>
      <p:ext uri="{BB962C8B-B14F-4D97-AF65-F5344CB8AC3E}">
        <p14:creationId xmlns:p14="http://schemas.microsoft.com/office/powerpoint/2010/main" val="1425546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Delhi</a:t>
            </a:r>
            <a:r>
              <a:rPr lang="en-US" dirty="0"/>
              <a:t>:</a:t>
            </a:r>
          </a:p>
          <a:p>
            <a:pPr>
              <a:buFont typeface="Arial" panose="020B0604020202020204" pitchFamily="34" charset="0"/>
              <a:buNone/>
            </a:pPr>
            <a:r>
              <a:rPr lang="en-US" b="1" dirty="0"/>
              <a:t>Additional Benefits</a:t>
            </a:r>
            <a:r>
              <a:rPr lang="en-US" dirty="0"/>
              <a:t>: Road tax exemptions, registration fee waivers, and incentives for charging infrastructure.</a:t>
            </a:r>
          </a:p>
          <a:p>
            <a:r>
              <a:rPr lang="en-US" b="1" dirty="0"/>
              <a:t>Maharashtra</a:t>
            </a:r>
            <a:r>
              <a:rPr lang="en-US" dirty="0"/>
              <a:t>:</a:t>
            </a:r>
          </a:p>
          <a:p>
            <a:pPr>
              <a:buFont typeface="Arial" panose="020B0604020202020204" pitchFamily="34" charset="0"/>
              <a:buNone/>
            </a:pPr>
            <a:r>
              <a:rPr lang="en-US" b="1" dirty="0"/>
              <a:t>Additional Benefits</a:t>
            </a:r>
            <a:r>
              <a:rPr lang="en-US" dirty="0"/>
              <a:t>: Scrappage incentives for old vehicles and support for charging infrastructure.</a:t>
            </a:r>
          </a:p>
          <a:p>
            <a:r>
              <a:rPr lang="en-US" b="1" dirty="0"/>
              <a:t>Gujarat</a:t>
            </a:r>
            <a:r>
              <a:rPr lang="en-US" dirty="0"/>
              <a:t>:</a:t>
            </a:r>
          </a:p>
          <a:p>
            <a:pPr>
              <a:buFont typeface="Arial" panose="020B0604020202020204" pitchFamily="34" charset="0"/>
              <a:buNone/>
            </a:pPr>
            <a:r>
              <a:rPr lang="en-US" b="1" dirty="0"/>
              <a:t>Additional Benefits</a:t>
            </a:r>
            <a:r>
              <a:rPr lang="en-US" dirty="0"/>
              <a:t>: Support for EV manufacturing and charging infrastructure development.</a:t>
            </a:r>
          </a:p>
          <a:p>
            <a:pPr marL="742950" lvl="1" indent="-285750">
              <a:buFont typeface="Arial" panose="020B0604020202020204" pitchFamily="34" charset="0"/>
              <a:buChar char="•"/>
            </a:pPr>
            <a:br>
              <a:rPr lang="en-US" dirty="0"/>
            </a:br>
            <a:endParaRPr lang="en-US" dirty="0"/>
          </a:p>
        </p:txBody>
      </p:sp>
      <p:sp>
        <p:nvSpPr>
          <p:cNvPr id="4" name="Slide Number Placeholder 3"/>
          <p:cNvSpPr>
            <a:spLocks noGrp="1"/>
          </p:cNvSpPr>
          <p:nvPr>
            <p:ph type="sldNum" sz="quarter" idx="5"/>
          </p:nvPr>
        </p:nvSpPr>
        <p:spPr/>
        <p:txBody>
          <a:bodyPr/>
          <a:lstStyle/>
          <a:p>
            <a:fld id="{13C2217D-8AEF-49BB-BAB9-71B4FAB04E18}" type="slidenum">
              <a:rPr lang="en-US" smtClean="0"/>
              <a:t>22</a:t>
            </a:fld>
            <a:endParaRPr lang="en-US"/>
          </a:p>
        </p:txBody>
      </p:sp>
    </p:spTree>
    <p:extLst>
      <p:ext uri="{BB962C8B-B14F-4D97-AF65-F5344CB8AC3E}">
        <p14:creationId xmlns:p14="http://schemas.microsoft.com/office/powerpoint/2010/main" val="3256491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6"/>
                </a:solidFill>
              </a:rPr>
              <a:t>Virat Kohli: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As the former captain of the Indian cricket team and a widely admired personality, Virat Kohli represents energy, dynamism, and a youthful spirit. He also has a huge fan following across India, which could help attract a younger audience interested in new technologies.</a:t>
            </a:r>
          </a:p>
          <a:p>
            <a:endParaRPr lang="en-US" dirty="0"/>
          </a:p>
        </p:txBody>
      </p:sp>
      <p:sp>
        <p:nvSpPr>
          <p:cNvPr id="4" name="Slide Number Placeholder 3"/>
          <p:cNvSpPr>
            <a:spLocks noGrp="1"/>
          </p:cNvSpPr>
          <p:nvPr>
            <p:ph type="sldNum" sz="quarter" idx="5"/>
          </p:nvPr>
        </p:nvSpPr>
        <p:spPr/>
        <p:txBody>
          <a:bodyPr/>
          <a:lstStyle/>
          <a:p>
            <a:fld id="{13C2217D-8AEF-49BB-BAB9-71B4FAB04E18}" type="slidenum">
              <a:rPr lang="en-US" smtClean="0"/>
              <a:t>25</a:t>
            </a:fld>
            <a:endParaRPr lang="en-US"/>
          </a:p>
        </p:txBody>
      </p:sp>
    </p:spTree>
    <p:extLst>
      <p:ext uri="{BB962C8B-B14F-4D97-AF65-F5344CB8AC3E}">
        <p14:creationId xmlns:p14="http://schemas.microsoft.com/office/powerpoint/2010/main" val="4058958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Gujarat is the ideal state for starting an EV manufacturing unit due to its attractive subsidies and incentives, ease of doing business, and stable governance. The state offers substantial capital subsidies, interest subsidies on term loans, exemptions from electricity duty, and 100% reimbursement on stamp duty, significantly lowering initial investment and operational costs. Additionally, Gujarat consistently ranks high on the Ease of Doing Business index, supported by a well-developed industrial infrastructure, streamlined regulatory processes, and a strong supply of skilled labor. Its stable governance and pro-business environment further promote industrial growth, with policies designed to encourage both domestic and foreign investment.</a:t>
            </a:r>
          </a:p>
        </p:txBody>
      </p:sp>
      <p:sp>
        <p:nvSpPr>
          <p:cNvPr id="4" name="Slide Number Placeholder 3"/>
          <p:cNvSpPr>
            <a:spLocks noGrp="1"/>
          </p:cNvSpPr>
          <p:nvPr>
            <p:ph type="sldNum" sz="quarter" idx="5"/>
          </p:nvPr>
        </p:nvSpPr>
        <p:spPr/>
        <p:txBody>
          <a:bodyPr/>
          <a:lstStyle/>
          <a:p>
            <a:fld id="{13C2217D-8AEF-49BB-BAB9-71B4FAB04E18}" type="slidenum">
              <a:rPr lang="en-US" smtClean="0"/>
              <a:t>26</a:t>
            </a:fld>
            <a:endParaRPr lang="en-US"/>
          </a:p>
        </p:txBody>
      </p:sp>
    </p:spTree>
    <p:extLst>
      <p:ext uri="{BB962C8B-B14F-4D97-AF65-F5344CB8AC3E}">
        <p14:creationId xmlns:p14="http://schemas.microsoft.com/office/powerpoint/2010/main" val="1593178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E1B5-0E5B-705E-FC78-959C25658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1383D-33C3-20E9-5D1A-3176F17104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DA1329-7615-826D-4C1D-3084610A269C}"/>
              </a:ext>
            </a:extLst>
          </p:cNvPr>
          <p:cNvSpPr>
            <a:spLocks noGrp="1"/>
          </p:cNvSpPr>
          <p:nvPr>
            <p:ph type="dt" sz="half" idx="10"/>
          </p:nvPr>
        </p:nvSpPr>
        <p:spPr/>
        <p:txBody>
          <a:bodyPr/>
          <a:lstStyle/>
          <a:p>
            <a:fld id="{9F313DF3-8536-440A-A1CE-FBF8F1B6CC24}" type="datetimeFigureOut">
              <a:rPr lang="en-US" smtClean="0"/>
              <a:t>9/13/2024</a:t>
            </a:fld>
            <a:endParaRPr lang="en-US"/>
          </a:p>
        </p:txBody>
      </p:sp>
      <p:sp>
        <p:nvSpPr>
          <p:cNvPr id="5" name="Footer Placeholder 4">
            <a:extLst>
              <a:ext uri="{FF2B5EF4-FFF2-40B4-BE49-F238E27FC236}">
                <a16:creationId xmlns:a16="http://schemas.microsoft.com/office/drawing/2014/main" id="{52C9A8E3-7F8A-C5CB-CEEB-A9C446FA1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7809A-D530-933B-742D-90B93B7329B2}"/>
              </a:ext>
            </a:extLst>
          </p:cNvPr>
          <p:cNvSpPr>
            <a:spLocks noGrp="1"/>
          </p:cNvSpPr>
          <p:nvPr>
            <p:ph type="sldNum" sz="quarter" idx="12"/>
          </p:nvPr>
        </p:nvSpPr>
        <p:spPr/>
        <p:txBody>
          <a:bodyPr/>
          <a:lstStyle/>
          <a:p>
            <a:fld id="{DEC6E8DD-43C5-467B-BAEC-B00BF98541FB}" type="slidenum">
              <a:rPr lang="en-US" smtClean="0"/>
              <a:t>‹#›</a:t>
            </a:fld>
            <a:endParaRPr lang="en-US"/>
          </a:p>
        </p:txBody>
      </p:sp>
    </p:spTree>
    <p:extLst>
      <p:ext uri="{BB962C8B-B14F-4D97-AF65-F5344CB8AC3E}">
        <p14:creationId xmlns:p14="http://schemas.microsoft.com/office/powerpoint/2010/main" val="1394661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47FE-0F70-C24D-2EE9-0DAC0D132D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A3420B-BB0B-D5B6-5C94-157CE58F8C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34B3B-86FE-9F0E-1767-72D1505404DC}"/>
              </a:ext>
            </a:extLst>
          </p:cNvPr>
          <p:cNvSpPr>
            <a:spLocks noGrp="1"/>
          </p:cNvSpPr>
          <p:nvPr>
            <p:ph type="dt" sz="half" idx="10"/>
          </p:nvPr>
        </p:nvSpPr>
        <p:spPr/>
        <p:txBody>
          <a:bodyPr/>
          <a:lstStyle/>
          <a:p>
            <a:fld id="{9F313DF3-8536-440A-A1CE-FBF8F1B6CC24}" type="datetimeFigureOut">
              <a:rPr lang="en-US" smtClean="0"/>
              <a:t>9/13/2024</a:t>
            </a:fld>
            <a:endParaRPr lang="en-US"/>
          </a:p>
        </p:txBody>
      </p:sp>
      <p:sp>
        <p:nvSpPr>
          <p:cNvPr id="5" name="Footer Placeholder 4">
            <a:extLst>
              <a:ext uri="{FF2B5EF4-FFF2-40B4-BE49-F238E27FC236}">
                <a16:creationId xmlns:a16="http://schemas.microsoft.com/office/drawing/2014/main" id="{CF4AA1A2-32B2-11C4-40BD-C3607B812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7168B-464A-EE92-DFEC-6A51A01DF2C8}"/>
              </a:ext>
            </a:extLst>
          </p:cNvPr>
          <p:cNvSpPr>
            <a:spLocks noGrp="1"/>
          </p:cNvSpPr>
          <p:nvPr>
            <p:ph type="sldNum" sz="quarter" idx="12"/>
          </p:nvPr>
        </p:nvSpPr>
        <p:spPr/>
        <p:txBody>
          <a:bodyPr/>
          <a:lstStyle/>
          <a:p>
            <a:fld id="{DEC6E8DD-43C5-467B-BAEC-B00BF98541FB}" type="slidenum">
              <a:rPr lang="en-US" smtClean="0"/>
              <a:t>‹#›</a:t>
            </a:fld>
            <a:endParaRPr lang="en-US"/>
          </a:p>
        </p:txBody>
      </p:sp>
    </p:spTree>
    <p:extLst>
      <p:ext uri="{BB962C8B-B14F-4D97-AF65-F5344CB8AC3E}">
        <p14:creationId xmlns:p14="http://schemas.microsoft.com/office/powerpoint/2010/main" val="389117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ED68D-B933-563E-5976-6E651DAA32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6488DF-F53C-04A0-1E99-A480F26FBA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C2C5F-BD76-A783-7DE8-0BBEB0DD69B3}"/>
              </a:ext>
            </a:extLst>
          </p:cNvPr>
          <p:cNvSpPr>
            <a:spLocks noGrp="1"/>
          </p:cNvSpPr>
          <p:nvPr>
            <p:ph type="dt" sz="half" idx="10"/>
          </p:nvPr>
        </p:nvSpPr>
        <p:spPr/>
        <p:txBody>
          <a:bodyPr/>
          <a:lstStyle/>
          <a:p>
            <a:fld id="{9F313DF3-8536-440A-A1CE-FBF8F1B6CC24}" type="datetimeFigureOut">
              <a:rPr lang="en-US" smtClean="0"/>
              <a:t>9/13/2024</a:t>
            </a:fld>
            <a:endParaRPr lang="en-US"/>
          </a:p>
        </p:txBody>
      </p:sp>
      <p:sp>
        <p:nvSpPr>
          <p:cNvPr id="5" name="Footer Placeholder 4">
            <a:extLst>
              <a:ext uri="{FF2B5EF4-FFF2-40B4-BE49-F238E27FC236}">
                <a16:creationId xmlns:a16="http://schemas.microsoft.com/office/drawing/2014/main" id="{A8F74611-4739-6921-B01C-F6CF794FB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51530-B582-748F-3C3A-0EAE47FDE60F}"/>
              </a:ext>
            </a:extLst>
          </p:cNvPr>
          <p:cNvSpPr>
            <a:spLocks noGrp="1"/>
          </p:cNvSpPr>
          <p:nvPr>
            <p:ph type="sldNum" sz="quarter" idx="12"/>
          </p:nvPr>
        </p:nvSpPr>
        <p:spPr/>
        <p:txBody>
          <a:bodyPr/>
          <a:lstStyle/>
          <a:p>
            <a:fld id="{DEC6E8DD-43C5-467B-BAEC-B00BF98541FB}" type="slidenum">
              <a:rPr lang="en-US" smtClean="0"/>
              <a:t>‹#›</a:t>
            </a:fld>
            <a:endParaRPr lang="en-US"/>
          </a:p>
        </p:txBody>
      </p:sp>
    </p:spTree>
    <p:extLst>
      <p:ext uri="{BB962C8B-B14F-4D97-AF65-F5344CB8AC3E}">
        <p14:creationId xmlns:p14="http://schemas.microsoft.com/office/powerpoint/2010/main" val="364300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2A56-9691-3045-6463-4E600516C8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1FE209-8B25-DF94-21B8-0E8166E2CE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893F8-CC3C-8752-E99F-C7999E926DA0}"/>
              </a:ext>
            </a:extLst>
          </p:cNvPr>
          <p:cNvSpPr>
            <a:spLocks noGrp="1"/>
          </p:cNvSpPr>
          <p:nvPr>
            <p:ph type="dt" sz="half" idx="10"/>
          </p:nvPr>
        </p:nvSpPr>
        <p:spPr/>
        <p:txBody>
          <a:bodyPr/>
          <a:lstStyle/>
          <a:p>
            <a:fld id="{9F313DF3-8536-440A-A1CE-FBF8F1B6CC24}" type="datetimeFigureOut">
              <a:rPr lang="en-US" smtClean="0"/>
              <a:t>9/13/2024</a:t>
            </a:fld>
            <a:endParaRPr lang="en-US"/>
          </a:p>
        </p:txBody>
      </p:sp>
      <p:sp>
        <p:nvSpPr>
          <p:cNvPr id="5" name="Footer Placeholder 4">
            <a:extLst>
              <a:ext uri="{FF2B5EF4-FFF2-40B4-BE49-F238E27FC236}">
                <a16:creationId xmlns:a16="http://schemas.microsoft.com/office/drawing/2014/main" id="{6FDB3B12-C6C3-F2B5-CF02-484F6C333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ACDCB-B742-9E92-E1A1-0B3F05944DA5}"/>
              </a:ext>
            </a:extLst>
          </p:cNvPr>
          <p:cNvSpPr>
            <a:spLocks noGrp="1"/>
          </p:cNvSpPr>
          <p:nvPr>
            <p:ph type="sldNum" sz="quarter" idx="12"/>
          </p:nvPr>
        </p:nvSpPr>
        <p:spPr/>
        <p:txBody>
          <a:bodyPr/>
          <a:lstStyle/>
          <a:p>
            <a:fld id="{DEC6E8DD-43C5-467B-BAEC-B00BF98541FB}" type="slidenum">
              <a:rPr lang="en-US" smtClean="0"/>
              <a:t>‹#›</a:t>
            </a:fld>
            <a:endParaRPr lang="en-US"/>
          </a:p>
        </p:txBody>
      </p:sp>
    </p:spTree>
    <p:extLst>
      <p:ext uri="{BB962C8B-B14F-4D97-AF65-F5344CB8AC3E}">
        <p14:creationId xmlns:p14="http://schemas.microsoft.com/office/powerpoint/2010/main" val="198273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750C-6D63-1E93-6BEA-D6961AB2AD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FCDF1B-70EF-54F4-ED6B-79B217E70E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3E0C21-1565-23DB-003D-14C2D4144815}"/>
              </a:ext>
            </a:extLst>
          </p:cNvPr>
          <p:cNvSpPr>
            <a:spLocks noGrp="1"/>
          </p:cNvSpPr>
          <p:nvPr>
            <p:ph type="dt" sz="half" idx="10"/>
          </p:nvPr>
        </p:nvSpPr>
        <p:spPr/>
        <p:txBody>
          <a:bodyPr/>
          <a:lstStyle/>
          <a:p>
            <a:fld id="{9F313DF3-8536-440A-A1CE-FBF8F1B6CC24}" type="datetimeFigureOut">
              <a:rPr lang="en-US" smtClean="0"/>
              <a:t>9/13/2024</a:t>
            </a:fld>
            <a:endParaRPr lang="en-US"/>
          </a:p>
        </p:txBody>
      </p:sp>
      <p:sp>
        <p:nvSpPr>
          <p:cNvPr id="5" name="Footer Placeholder 4">
            <a:extLst>
              <a:ext uri="{FF2B5EF4-FFF2-40B4-BE49-F238E27FC236}">
                <a16:creationId xmlns:a16="http://schemas.microsoft.com/office/drawing/2014/main" id="{E526A00F-9481-CAC4-7893-980744F5E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93218-0CBC-6D64-826E-3A143C8D89CB}"/>
              </a:ext>
            </a:extLst>
          </p:cNvPr>
          <p:cNvSpPr>
            <a:spLocks noGrp="1"/>
          </p:cNvSpPr>
          <p:nvPr>
            <p:ph type="sldNum" sz="quarter" idx="12"/>
          </p:nvPr>
        </p:nvSpPr>
        <p:spPr/>
        <p:txBody>
          <a:bodyPr/>
          <a:lstStyle/>
          <a:p>
            <a:fld id="{DEC6E8DD-43C5-467B-BAEC-B00BF98541FB}" type="slidenum">
              <a:rPr lang="en-US" smtClean="0"/>
              <a:t>‹#›</a:t>
            </a:fld>
            <a:endParaRPr lang="en-US"/>
          </a:p>
        </p:txBody>
      </p:sp>
    </p:spTree>
    <p:extLst>
      <p:ext uri="{BB962C8B-B14F-4D97-AF65-F5344CB8AC3E}">
        <p14:creationId xmlns:p14="http://schemas.microsoft.com/office/powerpoint/2010/main" val="2279577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341C-7CA7-EF29-DD2C-E9D888E71D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8C54D-694D-4C00-6F73-E0BA4E6BEB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1E22FB-85A6-FCA3-FE70-D4789B020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E3589A-DA1B-511A-C4DD-5A371DDA801E}"/>
              </a:ext>
            </a:extLst>
          </p:cNvPr>
          <p:cNvSpPr>
            <a:spLocks noGrp="1"/>
          </p:cNvSpPr>
          <p:nvPr>
            <p:ph type="dt" sz="half" idx="10"/>
          </p:nvPr>
        </p:nvSpPr>
        <p:spPr/>
        <p:txBody>
          <a:bodyPr/>
          <a:lstStyle/>
          <a:p>
            <a:fld id="{9F313DF3-8536-440A-A1CE-FBF8F1B6CC24}" type="datetimeFigureOut">
              <a:rPr lang="en-US" smtClean="0"/>
              <a:t>9/13/2024</a:t>
            </a:fld>
            <a:endParaRPr lang="en-US"/>
          </a:p>
        </p:txBody>
      </p:sp>
      <p:sp>
        <p:nvSpPr>
          <p:cNvPr id="6" name="Footer Placeholder 5">
            <a:extLst>
              <a:ext uri="{FF2B5EF4-FFF2-40B4-BE49-F238E27FC236}">
                <a16:creationId xmlns:a16="http://schemas.microsoft.com/office/drawing/2014/main" id="{81D118E4-2520-65CE-00B2-B30B5C343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E125D-6181-0812-045D-860E9E7C0070}"/>
              </a:ext>
            </a:extLst>
          </p:cNvPr>
          <p:cNvSpPr>
            <a:spLocks noGrp="1"/>
          </p:cNvSpPr>
          <p:nvPr>
            <p:ph type="sldNum" sz="quarter" idx="12"/>
          </p:nvPr>
        </p:nvSpPr>
        <p:spPr/>
        <p:txBody>
          <a:bodyPr/>
          <a:lstStyle/>
          <a:p>
            <a:fld id="{DEC6E8DD-43C5-467B-BAEC-B00BF98541FB}" type="slidenum">
              <a:rPr lang="en-US" smtClean="0"/>
              <a:t>‹#›</a:t>
            </a:fld>
            <a:endParaRPr lang="en-US"/>
          </a:p>
        </p:txBody>
      </p:sp>
    </p:spTree>
    <p:extLst>
      <p:ext uri="{BB962C8B-B14F-4D97-AF65-F5344CB8AC3E}">
        <p14:creationId xmlns:p14="http://schemas.microsoft.com/office/powerpoint/2010/main" val="63021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A91E-E320-62A9-F4B2-76E5DE7C0A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D759CF-6701-C78A-0F4A-DE16B706A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FE0A27-535D-DCFA-313C-F41A50FF3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EEE7B9-36BF-ABB7-BD8A-DD28978E74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380F38-CCE4-DEC1-1D4B-62DA9881C9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447D11-B52C-CE16-E992-2FFA120DB45E}"/>
              </a:ext>
            </a:extLst>
          </p:cNvPr>
          <p:cNvSpPr>
            <a:spLocks noGrp="1"/>
          </p:cNvSpPr>
          <p:nvPr>
            <p:ph type="dt" sz="half" idx="10"/>
          </p:nvPr>
        </p:nvSpPr>
        <p:spPr/>
        <p:txBody>
          <a:bodyPr/>
          <a:lstStyle/>
          <a:p>
            <a:fld id="{9F313DF3-8536-440A-A1CE-FBF8F1B6CC24}" type="datetimeFigureOut">
              <a:rPr lang="en-US" smtClean="0"/>
              <a:t>9/13/2024</a:t>
            </a:fld>
            <a:endParaRPr lang="en-US"/>
          </a:p>
        </p:txBody>
      </p:sp>
      <p:sp>
        <p:nvSpPr>
          <p:cNvPr id="8" name="Footer Placeholder 7">
            <a:extLst>
              <a:ext uri="{FF2B5EF4-FFF2-40B4-BE49-F238E27FC236}">
                <a16:creationId xmlns:a16="http://schemas.microsoft.com/office/drawing/2014/main" id="{AF127EEA-81BD-4412-AD54-8FE885DDAE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3CE4C1-EB54-07B7-DA07-D4B75A95EB9A}"/>
              </a:ext>
            </a:extLst>
          </p:cNvPr>
          <p:cNvSpPr>
            <a:spLocks noGrp="1"/>
          </p:cNvSpPr>
          <p:nvPr>
            <p:ph type="sldNum" sz="quarter" idx="12"/>
          </p:nvPr>
        </p:nvSpPr>
        <p:spPr/>
        <p:txBody>
          <a:bodyPr/>
          <a:lstStyle/>
          <a:p>
            <a:fld id="{DEC6E8DD-43C5-467B-BAEC-B00BF98541FB}" type="slidenum">
              <a:rPr lang="en-US" smtClean="0"/>
              <a:t>‹#›</a:t>
            </a:fld>
            <a:endParaRPr lang="en-US"/>
          </a:p>
        </p:txBody>
      </p:sp>
    </p:spTree>
    <p:extLst>
      <p:ext uri="{BB962C8B-B14F-4D97-AF65-F5344CB8AC3E}">
        <p14:creationId xmlns:p14="http://schemas.microsoft.com/office/powerpoint/2010/main" val="147802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02C0-8E41-DF78-E8ED-126F5749A1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B9C054-E749-CDD8-0E4E-08018C249311}"/>
              </a:ext>
            </a:extLst>
          </p:cNvPr>
          <p:cNvSpPr>
            <a:spLocks noGrp="1"/>
          </p:cNvSpPr>
          <p:nvPr>
            <p:ph type="dt" sz="half" idx="10"/>
          </p:nvPr>
        </p:nvSpPr>
        <p:spPr/>
        <p:txBody>
          <a:bodyPr/>
          <a:lstStyle/>
          <a:p>
            <a:fld id="{9F313DF3-8536-440A-A1CE-FBF8F1B6CC24}" type="datetimeFigureOut">
              <a:rPr lang="en-US" smtClean="0"/>
              <a:t>9/13/2024</a:t>
            </a:fld>
            <a:endParaRPr lang="en-US"/>
          </a:p>
        </p:txBody>
      </p:sp>
      <p:sp>
        <p:nvSpPr>
          <p:cNvPr id="4" name="Footer Placeholder 3">
            <a:extLst>
              <a:ext uri="{FF2B5EF4-FFF2-40B4-BE49-F238E27FC236}">
                <a16:creationId xmlns:a16="http://schemas.microsoft.com/office/drawing/2014/main" id="{A291AC15-86A7-2E6E-CDA1-495A246F8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156560-0957-2295-7D39-DB9EDE74234F}"/>
              </a:ext>
            </a:extLst>
          </p:cNvPr>
          <p:cNvSpPr>
            <a:spLocks noGrp="1"/>
          </p:cNvSpPr>
          <p:nvPr>
            <p:ph type="sldNum" sz="quarter" idx="12"/>
          </p:nvPr>
        </p:nvSpPr>
        <p:spPr/>
        <p:txBody>
          <a:bodyPr/>
          <a:lstStyle/>
          <a:p>
            <a:fld id="{DEC6E8DD-43C5-467B-BAEC-B00BF98541FB}" type="slidenum">
              <a:rPr lang="en-US" smtClean="0"/>
              <a:t>‹#›</a:t>
            </a:fld>
            <a:endParaRPr lang="en-US"/>
          </a:p>
        </p:txBody>
      </p:sp>
    </p:spTree>
    <p:extLst>
      <p:ext uri="{BB962C8B-B14F-4D97-AF65-F5344CB8AC3E}">
        <p14:creationId xmlns:p14="http://schemas.microsoft.com/office/powerpoint/2010/main" val="162646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2CF1A9-3E29-1329-D4D8-EA6B56620481}"/>
              </a:ext>
            </a:extLst>
          </p:cNvPr>
          <p:cNvSpPr>
            <a:spLocks noGrp="1"/>
          </p:cNvSpPr>
          <p:nvPr>
            <p:ph type="dt" sz="half" idx="10"/>
          </p:nvPr>
        </p:nvSpPr>
        <p:spPr/>
        <p:txBody>
          <a:bodyPr/>
          <a:lstStyle/>
          <a:p>
            <a:fld id="{9F313DF3-8536-440A-A1CE-FBF8F1B6CC24}" type="datetimeFigureOut">
              <a:rPr lang="en-US" smtClean="0"/>
              <a:t>9/13/2024</a:t>
            </a:fld>
            <a:endParaRPr lang="en-US"/>
          </a:p>
        </p:txBody>
      </p:sp>
      <p:sp>
        <p:nvSpPr>
          <p:cNvPr id="3" name="Footer Placeholder 2">
            <a:extLst>
              <a:ext uri="{FF2B5EF4-FFF2-40B4-BE49-F238E27FC236}">
                <a16:creationId xmlns:a16="http://schemas.microsoft.com/office/drawing/2014/main" id="{AA07BFE7-4EEB-F3F8-B3A6-875E0134DA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ACDF7D-BCEB-060B-71BE-7A0321E2F7CF}"/>
              </a:ext>
            </a:extLst>
          </p:cNvPr>
          <p:cNvSpPr>
            <a:spLocks noGrp="1"/>
          </p:cNvSpPr>
          <p:nvPr>
            <p:ph type="sldNum" sz="quarter" idx="12"/>
          </p:nvPr>
        </p:nvSpPr>
        <p:spPr/>
        <p:txBody>
          <a:bodyPr/>
          <a:lstStyle/>
          <a:p>
            <a:fld id="{DEC6E8DD-43C5-467B-BAEC-B00BF98541FB}" type="slidenum">
              <a:rPr lang="en-US" smtClean="0"/>
              <a:t>‹#›</a:t>
            </a:fld>
            <a:endParaRPr lang="en-US"/>
          </a:p>
        </p:txBody>
      </p:sp>
    </p:spTree>
    <p:extLst>
      <p:ext uri="{BB962C8B-B14F-4D97-AF65-F5344CB8AC3E}">
        <p14:creationId xmlns:p14="http://schemas.microsoft.com/office/powerpoint/2010/main" val="1835116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2D4F-2E0A-C08B-994A-7A8EB76C9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21FA37-C473-F02C-F822-C733770202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A7FDD3-1267-5E13-B7F6-871AA15BD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35FE5-F98A-019A-F619-D6A5AEC7F258}"/>
              </a:ext>
            </a:extLst>
          </p:cNvPr>
          <p:cNvSpPr>
            <a:spLocks noGrp="1"/>
          </p:cNvSpPr>
          <p:nvPr>
            <p:ph type="dt" sz="half" idx="10"/>
          </p:nvPr>
        </p:nvSpPr>
        <p:spPr/>
        <p:txBody>
          <a:bodyPr/>
          <a:lstStyle/>
          <a:p>
            <a:fld id="{9F313DF3-8536-440A-A1CE-FBF8F1B6CC24}" type="datetimeFigureOut">
              <a:rPr lang="en-US" smtClean="0"/>
              <a:t>9/13/2024</a:t>
            </a:fld>
            <a:endParaRPr lang="en-US"/>
          </a:p>
        </p:txBody>
      </p:sp>
      <p:sp>
        <p:nvSpPr>
          <p:cNvPr id="6" name="Footer Placeholder 5">
            <a:extLst>
              <a:ext uri="{FF2B5EF4-FFF2-40B4-BE49-F238E27FC236}">
                <a16:creationId xmlns:a16="http://schemas.microsoft.com/office/drawing/2014/main" id="{89841B76-C480-91FE-1A5F-2FF7673DE4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E2228-A0DD-AEB8-B3BD-984815530975}"/>
              </a:ext>
            </a:extLst>
          </p:cNvPr>
          <p:cNvSpPr>
            <a:spLocks noGrp="1"/>
          </p:cNvSpPr>
          <p:nvPr>
            <p:ph type="sldNum" sz="quarter" idx="12"/>
          </p:nvPr>
        </p:nvSpPr>
        <p:spPr/>
        <p:txBody>
          <a:bodyPr/>
          <a:lstStyle/>
          <a:p>
            <a:fld id="{DEC6E8DD-43C5-467B-BAEC-B00BF98541FB}" type="slidenum">
              <a:rPr lang="en-US" smtClean="0"/>
              <a:t>‹#›</a:t>
            </a:fld>
            <a:endParaRPr lang="en-US"/>
          </a:p>
        </p:txBody>
      </p:sp>
    </p:spTree>
    <p:extLst>
      <p:ext uri="{BB962C8B-B14F-4D97-AF65-F5344CB8AC3E}">
        <p14:creationId xmlns:p14="http://schemas.microsoft.com/office/powerpoint/2010/main" val="2289487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9778-6497-C66A-238C-48E9BCD1F1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A1D1A9-157C-C722-38D9-557A16807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310007-C5E6-386B-008D-D881B61EB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E8377-063D-7FC3-8E38-CAC90809CB40}"/>
              </a:ext>
            </a:extLst>
          </p:cNvPr>
          <p:cNvSpPr>
            <a:spLocks noGrp="1"/>
          </p:cNvSpPr>
          <p:nvPr>
            <p:ph type="dt" sz="half" idx="10"/>
          </p:nvPr>
        </p:nvSpPr>
        <p:spPr/>
        <p:txBody>
          <a:bodyPr/>
          <a:lstStyle/>
          <a:p>
            <a:fld id="{9F313DF3-8536-440A-A1CE-FBF8F1B6CC24}" type="datetimeFigureOut">
              <a:rPr lang="en-US" smtClean="0"/>
              <a:t>9/13/2024</a:t>
            </a:fld>
            <a:endParaRPr lang="en-US"/>
          </a:p>
        </p:txBody>
      </p:sp>
      <p:sp>
        <p:nvSpPr>
          <p:cNvPr id="6" name="Footer Placeholder 5">
            <a:extLst>
              <a:ext uri="{FF2B5EF4-FFF2-40B4-BE49-F238E27FC236}">
                <a16:creationId xmlns:a16="http://schemas.microsoft.com/office/drawing/2014/main" id="{BCD448F1-5A7E-6213-F4C6-C33866C5F7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028726-0589-063D-166F-BAAB0A580465}"/>
              </a:ext>
            </a:extLst>
          </p:cNvPr>
          <p:cNvSpPr>
            <a:spLocks noGrp="1"/>
          </p:cNvSpPr>
          <p:nvPr>
            <p:ph type="sldNum" sz="quarter" idx="12"/>
          </p:nvPr>
        </p:nvSpPr>
        <p:spPr/>
        <p:txBody>
          <a:bodyPr/>
          <a:lstStyle/>
          <a:p>
            <a:fld id="{DEC6E8DD-43C5-467B-BAEC-B00BF98541FB}" type="slidenum">
              <a:rPr lang="en-US" smtClean="0"/>
              <a:t>‹#›</a:t>
            </a:fld>
            <a:endParaRPr lang="en-US"/>
          </a:p>
        </p:txBody>
      </p:sp>
    </p:spTree>
    <p:extLst>
      <p:ext uri="{BB962C8B-B14F-4D97-AF65-F5344CB8AC3E}">
        <p14:creationId xmlns:p14="http://schemas.microsoft.com/office/powerpoint/2010/main" val="233142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98FE53-E00D-EE25-275F-5CD2DFB92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39B980-43CD-D8F0-D933-311E740275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40754-F2DC-EFE9-F4ED-6F6243405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13DF3-8536-440A-A1CE-FBF8F1B6CC24}" type="datetimeFigureOut">
              <a:rPr lang="en-US" smtClean="0"/>
              <a:t>9/13/2024</a:t>
            </a:fld>
            <a:endParaRPr lang="en-US"/>
          </a:p>
        </p:txBody>
      </p:sp>
      <p:sp>
        <p:nvSpPr>
          <p:cNvPr id="5" name="Footer Placeholder 4">
            <a:extLst>
              <a:ext uri="{FF2B5EF4-FFF2-40B4-BE49-F238E27FC236}">
                <a16:creationId xmlns:a16="http://schemas.microsoft.com/office/drawing/2014/main" id="{1BDF23DE-1427-599B-C1B0-F662DBA18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60CD1D-271F-C9D1-4FEE-FE411075E0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6E8DD-43C5-467B-BAEC-B00BF98541FB}" type="slidenum">
              <a:rPr lang="en-US" smtClean="0"/>
              <a:t>‹#›</a:t>
            </a:fld>
            <a:endParaRPr lang="en-US"/>
          </a:p>
        </p:txBody>
      </p:sp>
    </p:spTree>
    <p:extLst>
      <p:ext uri="{BB962C8B-B14F-4D97-AF65-F5344CB8AC3E}">
        <p14:creationId xmlns:p14="http://schemas.microsoft.com/office/powerpoint/2010/main" val="2134183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6.xml"/><Relationship Id="rId7" Type="http://schemas.openxmlformats.org/officeDocument/2006/relationships/image" Target="../media/image28.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28.PNG"/><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1309A164-D1FC-E3A7-54FA-E957F4BCF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502" y="361617"/>
            <a:ext cx="1200483" cy="1200483"/>
          </a:xfrm>
          <a:prstGeom prst="rect">
            <a:avLst/>
          </a:prstGeom>
        </p:spPr>
      </p:pic>
      <p:sp>
        <p:nvSpPr>
          <p:cNvPr id="8" name="TextBox 7">
            <a:extLst>
              <a:ext uri="{FF2B5EF4-FFF2-40B4-BE49-F238E27FC236}">
                <a16:creationId xmlns:a16="http://schemas.microsoft.com/office/drawing/2014/main" id="{A95C95F7-7AF0-D264-E7B3-E69CC9B48DDF}"/>
              </a:ext>
            </a:extLst>
          </p:cNvPr>
          <p:cNvSpPr txBox="1"/>
          <p:nvPr/>
        </p:nvSpPr>
        <p:spPr>
          <a:xfrm>
            <a:off x="2009042" y="766158"/>
            <a:ext cx="4611566" cy="523220"/>
          </a:xfrm>
          <a:prstGeom prst="rect">
            <a:avLst/>
          </a:prstGeom>
          <a:noFill/>
        </p:spPr>
        <p:txBody>
          <a:bodyPr wrap="square" rtlCol="0">
            <a:spAutoFit/>
          </a:bodyPr>
          <a:lstStyle/>
          <a:p>
            <a:pPr algn="ctr"/>
            <a:r>
              <a:rPr lang="en-US" sz="2800" dirty="0">
                <a:solidFill>
                  <a:schemeClr val="bg1"/>
                </a:solidFill>
              </a:rPr>
              <a:t>Resume Project Challenge - 12</a:t>
            </a:r>
          </a:p>
        </p:txBody>
      </p:sp>
      <p:sp>
        <p:nvSpPr>
          <p:cNvPr id="9" name="TextBox 8">
            <a:extLst>
              <a:ext uri="{FF2B5EF4-FFF2-40B4-BE49-F238E27FC236}">
                <a16:creationId xmlns:a16="http://schemas.microsoft.com/office/drawing/2014/main" id="{6F05BBAE-F260-EA8F-A9B7-0FCE7819324A}"/>
              </a:ext>
            </a:extLst>
          </p:cNvPr>
          <p:cNvSpPr txBox="1"/>
          <p:nvPr/>
        </p:nvSpPr>
        <p:spPr>
          <a:xfrm>
            <a:off x="2442797" y="2423675"/>
            <a:ext cx="6874939" cy="646331"/>
          </a:xfrm>
          <a:prstGeom prst="rect">
            <a:avLst/>
          </a:prstGeom>
          <a:noFill/>
        </p:spPr>
        <p:txBody>
          <a:bodyPr wrap="square" rtlCol="0">
            <a:spAutoFit/>
          </a:bodyPr>
          <a:lstStyle/>
          <a:p>
            <a:pPr algn="ctr"/>
            <a:r>
              <a:rPr lang="en-US" sz="3600" b="1" dirty="0">
                <a:solidFill>
                  <a:schemeClr val="accent6"/>
                </a:solidFill>
              </a:rPr>
              <a:t>ELECTRIC VEHICLE SALES ANALYSIS</a:t>
            </a:r>
          </a:p>
        </p:txBody>
      </p:sp>
      <p:sp>
        <p:nvSpPr>
          <p:cNvPr id="10" name="TextBox 9">
            <a:extLst>
              <a:ext uri="{FF2B5EF4-FFF2-40B4-BE49-F238E27FC236}">
                <a16:creationId xmlns:a16="http://schemas.microsoft.com/office/drawing/2014/main" id="{FF9833CC-99DE-3798-378D-A78A740FD8DD}"/>
              </a:ext>
            </a:extLst>
          </p:cNvPr>
          <p:cNvSpPr txBox="1"/>
          <p:nvPr/>
        </p:nvSpPr>
        <p:spPr>
          <a:xfrm>
            <a:off x="7152745" y="3849431"/>
            <a:ext cx="1591408" cy="369332"/>
          </a:xfrm>
          <a:prstGeom prst="rect">
            <a:avLst/>
          </a:prstGeom>
          <a:noFill/>
        </p:spPr>
        <p:txBody>
          <a:bodyPr wrap="square" rtlCol="0">
            <a:spAutoFit/>
          </a:bodyPr>
          <a:lstStyle/>
          <a:p>
            <a:pPr algn="r"/>
            <a:r>
              <a:rPr lang="en-US" dirty="0">
                <a:solidFill>
                  <a:schemeClr val="bg1"/>
                </a:solidFill>
              </a:rPr>
              <a:t>Presented by</a:t>
            </a:r>
          </a:p>
        </p:txBody>
      </p:sp>
      <p:sp>
        <p:nvSpPr>
          <p:cNvPr id="11" name="TextBox 10">
            <a:extLst>
              <a:ext uri="{FF2B5EF4-FFF2-40B4-BE49-F238E27FC236}">
                <a16:creationId xmlns:a16="http://schemas.microsoft.com/office/drawing/2014/main" id="{8E121707-88CE-D0B4-621B-CF17FBFBBED0}"/>
              </a:ext>
            </a:extLst>
          </p:cNvPr>
          <p:cNvSpPr txBox="1"/>
          <p:nvPr/>
        </p:nvSpPr>
        <p:spPr>
          <a:xfrm>
            <a:off x="6343852" y="4393091"/>
            <a:ext cx="2400301" cy="369332"/>
          </a:xfrm>
          <a:prstGeom prst="rect">
            <a:avLst/>
          </a:prstGeom>
          <a:noFill/>
        </p:spPr>
        <p:txBody>
          <a:bodyPr wrap="square" rtlCol="0">
            <a:spAutoFit/>
          </a:bodyPr>
          <a:lstStyle/>
          <a:p>
            <a:pPr algn="r"/>
            <a:r>
              <a:rPr lang="en-US" dirty="0">
                <a:solidFill>
                  <a:schemeClr val="bg1"/>
                </a:solidFill>
              </a:rPr>
              <a:t>Chinnam naidu Mudila</a:t>
            </a:r>
          </a:p>
        </p:txBody>
      </p:sp>
      <p:cxnSp>
        <p:nvCxnSpPr>
          <p:cNvPr id="13" name="Straight Connector 12">
            <a:extLst>
              <a:ext uri="{FF2B5EF4-FFF2-40B4-BE49-F238E27FC236}">
                <a16:creationId xmlns:a16="http://schemas.microsoft.com/office/drawing/2014/main" id="{8ADA0380-101A-466D-7687-7D95C25B707B}"/>
              </a:ext>
            </a:extLst>
          </p:cNvPr>
          <p:cNvCxnSpPr/>
          <p:nvPr/>
        </p:nvCxnSpPr>
        <p:spPr>
          <a:xfrm flipV="1">
            <a:off x="2549770" y="3244334"/>
            <a:ext cx="6172200" cy="615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852602"/>
      </p:ext>
    </p:extLst>
  </p:cSld>
  <p:clrMapOvr>
    <a:masterClrMapping/>
  </p:clrMapOvr>
  <p:transition spd="slow" advTm="2348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5EFEAFD-6433-56D7-FF7A-37778DF6CD46}"/>
              </a:ext>
            </a:extLst>
          </p:cNvPr>
          <p:cNvSpPr txBox="1"/>
          <p:nvPr/>
        </p:nvSpPr>
        <p:spPr>
          <a:xfrm>
            <a:off x="1406769" y="501162"/>
            <a:ext cx="8590085" cy="369332"/>
          </a:xfrm>
          <a:prstGeom prst="rect">
            <a:avLst/>
          </a:prstGeom>
          <a:noFill/>
        </p:spPr>
        <p:txBody>
          <a:bodyPr wrap="square" rtlCol="0">
            <a:spAutoFit/>
          </a:bodyPr>
          <a:lstStyle/>
          <a:p>
            <a:r>
              <a:rPr lang="en-US" dirty="0">
                <a:solidFill>
                  <a:schemeClr val="bg1"/>
                </a:solidFill>
              </a:rPr>
              <a:t>3. List the states with negative penetration (decline) in EV sales from 2022 to 2024?</a:t>
            </a:r>
          </a:p>
        </p:txBody>
      </p:sp>
      <p:pic>
        <p:nvPicPr>
          <p:cNvPr id="4" name="Picture 3">
            <a:extLst>
              <a:ext uri="{FF2B5EF4-FFF2-40B4-BE49-F238E27FC236}">
                <a16:creationId xmlns:a16="http://schemas.microsoft.com/office/drawing/2014/main" id="{01B43BDE-D2B8-3935-B96C-8EC4EF161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967" y="1801424"/>
            <a:ext cx="5875633" cy="2327496"/>
          </a:xfrm>
          <a:prstGeom prst="rect">
            <a:avLst/>
          </a:prstGeom>
        </p:spPr>
      </p:pic>
    </p:spTree>
    <p:extLst>
      <p:ext uri="{BB962C8B-B14F-4D97-AF65-F5344CB8AC3E}">
        <p14:creationId xmlns:p14="http://schemas.microsoft.com/office/powerpoint/2010/main" val="3601748380"/>
      </p:ext>
    </p:extLst>
  </p:cSld>
  <p:clrMapOvr>
    <a:masterClrMapping/>
  </p:clrMapOvr>
  <p:transition spd="slow" advTm="32666">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5EFEAFD-6433-56D7-FF7A-37778DF6CD46}"/>
              </a:ext>
            </a:extLst>
          </p:cNvPr>
          <p:cNvSpPr txBox="1"/>
          <p:nvPr/>
        </p:nvSpPr>
        <p:spPr>
          <a:xfrm>
            <a:off x="1406769" y="501162"/>
            <a:ext cx="8590085" cy="646331"/>
          </a:xfrm>
          <a:prstGeom prst="rect">
            <a:avLst/>
          </a:prstGeom>
          <a:noFill/>
        </p:spPr>
        <p:txBody>
          <a:bodyPr wrap="square" rtlCol="0">
            <a:spAutoFit/>
          </a:bodyPr>
          <a:lstStyle/>
          <a:p>
            <a:r>
              <a:rPr lang="en-US" dirty="0">
                <a:solidFill>
                  <a:schemeClr val="bg1"/>
                </a:solidFill>
              </a:rPr>
              <a:t>4. What are the quarterly trends based on sales volume for the top 5 EV makers (4-wheelers) from 2022 to 2024?</a:t>
            </a:r>
          </a:p>
        </p:txBody>
      </p:sp>
      <p:grpSp>
        <p:nvGrpSpPr>
          <p:cNvPr id="12" name="Group 11">
            <a:extLst>
              <a:ext uri="{FF2B5EF4-FFF2-40B4-BE49-F238E27FC236}">
                <a16:creationId xmlns:a16="http://schemas.microsoft.com/office/drawing/2014/main" id="{2E23D6C3-895B-8EF2-EA88-052097B366E8}"/>
              </a:ext>
            </a:extLst>
          </p:cNvPr>
          <p:cNvGrpSpPr/>
          <p:nvPr/>
        </p:nvGrpSpPr>
        <p:grpSpPr>
          <a:xfrm>
            <a:off x="3655223" y="1413762"/>
            <a:ext cx="4881554" cy="3703521"/>
            <a:chOff x="3004097" y="1314314"/>
            <a:chExt cx="5395428" cy="4414605"/>
          </a:xfrm>
        </p:grpSpPr>
        <p:pic>
          <p:nvPicPr>
            <p:cNvPr id="9" name="Picture 8">
              <a:extLst>
                <a:ext uri="{FF2B5EF4-FFF2-40B4-BE49-F238E27FC236}">
                  <a16:creationId xmlns:a16="http://schemas.microsoft.com/office/drawing/2014/main" id="{2934E87D-AB6E-B695-F4BB-B7F779A39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4097" y="1314314"/>
              <a:ext cx="5395428" cy="2316681"/>
            </a:xfrm>
            <a:prstGeom prst="rect">
              <a:avLst/>
            </a:prstGeom>
          </p:spPr>
        </p:pic>
        <p:pic>
          <p:nvPicPr>
            <p:cNvPr id="11" name="Picture 10">
              <a:extLst>
                <a:ext uri="{FF2B5EF4-FFF2-40B4-BE49-F238E27FC236}">
                  <a16:creationId xmlns:a16="http://schemas.microsoft.com/office/drawing/2014/main" id="{25CF7E1F-FA62-F59C-F104-CF67D2747101}"/>
                </a:ext>
              </a:extLst>
            </p:cNvPr>
            <p:cNvPicPr>
              <a:picLocks noChangeAspect="1"/>
            </p:cNvPicPr>
            <p:nvPr/>
          </p:nvPicPr>
          <p:blipFill rotWithShape="1">
            <a:blip r:embed="rId5">
              <a:extLst>
                <a:ext uri="{28A0092B-C50C-407E-A947-70E740481C1C}">
                  <a14:useLocalDpi xmlns:a14="http://schemas.microsoft.com/office/drawing/2010/main" val="0"/>
                </a:ext>
              </a:extLst>
            </a:blip>
            <a:srcRect l="281"/>
            <a:stretch/>
          </p:blipFill>
          <p:spPr>
            <a:xfrm>
              <a:off x="3004097" y="3572272"/>
              <a:ext cx="5395428" cy="2156647"/>
            </a:xfrm>
            <a:prstGeom prst="rect">
              <a:avLst/>
            </a:prstGeom>
          </p:spPr>
        </p:pic>
      </p:grpSp>
      <p:cxnSp>
        <p:nvCxnSpPr>
          <p:cNvPr id="8" name="Straight Connector 7">
            <a:extLst>
              <a:ext uri="{FF2B5EF4-FFF2-40B4-BE49-F238E27FC236}">
                <a16:creationId xmlns:a16="http://schemas.microsoft.com/office/drawing/2014/main" id="{81BD77AB-E964-CDF2-380A-BA5069B419C7}"/>
              </a:ext>
            </a:extLst>
          </p:cNvPr>
          <p:cNvCxnSpPr>
            <a:cxnSpLocks/>
          </p:cNvCxnSpPr>
          <p:nvPr/>
        </p:nvCxnSpPr>
        <p:spPr>
          <a:xfrm>
            <a:off x="8247888" y="3099816"/>
            <a:ext cx="603504" cy="0"/>
          </a:xfrm>
          <a:prstGeom prst="line">
            <a:avLst/>
          </a:prstGeom>
          <a:ln>
            <a:solidFill>
              <a:srgbClr val="D6455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797CB5A-27F2-4433-90A5-751C7B4D357F}"/>
              </a:ext>
            </a:extLst>
          </p:cNvPr>
          <p:cNvSpPr txBox="1"/>
          <p:nvPr/>
        </p:nvSpPr>
        <p:spPr>
          <a:xfrm>
            <a:off x="1792224" y="2357366"/>
            <a:ext cx="1344168" cy="369332"/>
          </a:xfrm>
          <a:prstGeom prst="rect">
            <a:avLst/>
          </a:prstGeom>
          <a:noFill/>
        </p:spPr>
        <p:txBody>
          <a:bodyPr wrap="square" rtlCol="0">
            <a:spAutoFit/>
          </a:bodyPr>
          <a:lstStyle/>
          <a:p>
            <a:r>
              <a:rPr lang="en-US" b="1" dirty="0">
                <a:solidFill>
                  <a:srgbClr val="118DFF"/>
                </a:solidFill>
              </a:rPr>
              <a:t>Tata Motors</a:t>
            </a:r>
          </a:p>
        </p:txBody>
      </p:sp>
      <p:sp>
        <p:nvSpPr>
          <p:cNvPr id="13" name="TextBox 12">
            <a:extLst>
              <a:ext uri="{FF2B5EF4-FFF2-40B4-BE49-F238E27FC236}">
                <a16:creationId xmlns:a16="http://schemas.microsoft.com/office/drawing/2014/main" id="{85C8E5B3-2D49-5732-5C29-A4A5453B9ED9}"/>
              </a:ext>
            </a:extLst>
          </p:cNvPr>
          <p:cNvSpPr txBox="1"/>
          <p:nvPr/>
        </p:nvSpPr>
        <p:spPr>
          <a:xfrm>
            <a:off x="8828196" y="2915150"/>
            <a:ext cx="1168658" cy="369332"/>
          </a:xfrm>
          <a:prstGeom prst="rect">
            <a:avLst/>
          </a:prstGeom>
          <a:noFill/>
        </p:spPr>
        <p:txBody>
          <a:bodyPr wrap="square" rtlCol="0">
            <a:spAutoFit/>
          </a:bodyPr>
          <a:lstStyle/>
          <a:p>
            <a:r>
              <a:rPr lang="en-US" b="1" dirty="0">
                <a:solidFill>
                  <a:srgbClr val="D64550"/>
                </a:solidFill>
              </a:rPr>
              <a:t>Mahindra</a:t>
            </a:r>
          </a:p>
        </p:txBody>
      </p:sp>
      <p:cxnSp>
        <p:nvCxnSpPr>
          <p:cNvPr id="15" name="Straight Connector 14">
            <a:extLst>
              <a:ext uri="{FF2B5EF4-FFF2-40B4-BE49-F238E27FC236}">
                <a16:creationId xmlns:a16="http://schemas.microsoft.com/office/drawing/2014/main" id="{6C5A4FC5-55A9-7414-F6CD-D0424923E15B}"/>
              </a:ext>
            </a:extLst>
          </p:cNvPr>
          <p:cNvCxnSpPr>
            <a:cxnSpLocks/>
          </p:cNvCxnSpPr>
          <p:nvPr/>
        </p:nvCxnSpPr>
        <p:spPr>
          <a:xfrm>
            <a:off x="3063240" y="2542032"/>
            <a:ext cx="868680" cy="0"/>
          </a:xfrm>
          <a:prstGeom prst="line">
            <a:avLst/>
          </a:prstGeom>
          <a:ln>
            <a:solidFill>
              <a:srgbClr val="118DFF"/>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D450EA9-7D0C-9851-36BA-14B69C75BB82}"/>
              </a:ext>
            </a:extLst>
          </p:cNvPr>
          <p:cNvSpPr txBox="1"/>
          <p:nvPr/>
        </p:nvSpPr>
        <p:spPr>
          <a:xfrm>
            <a:off x="1917861" y="3535313"/>
            <a:ext cx="1344169" cy="369332"/>
          </a:xfrm>
          <a:prstGeom prst="rect">
            <a:avLst/>
          </a:prstGeom>
          <a:noFill/>
        </p:spPr>
        <p:txBody>
          <a:bodyPr wrap="square" rtlCol="0">
            <a:spAutoFit/>
          </a:bodyPr>
          <a:lstStyle/>
          <a:p>
            <a:r>
              <a:rPr lang="en-US" b="1" dirty="0">
                <a:solidFill>
                  <a:srgbClr val="B3B3B3"/>
                </a:solidFill>
              </a:rPr>
              <a:t>MG Motor</a:t>
            </a:r>
          </a:p>
        </p:txBody>
      </p:sp>
      <p:cxnSp>
        <p:nvCxnSpPr>
          <p:cNvPr id="19" name="Straight Connector 18">
            <a:extLst>
              <a:ext uri="{FF2B5EF4-FFF2-40B4-BE49-F238E27FC236}">
                <a16:creationId xmlns:a16="http://schemas.microsoft.com/office/drawing/2014/main" id="{C609964C-3ECE-F459-E707-44F9C45DC48E}"/>
              </a:ext>
            </a:extLst>
          </p:cNvPr>
          <p:cNvCxnSpPr>
            <a:cxnSpLocks/>
          </p:cNvCxnSpPr>
          <p:nvPr/>
        </p:nvCxnSpPr>
        <p:spPr>
          <a:xfrm>
            <a:off x="3063240" y="3726075"/>
            <a:ext cx="868680" cy="0"/>
          </a:xfrm>
          <a:prstGeom prst="line">
            <a:avLst/>
          </a:prstGeom>
          <a:ln>
            <a:solidFill>
              <a:srgbClr val="B3B3B3"/>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EBBD17A-3C8C-4C32-622C-0C7B1080B668}"/>
              </a:ext>
            </a:extLst>
          </p:cNvPr>
          <p:cNvSpPr txBox="1"/>
          <p:nvPr/>
        </p:nvSpPr>
        <p:spPr>
          <a:xfrm>
            <a:off x="8929971" y="3904645"/>
            <a:ext cx="1210726" cy="369332"/>
          </a:xfrm>
          <a:prstGeom prst="rect">
            <a:avLst/>
          </a:prstGeom>
          <a:noFill/>
        </p:spPr>
        <p:txBody>
          <a:bodyPr wrap="square" rtlCol="0">
            <a:spAutoFit/>
          </a:bodyPr>
          <a:lstStyle/>
          <a:p>
            <a:r>
              <a:rPr lang="en-US" b="1" dirty="0">
                <a:solidFill>
                  <a:srgbClr val="EFB5B9"/>
                </a:solidFill>
              </a:rPr>
              <a:t>BYD India</a:t>
            </a:r>
          </a:p>
        </p:txBody>
      </p:sp>
      <p:cxnSp>
        <p:nvCxnSpPr>
          <p:cNvPr id="21" name="Straight Connector 20">
            <a:extLst>
              <a:ext uri="{FF2B5EF4-FFF2-40B4-BE49-F238E27FC236}">
                <a16:creationId xmlns:a16="http://schemas.microsoft.com/office/drawing/2014/main" id="{20B75622-1B0C-58FE-1A0C-D2F36BDE60D1}"/>
              </a:ext>
            </a:extLst>
          </p:cNvPr>
          <p:cNvCxnSpPr>
            <a:cxnSpLocks/>
          </p:cNvCxnSpPr>
          <p:nvPr/>
        </p:nvCxnSpPr>
        <p:spPr>
          <a:xfrm>
            <a:off x="8326467" y="4102608"/>
            <a:ext cx="603504" cy="0"/>
          </a:xfrm>
          <a:prstGeom prst="line">
            <a:avLst/>
          </a:prstGeom>
          <a:ln>
            <a:solidFill>
              <a:srgbClr val="EFB5B9"/>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617ECDA-8D1B-CD0D-B4F7-B660387355CB}"/>
              </a:ext>
            </a:extLst>
          </p:cNvPr>
          <p:cNvSpPr txBox="1"/>
          <p:nvPr/>
        </p:nvSpPr>
        <p:spPr>
          <a:xfrm>
            <a:off x="1613914" y="4591865"/>
            <a:ext cx="1714502" cy="369332"/>
          </a:xfrm>
          <a:prstGeom prst="rect">
            <a:avLst/>
          </a:prstGeom>
          <a:noFill/>
        </p:spPr>
        <p:txBody>
          <a:bodyPr wrap="square" rtlCol="0">
            <a:spAutoFit/>
          </a:bodyPr>
          <a:lstStyle/>
          <a:p>
            <a:r>
              <a:rPr lang="en-US" b="1" dirty="0">
                <a:solidFill>
                  <a:srgbClr val="666666"/>
                </a:solidFill>
              </a:rPr>
              <a:t>Hyundai Motor</a:t>
            </a:r>
          </a:p>
        </p:txBody>
      </p:sp>
      <p:cxnSp>
        <p:nvCxnSpPr>
          <p:cNvPr id="23" name="Straight Connector 22">
            <a:extLst>
              <a:ext uri="{FF2B5EF4-FFF2-40B4-BE49-F238E27FC236}">
                <a16:creationId xmlns:a16="http://schemas.microsoft.com/office/drawing/2014/main" id="{0C3FBAA8-E176-40AE-9E4C-1860866F5F26}"/>
              </a:ext>
            </a:extLst>
          </p:cNvPr>
          <p:cNvCxnSpPr>
            <a:cxnSpLocks/>
          </p:cNvCxnSpPr>
          <p:nvPr/>
        </p:nvCxnSpPr>
        <p:spPr>
          <a:xfrm>
            <a:off x="3220883" y="4774587"/>
            <a:ext cx="711037" cy="0"/>
          </a:xfrm>
          <a:prstGeom prst="line">
            <a:avLst/>
          </a:prstGeom>
          <a:ln>
            <a:solidFill>
              <a:srgbClr val="666666"/>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1DFC0D1-968F-539D-AF5E-F15EB881589D}"/>
              </a:ext>
            </a:extLst>
          </p:cNvPr>
          <p:cNvSpPr txBox="1"/>
          <p:nvPr/>
        </p:nvSpPr>
        <p:spPr>
          <a:xfrm>
            <a:off x="1406768" y="5637042"/>
            <a:ext cx="8590085" cy="369332"/>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en-US" dirty="0">
                <a:solidFill>
                  <a:schemeClr val="bg1"/>
                </a:solidFill>
              </a:rPr>
              <a:t>Tata Motors records the highest sales among the top 5 4-wheeler EV makers.</a:t>
            </a:r>
          </a:p>
        </p:txBody>
      </p:sp>
    </p:spTree>
    <p:extLst>
      <p:ext uri="{BB962C8B-B14F-4D97-AF65-F5344CB8AC3E}">
        <p14:creationId xmlns:p14="http://schemas.microsoft.com/office/powerpoint/2010/main" val="3301576829"/>
      </p:ext>
    </p:extLst>
  </p:cSld>
  <p:clrMapOvr>
    <a:masterClrMapping/>
  </p:clrMapOvr>
  <p:transition spd="slow" advTm="3349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5EFEAFD-6433-56D7-FF7A-37778DF6CD46}"/>
              </a:ext>
            </a:extLst>
          </p:cNvPr>
          <p:cNvSpPr txBox="1"/>
          <p:nvPr/>
        </p:nvSpPr>
        <p:spPr>
          <a:xfrm>
            <a:off x="1406769" y="501162"/>
            <a:ext cx="8590085" cy="369332"/>
          </a:xfrm>
          <a:prstGeom prst="rect">
            <a:avLst/>
          </a:prstGeom>
          <a:noFill/>
        </p:spPr>
        <p:txBody>
          <a:bodyPr wrap="square" rtlCol="0">
            <a:spAutoFit/>
          </a:bodyPr>
          <a:lstStyle/>
          <a:p>
            <a:r>
              <a:rPr lang="en-US" dirty="0">
                <a:solidFill>
                  <a:schemeClr val="bg1"/>
                </a:solidFill>
              </a:rPr>
              <a:t>5. How do the EV sales and penetration rates in Delhi compare to Karnataka for 2024?</a:t>
            </a:r>
          </a:p>
        </p:txBody>
      </p:sp>
      <p:sp>
        <p:nvSpPr>
          <p:cNvPr id="3" name="TextBox 2">
            <a:extLst>
              <a:ext uri="{FF2B5EF4-FFF2-40B4-BE49-F238E27FC236}">
                <a16:creationId xmlns:a16="http://schemas.microsoft.com/office/drawing/2014/main" id="{899CFF5D-C537-4BB5-4142-AD671AA834A7}"/>
              </a:ext>
            </a:extLst>
          </p:cNvPr>
          <p:cNvSpPr txBox="1"/>
          <p:nvPr/>
        </p:nvSpPr>
        <p:spPr>
          <a:xfrm>
            <a:off x="2413467" y="1770251"/>
            <a:ext cx="2667231" cy="369332"/>
          </a:xfrm>
          <a:prstGeom prst="rect">
            <a:avLst/>
          </a:prstGeom>
          <a:noFill/>
        </p:spPr>
        <p:txBody>
          <a:bodyPr wrap="square" rtlCol="0">
            <a:spAutoFit/>
          </a:bodyPr>
          <a:lstStyle/>
          <a:p>
            <a:r>
              <a:rPr lang="en-US" dirty="0">
                <a:solidFill>
                  <a:schemeClr val="bg1"/>
                </a:solidFill>
              </a:rPr>
              <a:t>2024 EV sales comparison</a:t>
            </a:r>
          </a:p>
        </p:txBody>
      </p:sp>
      <p:sp>
        <p:nvSpPr>
          <p:cNvPr id="6" name="TextBox 5">
            <a:extLst>
              <a:ext uri="{FF2B5EF4-FFF2-40B4-BE49-F238E27FC236}">
                <a16:creationId xmlns:a16="http://schemas.microsoft.com/office/drawing/2014/main" id="{696AD2FC-D563-4C20-F476-700B8595E851}"/>
              </a:ext>
            </a:extLst>
          </p:cNvPr>
          <p:cNvSpPr txBox="1"/>
          <p:nvPr/>
        </p:nvSpPr>
        <p:spPr>
          <a:xfrm>
            <a:off x="6288412" y="1770251"/>
            <a:ext cx="3490121" cy="369332"/>
          </a:xfrm>
          <a:prstGeom prst="rect">
            <a:avLst/>
          </a:prstGeom>
          <a:noFill/>
        </p:spPr>
        <p:txBody>
          <a:bodyPr wrap="square" rtlCol="0">
            <a:spAutoFit/>
          </a:bodyPr>
          <a:lstStyle/>
          <a:p>
            <a:r>
              <a:rPr lang="en-US" dirty="0">
                <a:solidFill>
                  <a:schemeClr val="bg1"/>
                </a:solidFill>
              </a:rPr>
              <a:t>2024 Penetration rate comparison</a:t>
            </a:r>
          </a:p>
        </p:txBody>
      </p:sp>
      <p:pic>
        <p:nvPicPr>
          <p:cNvPr id="9" name="Picture 8">
            <a:extLst>
              <a:ext uri="{FF2B5EF4-FFF2-40B4-BE49-F238E27FC236}">
                <a16:creationId xmlns:a16="http://schemas.microsoft.com/office/drawing/2014/main" id="{2DEF03FD-6E5E-0EE5-7201-26E47B260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707" y="2319282"/>
            <a:ext cx="2668910" cy="2659610"/>
          </a:xfrm>
          <a:prstGeom prst="rect">
            <a:avLst/>
          </a:prstGeom>
        </p:spPr>
      </p:pic>
      <p:pic>
        <p:nvPicPr>
          <p:cNvPr id="11" name="Picture 10">
            <a:extLst>
              <a:ext uri="{FF2B5EF4-FFF2-40B4-BE49-F238E27FC236}">
                <a16:creationId xmlns:a16="http://schemas.microsoft.com/office/drawing/2014/main" id="{81942B55-0846-3458-83F5-B048577EA3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264" y="2319282"/>
            <a:ext cx="2668910" cy="2687640"/>
          </a:xfrm>
          <a:prstGeom prst="rect">
            <a:avLst/>
          </a:prstGeom>
        </p:spPr>
      </p:pic>
      <p:sp>
        <p:nvSpPr>
          <p:cNvPr id="4" name="TextBox 3">
            <a:extLst>
              <a:ext uri="{FF2B5EF4-FFF2-40B4-BE49-F238E27FC236}">
                <a16:creationId xmlns:a16="http://schemas.microsoft.com/office/drawing/2014/main" id="{38136579-70CF-2BA2-8EFC-84CA1CB33132}"/>
              </a:ext>
            </a:extLst>
          </p:cNvPr>
          <p:cNvSpPr txBox="1"/>
          <p:nvPr/>
        </p:nvSpPr>
        <p:spPr>
          <a:xfrm>
            <a:off x="1406768" y="5637042"/>
            <a:ext cx="8590085" cy="369332"/>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en-US" dirty="0">
                <a:solidFill>
                  <a:schemeClr val="bg1"/>
                </a:solidFill>
              </a:rPr>
              <a:t>Karnataka has higher EV sales and Penetration rate, compared to Delhi</a:t>
            </a:r>
          </a:p>
        </p:txBody>
      </p:sp>
    </p:spTree>
    <p:extLst>
      <p:ext uri="{BB962C8B-B14F-4D97-AF65-F5344CB8AC3E}">
        <p14:creationId xmlns:p14="http://schemas.microsoft.com/office/powerpoint/2010/main" val="1673177488"/>
      </p:ext>
    </p:extLst>
  </p:cSld>
  <p:clrMapOvr>
    <a:masterClrMapping/>
  </p:clrMapOvr>
  <p:transition spd="slow" advTm="4210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5EFEAFD-6433-56D7-FF7A-37778DF6CD46}"/>
              </a:ext>
            </a:extLst>
          </p:cNvPr>
          <p:cNvSpPr txBox="1"/>
          <p:nvPr/>
        </p:nvSpPr>
        <p:spPr>
          <a:xfrm>
            <a:off x="1406769" y="501162"/>
            <a:ext cx="8590085" cy="646331"/>
          </a:xfrm>
          <a:prstGeom prst="rect">
            <a:avLst/>
          </a:prstGeom>
          <a:noFill/>
        </p:spPr>
        <p:txBody>
          <a:bodyPr wrap="square" rtlCol="0">
            <a:spAutoFit/>
          </a:bodyPr>
          <a:lstStyle/>
          <a:p>
            <a:r>
              <a:rPr lang="en-US" dirty="0">
                <a:solidFill>
                  <a:schemeClr val="bg1"/>
                </a:solidFill>
              </a:rPr>
              <a:t>6. List down the compounded annual growth rate (CAGR) in 4-wheeler units for the top 5 makers from 2022 to 2024.</a:t>
            </a:r>
          </a:p>
        </p:txBody>
      </p:sp>
      <p:pic>
        <p:nvPicPr>
          <p:cNvPr id="6" name="Picture 5">
            <a:extLst>
              <a:ext uri="{FF2B5EF4-FFF2-40B4-BE49-F238E27FC236}">
                <a16:creationId xmlns:a16="http://schemas.microsoft.com/office/drawing/2014/main" id="{269EDD27-0328-746D-B226-1820BA904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9812" y="1558099"/>
            <a:ext cx="4383998" cy="3207637"/>
          </a:xfrm>
          <a:prstGeom prst="rect">
            <a:avLst/>
          </a:prstGeom>
        </p:spPr>
      </p:pic>
      <p:sp>
        <p:nvSpPr>
          <p:cNvPr id="3" name="TextBox 2">
            <a:extLst>
              <a:ext uri="{FF2B5EF4-FFF2-40B4-BE49-F238E27FC236}">
                <a16:creationId xmlns:a16="http://schemas.microsoft.com/office/drawing/2014/main" id="{797C5376-E553-2AFE-3849-D5CB3F44040B}"/>
              </a:ext>
            </a:extLst>
          </p:cNvPr>
          <p:cNvSpPr txBox="1"/>
          <p:nvPr/>
        </p:nvSpPr>
        <p:spPr>
          <a:xfrm>
            <a:off x="1406769" y="5176343"/>
            <a:ext cx="8590085" cy="646331"/>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en-US" dirty="0">
                <a:solidFill>
                  <a:schemeClr val="bg1"/>
                </a:solidFill>
              </a:rPr>
              <a:t>Among the top 5 makers , BYD India records the highest CAGR in 4-wheeler units from 2022 to 2024.</a:t>
            </a:r>
          </a:p>
        </p:txBody>
      </p:sp>
    </p:spTree>
    <p:extLst>
      <p:ext uri="{BB962C8B-B14F-4D97-AF65-F5344CB8AC3E}">
        <p14:creationId xmlns:p14="http://schemas.microsoft.com/office/powerpoint/2010/main" val="148306345"/>
      </p:ext>
    </p:extLst>
  </p:cSld>
  <p:clrMapOvr>
    <a:masterClrMapping/>
  </p:clrMapOvr>
  <p:transition spd="slow" advTm="4023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5EFEAFD-6433-56D7-FF7A-37778DF6CD46}"/>
              </a:ext>
            </a:extLst>
          </p:cNvPr>
          <p:cNvSpPr txBox="1"/>
          <p:nvPr/>
        </p:nvSpPr>
        <p:spPr>
          <a:xfrm>
            <a:off x="1406769" y="501162"/>
            <a:ext cx="8590085" cy="646331"/>
          </a:xfrm>
          <a:prstGeom prst="rect">
            <a:avLst/>
          </a:prstGeom>
          <a:noFill/>
        </p:spPr>
        <p:txBody>
          <a:bodyPr wrap="square" rtlCol="0">
            <a:spAutoFit/>
          </a:bodyPr>
          <a:lstStyle/>
          <a:p>
            <a:r>
              <a:rPr lang="en-US" dirty="0">
                <a:solidFill>
                  <a:schemeClr val="bg1"/>
                </a:solidFill>
              </a:rPr>
              <a:t>7. List down the top 10 states that had the highest compounded annual growth rate (CAGR) from 2022 to 2024 in total vehicles sold.</a:t>
            </a:r>
          </a:p>
        </p:txBody>
      </p:sp>
      <p:pic>
        <p:nvPicPr>
          <p:cNvPr id="4" name="Picture 3">
            <a:extLst>
              <a:ext uri="{FF2B5EF4-FFF2-40B4-BE49-F238E27FC236}">
                <a16:creationId xmlns:a16="http://schemas.microsoft.com/office/drawing/2014/main" id="{E726E67E-3D03-7EE2-A404-4FABE59A1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347" y="1648655"/>
            <a:ext cx="3985493" cy="2986870"/>
          </a:xfrm>
          <a:prstGeom prst="rect">
            <a:avLst/>
          </a:prstGeom>
        </p:spPr>
      </p:pic>
      <p:sp>
        <p:nvSpPr>
          <p:cNvPr id="3" name="TextBox 2">
            <a:extLst>
              <a:ext uri="{FF2B5EF4-FFF2-40B4-BE49-F238E27FC236}">
                <a16:creationId xmlns:a16="http://schemas.microsoft.com/office/drawing/2014/main" id="{7AAE63A2-DA0F-2E40-161C-59B84852222D}"/>
              </a:ext>
            </a:extLst>
          </p:cNvPr>
          <p:cNvSpPr txBox="1"/>
          <p:nvPr/>
        </p:nvSpPr>
        <p:spPr>
          <a:xfrm>
            <a:off x="1406769" y="5136687"/>
            <a:ext cx="7965831" cy="369332"/>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en-US" dirty="0">
                <a:solidFill>
                  <a:schemeClr val="bg1"/>
                </a:solidFill>
              </a:rPr>
              <a:t>Among these states, Meghalaya has the highest CAGR in total vehicles sold</a:t>
            </a:r>
          </a:p>
        </p:txBody>
      </p:sp>
    </p:spTree>
    <p:extLst>
      <p:ext uri="{BB962C8B-B14F-4D97-AF65-F5344CB8AC3E}">
        <p14:creationId xmlns:p14="http://schemas.microsoft.com/office/powerpoint/2010/main" val="3389277274"/>
      </p:ext>
    </p:extLst>
  </p:cSld>
  <p:clrMapOvr>
    <a:masterClrMapping/>
  </p:clrMapOvr>
  <p:transition spd="slow" advTm="2709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5EFEAFD-6433-56D7-FF7A-37778DF6CD46}"/>
              </a:ext>
            </a:extLst>
          </p:cNvPr>
          <p:cNvSpPr txBox="1"/>
          <p:nvPr/>
        </p:nvSpPr>
        <p:spPr>
          <a:xfrm>
            <a:off x="1406769" y="501162"/>
            <a:ext cx="8590085" cy="646331"/>
          </a:xfrm>
          <a:prstGeom prst="rect">
            <a:avLst/>
          </a:prstGeom>
          <a:noFill/>
        </p:spPr>
        <p:txBody>
          <a:bodyPr wrap="square" rtlCol="0">
            <a:spAutoFit/>
          </a:bodyPr>
          <a:lstStyle/>
          <a:p>
            <a:r>
              <a:rPr lang="en-US" dirty="0">
                <a:solidFill>
                  <a:schemeClr val="bg1"/>
                </a:solidFill>
              </a:rPr>
              <a:t>8. What are the peak and low season months for EV sales based on the data from 2022 to 2024?</a:t>
            </a:r>
          </a:p>
        </p:txBody>
      </p:sp>
      <p:pic>
        <p:nvPicPr>
          <p:cNvPr id="4" name="Picture 3">
            <a:extLst>
              <a:ext uri="{FF2B5EF4-FFF2-40B4-BE49-F238E27FC236}">
                <a16:creationId xmlns:a16="http://schemas.microsoft.com/office/drawing/2014/main" id="{2AF01A9B-D344-68A7-51EA-BDA041CA0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702" y="1873397"/>
            <a:ext cx="5982218" cy="2507197"/>
          </a:xfrm>
          <a:prstGeom prst="rect">
            <a:avLst/>
          </a:prstGeom>
        </p:spPr>
      </p:pic>
      <p:sp>
        <p:nvSpPr>
          <p:cNvPr id="7" name="TextBox 6">
            <a:extLst>
              <a:ext uri="{FF2B5EF4-FFF2-40B4-BE49-F238E27FC236}">
                <a16:creationId xmlns:a16="http://schemas.microsoft.com/office/drawing/2014/main" id="{11DB9DE5-655E-313E-3F85-057D6D67612D}"/>
              </a:ext>
            </a:extLst>
          </p:cNvPr>
          <p:cNvSpPr txBox="1"/>
          <p:nvPr/>
        </p:nvSpPr>
        <p:spPr>
          <a:xfrm>
            <a:off x="1431153" y="5106498"/>
            <a:ext cx="7965831" cy="646331"/>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en-US" dirty="0">
                <a:solidFill>
                  <a:schemeClr val="bg1"/>
                </a:solidFill>
              </a:rPr>
              <a:t>March is the peak season month for EV sales.</a:t>
            </a:r>
          </a:p>
          <a:p>
            <a:pPr marL="285750" indent="-285750">
              <a:buClr>
                <a:schemeClr val="accent6"/>
              </a:buClr>
              <a:buFont typeface="Wingdings" panose="05000000000000000000" pitchFamily="2" charset="2"/>
              <a:buChar char="Ø"/>
            </a:pPr>
            <a:r>
              <a:rPr lang="en-US" dirty="0">
                <a:solidFill>
                  <a:schemeClr val="bg1"/>
                </a:solidFill>
              </a:rPr>
              <a:t>June Is the low season month for EV sales.</a:t>
            </a:r>
          </a:p>
        </p:txBody>
      </p:sp>
    </p:spTree>
    <p:extLst>
      <p:ext uri="{BB962C8B-B14F-4D97-AF65-F5344CB8AC3E}">
        <p14:creationId xmlns:p14="http://schemas.microsoft.com/office/powerpoint/2010/main" val="2103319676"/>
      </p:ext>
    </p:extLst>
  </p:cSld>
  <p:clrMapOvr>
    <a:masterClrMapping/>
  </p:clrMapOvr>
  <p:transition spd="slow" advTm="29768">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5EFEAFD-6433-56D7-FF7A-37778DF6CD46}"/>
              </a:ext>
            </a:extLst>
          </p:cNvPr>
          <p:cNvSpPr txBox="1"/>
          <p:nvPr/>
        </p:nvSpPr>
        <p:spPr>
          <a:xfrm>
            <a:off x="1406769" y="501162"/>
            <a:ext cx="8590085" cy="923330"/>
          </a:xfrm>
          <a:prstGeom prst="rect">
            <a:avLst/>
          </a:prstGeom>
          <a:noFill/>
        </p:spPr>
        <p:txBody>
          <a:bodyPr wrap="square" rtlCol="0">
            <a:spAutoFit/>
          </a:bodyPr>
          <a:lstStyle/>
          <a:p>
            <a:r>
              <a:rPr lang="en-US" dirty="0">
                <a:solidFill>
                  <a:schemeClr val="bg1"/>
                </a:solidFill>
              </a:rPr>
              <a:t>9. What is the projected number of EV sales (including 2-wheelers and 4- wheelers) for the top 10 states by penetration rate in 2030, based on the compounded annual growth rate (CAGR) from previous years? </a:t>
            </a:r>
          </a:p>
        </p:txBody>
      </p:sp>
      <p:pic>
        <p:nvPicPr>
          <p:cNvPr id="7" name="Picture 6">
            <a:extLst>
              <a:ext uri="{FF2B5EF4-FFF2-40B4-BE49-F238E27FC236}">
                <a16:creationId xmlns:a16="http://schemas.microsoft.com/office/drawing/2014/main" id="{29CFF404-E7C8-2860-29EC-66A8E4F2F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528" y="1935350"/>
            <a:ext cx="5806943" cy="2987299"/>
          </a:xfrm>
          <a:prstGeom prst="rect">
            <a:avLst/>
          </a:prstGeom>
        </p:spPr>
      </p:pic>
      <p:sp>
        <p:nvSpPr>
          <p:cNvPr id="3" name="TextBox 2">
            <a:extLst>
              <a:ext uri="{FF2B5EF4-FFF2-40B4-BE49-F238E27FC236}">
                <a16:creationId xmlns:a16="http://schemas.microsoft.com/office/drawing/2014/main" id="{C9C4D431-705D-877B-5849-4321E13CB5F1}"/>
              </a:ext>
            </a:extLst>
          </p:cNvPr>
          <p:cNvSpPr txBox="1"/>
          <p:nvPr/>
        </p:nvSpPr>
        <p:spPr>
          <a:xfrm>
            <a:off x="1406769" y="5243993"/>
            <a:ext cx="7965831" cy="646331"/>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en-US" dirty="0">
                <a:solidFill>
                  <a:schemeClr val="bg1"/>
                </a:solidFill>
              </a:rPr>
              <a:t>Goa having higher penetration rate with lower projected EV sales.</a:t>
            </a:r>
          </a:p>
          <a:p>
            <a:pPr marL="285750" indent="-285750">
              <a:buClr>
                <a:schemeClr val="accent6"/>
              </a:buClr>
              <a:buFont typeface="Wingdings" panose="05000000000000000000" pitchFamily="2" charset="2"/>
              <a:buChar char="Ø"/>
            </a:pPr>
            <a:r>
              <a:rPr lang="en-US" dirty="0">
                <a:solidFill>
                  <a:schemeClr val="bg1"/>
                </a:solidFill>
              </a:rPr>
              <a:t>Maharashtra and Kerala are having higher projected EV sales.</a:t>
            </a:r>
          </a:p>
        </p:txBody>
      </p:sp>
    </p:spTree>
    <p:extLst>
      <p:ext uri="{BB962C8B-B14F-4D97-AF65-F5344CB8AC3E}">
        <p14:creationId xmlns:p14="http://schemas.microsoft.com/office/powerpoint/2010/main" val="4252893804"/>
      </p:ext>
    </p:extLst>
  </p:cSld>
  <p:clrMapOvr>
    <a:masterClrMapping/>
  </p:clrMapOvr>
  <p:transition spd="slow" advTm="3317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5EFEAFD-6433-56D7-FF7A-37778DF6CD46}"/>
              </a:ext>
            </a:extLst>
          </p:cNvPr>
          <p:cNvSpPr txBox="1"/>
          <p:nvPr/>
        </p:nvSpPr>
        <p:spPr>
          <a:xfrm>
            <a:off x="1406769" y="501162"/>
            <a:ext cx="8590085" cy="646331"/>
          </a:xfrm>
          <a:prstGeom prst="rect">
            <a:avLst/>
          </a:prstGeom>
          <a:noFill/>
        </p:spPr>
        <p:txBody>
          <a:bodyPr wrap="square" rtlCol="0">
            <a:spAutoFit/>
          </a:bodyPr>
          <a:lstStyle/>
          <a:p>
            <a:r>
              <a:rPr lang="en-US" dirty="0">
                <a:solidFill>
                  <a:schemeClr val="bg1"/>
                </a:solidFill>
              </a:rPr>
              <a:t>10. Estimate the revenue growth rate of 4-wheeler and 2-wheelers EVs in India for 2022 vs 2024 and 2023 vs 2024.</a:t>
            </a:r>
          </a:p>
        </p:txBody>
      </p:sp>
      <p:pic>
        <p:nvPicPr>
          <p:cNvPr id="4" name="Picture 3">
            <a:extLst>
              <a:ext uri="{FF2B5EF4-FFF2-40B4-BE49-F238E27FC236}">
                <a16:creationId xmlns:a16="http://schemas.microsoft.com/office/drawing/2014/main" id="{9028FCEA-DBDC-3ABC-D09B-20CFE0151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171" y="1901057"/>
            <a:ext cx="2644369" cy="3055885"/>
          </a:xfrm>
          <a:prstGeom prst="rect">
            <a:avLst/>
          </a:prstGeom>
        </p:spPr>
      </p:pic>
      <p:pic>
        <p:nvPicPr>
          <p:cNvPr id="7" name="Picture 6">
            <a:extLst>
              <a:ext uri="{FF2B5EF4-FFF2-40B4-BE49-F238E27FC236}">
                <a16:creationId xmlns:a16="http://schemas.microsoft.com/office/drawing/2014/main" id="{B8F2CD1C-6BCC-D099-0817-99178F10F0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693" y="1901056"/>
            <a:ext cx="2613887" cy="3055885"/>
          </a:xfrm>
          <a:prstGeom prst="rect">
            <a:avLst/>
          </a:prstGeom>
        </p:spPr>
      </p:pic>
      <p:sp>
        <p:nvSpPr>
          <p:cNvPr id="3" name="TextBox 2">
            <a:extLst>
              <a:ext uri="{FF2B5EF4-FFF2-40B4-BE49-F238E27FC236}">
                <a16:creationId xmlns:a16="http://schemas.microsoft.com/office/drawing/2014/main" id="{419F2677-105F-6260-114A-E977002198AF}"/>
              </a:ext>
            </a:extLst>
          </p:cNvPr>
          <p:cNvSpPr txBox="1"/>
          <p:nvPr/>
        </p:nvSpPr>
        <p:spPr>
          <a:xfrm>
            <a:off x="1655911" y="1463989"/>
            <a:ext cx="3641397" cy="369332"/>
          </a:xfrm>
          <a:prstGeom prst="rect">
            <a:avLst/>
          </a:prstGeom>
          <a:noFill/>
        </p:spPr>
        <p:txBody>
          <a:bodyPr wrap="square" rtlCol="0">
            <a:spAutoFit/>
          </a:bodyPr>
          <a:lstStyle/>
          <a:p>
            <a:r>
              <a:rPr lang="en-US" dirty="0">
                <a:solidFill>
                  <a:schemeClr val="bg1"/>
                </a:solidFill>
              </a:rPr>
              <a:t>Revenue Growth Rate of 4-wheelers </a:t>
            </a:r>
          </a:p>
        </p:txBody>
      </p:sp>
      <p:sp>
        <p:nvSpPr>
          <p:cNvPr id="6" name="TextBox 5">
            <a:extLst>
              <a:ext uri="{FF2B5EF4-FFF2-40B4-BE49-F238E27FC236}">
                <a16:creationId xmlns:a16="http://schemas.microsoft.com/office/drawing/2014/main" id="{2DF7F31A-9DCE-6DB3-C43E-EA4816310922}"/>
              </a:ext>
            </a:extLst>
          </p:cNvPr>
          <p:cNvSpPr txBox="1"/>
          <p:nvPr/>
        </p:nvSpPr>
        <p:spPr>
          <a:xfrm>
            <a:off x="6380937" y="1463989"/>
            <a:ext cx="3641397" cy="369332"/>
          </a:xfrm>
          <a:prstGeom prst="rect">
            <a:avLst/>
          </a:prstGeom>
          <a:noFill/>
        </p:spPr>
        <p:txBody>
          <a:bodyPr wrap="square" rtlCol="0">
            <a:spAutoFit/>
          </a:bodyPr>
          <a:lstStyle/>
          <a:p>
            <a:r>
              <a:rPr lang="en-US" dirty="0">
                <a:solidFill>
                  <a:schemeClr val="bg1"/>
                </a:solidFill>
              </a:rPr>
              <a:t>Revenue Growth Rate of 2-wheelers </a:t>
            </a:r>
          </a:p>
        </p:txBody>
      </p:sp>
      <p:sp>
        <p:nvSpPr>
          <p:cNvPr id="10" name="TextBox 9">
            <a:extLst>
              <a:ext uri="{FF2B5EF4-FFF2-40B4-BE49-F238E27FC236}">
                <a16:creationId xmlns:a16="http://schemas.microsoft.com/office/drawing/2014/main" id="{60FFF24D-07E4-BF46-CD91-D214B9B709D1}"/>
              </a:ext>
            </a:extLst>
          </p:cNvPr>
          <p:cNvSpPr txBox="1"/>
          <p:nvPr/>
        </p:nvSpPr>
        <p:spPr>
          <a:xfrm>
            <a:off x="1826599" y="5569670"/>
            <a:ext cx="7536857" cy="646331"/>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en-US" dirty="0">
                <a:solidFill>
                  <a:schemeClr val="bg1"/>
                </a:solidFill>
              </a:rPr>
              <a:t>Revenue growth rate of 4-wheelers is higher than the revenue growth rate of 2-wheelers.</a:t>
            </a:r>
          </a:p>
        </p:txBody>
      </p:sp>
    </p:spTree>
    <p:extLst>
      <p:ext uri="{BB962C8B-B14F-4D97-AF65-F5344CB8AC3E}">
        <p14:creationId xmlns:p14="http://schemas.microsoft.com/office/powerpoint/2010/main" val="2114618008"/>
      </p:ext>
    </p:extLst>
  </p:cSld>
  <p:clrMapOvr>
    <a:masterClrMapping/>
  </p:clrMapOvr>
  <p:transition spd="slow" advTm="5644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5EFEAFD-6433-56D7-FF7A-37778DF6CD46}"/>
              </a:ext>
            </a:extLst>
          </p:cNvPr>
          <p:cNvSpPr txBox="1"/>
          <p:nvPr/>
        </p:nvSpPr>
        <p:spPr>
          <a:xfrm>
            <a:off x="1774588" y="1186560"/>
            <a:ext cx="8590085" cy="369332"/>
          </a:xfrm>
          <a:prstGeom prst="rect">
            <a:avLst/>
          </a:prstGeom>
          <a:noFill/>
        </p:spPr>
        <p:txBody>
          <a:bodyPr wrap="square" rtlCol="0">
            <a:spAutoFit/>
          </a:bodyPr>
          <a:lstStyle/>
          <a:p>
            <a:pPr algn="ctr"/>
            <a:r>
              <a:rPr lang="en-US" dirty="0">
                <a:solidFill>
                  <a:schemeClr val="bg1"/>
                </a:solidFill>
              </a:rPr>
              <a:t>What are the primary reasons for customers choosing 4-wheeler EVs in 2023 and 2024  </a:t>
            </a:r>
          </a:p>
        </p:txBody>
      </p:sp>
      <p:sp>
        <p:nvSpPr>
          <p:cNvPr id="3" name="TextBox 2">
            <a:extLst>
              <a:ext uri="{FF2B5EF4-FFF2-40B4-BE49-F238E27FC236}">
                <a16:creationId xmlns:a16="http://schemas.microsoft.com/office/drawing/2014/main" id="{076D5943-E2EF-4313-FA46-59D55B272910}"/>
              </a:ext>
            </a:extLst>
          </p:cNvPr>
          <p:cNvSpPr txBox="1"/>
          <p:nvPr/>
        </p:nvSpPr>
        <p:spPr>
          <a:xfrm>
            <a:off x="4824056" y="3481752"/>
            <a:ext cx="2866293" cy="2308324"/>
          </a:xfrm>
          <a:prstGeom prst="rect">
            <a:avLst/>
          </a:prstGeom>
          <a:noFill/>
        </p:spPr>
        <p:txBody>
          <a:bodyPr wrap="square" rtlCol="0">
            <a:spAutoFit/>
          </a:bodyPr>
          <a:lstStyle/>
          <a:p>
            <a:r>
              <a:rPr lang="en-US" b="1" dirty="0">
                <a:solidFill>
                  <a:schemeClr val="accent6"/>
                </a:solidFill>
              </a:rPr>
              <a:t>Cost Savings:</a:t>
            </a:r>
          </a:p>
          <a:p>
            <a:r>
              <a:rPr lang="en-US" dirty="0">
                <a:solidFill>
                  <a:schemeClr val="bg1"/>
                </a:solidFill>
              </a:rPr>
              <a:t>EVs have lower fuel and maintenance costs compared to traditional vehicles, making them an economically attractive choice over the long term.</a:t>
            </a:r>
          </a:p>
          <a:p>
            <a:endParaRPr lang="en-US" dirty="0"/>
          </a:p>
        </p:txBody>
      </p:sp>
      <p:pic>
        <p:nvPicPr>
          <p:cNvPr id="13" name="Picture 12">
            <a:extLst>
              <a:ext uri="{FF2B5EF4-FFF2-40B4-BE49-F238E27FC236}">
                <a16:creationId xmlns:a16="http://schemas.microsoft.com/office/drawing/2014/main" id="{9C006F26-66F0-6B6B-DD44-F8A029DB1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237" y="2254484"/>
            <a:ext cx="968788" cy="968788"/>
          </a:xfrm>
          <a:prstGeom prst="rect">
            <a:avLst/>
          </a:prstGeom>
        </p:spPr>
      </p:pic>
      <p:sp>
        <p:nvSpPr>
          <p:cNvPr id="4" name="TextBox 3">
            <a:extLst>
              <a:ext uri="{FF2B5EF4-FFF2-40B4-BE49-F238E27FC236}">
                <a16:creationId xmlns:a16="http://schemas.microsoft.com/office/drawing/2014/main" id="{67E6A731-1D2E-E0AF-17C5-365205B656A2}"/>
              </a:ext>
            </a:extLst>
          </p:cNvPr>
          <p:cNvSpPr txBox="1"/>
          <p:nvPr/>
        </p:nvSpPr>
        <p:spPr>
          <a:xfrm>
            <a:off x="4369266" y="277281"/>
            <a:ext cx="3453468" cy="461665"/>
          </a:xfrm>
          <a:prstGeom prst="rect">
            <a:avLst/>
          </a:prstGeom>
          <a:noFill/>
        </p:spPr>
        <p:txBody>
          <a:bodyPr wrap="square" rtlCol="0">
            <a:spAutoFit/>
          </a:bodyPr>
          <a:lstStyle/>
          <a:p>
            <a:pPr algn="ctr"/>
            <a:r>
              <a:rPr lang="en-US" sz="2400" b="1" dirty="0">
                <a:solidFill>
                  <a:schemeClr val="accent6"/>
                </a:solidFill>
              </a:rPr>
              <a:t>Secondary  research</a:t>
            </a:r>
          </a:p>
        </p:txBody>
      </p:sp>
    </p:spTree>
    <p:extLst>
      <p:ext uri="{BB962C8B-B14F-4D97-AF65-F5344CB8AC3E}">
        <p14:creationId xmlns:p14="http://schemas.microsoft.com/office/powerpoint/2010/main" val="4218802672"/>
      </p:ext>
    </p:extLst>
  </p:cSld>
  <p:clrMapOvr>
    <a:masterClrMapping/>
  </p:clrMapOvr>
  <p:transition spd="slow" advTm="2817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076D5943-E2EF-4313-FA46-59D55B272910}"/>
              </a:ext>
            </a:extLst>
          </p:cNvPr>
          <p:cNvSpPr txBox="1"/>
          <p:nvPr/>
        </p:nvSpPr>
        <p:spPr>
          <a:xfrm>
            <a:off x="3091968" y="2486895"/>
            <a:ext cx="2866293" cy="2308324"/>
          </a:xfrm>
          <a:prstGeom prst="rect">
            <a:avLst/>
          </a:prstGeom>
          <a:noFill/>
        </p:spPr>
        <p:txBody>
          <a:bodyPr wrap="square" rtlCol="0">
            <a:spAutoFit/>
          </a:bodyPr>
          <a:lstStyle/>
          <a:p>
            <a:r>
              <a:rPr lang="en-US" b="1" dirty="0">
                <a:solidFill>
                  <a:schemeClr val="accent6"/>
                </a:solidFill>
              </a:rPr>
              <a:t>Cost Savings:</a:t>
            </a:r>
          </a:p>
          <a:p>
            <a:r>
              <a:rPr lang="en-US" dirty="0">
                <a:solidFill>
                  <a:schemeClr val="bg1"/>
                </a:solidFill>
              </a:rPr>
              <a:t>EVs have lower fuel and maintenance costs compared to traditional vehicles, making them an economically attractive choice over the long term.</a:t>
            </a:r>
          </a:p>
          <a:p>
            <a:endParaRPr lang="en-US" dirty="0"/>
          </a:p>
        </p:txBody>
      </p:sp>
      <p:sp>
        <p:nvSpPr>
          <p:cNvPr id="4" name="TextBox 3">
            <a:extLst>
              <a:ext uri="{FF2B5EF4-FFF2-40B4-BE49-F238E27FC236}">
                <a16:creationId xmlns:a16="http://schemas.microsoft.com/office/drawing/2014/main" id="{FA9F8DE3-4CD8-6299-9DFA-6C9F2A6B63DB}"/>
              </a:ext>
            </a:extLst>
          </p:cNvPr>
          <p:cNvSpPr txBox="1"/>
          <p:nvPr/>
        </p:nvSpPr>
        <p:spPr>
          <a:xfrm>
            <a:off x="6318743" y="2486895"/>
            <a:ext cx="3024554" cy="3139321"/>
          </a:xfrm>
          <a:prstGeom prst="rect">
            <a:avLst/>
          </a:prstGeom>
          <a:noFill/>
        </p:spPr>
        <p:txBody>
          <a:bodyPr wrap="square" rtlCol="0">
            <a:spAutoFit/>
          </a:bodyPr>
          <a:lstStyle/>
          <a:p>
            <a:r>
              <a:rPr lang="en-US" b="1" dirty="0">
                <a:solidFill>
                  <a:schemeClr val="accent6"/>
                </a:solidFill>
              </a:rPr>
              <a:t>Environmental concerns:</a:t>
            </a:r>
          </a:p>
          <a:p>
            <a:r>
              <a:rPr lang="en-US" dirty="0">
                <a:solidFill>
                  <a:schemeClr val="bg1"/>
                </a:solidFill>
              </a:rPr>
              <a:t>Growing concerns about climate change and the environment are driving many consumers to choose EVs over traditional internal combustion engine (ICE) vehicles to reduce their carbon footprint and contribute to cleaner air</a:t>
            </a:r>
          </a:p>
          <a:p>
            <a:endParaRPr lang="en-US" dirty="0"/>
          </a:p>
        </p:txBody>
      </p:sp>
      <p:cxnSp>
        <p:nvCxnSpPr>
          <p:cNvPr id="8" name="Straight Connector 7">
            <a:extLst>
              <a:ext uri="{FF2B5EF4-FFF2-40B4-BE49-F238E27FC236}">
                <a16:creationId xmlns:a16="http://schemas.microsoft.com/office/drawing/2014/main" id="{4EE0E701-7017-1168-BFA1-E191A0764C3A}"/>
              </a:ext>
            </a:extLst>
          </p:cNvPr>
          <p:cNvCxnSpPr>
            <a:cxnSpLocks/>
          </p:cNvCxnSpPr>
          <p:nvPr/>
        </p:nvCxnSpPr>
        <p:spPr>
          <a:xfrm>
            <a:off x="6084281" y="1748339"/>
            <a:ext cx="0" cy="338503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C006F26-66F0-6B6B-DD44-F8A029DB1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149" y="1259627"/>
            <a:ext cx="968788" cy="968788"/>
          </a:xfrm>
          <a:prstGeom prst="rect">
            <a:avLst/>
          </a:prstGeom>
        </p:spPr>
      </p:pic>
      <p:pic>
        <p:nvPicPr>
          <p:cNvPr id="15" name="Picture 14">
            <a:extLst>
              <a:ext uri="{FF2B5EF4-FFF2-40B4-BE49-F238E27FC236}">
                <a16:creationId xmlns:a16="http://schemas.microsoft.com/office/drawing/2014/main" id="{5E2AFDCD-FE37-BAE8-C2D6-A9A23D9157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3150" y="1228428"/>
            <a:ext cx="968788" cy="968788"/>
          </a:xfrm>
          <a:prstGeom prst="rect">
            <a:avLst/>
          </a:prstGeom>
        </p:spPr>
      </p:pic>
    </p:spTree>
    <p:extLst>
      <p:ext uri="{BB962C8B-B14F-4D97-AF65-F5344CB8AC3E}">
        <p14:creationId xmlns:p14="http://schemas.microsoft.com/office/powerpoint/2010/main" val="1347238796"/>
      </p:ext>
    </p:extLst>
  </p:cSld>
  <p:clrMapOvr>
    <a:masterClrMapping/>
  </p:clrMapOvr>
  <p:transition spd="slow" advTm="2125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6F05BBAE-F260-EA8F-A9B7-0FCE7819324A}"/>
              </a:ext>
            </a:extLst>
          </p:cNvPr>
          <p:cNvSpPr txBox="1"/>
          <p:nvPr/>
        </p:nvSpPr>
        <p:spPr>
          <a:xfrm>
            <a:off x="1634636" y="3105833"/>
            <a:ext cx="2275743" cy="646331"/>
          </a:xfrm>
          <a:prstGeom prst="rect">
            <a:avLst/>
          </a:prstGeom>
          <a:noFill/>
        </p:spPr>
        <p:txBody>
          <a:bodyPr wrap="square" rtlCol="0">
            <a:spAutoFit/>
          </a:bodyPr>
          <a:lstStyle/>
          <a:p>
            <a:pPr algn="ctr"/>
            <a:r>
              <a:rPr lang="en-US" sz="3600" b="1" dirty="0">
                <a:solidFill>
                  <a:schemeClr val="accent6"/>
                </a:solidFill>
              </a:rPr>
              <a:t>Agenda</a:t>
            </a:r>
          </a:p>
        </p:txBody>
      </p:sp>
      <p:sp>
        <p:nvSpPr>
          <p:cNvPr id="11" name="TextBox 10">
            <a:extLst>
              <a:ext uri="{FF2B5EF4-FFF2-40B4-BE49-F238E27FC236}">
                <a16:creationId xmlns:a16="http://schemas.microsoft.com/office/drawing/2014/main" id="{8E121707-88CE-D0B4-621B-CF17FBFBBED0}"/>
              </a:ext>
            </a:extLst>
          </p:cNvPr>
          <p:cNvSpPr txBox="1"/>
          <p:nvPr/>
        </p:nvSpPr>
        <p:spPr>
          <a:xfrm>
            <a:off x="4954834" y="2135783"/>
            <a:ext cx="4907572" cy="2554545"/>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en-US" sz="2000" dirty="0">
                <a:solidFill>
                  <a:schemeClr val="bg1"/>
                </a:solidFill>
              </a:rPr>
              <a:t>Problem Statement</a:t>
            </a:r>
          </a:p>
          <a:p>
            <a:pPr>
              <a:buClr>
                <a:schemeClr val="accent6"/>
              </a:buClr>
            </a:pPr>
            <a:endParaRPr lang="en-US" sz="2000" dirty="0">
              <a:solidFill>
                <a:schemeClr val="bg1"/>
              </a:solidFill>
            </a:endParaRPr>
          </a:p>
          <a:p>
            <a:pPr marL="285750" indent="-285750">
              <a:buClr>
                <a:schemeClr val="accent6"/>
              </a:buClr>
              <a:buFont typeface="Wingdings" panose="05000000000000000000" pitchFamily="2" charset="2"/>
              <a:buChar char="Ø"/>
            </a:pPr>
            <a:r>
              <a:rPr lang="en-US" sz="2000" dirty="0">
                <a:solidFill>
                  <a:schemeClr val="bg1"/>
                </a:solidFill>
              </a:rPr>
              <a:t>Goal</a:t>
            </a:r>
          </a:p>
          <a:p>
            <a:pPr marL="285750" indent="-285750">
              <a:buClr>
                <a:schemeClr val="accent6"/>
              </a:buClr>
              <a:buFont typeface="Wingdings" panose="05000000000000000000" pitchFamily="2" charset="2"/>
              <a:buChar char="Ø"/>
            </a:pPr>
            <a:endParaRPr lang="en-US" sz="2000" dirty="0">
              <a:solidFill>
                <a:schemeClr val="bg1"/>
              </a:solidFill>
            </a:endParaRPr>
          </a:p>
          <a:p>
            <a:pPr marL="285750" indent="-285750">
              <a:buClr>
                <a:schemeClr val="accent6"/>
              </a:buClr>
              <a:buFont typeface="Wingdings" panose="05000000000000000000" pitchFamily="2" charset="2"/>
              <a:buChar char="Ø"/>
            </a:pPr>
            <a:r>
              <a:rPr lang="en-US" sz="2000" dirty="0">
                <a:solidFill>
                  <a:schemeClr val="bg1"/>
                </a:solidFill>
              </a:rPr>
              <a:t>Getting Familiar with Data</a:t>
            </a:r>
          </a:p>
          <a:p>
            <a:pPr>
              <a:buClr>
                <a:schemeClr val="accent6"/>
              </a:buClr>
            </a:pPr>
            <a:endParaRPr lang="en-US" sz="2000" dirty="0">
              <a:solidFill>
                <a:schemeClr val="bg1"/>
              </a:solidFill>
            </a:endParaRPr>
          </a:p>
          <a:p>
            <a:pPr marL="285750" indent="-285750">
              <a:buClr>
                <a:schemeClr val="accent6"/>
              </a:buClr>
              <a:buFont typeface="Wingdings" panose="05000000000000000000" pitchFamily="2" charset="2"/>
              <a:buChar char="Ø"/>
            </a:pPr>
            <a:r>
              <a:rPr lang="en-US" sz="2000" dirty="0">
                <a:solidFill>
                  <a:schemeClr val="bg1"/>
                </a:solidFill>
              </a:rPr>
              <a:t>Primary and Secondary Questions with Output Visualization and Insights</a:t>
            </a:r>
          </a:p>
        </p:txBody>
      </p:sp>
      <p:cxnSp>
        <p:nvCxnSpPr>
          <p:cNvPr id="13" name="Straight Connector 12">
            <a:extLst>
              <a:ext uri="{FF2B5EF4-FFF2-40B4-BE49-F238E27FC236}">
                <a16:creationId xmlns:a16="http://schemas.microsoft.com/office/drawing/2014/main" id="{8ADA0380-101A-466D-7687-7D95C25B707B}"/>
              </a:ext>
            </a:extLst>
          </p:cNvPr>
          <p:cNvCxnSpPr>
            <a:cxnSpLocks/>
          </p:cNvCxnSpPr>
          <p:nvPr/>
        </p:nvCxnSpPr>
        <p:spPr>
          <a:xfrm>
            <a:off x="4290647" y="2127739"/>
            <a:ext cx="0" cy="26201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425877"/>
      </p:ext>
    </p:extLst>
  </p:cSld>
  <p:clrMapOvr>
    <a:masterClrMapping/>
  </p:clrMapOvr>
  <p:transition spd="slow" advTm="3196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076D5943-E2EF-4313-FA46-59D55B272910}"/>
              </a:ext>
            </a:extLst>
          </p:cNvPr>
          <p:cNvSpPr txBox="1"/>
          <p:nvPr/>
        </p:nvSpPr>
        <p:spPr>
          <a:xfrm>
            <a:off x="1052149" y="2690101"/>
            <a:ext cx="2866293" cy="2308324"/>
          </a:xfrm>
          <a:prstGeom prst="rect">
            <a:avLst/>
          </a:prstGeom>
          <a:noFill/>
        </p:spPr>
        <p:txBody>
          <a:bodyPr wrap="square" rtlCol="0">
            <a:spAutoFit/>
          </a:bodyPr>
          <a:lstStyle/>
          <a:p>
            <a:r>
              <a:rPr lang="en-US" b="1" dirty="0">
                <a:solidFill>
                  <a:schemeClr val="accent6"/>
                </a:solidFill>
              </a:rPr>
              <a:t>Cost Savings:</a:t>
            </a:r>
          </a:p>
          <a:p>
            <a:r>
              <a:rPr lang="en-US" dirty="0">
                <a:solidFill>
                  <a:schemeClr val="bg1"/>
                </a:solidFill>
              </a:rPr>
              <a:t>EVs have lower fuel and maintenance costs compared to traditional vehicles, making them an economically attractive choice over the long term.</a:t>
            </a:r>
          </a:p>
          <a:p>
            <a:endParaRPr lang="en-US" dirty="0"/>
          </a:p>
        </p:txBody>
      </p:sp>
      <p:sp>
        <p:nvSpPr>
          <p:cNvPr id="4" name="TextBox 3">
            <a:extLst>
              <a:ext uri="{FF2B5EF4-FFF2-40B4-BE49-F238E27FC236}">
                <a16:creationId xmlns:a16="http://schemas.microsoft.com/office/drawing/2014/main" id="{FA9F8DE3-4CD8-6299-9DFA-6C9F2A6B63DB}"/>
              </a:ext>
            </a:extLst>
          </p:cNvPr>
          <p:cNvSpPr txBox="1"/>
          <p:nvPr/>
        </p:nvSpPr>
        <p:spPr>
          <a:xfrm>
            <a:off x="4278924" y="2690101"/>
            <a:ext cx="3024554" cy="3139321"/>
          </a:xfrm>
          <a:prstGeom prst="rect">
            <a:avLst/>
          </a:prstGeom>
          <a:noFill/>
        </p:spPr>
        <p:txBody>
          <a:bodyPr wrap="square" rtlCol="0">
            <a:spAutoFit/>
          </a:bodyPr>
          <a:lstStyle/>
          <a:p>
            <a:r>
              <a:rPr lang="en-US" b="1" dirty="0">
                <a:solidFill>
                  <a:schemeClr val="accent6"/>
                </a:solidFill>
              </a:rPr>
              <a:t>Environmental concerns:</a:t>
            </a:r>
          </a:p>
          <a:p>
            <a:r>
              <a:rPr lang="en-US" dirty="0">
                <a:solidFill>
                  <a:schemeClr val="bg1"/>
                </a:solidFill>
              </a:rPr>
              <a:t>Growing concerns about climate change and the environment are driving many consumers to choose EVs over traditional internal combustion engine (ICE) vehicles to reduce their carbon footprint and contribute to cleaner air</a:t>
            </a:r>
          </a:p>
          <a:p>
            <a:endParaRPr lang="en-US" dirty="0"/>
          </a:p>
        </p:txBody>
      </p:sp>
      <p:sp>
        <p:nvSpPr>
          <p:cNvPr id="6" name="TextBox 5">
            <a:extLst>
              <a:ext uri="{FF2B5EF4-FFF2-40B4-BE49-F238E27FC236}">
                <a16:creationId xmlns:a16="http://schemas.microsoft.com/office/drawing/2014/main" id="{B0C56336-FF42-4B4F-6BE5-63985F8E165B}"/>
              </a:ext>
            </a:extLst>
          </p:cNvPr>
          <p:cNvSpPr txBox="1"/>
          <p:nvPr/>
        </p:nvSpPr>
        <p:spPr>
          <a:xfrm>
            <a:off x="7763608" y="2690101"/>
            <a:ext cx="3818794" cy="2862322"/>
          </a:xfrm>
          <a:prstGeom prst="rect">
            <a:avLst/>
          </a:prstGeom>
          <a:noFill/>
        </p:spPr>
        <p:txBody>
          <a:bodyPr wrap="square" rtlCol="0">
            <a:spAutoFit/>
          </a:bodyPr>
          <a:lstStyle/>
          <a:p>
            <a:r>
              <a:rPr lang="en-US" b="1" dirty="0">
                <a:solidFill>
                  <a:schemeClr val="accent6"/>
                </a:solidFill>
              </a:rPr>
              <a:t>Government Incentives and Policies:</a:t>
            </a:r>
          </a:p>
          <a:p>
            <a:r>
              <a:rPr lang="en-US" dirty="0">
                <a:solidFill>
                  <a:schemeClr val="bg1"/>
                </a:solidFill>
              </a:rPr>
              <a:t>Governments are offering financial incentives such as subsidies, tax breaks, and rebates to encourage the purchase of EVs. Many regions are also implementing stricter emissions regulations and planning to phase out ICE vehicles, making EVs a more appealing option.</a:t>
            </a:r>
          </a:p>
          <a:p>
            <a:endParaRPr lang="en-US" dirty="0"/>
          </a:p>
        </p:txBody>
      </p:sp>
      <p:cxnSp>
        <p:nvCxnSpPr>
          <p:cNvPr id="8" name="Straight Connector 7">
            <a:extLst>
              <a:ext uri="{FF2B5EF4-FFF2-40B4-BE49-F238E27FC236}">
                <a16:creationId xmlns:a16="http://schemas.microsoft.com/office/drawing/2014/main" id="{4EE0E701-7017-1168-BFA1-E191A0764C3A}"/>
              </a:ext>
            </a:extLst>
          </p:cNvPr>
          <p:cNvCxnSpPr>
            <a:cxnSpLocks/>
          </p:cNvCxnSpPr>
          <p:nvPr/>
        </p:nvCxnSpPr>
        <p:spPr>
          <a:xfrm>
            <a:off x="4044462" y="1951545"/>
            <a:ext cx="0" cy="3385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C14B96-D959-BB90-26F6-9F2531034520}"/>
              </a:ext>
            </a:extLst>
          </p:cNvPr>
          <p:cNvCxnSpPr>
            <a:cxnSpLocks/>
          </p:cNvCxnSpPr>
          <p:nvPr/>
        </p:nvCxnSpPr>
        <p:spPr>
          <a:xfrm>
            <a:off x="7537939" y="1951545"/>
            <a:ext cx="0" cy="3383011"/>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C006F26-66F0-6B6B-DD44-F8A029DB1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330" y="1462833"/>
            <a:ext cx="968788" cy="968788"/>
          </a:xfrm>
          <a:prstGeom prst="rect">
            <a:avLst/>
          </a:prstGeom>
        </p:spPr>
      </p:pic>
      <p:pic>
        <p:nvPicPr>
          <p:cNvPr id="15" name="Picture 14">
            <a:extLst>
              <a:ext uri="{FF2B5EF4-FFF2-40B4-BE49-F238E27FC236}">
                <a16:creationId xmlns:a16="http://schemas.microsoft.com/office/drawing/2014/main" id="{5E2AFDCD-FE37-BAE8-C2D6-A9A23D9157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331" y="1431634"/>
            <a:ext cx="968788" cy="968788"/>
          </a:xfrm>
          <a:prstGeom prst="rect">
            <a:avLst/>
          </a:prstGeom>
        </p:spPr>
      </p:pic>
      <p:pic>
        <p:nvPicPr>
          <p:cNvPr id="17" name="Picture 16">
            <a:extLst>
              <a:ext uri="{FF2B5EF4-FFF2-40B4-BE49-F238E27FC236}">
                <a16:creationId xmlns:a16="http://schemas.microsoft.com/office/drawing/2014/main" id="{E39C5FF0-6BA7-1AE8-230B-76AC8BDD55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1202" y="1462833"/>
            <a:ext cx="968788" cy="968788"/>
          </a:xfrm>
          <a:prstGeom prst="rect">
            <a:avLst/>
          </a:prstGeom>
        </p:spPr>
      </p:pic>
    </p:spTree>
    <p:extLst>
      <p:ext uri="{BB962C8B-B14F-4D97-AF65-F5344CB8AC3E}">
        <p14:creationId xmlns:p14="http://schemas.microsoft.com/office/powerpoint/2010/main" val="1035546481"/>
      </p:ext>
    </p:extLst>
  </p:cSld>
  <p:clrMapOvr>
    <a:masterClrMapping/>
  </p:clrMapOvr>
  <p:transition spd="slow" advTm="2792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extBox 1">
            <a:extLst>
              <a:ext uri="{FF2B5EF4-FFF2-40B4-BE49-F238E27FC236}">
                <a16:creationId xmlns:a16="http://schemas.microsoft.com/office/drawing/2014/main" id="{A5EFEAFD-6433-56D7-FF7A-37778DF6CD46}"/>
              </a:ext>
            </a:extLst>
          </p:cNvPr>
          <p:cNvSpPr txBox="1"/>
          <p:nvPr/>
        </p:nvSpPr>
        <p:spPr>
          <a:xfrm>
            <a:off x="1406769" y="501162"/>
            <a:ext cx="8590085" cy="646331"/>
          </a:xfrm>
          <a:prstGeom prst="rect">
            <a:avLst/>
          </a:prstGeom>
          <a:noFill/>
        </p:spPr>
        <p:txBody>
          <a:bodyPr wrap="square" rtlCol="0">
            <a:spAutoFit/>
          </a:bodyPr>
          <a:lstStyle/>
          <a:p>
            <a:r>
              <a:rPr lang="en-US" dirty="0">
                <a:solidFill>
                  <a:schemeClr val="bg1"/>
                </a:solidFill>
              </a:rPr>
              <a:t>2. How do government incentives and subsidies impact the adoption rates of 2-wheelers and 4-wheelers? Which states in India provided most subsidies?</a:t>
            </a:r>
          </a:p>
        </p:txBody>
      </p:sp>
      <p:sp>
        <p:nvSpPr>
          <p:cNvPr id="9" name="TextBox 8">
            <a:extLst>
              <a:ext uri="{FF2B5EF4-FFF2-40B4-BE49-F238E27FC236}">
                <a16:creationId xmlns:a16="http://schemas.microsoft.com/office/drawing/2014/main" id="{788B6928-58AC-A521-EECF-0B25C8057EB6}"/>
              </a:ext>
            </a:extLst>
          </p:cNvPr>
          <p:cNvSpPr txBox="1"/>
          <p:nvPr/>
        </p:nvSpPr>
        <p:spPr>
          <a:xfrm>
            <a:off x="1406769" y="2974831"/>
            <a:ext cx="7622930" cy="1477328"/>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en-US" dirty="0">
                <a:solidFill>
                  <a:schemeClr val="bg1"/>
                </a:solidFill>
              </a:rPr>
              <a:t>Reduction in Upfront Cost</a:t>
            </a:r>
          </a:p>
          <a:p>
            <a:pPr>
              <a:buClr>
                <a:schemeClr val="accent6"/>
              </a:buClr>
            </a:pPr>
            <a:endParaRPr lang="en-US" dirty="0">
              <a:solidFill>
                <a:schemeClr val="bg1"/>
              </a:solidFill>
            </a:endParaRPr>
          </a:p>
          <a:p>
            <a:pPr marL="285750" indent="-285750">
              <a:buClr>
                <a:schemeClr val="accent6"/>
              </a:buClr>
              <a:buFont typeface="Wingdings" panose="05000000000000000000" pitchFamily="2" charset="2"/>
              <a:buChar char="Ø"/>
            </a:pPr>
            <a:r>
              <a:rPr lang="en-US" dirty="0">
                <a:solidFill>
                  <a:schemeClr val="bg1"/>
                </a:solidFill>
              </a:rPr>
              <a:t>Expansion of Charging Infrastructure</a:t>
            </a:r>
          </a:p>
          <a:p>
            <a:pPr>
              <a:buClr>
                <a:schemeClr val="accent6"/>
              </a:buClr>
            </a:pPr>
            <a:endParaRPr lang="en-US" dirty="0">
              <a:solidFill>
                <a:schemeClr val="bg1"/>
              </a:solidFill>
            </a:endParaRPr>
          </a:p>
          <a:p>
            <a:pPr marL="285750" indent="-285750">
              <a:buClr>
                <a:schemeClr val="accent6"/>
              </a:buClr>
              <a:buFont typeface="Wingdings" panose="05000000000000000000" pitchFamily="2" charset="2"/>
              <a:buChar char="Ø"/>
            </a:pPr>
            <a:r>
              <a:rPr lang="en-US" dirty="0">
                <a:solidFill>
                  <a:schemeClr val="bg1"/>
                </a:solidFill>
              </a:rPr>
              <a:t>Lower Total Cost of Ownership</a:t>
            </a:r>
          </a:p>
        </p:txBody>
      </p:sp>
      <p:sp>
        <p:nvSpPr>
          <p:cNvPr id="10" name="TextBox 9">
            <a:extLst>
              <a:ext uri="{FF2B5EF4-FFF2-40B4-BE49-F238E27FC236}">
                <a16:creationId xmlns:a16="http://schemas.microsoft.com/office/drawing/2014/main" id="{41B96951-C3AD-1F4A-9FA7-F13C87C1FDE0}"/>
              </a:ext>
            </a:extLst>
          </p:cNvPr>
          <p:cNvSpPr txBox="1"/>
          <p:nvPr/>
        </p:nvSpPr>
        <p:spPr>
          <a:xfrm>
            <a:off x="1406769" y="2005732"/>
            <a:ext cx="8067169" cy="400110"/>
          </a:xfrm>
          <a:prstGeom prst="rect">
            <a:avLst/>
          </a:prstGeom>
          <a:noFill/>
        </p:spPr>
        <p:txBody>
          <a:bodyPr wrap="square" rtlCol="0">
            <a:spAutoFit/>
          </a:bodyPr>
          <a:lstStyle/>
          <a:p>
            <a:r>
              <a:rPr lang="en-US" sz="2000" b="1" dirty="0">
                <a:solidFill>
                  <a:schemeClr val="accent6"/>
                </a:solidFill>
              </a:rPr>
              <a:t>Impact of Government Incentives and Subsidies on EV Adoption Rates:</a:t>
            </a:r>
          </a:p>
        </p:txBody>
      </p:sp>
    </p:spTree>
    <p:custDataLst>
      <p:tags r:id="rId1"/>
    </p:custDataLst>
    <p:extLst>
      <p:ext uri="{BB962C8B-B14F-4D97-AF65-F5344CB8AC3E}">
        <p14:creationId xmlns:p14="http://schemas.microsoft.com/office/powerpoint/2010/main" val="120898362"/>
      </p:ext>
    </p:extLst>
  </p:cSld>
  <p:clrMapOvr>
    <a:masterClrMapping/>
  </p:clrMapOvr>
  <p:transition spd="slow" advTm="9438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2770547B-355A-0C26-1530-88DEFDC7B832}"/>
              </a:ext>
            </a:extLst>
          </p:cNvPr>
          <p:cNvSpPr txBox="1"/>
          <p:nvPr/>
        </p:nvSpPr>
        <p:spPr>
          <a:xfrm>
            <a:off x="1332172" y="672179"/>
            <a:ext cx="6943148" cy="707886"/>
          </a:xfrm>
          <a:prstGeom prst="rect">
            <a:avLst/>
          </a:prstGeom>
          <a:noFill/>
        </p:spPr>
        <p:txBody>
          <a:bodyPr wrap="square" rtlCol="0">
            <a:spAutoFit/>
          </a:bodyPr>
          <a:lstStyle/>
          <a:p>
            <a:r>
              <a:rPr lang="en-US" sz="2000" b="1" dirty="0">
                <a:solidFill>
                  <a:schemeClr val="accent6"/>
                </a:solidFill>
              </a:rPr>
              <a:t>States in India Providing the Most Subsidies:</a:t>
            </a:r>
          </a:p>
          <a:p>
            <a:endParaRPr lang="en-US" sz="2000" b="1" dirty="0">
              <a:solidFill>
                <a:schemeClr val="accent6"/>
              </a:solidFill>
            </a:endParaRPr>
          </a:p>
        </p:txBody>
      </p:sp>
      <p:pic>
        <p:nvPicPr>
          <p:cNvPr id="4" name="Picture 3">
            <a:extLst>
              <a:ext uri="{FF2B5EF4-FFF2-40B4-BE49-F238E27FC236}">
                <a16:creationId xmlns:a16="http://schemas.microsoft.com/office/drawing/2014/main" id="{5DD9981C-A5DD-4A45-1483-339892EB00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2172" y="3468015"/>
            <a:ext cx="2048337" cy="2048337"/>
          </a:xfrm>
          <a:prstGeom prst="rect">
            <a:avLst/>
          </a:prstGeom>
        </p:spPr>
      </p:pic>
      <p:pic>
        <p:nvPicPr>
          <p:cNvPr id="7" name="Picture 6">
            <a:extLst>
              <a:ext uri="{FF2B5EF4-FFF2-40B4-BE49-F238E27FC236}">
                <a16:creationId xmlns:a16="http://schemas.microsoft.com/office/drawing/2014/main" id="{220E7D8B-7EB0-0D68-1E98-CAA2C46109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9852" y="3468015"/>
            <a:ext cx="1981387" cy="1990518"/>
          </a:xfrm>
          <a:prstGeom prst="rect">
            <a:avLst/>
          </a:prstGeom>
        </p:spPr>
      </p:pic>
      <p:pic>
        <p:nvPicPr>
          <p:cNvPr id="10" name="Picture 9">
            <a:extLst>
              <a:ext uri="{FF2B5EF4-FFF2-40B4-BE49-F238E27FC236}">
                <a16:creationId xmlns:a16="http://schemas.microsoft.com/office/drawing/2014/main" id="{6BC3D5E5-E744-5598-BC21-03BBAFCD89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7216" y="3468015"/>
            <a:ext cx="2313898" cy="1997944"/>
          </a:xfrm>
          <a:prstGeom prst="rect">
            <a:avLst/>
          </a:prstGeom>
        </p:spPr>
      </p:pic>
      <p:pic>
        <p:nvPicPr>
          <p:cNvPr id="12" name="Picture 11">
            <a:extLst>
              <a:ext uri="{FF2B5EF4-FFF2-40B4-BE49-F238E27FC236}">
                <a16:creationId xmlns:a16="http://schemas.microsoft.com/office/drawing/2014/main" id="{D1C16F04-3F6F-C8BF-0920-3AC7FD960C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7304" y="1219841"/>
            <a:ext cx="5035987" cy="1495650"/>
          </a:xfrm>
          <a:prstGeom prst="rect">
            <a:avLst/>
          </a:prstGeom>
        </p:spPr>
      </p:pic>
      <p:sp>
        <p:nvSpPr>
          <p:cNvPr id="13" name="TextBox 12">
            <a:extLst>
              <a:ext uri="{FF2B5EF4-FFF2-40B4-BE49-F238E27FC236}">
                <a16:creationId xmlns:a16="http://schemas.microsoft.com/office/drawing/2014/main" id="{63C2061F-914B-7F51-155B-5EBBFB92029C}"/>
              </a:ext>
            </a:extLst>
          </p:cNvPr>
          <p:cNvSpPr txBox="1"/>
          <p:nvPr/>
        </p:nvSpPr>
        <p:spPr>
          <a:xfrm>
            <a:off x="1529685" y="5644387"/>
            <a:ext cx="1653309" cy="400110"/>
          </a:xfrm>
          <a:prstGeom prst="rect">
            <a:avLst/>
          </a:prstGeom>
          <a:noFill/>
        </p:spPr>
        <p:txBody>
          <a:bodyPr wrap="square" rtlCol="0">
            <a:spAutoFit/>
          </a:bodyPr>
          <a:lstStyle/>
          <a:p>
            <a:pPr algn="ctr"/>
            <a:r>
              <a:rPr lang="en-US" sz="2000" b="1" dirty="0">
                <a:solidFill>
                  <a:schemeClr val="accent6"/>
                </a:solidFill>
              </a:rPr>
              <a:t>Delhi</a:t>
            </a:r>
          </a:p>
        </p:txBody>
      </p:sp>
      <p:sp>
        <p:nvSpPr>
          <p:cNvPr id="16" name="TextBox 15">
            <a:extLst>
              <a:ext uri="{FF2B5EF4-FFF2-40B4-BE49-F238E27FC236}">
                <a16:creationId xmlns:a16="http://schemas.microsoft.com/office/drawing/2014/main" id="{6A6A8299-35AF-3447-BA67-F9D43211F8EB}"/>
              </a:ext>
            </a:extLst>
          </p:cNvPr>
          <p:cNvSpPr txBox="1"/>
          <p:nvPr/>
        </p:nvSpPr>
        <p:spPr>
          <a:xfrm>
            <a:off x="8552532" y="5644387"/>
            <a:ext cx="1653309" cy="400110"/>
          </a:xfrm>
          <a:prstGeom prst="rect">
            <a:avLst/>
          </a:prstGeom>
          <a:noFill/>
        </p:spPr>
        <p:txBody>
          <a:bodyPr wrap="square" rtlCol="0">
            <a:spAutoFit/>
          </a:bodyPr>
          <a:lstStyle/>
          <a:p>
            <a:pPr algn="ctr"/>
            <a:r>
              <a:rPr lang="en-US" sz="2000" b="1" dirty="0">
                <a:solidFill>
                  <a:schemeClr val="accent6"/>
                </a:solidFill>
              </a:rPr>
              <a:t>Maharashtra</a:t>
            </a:r>
          </a:p>
        </p:txBody>
      </p:sp>
      <p:sp>
        <p:nvSpPr>
          <p:cNvPr id="17" name="TextBox 16">
            <a:extLst>
              <a:ext uri="{FF2B5EF4-FFF2-40B4-BE49-F238E27FC236}">
                <a16:creationId xmlns:a16="http://schemas.microsoft.com/office/drawing/2014/main" id="{84009BB2-9F9A-91AB-EB3D-D696F1A25B26}"/>
              </a:ext>
            </a:extLst>
          </p:cNvPr>
          <p:cNvSpPr txBox="1"/>
          <p:nvPr/>
        </p:nvSpPr>
        <p:spPr>
          <a:xfrm>
            <a:off x="5006696" y="5638159"/>
            <a:ext cx="1653309" cy="400110"/>
          </a:xfrm>
          <a:prstGeom prst="rect">
            <a:avLst/>
          </a:prstGeom>
          <a:noFill/>
        </p:spPr>
        <p:txBody>
          <a:bodyPr wrap="square" rtlCol="0">
            <a:spAutoFit/>
          </a:bodyPr>
          <a:lstStyle/>
          <a:p>
            <a:pPr algn="ctr"/>
            <a:r>
              <a:rPr lang="en-US" sz="2000" b="1" dirty="0">
                <a:solidFill>
                  <a:schemeClr val="accent6"/>
                </a:solidFill>
              </a:rPr>
              <a:t>Gujarat</a:t>
            </a:r>
          </a:p>
        </p:txBody>
      </p:sp>
    </p:spTree>
    <p:custDataLst>
      <p:tags r:id="rId1"/>
    </p:custDataLst>
    <p:extLst>
      <p:ext uri="{BB962C8B-B14F-4D97-AF65-F5344CB8AC3E}">
        <p14:creationId xmlns:p14="http://schemas.microsoft.com/office/powerpoint/2010/main" val="383331480"/>
      </p:ext>
    </p:extLst>
  </p:cSld>
  <p:clrMapOvr>
    <a:masterClrMapping/>
  </p:clrMapOvr>
  <p:transition spd="slow" advTm="3452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5EFEAFD-6433-56D7-FF7A-37778DF6CD46}"/>
              </a:ext>
            </a:extLst>
          </p:cNvPr>
          <p:cNvSpPr txBox="1"/>
          <p:nvPr/>
        </p:nvSpPr>
        <p:spPr>
          <a:xfrm>
            <a:off x="1406769" y="501162"/>
            <a:ext cx="8590085" cy="646331"/>
          </a:xfrm>
          <a:prstGeom prst="rect">
            <a:avLst/>
          </a:prstGeom>
          <a:noFill/>
        </p:spPr>
        <p:txBody>
          <a:bodyPr wrap="square" rtlCol="0">
            <a:spAutoFit/>
          </a:bodyPr>
          <a:lstStyle/>
          <a:p>
            <a:r>
              <a:rPr lang="en-US" dirty="0">
                <a:solidFill>
                  <a:schemeClr val="bg1"/>
                </a:solidFill>
              </a:rPr>
              <a:t>3. How does the availability of charging stations infrastructure correlate with the EV sales and penetration rates in the top 5 states?</a:t>
            </a:r>
          </a:p>
        </p:txBody>
      </p:sp>
      <p:pic>
        <p:nvPicPr>
          <p:cNvPr id="17" name="Picture 16">
            <a:extLst>
              <a:ext uri="{FF2B5EF4-FFF2-40B4-BE49-F238E27FC236}">
                <a16:creationId xmlns:a16="http://schemas.microsoft.com/office/drawing/2014/main" id="{83AC87D6-50F8-F1A8-30ED-AF971EC147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424" y="2048425"/>
            <a:ext cx="5302092" cy="2338847"/>
          </a:xfrm>
          <a:prstGeom prst="rect">
            <a:avLst/>
          </a:prstGeom>
        </p:spPr>
      </p:pic>
    </p:spTree>
    <p:extLst>
      <p:ext uri="{BB962C8B-B14F-4D97-AF65-F5344CB8AC3E}">
        <p14:creationId xmlns:p14="http://schemas.microsoft.com/office/powerpoint/2010/main" val="2248913698"/>
      </p:ext>
    </p:extLst>
  </p:cSld>
  <p:clrMapOvr>
    <a:masterClrMapping/>
  </p:clrMapOvr>
  <p:transition spd="slow" advTm="3053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09E92638-F7A8-7B88-1427-BC8404B90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8003" y="592943"/>
            <a:ext cx="1501270" cy="975445"/>
          </a:xfrm>
          <a:prstGeom prst="rect">
            <a:avLst/>
          </a:prstGeom>
        </p:spPr>
      </p:pic>
      <p:pic>
        <p:nvPicPr>
          <p:cNvPr id="11" name="Picture 10">
            <a:extLst>
              <a:ext uri="{FF2B5EF4-FFF2-40B4-BE49-F238E27FC236}">
                <a16:creationId xmlns:a16="http://schemas.microsoft.com/office/drawing/2014/main" id="{C581E87F-228B-29F1-B435-936BF9BDAA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8248" y="1827297"/>
            <a:ext cx="3680779" cy="2926334"/>
          </a:xfrm>
          <a:prstGeom prst="rect">
            <a:avLst/>
          </a:prstGeom>
        </p:spPr>
      </p:pic>
      <p:pic>
        <p:nvPicPr>
          <p:cNvPr id="13" name="Picture 12">
            <a:extLst>
              <a:ext uri="{FF2B5EF4-FFF2-40B4-BE49-F238E27FC236}">
                <a16:creationId xmlns:a16="http://schemas.microsoft.com/office/drawing/2014/main" id="{04678C56-2BE6-D212-DDC2-51C2D1EA49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7774" y="675612"/>
            <a:ext cx="1455546" cy="929721"/>
          </a:xfrm>
          <a:prstGeom prst="rect">
            <a:avLst/>
          </a:prstGeom>
        </p:spPr>
      </p:pic>
      <p:pic>
        <p:nvPicPr>
          <p:cNvPr id="15" name="Picture 14">
            <a:extLst>
              <a:ext uri="{FF2B5EF4-FFF2-40B4-BE49-F238E27FC236}">
                <a16:creationId xmlns:a16="http://schemas.microsoft.com/office/drawing/2014/main" id="{ED2064B2-05FF-F48A-E63F-49AE67E2D0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8968" y="1834918"/>
            <a:ext cx="3673158" cy="2918713"/>
          </a:xfrm>
          <a:prstGeom prst="rect">
            <a:avLst/>
          </a:prstGeom>
        </p:spPr>
      </p:pic>
      <p:sp>
        <p:nvSpPr>
          <p:cNvPr id="2" name="TextBox 1">
            <a:extLst>
              <a:ext uri="{FF2B5EF4-FFF2-40B4-BE49-F238E27FC236}">
                <a16:creationId xmlns:a16="http://schemas.microsoft.com/office/drawing/2014/main" id="{416B0032-FDA6-5D1F-2229-AA09B4FD0811}"/>
              </a:ext>
            </a:extLst>
          </p:cNvPr>
          <p:cNvSpPr txBox="1"/>
          <p:nvPr/>
        </p:nvSpPr>
        <p:spPr>
          <a:xfrm>
            <a:off x="1189137" y="5233481"/>
            <a:ext cx="8538523" cy="2031325"/>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en-US" dirty="0">
                <a:solidFill>
                  <a:schemeClr val="bg1"/>
                </a:solidFill>
              </a:rPr>
              <a:t>The correlation coefficient 0.54 between No. of PCS and EV sales indicates a positive correlation as the No of EVs sold increases the No. of Public Charging Stations also Increase.</a:t>
            </a:r>
          </a:p>
          <a:p>
            <a:pPr marL="285750" indent="-285750">
              <a:buClr>
                <a:schemeClr val="accent6"/>
              </a:buClr>
              <a:buFont typeface="Wingdings" panose="05000000000000000000" pitchFamily="2" charset="2"/>
              <a:buChar char="Ø"/>
            </a:pPr>
            <a:r>
              <a:rPr lang="en-US" dirty="0">
                <a:solidFill>
                  <a:schemeClr val="bg1"/>
                </a:solidFill>
              </a:rPr>
              <a:t>The correlation coefficient 0.24 between No. of PCS and Penetration rate indicates a weak positive correlation.</a:t>
            </a:r>
          </a:p>
          <a:p>
            <a:endParaRPr lang="en-US" dirty="0"/>
          </a:p>
          <a:p>
            <a:endParaRPr lang="en-US" dirty="0"/>
          </a:p>
        </p:txBody>
      </p:sp>
    </p:spTree>
    <p:extLst>
      <p:ext uri="{BB962C8B-B14F-4D97-AF65-F5344CB8AC3E}">
        <p14:creationId xmlns:p14="http://schemas.microsoft.com/office/powerpoint/2010/main" val="3149197000"/>
      </p:ext>
    </p:extLst>
  </p:cSld>
  <p:clrMapOvr>
    <a:masterClrMapping/>
  </p:clrMapOvr>
  <p:transition spd="slow" advTm="34156">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5EFEAFD-6433-56D7-FF7A-37778DF6CD46}"/>
              </a:ext>
            </a:extLst>
          </p:cNvPr>
          <p:cNvSpPr txBox="1"/>
          <p:nvPr/>
        </p:nvSpPr>
        <p:spPr>
          <a:xfrm>
            <a:off x="1406769" y="501162"/>
            <a:ext cx="8590085" cy="646331"/>
          </a:xfrm>
          <a:prstGeom prst="rect">
            <a:avLst/>
          </a:prstGeom>
          <a:noFill/>
        </p:spPr>
        <p:txBody>
          <a:bodyPr wrap="square" rtlCol="0">
            <a:spAutoFit/>
          </a:bodyPr>
          <a:lstStyle/>
          <a:p>
            <a:r>
              <a:rPr lang="en-US" dirty="0">
                <a:solidFill>
                  <a:schemeClr val="bg1"/>
                </a:solidFill>
              </a:rPr>
              <a:t>4. Who should be the brand ambassador if AtliQ Motors launches their EV/Hybrid vehicles in India and why?</a:t>
            </a:r>
          </a:p>
        </p:txBody>
      </p:sp>
      <p:grpSp>
        <p:nvGrpSpPr>
          <p:cNvPr id="3" name="Group 2">
            <a:extLst>
              <a:ext uri="{FF2B5EF4-FFF2-40B4-BE49-F238E27FC236}">
                <a16:creationId xmlns:a16="http://schemas.microsoft.com/office/drawing/2014/main" id="{B47FBC33-349E-158C-F057-144DEDB19FF3}"/>
              </a:ext>
            </a:extLst>
          </p:cNvPr>
          <p:cNvGrpSpPr/>
          <p:nvPr/>
        </p:nvGrpSpPr>
        <p:grpSpPr>
          <a:xfrm>
            <a:off x="5377239" y="2686038"/>
            <a:ext cx="1437522" cy="1485923"/>
            <a:chOff x="775543" y="175098"/>
            <a:chExt cx="1114303" cy="1242612"/>
          </a:xfrm>
        </p:grpSpPr>
        <p:pic>
          <p:nvPicPr>
            <p:cNvPr id="4" name="Picture 3">
              <a:extLst>
                <a:ext uri="{FF2B5EF4-FFF2-40B4-BE49-F238E27FC236}">
                  <a16:creationId xmlns:a16="http://schemas.microsoft.com/office/drawing/2014/main" id="{268B4EFF-55AB-6C29-A80F-9DB7B80AC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412" y="175098"/>
              <a:ext cx="944567" cy="924332"/>
            </a:xfrm>
            <a:prstGeom prst="rect">
              <a:avLst/>
            </a:prstGeom>
          </p:spPr>
        </p:pic>
        <p:sp>
          <p:nvSpPr>
            <p:cNvPr id="6" name="TextBox 5">
              <a:extLst>
                <a:ext uri="{FF2B5EF4-FFF2-40B4-BE49-F238E27FC236}">
                  <a16:creationId xmlns:a16="http://schemas.microsoft.com/office/drawing/2014/main" id="{01263D97-2219-2530-48FC-3553E8A7537A}"/>
                </a:ext>
              </a:extLst>
            </p:cNvPr>
            <p:cNvSpPr txBox="1"/>
            <p:nvPr/>
          </p:nvSpPr>
          <p:spPr>
            <a:xfrm>
              <a:off x="775543" y="1048378"/>
              <a:ext cx="1114303" cy="369332"/>
            </a:xfrm>
            <a:prstGeom prst="rect">
              <a:avLst/>
            </a:prstGeom>
            <a:noFill/>
          </p:spPr>
          <p:txBody>
            <a:bodyPr wrap="square" rtlCol="0">
              <a:spAutoFit/>
            </a:bodyPr>
            <a:lstStyle/>
            <a:p>
              <a:pPr algn="ctr"/>
              <a:r>
                <a:rPr lang="en-US" b="1" dirty="0">
                  <a:solidFill>
                    <a:srgbClr val="E4643C"/>
                  </a:solidFill>
                  <a:latin typeface="Aptos Display" panose="020B0004020202020204" pitchFamily="34" charset="0"/>
                </a:rPr>
                <a:t>Motors</a:t>
              </a:r>
            </a:p>
          </p:txBody>
        </p:sp>
      </p:grpSp>
      <p:pic>
        <p:nvPicPr>
          <p:cNvPr id="8" name="Picture 7">
            <a:extLst>
              <a:ext uri="{FF2B5EF4-FFF2-40B4-BE49-F238E27FC236}">
                <a16:creationId xmlns:a16="http://schemas.microsoft.com/office/drawing/2014/main" id="{C0054B52-C344-B625-82E5-7C2139E46F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19" y="1924050"/>
            <a:ext cx="8590085" cy="4933950"/>
          </a:xfrm>
          <a:prstGeom prst="rect">
            <a:avLst/>
          </a:prstGeom>
        </p:spPr>
      </p:pic>
    </p:spTree>
    <p:extLst>
      <p:ext uri="{BB962C8B-B14F-4D97-AF65-F5344CB8AC3E}">
        <p14:creationId xmlns:p14="http://schemas.microsoft.com/office/powerpoint/2010/main" val="4209713565"/>
      </p:ext>
    </p:extLst>
  </p:cSld>
  <p:clrMapOvr>
    <a:masterClrMapping/>
  </p:clrMapOvr>
  <p:transition spd="slow" advTm="41165">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5EFEAFD-6433-56D7-FF7A-37778DF6CD46}"/>
              </a:ext>
            </a:extLst>
          </p:cNvPr>
          <p:cNvSpPr txBox="1"/>
          <p:nvPr/>
        </p:nvSpPr>
        <p:spPr>
          <a:xfrm>
            <a:off x="1406769" y="501162"/>
            <a:ext cx="8590085" cy="369332"/>
          </a:xfrm>
          <a:prstGeom prst="rect">
            <a:avLst/>
          </a:prstGeom>
          <a:noFill/>
        </p:spPr>
        <p:txBody>
          <a:bodyPr wrap="square" rtlCol="0">
            <a:spAutoFit/>
          </a:bodyPr>
          <a:lstStyle/>
          <a:p>
            <a:r>
              <a:rPr lang="en-US" dirty="0">
                <a:solidFill>
                  <a:schemeClr val="bg1"/>
                </a:solidFill>
              </a:rPr>
              <a:t>5. Which state of India is ideal to start the manufacturing unit? </a:t>
            </a:r>
          </a:p>
        </p:txBody>
      </p:sp>
      <p:pic>
        <p:nvPicPr>
          <p:cNvPr id="4" name="Picture 3">
            <a:extLst>
              <a:ext uri="{FF2B5EF4-FFF2-40B4-BE49-F238E27FC236}">
                <a16:creationId xmlns:a16="http://schemas.microsoft.com/office/drawing/2014/main" id="{413C7431-374E-6B46-DDD7-8BA29D0B9E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9386" y="2574701"/>
            <a:ext cx="2712269" cy="2341920"/>
          </a:xfrm>
          <a:prstGeom prst="rect">
            <a:avLst/>
          </a:prstGeom>
        </p:spPr>
      </p:pic>
      <p:sp>
        <p:nvSpPr>
          <p:cNvPr id="7" name="TextBox 6">
            <a:extLst>
              <a:ext uri="{FF2B5EF4-FFF2-40B4-BE49-F238E27FC236}">
                <a16:creationId xmlns:a16="http://schemas.microsoft.com/office/drawing/2014/main" id="{5EC20256-34B4-5C55-1A22-D1DE577B0401}"/>
              </a:ext>
            </a:extLst>
          </p:cNvPr>
          <p:cNvSpPr txBox="1"/>
          <p:nvPr/>
        </p:nvSpPr>
        <p:spPr>
          <a:xfrm>
            <a:off x="1898805" y="2268333"/>
            <a:ext cx="4706276" cy="1477328"/>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en-US" dirty="0">
                <a:solidFill>
                  <a:schemeClr val="bg1"/>
                </a:solidFill>
              </a:rPr>
              <a:t>Subsidies and Incentives</a:t>
            </a:r>
          </a:p>
          <a:p>
            <a:pPr marL="285750" indent="-285750">
              <a:buClr>
                <a:schemeClr val="accent6"/>
              </a:buClr>
              <a:buFont typeface="Wingdings" panose="05000000000000000000" pitchFamily="2" charset="2"/>
              <a:buChar char="Ø"/>
            </a:pPr>
            <a:endParaRPr lang="en-US" dirty="0">
              <a:solidFill>
                <a:schemeClr val="bg1"/>
              </a:solidFill>
            </a:endParaRPr>
          </a:p>
          <a:p>
            <a:pPr marL="285750" indent="-285750">
              <a:buClr>
                <a:schemeClr val="accent6"/>
              </a:buClr>
              <a:buFont typeface="Wingdings" panose="05000000000000000000" pitchFamily="2" charset="2"/>
              <a:buChar char="Ø"/>
            </a:pPr>
            <a:r>
              <a:rPr lang="en-US" dirty="0">
                <a:solidFill>
                  <a:schemeClr val="bg1"/>
                </a:solidFill>
              </a:rPr>
              <a:t>Ease of doing Business </a:t>
            </a:r>
          </a:p>
          <a:p>
            <a:pPr>
              <a:buClr>
                <a:schemeClr val="accent6"/>
              </a:buClr>
            </a:pPr>
            <a:endParaRPr lang="en-US" dirty="0">
              <a:solidFill>
                <a:schemeClr val="bg1"/>
              </a:solidFill>
            </a:endParaRPr>
          </a:p>
          <a:p>
            <a:pPr marL="285750" indent="-285750">
              <a:buClr>
                <a:schemeClr val="accent6"/>
              </a:buClr>
              <a:buFont typeface="Wingdings" panose="05000000000000000000" pitchFamily="2" charset="2"/>
              <a:buChar char="Ø"/>
            </a:pPr>
            <a:r>
              <a:rPr lang="en-US" dirty="0">
                <a:solidFill>
                  <a:schemeClr val="bg1"/>
                </a:solidFill>
              </a:rPr>
              <a:t>Stable Governance</a:t>
            </a:r>
          </a:p>
        </p:txBody>
      </p:sp>
      <p:sp>
        <p:nvSpPr>
          <p:cNvPr id="9" name="TextBox 8">
            <a:extLst>
              <a:ext uri="{FF2B5EF4-FFF2-40B4-BE49-F238E27FC236}">
                <a16:creationId xmlns:a16="http://schemas.microsoft.com/office/drawing/2014/main" id="{3CC34EAE-902C-1169-0E79-55B2E0E6C231}"/>
              </a:ext>
            </a:extLst>
          </p:cNvPr>
          <p:cNvSpPr txBox="1"/>
          <p:nvPr/>
        </p:nvSpPr>
        <p:spPr>
          <a:xfrm>
            <a:off x="7618867" y="1777648"/>
            <a:ext cx="1653309" cy="584775"/>
          </a:xfrm>
          <a:prstGeom prst="rect">
            <a:avLst/>
          </a:prstGeom>
          <a:noFill/>
        </p:spPr>
        <p:txBody>
          <a:bodyPr wrap="square" rtlCol="0">
            <a:spAutoFit/>
          </a:bodyPr>
          <a:lstStyle/>
          <a:p>
            <a:pPr algn="ctr"/>
            <a:r>
              <a:rPr lang="en-US" sz="3200" b="1" dirty="0">
                <a:solidFill>
                  <a:schemeClr val="accent6"/>
                </a:solidFill>
              </a:rPr>
              <a:t>Gujarat</a:t>
            </a:r>
          </a:p>
        </p:txBody>
      </p:sp>
    </p:spTree>
    <p:custDataLst>
      <p:tags r:id="rId1"/>
    </p:custDataLst>
    <p:extLst>
      <p:ext uri="{BB962C8B-B14F-4D97-AF65-F5344CB8AC3E}">
        <p14:creationId xmlns:p14="http://schemas.microsoft.com/office/powerpoint/2010/main" val="3928988863"/>
      </p:ext>
    </p:extLst>
  </p:cSld>
  <p:clrMapOvr>
    <a:masterClrMapping/>
  </p:clrMapOvr>
  <p:transition spd="slow" advTm="6097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5EFEAFD-6433-56D7-FF7A-37778DF6CD46}"/>
              </a:ext>
            </a:extLst>
          </p:cNvPr>
          <p:cNvSpPr txBox="1"/>
          <p:nvPr/>
        </p:nvSpPr>
        <p:spPr>
          <a:xfrm>
            <a:off x="1406769" y="501162"/>
            <a:ext cx="8590085" cy="369332"/>
          </a:xfrm>
          <a:prstGeom prst="rect">
            <a:avLst/>
          </a:prstGeom>
          <a:noFill/>
        </p:spPr>
        <p:txBody>
          <a:bodyPr wrap="square" rtlCol="0">
            <a:spAutoFit/>
          </a:bodyPr>
          <a:lstStyle/>
          <a:p>
            <a:r>
              <a:rPr lang="en-US" dirty="0">
                <a:solidFill>
                  <a:schemeClr val="bg1"/>
                </a:solidFill>
              </a:rPr>
              <a:t>6. top 3 recommendations for AtliQ Motors.</a:t>
            </a:r>
          </a:p>
        </p:txBody>
      </p:sp>
      <p:sp>
        <p:nvSpPr>
          <p:cNvPr id="3" name="TextBox 2">
            <a:extLst>
              <a:ext uri="{FF2B5EF4-FFF2-40B4-BE49-F238E27FC236}">
                <a16:creationId xmlns:a16="http://schemas.microsoft.com/office/drawing/2014/main" id="{F398C325-F38C-E022-6972-C48FEBBC5C5F}"/>
              </a:ext>
            </a:extLst>
          </p:cNvPr>
          <p:cNvSpPr txBox="1"/>
          <p:nvPr/>
        </p:nvSpPr>
        <p:spPr>
          <a:xfrm>
            <a:off x="1406769" y="1527048"/>
            <a:ext cx="9107424" cy="3693319"/>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en-US" b="1" dirty="0">
                <a:solidFill>
                  <a:schemeClr val="accent6"/>
                </a:solidFill>
              </a:rPr>
              <a:t>Focus on 2-Wheeler EVs:</a:t>
            </a:r>
          </a:p>
          <a:p>
            <a:r>
              <a:rPr lang="en-US" dirty="0">
                <a:solidFill>
                  <a:schemeClr val="bg1"/>
                </a:solidFill>
              </a:rPr>
              <a:t>prioritizing the launch of new 2-wheeler models will allow AtliQ Motors to tap into the   growing demand and capture a larger market share. Offering a range of models entry-level to premium can address various consumer needs and price points.</a:t>
            </a:r>
          </a:p>
          <a:p>
            <a:pPr marL="285750" indent="-285750">
              <a:buClr>
                <a:schemeClr val="accent6"/>
              </a:buClr>
              <a:buFont typeface="Wingdings" panose="05000000000000000000" pitchFamily="2" charset="2"/>
              <a:buChar char="Ø"/>
            </a:pPr>
            <a:r>
              <a:rPr lang="en-US" b="1" dirty="0">
                <a:solidFill>
                  <a:schemeClr val="accent6"/>
                </a:solidFill>
              </a:rPr>
              <a:t>Target Key Regional Markets:</a:t>
            </a:r>
          </a:p>
          <a:p>
            <a:r>
              <a:rPr lang="en-US" dirty="0">
                <a:solidFill>
                  <a:schemeClr val="bg1"/>
                </a:solidFill>
              </a:rPr>
              <a:t>launching new models in regions with high market share and revenue, with targeted marketing and strong local partnerships will maximize reach and sales, promoting the benefits of EVs in the regions with high penetration rate and offering incentives or promotional deals can attract eco-conscious consumers.</a:t>
            </a:r>
          </a:p>
          <a:p>
            <a:pPr marL="285750" indent="-285750">
              <a:buFont typeface="Wingdings" panose="05000000000000000000" pitchFamily="2" charset="2"/>
              <a:buChar char="Ø"/>
            </a:pPr>
            <a:r>
              <a:rPr lang="en-US" b="1" dirty="0">
                <a:solidFill>
                  <a:schemeClr val="accent6"/>
                </a:solidFill>
              </a:rPr>
              <a:t>Expand Charging Infrastructure:</a:t>
            </a:r>
          </a:p>
          <a:p>
            <a:r>
              <a:rPr lang="en-US" dirty="0">
                <a:solidFill>
                  <a:schemeClr val="bg1"/>
                </a:solidFill>
              </a:rPr>
              <a:t>Partnering with local businesses and charging network providers to expand charging infrastructure, combined with offering convenient home charging solutions, This can improve accessibility and convenience, supporting increased EV sales.</a:t>
            </a:r>
          </a:p>
        </p:txBody>
      </p:sp>
    </p:spTree>
    <p:custDataLst>
      <p:tags r:id="rId1"/>
    </p:custDataLst>
    <p:extLst>
      <p:ext uri="{BB962C8B-B14F-4D97-AF65-F5344CB8AC3E}">
        <p14:creationId xmlns:p14="http://schemas.microsoft.com/office/powerpoint/2010/main" val="148177341"/>
      </p:ext>
    </p:extLst>
  </p:cSld>
  <p:clrMapOvr>
    <a:masterClrMapping/>
  </p:clrMapOvr>
  <p:transition spd="slow" advTm="8381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302B7FC-1670-48D2-DE09-99F998EDA4AB}"/>
              </a:ext>
            </a:extLst>
          </p:cNvPr>
          <p:cNvSpPr txBox="1"/>
          <p:nvPr/>
        </p:nvSpPr>
        <p:spPr>
          <a:xfrm>
            <a:off x="2444257" y="3044279"/>
            <a:ext cx="7303486" cy="769441"/>
          </a:xfrm>
          <a:prstGeom prst="rect">
            <a:avLst/>
          </a:prstGeom>
          <a:noFill/>
        </p:spPr>
        <p:txBody>
          <a:bodyPr wrap="square" rtlCol="0">
            <a:spAutoFit/>
          </a:bodyPr>
          <a:lstStyle/>
          <a:p>
            <a:pPr algn="ctr"/>
            <a:r>
              <a:rPr lang="en-US" sz="4400" b="1" i="1" dirty="0">
                <a:solidFill>
                  <a:schemeClr val="accent6"/>
                </a:solidFill>
              </a:rPr>
              <a:t>THANK YOU</a:t>
            </a:r>
          </a:p>
        </p:txBody>
      </p:sp>
    </p:spTree>
    <p:extLst>
      <p:ext uri="{BB962C8B-B14F-4D97-AF65-F5344CB8AC3E}">
        <p14:creationId xmlns:p14="http://schemas.microsoft.com/office/powerpoint/2010/main" val="17151784"/>
      </p:ext>
    </p:extLst>
  </p:cSld>
  <p:clrMapOvr>
    <a:masterClrMapping/>
  </p:clrMapOvr>
  <p:transition spd="slow" advTm="792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6F05BBAE-F260-EA8F-A9B7-0FCE7819324A}"/>
              </a:ext>
            </a:extLst>
          </p:cNvPr>
          <p:cNvSpPr txBox="1"/>
          <p:nvPr/>
        </p:nvSpPr>
        <p:spPr>
          <a:xfrm>
            <a:off x="3923382" y="1503487"/>
            <a:ext cx="4345232" cy="646331"/>
          </a:xfrm>
          <a:prstGeom prst="rect">
            <a:avLst/>
          </a:prstGeom>
          <a:noFill/>
        </p:spPr>
        <p:txBody>
          <a:bodyPr wrap="square" rtlCol="0">
            <a:spAutoFit/>
          </a:bodyPr>
          <a:lstStyle/>
          <a:p>
            <a:pPr algn="ctr"/>
            <a:r>
              <a:rPr lang="en-US" sz="3600" b="1" dirty="0">
                <a:solidFill>
                  <a:schemeClr val="accent6"/>
                </a:solidFill>
              </a:rPr>
              <a:t>Problem Statement</a:t>
            </a:r>
          </a:p>
        </p:txBody>
      </p:sp>
      <p:cxnSp>
        <p:nvCxnSpPr>
          <p:cNvPr id="13" name="Straight Connector 12">
            <a:extLst>
              <a:ext uri="{FF2B5EF4-FFF2-40B4-BE49-F238E27FC236}">
                <a16:creationId xmlns:a16="http://schemas.microsoft.com/office/drawing/2014/main" id="{8ADA0380-101A-466D-7687-7D95C25B707B}"/>
              </a:ext>
            </a:extLst>
          </p:cNvPr>
          <p:cNvCxnSpPr>
            <a:cxnSpLocks/>
          </p:cNvCxnSpPr>
          <p:nvPr/>
        </p:nvCxnSpPr>
        <p:spPr>
          <a:xfrm>
            <a:off x="2851637" y="2444261"/>
            <a:ext cx="6488723"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302B7FC-1670-48D2-DE09-99F998EDA4AB}"/>
              </a:ext>
            </a:extLst>
          </p:cNvPr>
          <p:cNvSpPr txBox="1"/>
          <p:nvPr/>
        </p:nvSpPr>
        <p:spPr>
          <a:xfrm>
            <a:off x="1717430" y="2835419"/>
            <a:ext cx="8757139" cy="1477328"/>
          </a:xfrm>
          <a:prstGeom prst="rect">
            <a:avLst/>
          </a:prstGeom>
          <a:noFill/>
        </p:spPr>
        <p:txBody>
          <a:bodyPr wrap="square" rtlCol="0">
            <a:spAutoFit/>
          </a:bodyPr>
          <a:lstStyle/>
          <a:p>
            <a:r>
              <a:rPr lang="en-US" dirty="0">
                <a:solidFill>
                  <a:schemeClr val="bg1"/>
                </a:solidFill>
              </a:rPr>
              <a:t>AtliQ Motors, a leading EV manufacturer from USA, with a 25% market share in North America's electric and hybrid vehicle segment, plans to expand into India, where their current market share is less than 2%, they aim to introduce their bestselling models in India. Bruce Haryali, the chief of AtliQ Motors India, has tasked the data analytics team to conduct a detailed market study on India's EVs.</a:t>
            </a:r>
          </a:p>
        </p:txBody>
      </p:sp>
      <p:grpSp>
        <p:nvGrpSpPr>
          <p:cNvPr id="16" name="Group 15">
            <a:extLst>
              <a:ext uri="{FF2B5EF4-FFF2-40B4-BE49-F238E27FC236}">
                <a16:creationId xmlns:a16="http://schemas.microsoft.com/office/drawing/2014/main" id="{4F984064-DB8D-1599-EB1B-EAC31E64C826}"/>
              </a:ext>
            </a:extLst>
          </p:cNvPr>
          <p:cNvGrpSpPr/>
          <p:nvPr/>
        </p:nvGrpSpPr>
        <p:grpSpPr>
          <a:xfrm>
            <a:off x="775543" y="175098"/>
            <a:ext cx="1114303" cy="1242612"/>
            <a:chOff x="775543" y="175098"/>
            <a:chExt cx="1114303" cy="1242612"/>
          </a:xfrm>
        </p:grpSpPr>
        <p:pic>
          <p:nvPicPr>
            <p:cNvPr id="14" name="Picture 13">
              <a:extLst>
                <a:ext uri="{FF2B5EF4-FFF2-40B4-BE49-F238E27FC236}">
                  <a16:creationId xmlns:a16="http://schemas.microsoft.com/office/drawing/2014/main" id="{EE74D58C-B74E-C20C-F248-5E516C1C1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412" y="175098"/>
              <a:ext cx="944567" cy="924332"/>
            </a:xfrm>
            <a:prstGeom prst="rect">
              <a:avLst/>
            </a:prstGeom>
          </p:spPr>
        </p:pic>
        <p:sp>
          <p:nvSpPr>
            <p:cNvPr id="15" name="TextBox 14">
              <a:extLst>
                <a:ext uri="{FF2B5EF4-FFF2-40B4-BE49-F238E27FC236}">
                  <a16:creationId xmlns:a16="http://schemas.microsoft.com/office/drawing/2014/main" id="{3E37DB56-801B-A8EE-86A1-AFC80658568B}"/>
                </a:ext>
              </a:extLst>
            </p:cNvPr>
            <p:cNvSpPr txBox="1"/>
            <p:nvPr/>
          </p:nvSpPr>
          <p:spPr>
            <a:xfrm>
              <a:off x="775543" y="1048378"/>
              <a:ext cx="1114303" cy="369332"/>
            </a:xfrm>
            <a:prstGeom prst="rect">
              <a:avLst/>
            </a:prstGeom>
            <a:noFill/>
          </p:spPr>
          <p:txBody>
            <a:bodyPr wrap="square" rtlCol="0">
              <a:spAutoFit/>
            </a:bodyPr>
            <a:lstStyle/>
            <a:p>
              <a:pPr algn="ctr"/>
              <a:r>
                <a:rPr lang="en-US" b="1" dirty="0">
                  <a:solidFill>
                    <a:srgbClr val="E4643C"/>
                  </a:solidFill>
                  <a:latin typeface="Aptos Display" panose="020B0004020202020204" pitchFamily="34" charset="0"/>
                </a:rPr>
                <a:t>Motors</a:t>
              </a:r>
            </a:p>
          </p:txBody>
        </p:sp>
      </p:grpSp>
    </p:spTree>
    <p:extLst>
      <p:ext uri="{BB962C8B-B14F-4D97-AF65-F5344CB8AC3E}">
        <p14:creationId xmlns:p14="http://schemas.microsoft.com/office/powerpoint/2010/main" val="2074605624"/>
      </p:ext>
    </p:extLst>
  </p:cSld>
  <p:clrMapOvr>
    <a:masterClrMapping/>
  </p:clrMapOvr>
  <p:transition spd="slow" advTm="3600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6F05BBAE-F260-EA8F-A9B7-0FCE7819324A}"/>
              </a:ext>
            </a:extLst>
          </p:cNvPr>
          <p:cNvSpPr txBox="1"/>
          <p:nvPr/>
        </p:nvSpPr>
        <p:spPr>
          <a:xfrm>
            <a:off x="5422472" y="1591412"/>
            <a:ext cx="1347055" cy="646331"/>
          </a:xfrm>
          <a:prstGeom prst="rect">
            <a:avLst/>
          </a:prstGeom>
          <a:noFill/>
        </p:spPr>
        <p:txBody>
          <a:bodyPr wrap="square" rtlCol="0">
            <a:spAutoFit/>
          </a:bodyPr>
          <a:lstStyle/>
          <a:p>
            <a:pPr algn="ctr"/>
            <a:r>
              <a:rPr lang="en-US" sz="3600" b="1" dirty="0">
                <a:solidFill>
                  <a:schemeClr val="accent6"/>
                </a:solidFill>
              </a:rPr>
              <a:t>Goal</a:t>
            </a:r>
          </a:p>
        </p:txBody>
      </p:sp>
      <p:cxnSp>
        <p:nvCxnSpPr>
          <p:cNvPr id="13" name="Straight Connector 12">
            <a:extLst>
              <a:ext uri="{FF2B5EF4-FFF2-40B4-BE49-F238E27FC236}">
                <a16:creationId xmlns:a16="http://schemas.microsoft.com/office/drawing/2014/main" id="{8ADA0380-101A-466D-7687-7D95C25B707B}"/>
              </a:ext>
            </a:extLst>
          </p:cNvPr>
          <p:cNvCxnSpPr>
            <a:cxnSpLocks/>
          </p:cNvCxnSpPr>
          <p:nvPr/>
        </p:nvCxnSpPr>
        <p:spPr>
          <a:xfrm>
            <a:off x="2851634" y="2532184"/>
            <a:ext cx="6488723"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302B7FC-1670-48D2-DE09-99F998EDA4AB}"/>
              </a:ext>
            </a:extLst>
          </p:cNvPr>
          <p:cNvSpPr txBox="1"/>
          <p:nvPr/>
        </p:nvSpPr>
        <p:spPr>
          <a:xfrm>
            <a:off x="1963606" y="2967335"/>
            <a:ext cx="8757139" cy="923330"/>
          </a:xfrm>
          <a:prstGeom prst="rect">
            <a:avLst/>
          </a:prstGeom>
          <a:noFill/>
        </p:spPr>
        <p:txBody>
          <a:bodyPr wrap="square" rtlCol="0">
            <a:spAutoFit/>
          </a:bodyPr>
          <a:lstStyle/>
          <a:p>
            <a:r>
              <a:rPr lang="en-US" dirty="0">
                <a:solidFill>
                  <a:schemeClr val="bg1"/>
                </a:solidFill>
              </a:rPr>
              <a:t>As a Data Analyst at AtliQ Motors India, my goal is to analyze electric vehicle sales data to address both primary and secondary research questions, design a dashboard and present the insights from the analysis to the Chief, Bruce Haryali</a:t>
            </a:r>
          </a:p>
        </p:txBody>
      </p:sp>
      <p:grpSp>
        <p:nvGrpSpPr>
          <p:cNvPr id="2" name="Group 1">
            <a:extLst>
              <a:ext uri="{FF2B5EF4-FFF2-40B4-BE49-F238E27FC236}">
                <a16:creationId xmlns:a16="http://schemas.microsoft.com/office/drawing/2014/main" id="{0449D9DA-30F3-E09C-E497-6BBACA15E9B9}"/>
              </a:ext>
            </a:extLst>
          </p:cNvPr>
          <p:cNvGrpSpPr/>
          <p:nvPr/>
        </p:nvGrpSpPr>
        <p:grpSpPr>
          <a:xfrm>
            <a:off x="775543" y="175098"/>
            <a:ext cx="1114303" cy="1242612"/>
            <a:chOff x="775543" y="175098"/>
            <a:chExt cx="1114303" cy="1242612"/>
          </a:xfrm>
        </p:grpSpPr>
        <p:pic>
          <p:nvPicPr>
            <p:cNvPr id="3" name="Picture 2">
              <a:extLst>
                <a:ext uri="{FF2B5EF4-FFF2-40B4-BE49-F238E27FC236}">
                  <a16:creationId xmlns:a16="http://schemas.microsoft.com/office/drawing/2014/main" id="{48A8CA93-8198-37A6-BC71-AB4AD5576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412" y="175098"/>
              <a:ext cx="944567" cy="924332"/>
            </a:xfrm>
            <a:prstGeom prst="rect">
              <a:avLst/>
            </a:prstGeom>
          </p:spPr>
        </p:pic>
        <p:sp>
          <p:nvSpPr>
            <p:cNvPr id="6" name="TextBox 5">
              <a:extLst>
                <a:ext uri="{FF2B5EF4-FFF2-40B4-BE49-F238E27FC236}">
                  <a16:creationId xmlns:a16="http://schemas.microsoft.com/office/drawing/2014/main" id="{30539C75-D51C-7D1A-04AC-AE3552EC98A2}"/>
                </a:ext>
              </a:extLst>
            </p:cNvPr>
            <p:cNvSpPr txBox="1"/>
            <p:nvPr/>
          </p:nvSpPr>
          <p:spPr>
            <a:xfrm>
              <a:off x="775543" y="1048378"/>
              <a:ext cx="1114303" cy="369332"/>
            </a:xfrm>
            <a:prstGeom prst="rect">
              <a:avLst/>
            </a:prstGeom>
            <a:noFill/>
          </p:spPr>
          <p:txBody>
            <a:bodyPr wrap="square" rtlCol="0">
              <a:spAutoFit/>
            </a:bodyPr>
            <a:lstStyle/>
            <a:p>
              <a:pPr algn="ctr"/>
              <a:r>
                <a:rPr lang="en-US" b="1" dirty="0">
                  <a:solidFill>
                    <a:srgbClr val="E4643C"/>
                  </a:solidFill>
                  <a:latin typeface="Aptos Display" panose="020B0004020202020204" pitchFamily="34" charset="0"/>
                </a:rPr>
                <a:t>Motors</a:t>
              </a:r>
            </a:p>
          </p:txBody>
        </p:sp>
      </p:grpSp>
    </p:spTree>
    <p:extLst>
      <p:ext uri="{BB962C8B-B14F-4D97-AF65-F5344CB8AC3E}">
        <p14:creationId xmlns:p14="http://schemas.microsoft.com/office/powerpoint/2010/main" val="1047727943"/>
      </p:ext>
    </p:extLst>
  </p:cSld>
  <p:clrMapOvr>
    <a:masterClrMapping/>
  </p:clrMapOvr>
  <p:transition spd="slow" advTm="3075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6F05BBAE-F260-EA8F-A9B7-0FCE7819324A}"/>
              </a:ext>
            </a:extLst>
          </p:cNvPr>
          <p:cNvSpPr txBox="1"/>
          <p:nvPr/>
        </p:nvSpPr>
        <p:spPr>
          <a:xfrm>
            <a:off x="3147647" y="402185"/>
            <a:ext cx="5398476" cy="646331"/>
          </a:xfrm>
          <a:prstGeom prst="rect">
            <a:avLst/>
          </a:prstGeom>
          <a:noFill/>
        </p:spPr>
        <p:txBody>
          <a:bodyPr wrap="square" rtlCol="0">
            <a:spAutoFit/>
          </a:bodyPr>
          <a:lstStyle/>
          <a:p>
            <a:pPr algn="ctr"/>
            <a:r>
              <a:rPr lang="en-US" sz="3600" b="1" dirty="0">
                <a:solidFill>
                  <a:schemeClr val="accent6"/>
                </a:solidFill>
              </a:rPr>
              <a:t>Getting Familiar with Data</a:t>
            </a:r>
          </a:p>
        </p:txBody>
      </p:sp>
      <p:cxnSp>
        <p:nvCxnSpPr>
          <p:cNvPr id="13" name="Straight Connector 12">
            <a:extLst>
              <a:ext uri="{FF2B5EF4-FFF2-40B4-BE49-F238E27FC236}">
                <a16:creationId xmlns:a16="http://schemas.microsoft.com/office/drawing/2014/main" id="{8ADA0380-101A-466D-7687-7D95C25B707B}"/>
              </a:ext>
            </a:extLst>
          </p:cNvPr>
          <p:cNvCxnSpPr>
            <a:cxnSpLocks/>
          </p:cNvCxnSpPr>
          <p:nvPr/>
        </p:nvCxnSpPr>
        <p:spPr>
          <a:xfrm>
            <a:off x="2737338" y="1213338"/>
            <a:ext cx="6488723"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302B7FC-1670-48D2-DE09-99F998EDA4AB}"/>
              </a:ext>
            </a:extLst>
          </p:cNvPr>
          <p:cNvSpPr txBox="1"/>
          <p:nvPr/>
        </p:nvSpPr>
        <p:spPr>
          <a:xfrm>
            <a:off x="948616" y="2413337"/>
            <a:ext cx="3405559" cy="2031325"/>
          </a:xfrm>
          <a:prstGeom prst="rect">
            <a:avLst/>
          </a:prstGeom>
          <a:noFill/>
        </p:spPr>
        <p:txBody>
          <a:bodyPr wrap="square" rtlCol="0">
            <a:spAutoFit/>
          </a:bodyPr>
          <a:lstStyle/>
          <a:p>
            <a:r>
              <a:rPr lang="en-US" dirty="0">
                <a:solidFill>
                  <a:schemeClr val="bg1"/>
                </a:solidFill>
              </a:rPr>
              <a:t>The input data includes state-wise and manufacturer-wise electric vehicle sales for the fiscal years 2022 to 2024, along with a dimension table containing details such as vehicle categories and their average unit price.</a:t>
            </a:r>
            <a:endParaRPr lang="en-US" b="1" dirty="0">
              <a:solidFill>
                <a:schemeClr val="accent6"/>
              </a:solidFill>
            </a:endParaRPr>
          </a:p>
        </p:txBody>
      </p:sp>
      <p:pic>
        <p:nvPicPr>
          <p:cNvPr id="3" name="Picture 2">
            <a:extLst>
              <a:ext uri="{FF2B5EF4-FFF2-40B4-BE49-F238E27FC236}">
                <a16:creationId xmlns:a16="http://schemas.microsoft.com/office/drawing/2014/main" id="{C845D43F-85EF-4987-2DC7-18394D85E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6234" y="1631185"/>
            <a:ext cx="6124117" cy="4664597"/>
          </a:xfrm>
          <a:prstGeom prst="rect">
            <a:avLst/>
          </a:prstGeom>
        </p:spPr>
      </p:pic>
    </p:spTree>
    <p:extLst>
      <p:ext uri="{BB962C8B-B14F-4D97-AF65-F5344CB8AC3E}">
        <p14:creationId xmlns:p14="http://schemas.microsoft.com/office/powerpoint/2010/main" val="815552675"/>
      </p:ext>
    </p:extLst>
  </p:cSld>
  <p:clrMapOvr>
    <a:masterClrMapping/>
  </p:clrMapOvr>
  <p:transition spd="slow" advTm="24477">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302B7FC-1670-48D2-DE09-99F998EDA4AB}"/>
              </a:ext>
            </a:extLst>
          </p:cNvPr>
          <p:cNvSpPr txBox="1"/>
          <p:nvPr/>
        </p:nvSpPr>
        <p:spPr>
          <a:xfrm>
            <a:off x="1831722" y="1350870"/>
            <a:ext cx="3267818" cy="2862322"/>
          </a:xfrm>
          <a:prstGeom prst="rect">
            <a:avLst/>
          </a:prstGeom>
          <a:noFill/>
        </p:spPr>
        <p:txBody>
          <a:bodyPr wrap="square" rtlCol="0">
            <a:spAutoFit/>
          </a:bodyPr>
          <a:lstStyle/>
          <a:p>
            <a:r>
              <a:rPr lang="en-US" sz="3000" b="1" dirty="0">
                <a:solidFill>
                  <a:schemeClr val="accent6"/>
                </a:solidFill>
              </a:rPr>
              <a:t>Primary and Secondary Questions with Output Visualizations and Insights</a:t>
            </a:r>
          </a:p>
        </p:txBody>
      </p:sp>
      <p:pic>
        <p:nvPicPr>
          <p:cNvPr id="14" name="Picture 13">
            <a:extLst>
              <a:ext uri="{FF2B5EF4-FFF2-40B4-BE49-F238E27FC236}">
                <a16:creationId xmlns:a16="http://schemas.microsoft.com/office/drawing/2014/main" id="{B1F6EE50-9184-5F97-936A-67C5D040FE01}"/>
              </a:ext>
            </a:extLst>
          </p:cNvPr>
          <p:cNvPicPr>
            <a:picLocks noChangeAspect="1"/>
          </p:cNvPicPr>
          <p:nvPr/>
        </p:nvPicPr>
        <p:blipFill rotWithShape="1">
          <a:blip r:embed="rId4">
            <a:extLst>
              <a:ext uri="{28A0092B-C50C-407E-A947-70E740481C1C}">
                <a14:useLocalDpi xmlns:a14="http://schemas.microsoft.com/office/drawing/2010/main" val="0"/>
              </a:ext>
            </a:extLst>
          </a:blip>
          <a:srcRect l="51276" t="32692" r="10071" b="15000"/>
          <a:stretch/>
        </p:blipFill>
        <p:spPr>
          <a:xfrm>
            <a:off x="6277457" y="2223812"/>
            <a:ext cx="4712677" cy="3587263"/>
          </a:xfrm>
          <a:prstGeom prst="rect">
            <a:avLst/>
          </a:prstGeom>
        </p:spPr>
      </p:pic>
    </p:spTree>
    <p:extLst>
      <p:ext uri="{BB962C8B-B14F-4D97-AF65-F5344CB8AC3E}">
        <p14:creationId xmlns:p14="http://schemas.microsoft.com/office/powerpoint/2010/main" val="3972145140"/>
      </p:ext>
    </p:extLst>
  </p:cSld>
  <p:clrMapOvr>
    <a:masterClrMapping/>
  </p:clrMapOvr>
  <p:transition spd="slow" advTm="1325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5EFEAFD-6433-56D7-FF7A-37778DF6CD46}"/>
              </a:ext>
            </a:extLst>
          </p:cNvPr>
          <p:cNvSpPr txBox="1"/>
          <p:nvPr/>
        </p:nvSpPr>
        <p:spPr>
          <a:xfrm>
            <a:off x="1381602" y="924385"/>
            <a:ext cx="8590085" cy="646331"/>
          </a:xfrm>
          <a:prstGeom prst="rect">
            <a:avLst/>
          </a:prstGeom>
          <a:noFill/>
        </p:spPr>
        <p:txBody>
          <a:bodyPr wrap="square" rtlCol="0">
            <a:spAutoFit/>
          </a:bodyPr>
          <a:lstStyle/>
          <a:p>
            <a:r>
              <a:rPr lang="en-US" dirty="0">
                <a:solidFill>
                  <a:schemeClr val="bg1"/>
                </a:solidFill>
              </a:rPr>
              <a:t>1. List the top 3 and bottom 3 makers for the fiscal years 2023 and 2024 in terms of the     number of 2-wheelers sold.</a:t>
            </a:r>
          </a:p>
        </p:txBody>
      </p:sp>
      <p:pic>
        <p:nvPicPr>
          <p:cNvPr id="8" name="Picture 7">
            <a:extLst>
              <a:ext uri="{FF2B5EF4-FFF2-40B4-BE49-F238E27FC236}">
                <a16:creationId xmlns:a16="http://schemas.microsoft.com/office/drawing/2014/main" id="{BEF80ADE-4CC7-ACBA-9E07-EDC24B70A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088" y="3141432"/>
            <a:ext cx="3543607" cy="1417443"/>
          </a:xfrm>
          <a:prstGeom prst="rect">
            <a:avLst/>
          </a:prstGeom>
        </p:spPr>
      </p:pic>
      <p:sp>
        <p:nvSpPr>
          <p:cNvPr id="3" name="TextBox 2">
            <a:extLst>
              <a:ext uri="{FF2B5EF4-FFF2-40B4-BE49-F238E27FC236}">
                <a16:creationId xmlns:a16="http://schemas.microsoft.com/office/drawing/2014/main" id="{1B67AF00-40A0-93C3-9BE6-80246F02014F}"/>
              </a:ext>
            </a:extLst>
          </p:cNvPr>
          <p:cNvSpPr txBox="1"/>
          <p:nvPr/>
        </p:nvSpPr>
        <p:spPr>
          <a:xfrm>
            <a:off x="4369266" y="258461"/>
            <a:ext cx="3453468" cy="461665"/>
          </a:xfrm>
          <a:prstGeom prst="rect">
            <a:avLst/>
          </a:prstGeom>
          <a:noFill/>
        </p:spPr>
        <p:txBody>
          <a:bodyPr wrap="square" rtlCol="0">
            <a:spAutoFit/>
          </a:bodyPr>
          <a:lstStyle/>
          <a:p>
            <a:pPr algn="ctr"/>
            <a:r>
              <a:rPr lang="en-US" sz="2400" b="1" dirty="0">
                <a:solidFill>
                  <a:schemeClr val="accent6"/>
                </a:solidFill>
              </a:rPr>
              <a:t>Primary  research</a:t>
            </a:r>
          </a:p>
        </p:txBody>
      </p:sp>
      <p:pic>
        <p:nvPicPr>
          <p:cNvPr id="4" name="Picture 3">
            <a:extLst>
              <a:ext uri="{FF2B5EF4-FFF2-40B4-BE49-F238E27FC236}">
                <a16:creationId xmlns:a16="http://schemas.microsoft.com/office/drawing/2014/main" id="{0589F02C-12FD-CB74-BA25-5F12DA5187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1055" y="3141432"/>
            <a:ext cx="3505504" cy="1371719"/>
          </a:xfrm>
          <a:prstGeom prst="rect">
            <a:avLst/>
          </a:prstGeom>
        </p:spPr>
      </p:pic>
      <p:sp>
        <p:nvSpPr>
          <p:cNvPr id="7" name="TextBox 6">
            <a:extLst>
              <a:ext uri="{FF2B5EF4-FFF2-40B4-BE49-F238E27FC236}">
                <a16:creationId xmlns:a16="http://schemas.microsoft.com/office/drawing/2014/main" id="{D55F54F6-B693-915C-DAA1-C32C41ED958F}"/>
              </a:ext>
            </a:extLst>
          </p:cNvPr>
          <p:cNvSpPr txBox="1"/>
          <p:nvPr/>
        </p:nvSpPr>
        <p:spPr>
          <a:xfrm>
            <a:off x="1907695" y="2535612"/>
            <a:ext cx="3136392" cy="369332"/>
          </a:xfrm>
          <a:prstGeom prst="rect">
            <a:avLst/>
          </a:prstGeom>
          <a:noFill/>
        </p:spPr>
        <p:txBody>
          <a:bodyPr wrap="square" rtlCol="0">
            <a:spAutoFit/>
          </a:bodyPr>
          <a:lstStyle/>
          <a:p>
            <a:r>
              <a:rPr lang="en-US" dirty="0">
                <a:solidFill>
                  <a:schemeClr val="bg1"/>
                </a:solidFill>
              </a:rPr>
              <a:t>Top 3 makers in fiscal year 2023</a:t>
            </a:r>
          </a:p>
        </p:txBody>
      </p:sp>
      <p:sp>
        <p:nvSpPr>
          <p:cNvPr id="9" name="TextBox 8">
            <a:extLst>
              <a:ext uri="{FF2B5EF4-FFF2-40B4-BE49-F238E27FC236}">
                <a16:creationId xmlns:a16="http://schemas.microsoft.com/office/drawing/2014/main" id="{279202FC-1FC5-3500-A821-1557E1659B44}"/>
              </a:ext>
            </a:extLst>
          </p:cNvPr>
          <p:cNvSpPr txBox="1"/>
          <p:nvPr/>
        </p:nvSpPr>
        <p:spPr>
          <a:xfrm>
            <a:off x="6895611" y="2495101"/>
            <a:ext cx="3136392" cy="369332"/>
          </a:xfrm>
          <a:prstGeom prst="rect">
            <a:avLst/>
          </a:prstGeom>
          <a:noFill/>
        </p:spPr>
        <p:txBody>
          <a:bodyPr wrap="square" rtlCol="0">
            <a:spAutoFit/>
          </a:bodyPr>
          <a:lstStyle/>
          <a:p>
            <a:r>
              <a:rPr lang="en-US" dirty="0">
                <a:solidFill>
                  <a:schemeClr val="bg1"/>
                </a:solidFill>
              </a:rPr>
              <a:t>Top 3 makers in fiscal year 2024</a:t>
            </a:r>
          </a:p>
        </p:txBody>
      </p:sp>
      <p:sp>
        <p:nvSpPr>
          <p:cNvPr id="6" name="TextBox 5">
            <a:extLst>
              <a:ext uri="{FF2B5EF4-FFF2-40B4-BE49-F238E27FC236}">
                <a16:creationId xmlns:a16="http://schemas.microsoft.com/office/drawing/2014/main" id="{04C51D2C-18C9-AA89-756A-71DF61C32B98}"/>
              </a:ext>
            </a:extLst>
          </p:cNvPr>
          <p:cNvSpPr txBox="1"/>
          <p:nvPr/>
        </p:nvSpPr>
        <p:spPr>
          <a:xfrm>
            <a:off x="1381602" y="5359534"/>
            <a:ext cx="8590085" cy="369332"/>
          </a:xfrm>
          <a:prstGeom prst="rect">
            <a:avLst/>
          </a:prstGeom>
          <a:noFill/>
        </p:spPr>
        <p:txBody>
          <a:bodyPr wrap="square" rtlCol="0">
            <a:spAutoFit/>
          </a:bodyPr>
          <a:lstStyle/>
          <a:p>
            <a:pPr marL="285750" indent="-285750">
              <a:buClr>
                <a:schemeClr val="accent6"/>
              </a:buClr>
              <a:buFont typeface="Wingdings" panose="05000000000000000000" pitchFamily="2" charset="2"/>
              <a:buChar char="Ø"/>
            </a:pPr>
            <a:r>
              <a:rPr lang="en-US" dirty="0">
                <a:solidFill>
                  <a:schemeClr val="bg1"/>
                </a:solidFill>
              </a:rPr>
              <a:t>Ola Electric has the highest 2 wheeler EV sales for both fiscal years 2023 and 2024. </a:t>
            </a:r>
          </a:p>
        </p:txBody>
      </p:sp>
    </p:spTree>
    <p:extLst>
      <p:ext uri="{BB962C8B-B14F-4D97-AF65-F5344CB8AC3E}">
        <p14:creationId xmlns:p14="http://schemas.microsoft.com/office/powerpoint/2010/main" val="437849747"/>
      </p:ext>
    </p:extLst>
  </p:cSld>
  <p:clrMapOvr>
    <a:masterClrMapping/>
  </p:clrMapOvr>
  <p:transition spd="slow" advTm="40244">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8C45AB39-D0AE-7077-A489-A7452CBC6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021" y="3087377"/>
            <a:ext cx="3772227" cy="1470787"/>
          </a:xfrm>
          <a:prstGeom prst="rect">
            <a:avLst/>
          </a:prstGeom>
        </p:spPr>
      </p:pic>
      <p:pic>
        <p:nvPicPr>
          <p:cNvPr id="6" name="Picture 5">
            <a:extLst>
              <a:ext uri="{FF2B5EF4-FFF2-40B4-BE49-F238E27FC236}">
                <a16:creationId xmlns:a16="http://schemas.microsoft.com/office/drawing/2014/main" id="{2428795F-532E-57C2-F2EC-F787B86FD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0033" y="3087377"/>
            <a:ext cx="3622955" cy="1470787"/>
          </a:xfrm>
          <a:prstGeom prst="rect">
            <a:avLst/>
          </a:prstGeom>
        </p:spPr>
      </p:pic>
      <p:sp>
        <p:nvSpPr>
          <p:cNvPr id="3" name="TextBox 2">
            <a:extLst>
              <a:ext uri="{FF2B5EF4-FFF2-40B4-BE49-F238E27FC236}">
                <a16:creationId xmlns:a16="http://schemas.microsoft.com/office/drawing/2014/main" id="{DEA91976-5046-C4EC-0FE3-516FE7456DE9}"/>
              </a:ext>
            </a:extLst>
          </p:cNvPr>
          <p:cNvSpPr txBox="1"/>
          <p:nvPr/>
        </p:nvSpPr>
        <p:spPr>
          <a:xfrm>
            <a:off x="1790033" y="2512629"/>
            <a:ext cx="3622955" cy="369332"/>
          </a:xfrm>
          <a:prstGeom prst="rect">
            <a:avLst/>
          </a:prstGeom>
          <a:noFill/>
        </p:spPr>
        <p:txBody>
          <a:bodyPr wrap="square" rtlCol="0">
            <a:spAutoFit/>
          </a:bodyPr>
          <a:lstStyle/>
          <a:p>
            <a:r>
              <a:rPr lang="en-US" dirty="0">
                <a:solidFill>
                  <a:schemeClr val="bg1"/>
                </a:solidFill>
              </a:rPr>
              <a:t>Bottom 3 makers in fiscal year 2023</a:t>
            </a:r>
          </a:p>
        </p:txBody>
      </p:sp>
      <p:sp>
        <p:nvSpPr>
          <p:cNvPr id="8" name="TextBox 7">
            <a:extLst>
              <a:ext uri="{FF2B5EF4-FFF2-40B4-BE49-F238E27FC236}">
                <a16:creationId xmlns:a16="http://schemas.microsoft.com/office/drawing/2014/main" id="{90A28071-0CA8-070B-A73F-BBA47120EA59}"/>
              </a:ext>
            </a:extLst>
          </p:cNvPr>
          <p:cNvSpPr txBox="1"/>
          <p:nvPr/>
        </p:nvSpPr>
        <p:spPr>
          <a:xfrm>
            <a:off x="6802656" y="2550605"/>
            <a:ext cx="3622955" cy="369332"/>
          </a:xfrm>
          <a:prstGeom prst="rect">
            <a:avLst/>
          </a:prstGeom>
          <a:noFill/>
        </p:spPr>
        <p:txBody>
          <a:bodyPr wrap="square" rtlCol="0">
            <a:spAutoFit/>
          </a:bodyPr>
          <a:lstStyle/>
          <a:p>
            <a:r>
              <a:rPr lang="en-US" dirty="0">
                <a:solidFill>
                  <a:schemeClr val="bg1"/>
                </a:solidFill>
              </a:rPr>
              <a:t>Bottom 3 makers in fiscal year 2024</a:t>
            </a:r>
          </a:p>
        </p:txBody>
      </p:sp>
      <p:sp>
        <p:nvSpPr>
          <p:cNvPr id="4" name="TextBox 3">
            <a:extLst>
              <a:ext uri="{FF2B5EF4-FFF2-40B4-BE49-F238E27FC236}">
                <a16:creationId xmlns:a16="http://schemas.microsoft.com/office/drawing/2014/main" id="{CE4781B4-3915-A908-F56C-A3AACE664090}"/>
              </a:ext>
            </a:extLst>
          </p:cNvPr>
          <p:cNvSpPr txBox="1"/>
          <p:nvPr/>
        </p:nvSpPr>
        <p:spPr>
          <a:xfrm>
            <a:off x="1399890" y="715959"/>
            <a:ext cx="8590085" cy="646331"/>
          </a:xfrm>
          <a:prstGeom prst="rect">
            <a:avLst/>
          </a:prstGeom>
          <a:noFill/>
        </p:spPr>
        <p:txBody>
          <a:bodyPr wrap="square" rtlCol="0">
            <a:spAutoFit/>
          </a:bodyPr>
          <a:lstStyle/>
          <a:p>
            <a:r>
              <a:rPr lang="en-US" dirty="0">
                <a:solidFill>
                  <a:schemeClr val="bg1"/>
                </a:solidFill>
              </a:rPr>
              <a:t>1. List the top 3 and bottom 3 makers for the fiscal years 2023 and 2024 in terms of the     number of 2-wheelers sold.</a:t>
            </a:r>
          </a:p>
        </p:txBody>
      </p:sp>
    </p:spTree>
    <p:extLst>
      <p:ext uri="{BB962C8B-B14F-4D97-AF65-F5344CB8AC3E}">
        <p14:creationId xmlns:p14="http://schemas.microsoft.com/office/powerpoint/2010/main" val="1529499993"/>
      </p:ext>
    </p:extLst>
  </p:cSld>
  <p:clrMapOvr>
    <a:masterClrMapping/>
  </p:clrMapOvr>
  <p:transition spd="slow" advTm="4176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8CB7E-5DFA-66D6-F95A-13CCD77E9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5EFEAFD-6433-56D7-FF7A-37778DF6CD46}"/>
              </a:ext>
            </a:extLst>
          </p:cNvPr>
          <p:cNvSpPr txBox="1"/>
          <p:nvPr/>
        </p:nvSpPr>
        <p:spPr>
          <a:xfrm>
            <a:off x="1223889" y="501162"/>
            <a:ext cx="8761359" cy="646331"/>
          </a:xfrm>
          <a:prstGeom prst="rect">
            <a:avLst/>
          </a:prstGeom>
          <a:noFill/>
        </p:spPr>
        <p:txBody>
          <a:bodyPr wrap="square" rtlCol="0">
            <a:spAutoFit/>
          </a:bodyPr>
          <a:lstStyle/>
          <a:p>
            <a:r>
              <a:rPr lang="en-US" dirty="0">
                <a:solidFill>
                  <a:schemeClr val="bg1"/>
                </a:solidFill>
              </a:rPr>
              <a:t>2. Identify the top 5 states with the highest penetration rate in 2-wheeler and 4-wheeler EV sales in FY 2024.</a:t>
            </a:r>
          </a:p>
        </p:txBody>
      </p:sp>
      <p:pic>
        <p:nvPicPr>
          <p:cNvPr id="4" name="Picture 3">
            <a:extLst>
              <a:ext uri="{FF2B5EF4-FFF2-40B4-BE49-F238E27FC236}">
                <a16:creationId xmlns:a16="http://schemas.microsoft.com/office/drawing/2014/main" id="{3B39B48A-5B59-7FB2-F779-F76DF3822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774" y="2991953"/>
            <a:ext cx="4215778" cy="1577477"/>
          </a:xfrm>
          <a:prstGeom prst="rect">
            <a:avLst/>
          </a:prstGeom>
        </p:spPr>
      </p:pic>
      <p:pic>
        <p:nvPicPr>
          <p:cNvPr id="7" name="Picture 6">
            <a:extLst>
              <a:ext uri="{FF2B5EF4-FFF2-40B4-BE49-F238E27FC236}">
                <a16:creationId xmlns:a16="http://schemas.microsoft.com/office/drawing/2014/main" id="{9316D5A6-F56D-0D28-C622-1A11814BF9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624" y="2972901"/>
            <a:ext cx="4418776" cy="1615580"/>
          </a:xfrm>
          <a:prstGeom prst="rect">
            <a:avLst/>
          </a:prstGeom>
        </p:spPr>
      </p:pic>
      <p:sp>
        <p:nvSpPr>
          <p:cNvPr id="3" name="TextBox 2">
            <a:extLst>
              <a:ext uri="{FF2B5EF4-FFF2-40B4-BE49-F238E27FC236}">
                <a16:creationId xmlns:a16="http://schemas.microsoft.com/office/drawing/2014/main" id="{391358B7-0B6E-CBC7-7002-FEF77585CA44}"/>
              </a:ext>
            </a:extLst>
          </p:cNvPr>
          <p:cNvSpPr txBox="1"/>
          <p:nvPr/>
        </p:nvSpPr>
        <p:spPr>
          <a:xfrm>
            <a:off x="1196457" y="2500274"/>
            <a:ext cx="4902402" cy="369332"/>
          </a:xfrm>
          <a:prstGeom prst="rect">
            <a:avLst/>
          </a:prstGeom>
          <a:noFill/>
        </p:spPr>
        <p:txBody>
          <a:bodyPr wrap="square" rtlCol="0">
            <a:spAutoFit/>
          </a:bodyPr>
          <a:lstStyle/>
          <a:p>
            <a:r>
              <a:rPr lang="en-US" dirty="0">
                <a:solidFill>
                  <a:schemeClr val="bg1"/>
                </a:solidFill>
              </a:rPr>
              <a:t>Top 5 states in penetration rate for 2-wheeler EV </a:t>
            </a:r>
            <a:endParaRPr lang="en-US" dirty="0"/>
          </a:p>
        </p:txBody>
      </p:sp>
      <p:sp>
        <p:nvSpPr>
          <p:cNvPr id="6" name="TextBox 5">
            <a:extLst>
              <a:ext uri="{FF2B5EF4-FFF2-40B4-BE49-F238E27FC236}">
                <a16:creationId xmlns:a16="http://schemas.microsoft.com/office/drawing/2014/main" id="{EAE79137-07B3-0C9D-9165-C2F8D224E69D}"/>
              </a:ext>
            </a:extLst>
          </p:cNvPr>
          <p:cNvSpPr txBox="1"/>
          <p:nvPr/>
        </p:nvSpPr>
        <p:spPr>
          <a:xfrm>
            <a:off x="6645464" y="2510893"/>
            <a:ext cx="4766248" cy="369332"/>
          </a:xfrm>
          <a:prstGeom prst="rect">
            <a:avLst/>
          </a:prstGeom>
          <a:noFill/>
        </p:spPr>
        <p:txBody>
          <a:bodyPr wrap="square" rtlCol="0">
            <a:spAutoFit/>
          </a:bodyPr>
          <a:lstStyle/>
          <a:p>
            <a:r>
              <a:rPr lang="en-US" dirty="0">
                <a:solidFill>
                  <a:schemeClr val="bg1"/>
                </a:solidFill>
              </a:rPr>
              <a:t>Top 5 states in penetration rate for 4-wheeler EV </a:t>
            </a:r>
            <a:endParaRPr lang="en-US" dirty="0"/>
          </a:p>
        </p:txBody>
      </p:sp>
    </p:spTree>
    <p:extLst>
      <p:ext uri="{BB962C8B-B14F-4D97-AF65-F5344CB8AC3E}">
        <p14:creationId xmlns:p14="http://schemas.microsoft.com/office/powerpoint/2010/main" val="474307410"/>
      </p:ext>
    </p:extLst>
  </p:cSld>
  <p:clrMapOvr>
    <a:masterClrMapping/>
  </p:clrMapOvr>
  <p:transition spd="slow" advTm="7948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0.1"/>
</p:tagLst>
</file>

<file path=ppt/tags/tag2.xml><?xml version="1.0" encoding="utf-8"?>
<p:tagLst xmlns:a="http://schemas.openxmlformats.org/drawingml/2006/main" xmlns:r="http://schemas.openxmlformats.org/officeDocument/2006/relationships" xmlns:p="http://schemas.openxmlformats.org/presentationml/2006/main">
  <p:tag name="TIMING" val="|37.5"/>
</p:tagLst>
</file>

<file path=ppt/tags/tag3.xml><?xml version="1.0" encoding="utf-8"?>
<p:tagLst xmlns:a="http://schemas.openxmlformats.org/drawingml/2006/main" xmlns:r="http://schemas.openxmlformats.org/officeDocument/2006/relationships" xmlns:p="http://schemas.openxmlformats.org/presentationml/2006/main">
  <p:tag name="TIMING" val="|58.3"/>
</p:tagLst>
</file>

<file path=ppt/tags/tag4.xml><?xml version="1.0" encoding="utf-8"?>
<p:tagLst xmlns:a="http://schemas.openxmlformats.org/drawingml/2006/main" xmlns:r="http://schemas.openxmlformats.org/officeDocument/2006/relationships" xmlns:p="http://schemas.openxmlformats.org/presentationml/2006/main">
  <p:tag name="TIMING" val="|193.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1779</TotalTime>
  <Words>1731</Words>
  <Application>Microsoft Office PowerPoint</Application>
  <PresentationFormat>Widescreen</PresentationFormat>
  <Paragraphs>133</Paragraphs>
  <Slides>28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 Display</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Chinnam naidu Mudila</dc:creator>
  <cp:lastModifiedBy>Chinnam naidu Mudila</cp:lastModifiedBy>
  <cp:revision>82</cp:revision>
  <dcterms:created xsi:type="dcterms:W3CDTF">2024-08-30T06:38:27Z</dcterms:created>
  <dcterms:modified xsi:type="dcterms:W3CDTF">2024-09-13T09:22:54Z</dcterms:modified>
</cp:coreProperties>
</file>