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76" r:id="rId3"/>
    <p:sldId id="27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4051-E5F2-4C1A-A767-C2B494C5F91B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A133-6A40-440A-9962-711A7F0E486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31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4051-E5F2-4C1A-A767-C2B494C5F91B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A133-6A40-440A-9962-711A7F0E4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82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4051-E5F2-4C1A-A767-C2B494C5F91B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A133-6A40-440A-9962-711A7F0E4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86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4051-E5F2-4C1A-A767-C2B494C5F91B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A133-6A40-440A-9962-711A7F0E4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43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4051-E5F2-4C1A-A767-C2B494C5F91B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A133-6A40-440A-9962-711A7F0E486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4051-E5F2-4C1A-A767-C2B494C5F91B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A133-6A40-440A-9962-711A7F0E4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5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4051-E5F2-4C1A-A767-C2B494C5F91B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A133-6A40-440A-9962-711A7F0E4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30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4051-E5F2-4C1A-A767-C2B494C5F91B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A133-6A40-440A-9962-711A7F0E4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37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4051-E5F2-4C1A-A767-C2B494C5F91B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A133-6A40-440A-9962-711A7F0E4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59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2A4051-E5F2-4C1A-A767-C2B494C5F91B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74A133-6A40-440A-9962-711A7F0E4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92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4051-E5F2-4C1A-A767-C2B494C5F91B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A133-6A40-440A-9962-711A7F0E4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98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2A4051-E5F2-4C1A-A767-C2B494C5F91B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74A133-6A40-440A-9962-711A7F0E486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72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8" y="39242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 pitchFamily="2" charset="0"/>
              </a:rPr>
              <a:t>ROUND ROBIN SCHEDULING</a:t>
            </a:r>
            <a:endParaRPr lang="en-IN" sz="66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Roboto" pitchFamily="2" charset="0"/>
            </a:endParaRPr>
          </a:p>
        </p:txBody>
      </p:sp>
      <p:pic>
        <p:nvPicPr>
          <p:cNvPr id="2052" name="Picture 4" descr="Image result for round robin schedul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5" y="266984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6200000">
            <a:off x="5662006" y="4708937"/>
            <a:ext cx="895282" cy="468576"/>
          </a:xfrm>
          <a:prstGeom prst="rightArrow">
            <a:avLst>
              <a:gd name="adj1" fmla="val 26471"/>
              <a:gd name="adj2" fmla="val 58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955" t="6057" r="4847" b="3620"/>
          <a:stretch/>
        </p:blipFill>
        <p:spPr>
          <a:xfrm>
            <a:off x="3787820" y="2850750"/>
            <a:ext cx="4643653" cy="291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4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38770"/>
              </p:ext>
            </p:extLst>
          </p:nvPr>
        </p:nvGraphicFramePr>
        <p:xfrm>
          <a:off x="1479101" y="232011"/>
          <a:ext cx="9193449" cy="251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541"/>
                <a:gridCol w="1487606"/>
                <a:gridCol w="1310185"/>
                <a:gridCol w="1883391"/>
                <a:gridCol w="1692323"/>
                <a:gridCol w="2115403"/>
              </a:tblGrid>
              <a:tr h="531047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Arrival_Time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Burst_Time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Remaining_Time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Turn_Around_Time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3783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42308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471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12940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121465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9628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920972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200622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78785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2712542" y="3671248"/>
            <a:ext cx="791570" cy="81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279779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endParaRPr lang="en-IN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7942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3504112" y="3671248"/>
            <a:ext cx="791570" cy="81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358936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37099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4295682" y="3671248"/>
            <a:ext cx="791570" cy="81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438093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  <a:endParaRPr lang="en-IN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16256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72224"/>
              </p:ext>
            </p:extLst>
          </p:nvPr>
        </p:nvGraphicFramePr>
        <p:xfrm>
          <a:off x="1479101" y="232011"/>
          <a:ext cx="9193449" cy="251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541"/>
                <a:gridCol w="1487606"/>
                <a:gridCol w="1310185"/>
                <a:gridCol w="1883391"/>
                <a:gridCol w="1692323"/>
                <a:gridCol w="2115403"/>
              </a:tblGrid>
              <a:tr h="531047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Arrival_Time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Burst_Time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Remaining_Time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Turn_Around_Time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3783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42308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0471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12940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121465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9628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920972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200622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78785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2712542" y="3671248"/>
            <a:ext cx="791570" cy="81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279779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endParaRPr lang="en-IN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57942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3504112" y="3671248"/>
            <a:ext cx="791570" cy="81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358936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37099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4295682" y="3671248"/>
            <a:ext cx="791570" cy="81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438093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  <a:endParaRPr lang="en-IN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16256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508725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517250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95413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674201"/>
              </p:ext>
            </p:extLst>
          </p:nvPr>
        </p:nvGraphicFramePr>
        <p:xfrm>
          <a:off x="1479101" y="232011"/>
          <a:ext cx="9193449" cy="251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541"/>
                <a:gridCol w="1487606"/>
                <a:gridCol w="1310185"/>
                <a:gridCol w="1883391"/>
                <a:gridCol w="1692323"/>
                <a:gridCol w="2115403"/>
              </a:tblGrid>
              <a:tr h="531047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Arrival_Time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Burst_Time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Remaining_Time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Turn_Around_Time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3783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42308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0471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12940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121465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9628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1920972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200622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8785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2712542" y="3671248"/>
            <a:ext cx="791570" cy="81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279779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endParaRPr lang="en-IN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57942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3504112" y="3671248"/>
            <a:ext cx="791570" cy="81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358936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37099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4295682" y="3671248"/>
            <a:ext cx="791570" cy="81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438093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  <a:endParaRPr lang="en-IN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16256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508725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517250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95413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5878822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596407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4570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2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20375"/>
              </p:ext>
            </p:extLst>
          </p:nvPr>
        </p:nvGraphicFramePr>
        <p:xfrm>
          <a:off x="1479101" y="232011"/>
          <a:ext cx="9193449" cy="251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541"/>
                <a:gridCol w="1487606"/>
                <a:gridCol w="1310185"/>
                <a:gridCol w="1883391"/>
                <a:gridCol w="1692323"/>
                <a:gridCol w="2115403"/>
              </a:tblGrid>
              <a:tr h="531047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Arrival_Time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Burst_Time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Remaining_Time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Turn_Around_Time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33783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42308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471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112940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121465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9628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1920972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200622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785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2712542" y="3671248"/>
            <a:ext cx="791570" cy="81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79779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endParaRPr lang="en-IN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57942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3504112" y="3671248"/>
            <a:ext cx="791570" cy="81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358936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37099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4295682" y="3671248"/>
            <a:ext cx="791570" cy="81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438093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  <a:endParaRPr lang="en-IN" sz="2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16256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508725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517250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95413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5878822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596407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74570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6690963" y="3671248"/>
            <a:ext cx="791570" cy="81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/>
          <p:cNvSpPr txBox="1"/>
          <p:nvPr/>
        </p:nvSpPr>
        <p:spPr>
          <a:xfrm>
            <a:off x="6776212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557847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2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19379"/>
              </p:ext>
            </p:extLst>
          </p:nvPr>
        </p:nvGraphicFramePr>
        <p:xfrm>
          <a:off x="1479101" y="232011"/>
          <a:ext cx="9193449" cy="251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541"/>
                <a:gridCol w="1487606"/>
                <a:gridCol w="1310185"/>
                <a:gridCol w="1883391"/>
                <a:gridCol w="1692323"/>
                <a:gridCol w="2115403"/>
              </a:tblGrid>
              <a:tr h="531047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Arrival_Time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Burst_Time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Remaining_Time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Turn_Around_Time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33783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2308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0471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112940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121465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9628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1920972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00622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8785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2712542" y="3671248"/>
            <a:ext cx="791570" cy="81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279779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endParaRPr lang="en-IN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7942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3504112" y="3671248"/>
            <a:ext cx="791570" cy="81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358936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37099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4295682" y="3671248"/>
            <a:ext cx="791570" cy="81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438093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  <a:endParaRPr lang="en-IN" sz="2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16256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508725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517250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95413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5878822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/>
          <p:cNvSpPr txBox="1"/>
          <p:nvPr/>
        </p:nvSpPr>
        <p:spPr>
          <a:xfrm>
            <a:off x="596407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74570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IN" dirty="0"/>
          </a:p>
        </p:txBody>
      </p:sp>
      <p:sp>
        <p:nvSpPr>
          <p:cNvPr id="58" name="Rectangle 57"/>
          <p:cNvSpPr/>
          <p:nvPr/>
        </p:nvSpPr>
        <p:spPr>
          <a:xfrm>
            <a:off x="6690963" y="3671248"/>
            <a:ext cx="791570" cy="81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/>
          <p:cNvSpPr txBox="1"/>
          <p:nvPr/>
        </p:nvSpPr>
        <p:spPr>
          <a:xfrm>
            <a:off x="6776212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557847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61" name="Rectangle 60"/>
          <p:cNvSpPr/>
          <p:nvPr/>
        </p:nvSpPr>
        <p:spPr>
          <a:xfrm>
            <a:off x="7482533" y="3671248"/>
            <a:ext cx="791570" cy="81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/>
          <p:cNvSpPr txBox="1"/>
          <p:nvPr/>
        </p:nvSpPr>
        <p:spPr>
          <a:xfrm>
            <a:off x="7567782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  <a:endParaRPr lang="en-IN" sz="2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349417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3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095894"/>
              </p:ext>
            </p:extLst>
          </p:nvPr>
        </p:nvGraphicFramePr>
        <p:xfrm>
          <a:off x="1479101" y="232011"/>
          <a:ext cx="9193449" cy="251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541"/>
                <a:gridCol w="1487606"/>
                <a:gridCol w="1310185"/>
                <a:gridCol w="1883391"/>
                <a:gridCol w="1692323"/>
                <a:gridCol w="2115403"/>
              </a:tblGrid>
              <a:tr h="531047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Arrival_Time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Burst_Time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Remaining_Time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Turn_Around_Time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Rectangle 72"/>
          <p:cNvSpPr/>
          <p:nvPr/>
        </p:nvSpPr>
        <p:spPr>
          <a:xfrm>
            <a:off x="33783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2308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0471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112940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/>
          <p:cNvSpPr txBox="1"/>
          <p:nvPr/>
        </p:nvSpPr>
        <p:spPr>
          <a:xfrm>
            <a:off x="121465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9628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79" name="Rectangle 78"/>
          <p:cNvSpPr/>
          <p:nvPr/>
        </p:nvSpPr>
        <p:spPr>
          <a:xfrm>
            <a:off x="1920972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TextBox 79"/>
          <p:cNvSpPr txBox="1"/>
          <p:nvPr/>
        </p:nvSpPr>
        <p:spPr>
          <a:xfrm>
            <a:off x="200622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78785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82" name="Rectangle 81"/>
          <p:cNvSpPr/>
          <p:nvPr/>
        </p:nvSpPr>
        <p:spPr>
          <a:xfrm>
            <a:off x="2712542" y="3671248"/>
            <a:ext cx="791570" cy="81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/>
          <p:cNvSpPr txBox="1"/>
          <p:nvPr/>
        </p:nvSpPr>
        <p:spPr>
          <a:xfrm>
            <a:off x="279779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endParaRPr lang="en-IN" sz="28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57942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IN" dirty="0"/>
          </a:p>
        </p:txBody>
      </p:sp>
      <p:sp>
        <p:nvSpPr>
          <p:cNvPr id="85" name="Rectangle 84"/>
          <p:cNvSpPr/>
          <p:nvPr/>
        </p:nvSpPr>
        <p:spPr>
          <a:xfrm>
            <a:off x="3504112" y="3671248"/>
            <a:ext cx="791570" cy="81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/>
          <p:cNvSpPr txBox="1"/>
          <p:nvPr/>
        </p:nvSpPr>
        <p:spPr>
          <a:xfrm>
            <a:off x="358936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37099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88" name="Rectangle 87"/>
          <p:cNvSpPr/>
          <p:nvPr/>
        </p:nvSpPr>
        <p:spPr>
          <a:xfrm>
            <a:off x="4295682" y="3671248"/>
            <a:ext cx="791570" cy="81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TextBox 88"/>
          <p:cNvSpPr txBox="1"/>
          <p:nvPr/>
        </p:nvSpPr>
        <p:spPr>
          <a:xfrm>
            <a:off x="438093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  <a:endParaRPr lang="en-IN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16256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IN" dirty="0"/>
          </a:p>
        </p:txBody>
      </p:sp>
      <p:sp>
        <p:nvSpPr>
          <p:cNvPr id="91" name="Rectangle 90"/>
          <p:cNvSpPr/>
          <p:nvPr/>
        </p:nvSpPr>
        <p:spPr>
          <a:xfrm>
            <a:off x="508725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/>
          <p:cNvSpPr txBox="1"/>
          <p:nvPr/>
        </p:nvSpPr>
        <p:spPr>
          <a:xfrm>
            <a:off x="517250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95413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IN" dirty="0"/>
          </a:p>
        </p:txBody>
      </p:sp>
      <p:sp>
        <p:nvSpPr>
          <p:cNvPr id="94" name="Rectangle 93"/>
          <p:cNvSpPr/>
          <p:nvPr/>
        </p:nvSpPr>
        <p:spPr>
          <a:xfrm>
            <a:off x="5878822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TextBox 94"/>
          <p:cNvSpPr txBox="1"/>
          <p:nvPr/>
        </p:nvSpPr>
        <p:spPr>
          <a:xfrm>
            <a:off x="596407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574570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IN" dirty="0"/>
          </a:p>
        </p:txBody>
      </p:sp>
      <p:sp>
        <p:nvSpPr>
          <p:cNvPr id="97" name="Rectangle 96"/>
          <p:cNvSpPr/>
          <p:nvPr/>
        </p:nvSpPr>
        <p:spPr>
          <a:xfrm>
            <a:off x="6690963" y="3671248"/>
            <a:ext cx="791570" cy="81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TextBox 97"/>
          <p:cNvSpPr txBox="1"/>
          <p:nvPr/>
        </p:nvSpPr>
        <p:spPr>
          <a:xfrm>
            <a:off x="6776212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557847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100" name="Rectangle 99"/>
          <p:cNvSpPr/>
          <p:nvPr/>
        </p:nvSpPr>
        <p:spPr>
          <a:xfrm>
            <a:off x="7482533" y="3671248"/>
            <a:ext cx="791570" cy="81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TextBox 100"/>
          <p:cNvSpPr txBox="1"/>
          <p:nvPr/>
        </p:nvSpPr>
        <p:spPr>
          <a:xfrm>
            <a:off x="7567782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  <a:endParaRPr lang="en-IN" sz="28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49417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</a:t>
            </a:r>
            <a:endParaRPr lang="en-IN" dirty="0"/>
          </a:p>
        </p:txBody>
      </p:sp>
      <p:sp>
        <p:nvSpPr>
          <p:cNvPr id="103" name="Rectangle 102"/>
          <p:cNvSpPr/>
          <p:nvPr/>
        </p:nvSpPr>
        <p:spPr>
          <a:xfrm>
            <a:off x="8274103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TextBox 103"/>
          <p:cNvSpPr txBox="1"/>
          <p:nvPr/>
        </p:nvSpPr>
        <p:spPr>
          <a:xfrm>
            <a:off x="8359352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8140987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558422"/>
              </p:ext>
            </p:extLst>
          </p:nvPr>
        </p:nvGraphicFramePr>
        <p:xfrm>
          <a:off x="1479101" y="232011"/>
          <a:ext cx="9193449" cy="251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541"/>
                <a:gridCol w="1487606"/>
                <a:gridCol w="1310185"/>
                <a:gridCol w="1883391"/>
                <a:gridCol w="1692323"/>
                <a:gridCol w="2115403"/>
              </a:tblGrid>
              <a:tr h="531047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Arrival_Time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Burst_Time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Remaining_Time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Turn_Around_Time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3783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2308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471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12940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21465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9628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920972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00622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8785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712542" y="3671248"/>
            <a:ext cx="791570" cy="81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79779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endParaRPr lang="en-IN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7942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504112" y="3671248"/>
            <a:ext cx="791570" cy="81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358936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7099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295682" y="3671248"/>
            <a:ext cx="791570" cy="81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38093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  <a:endParaRPr lang="en-IN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6256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08725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517250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5413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5878822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596407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4570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6690963" y="3671248"/>
            <a:ext cx="791570" cy="81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6776212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57847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7482533" y="3671248"/>
            <a:ext cx="791570" cy="81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7567782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  <a:endParaRPr lang="en-IN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349417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8274103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8359352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140987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9065673" y="3671248"/>
            <a:ext cx="791570" cy="81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9150922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932557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1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50412"/>
              </p:ext>
            </p:extLst>
          </p:nvPr>
        </p:nvGraphicFramePr>
        <p:xfrm>
          <a:off x="1479101" y="232011"/>
          <a:ext cx="9193449" cy="251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541"/>
                <a:gridCol w="1487606"/>
                <a:gridCol w="1310185"/>
                <a:gridCol w="1883391"/>
                <a:gridCol w="1692323"/>
                <a:gridCol w="2115403"/>
              </a:tblGrid>
              <a:tr h="531047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Arrival_Time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Burst_Time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Remaining_Time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Turn_Around_Time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3783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2308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25908" y="4490112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12940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21465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9628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920972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00622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8785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712542" y="3671248"/>
            <a:ext cx="791570" cy="81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79779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endParaRPr lang="en-IN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7942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504112" y="3671248"/>
            <a:ext cx="791570" cy="81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358936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7099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295682" y="3671248"/>
            <a:ext cx="791570" cy="81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38093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  <a:endParaRPr lang="en-IN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6256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08725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517250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5413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5878822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596407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4570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6690963" y="3671248"/>
            <a:ext cx="791570" cy="81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6776212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57847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7482533" y="3671248"/>
            <a:ext cx="791570" cy="81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7567782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  <a:endParaRPr lang="en-IN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349417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8274103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8359352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140987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9065673" y="3671248"/>
            <a:ext cx="791570" cy="81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9150922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932557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202935" y="4490112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7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57836"/>
              </p:ext>
            </p:extLst>
          </p:nvPr>
        </p:nvGraphicFramePr>
        <p:xfrm>
          <a:off x="1479101" y="232011"/>
          <a:ext cx="9193449" cy="251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541"/>
                <a:gridCol w="1487606"/>
                <a:gridCol w="1310185"/>
                <a:gridCol w="1883391"/>
                <a:gridCol w="1692323"/>
                <a:gridCol w="2115403"/>
              </a:tblGrid>
              <a:tr h="531047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Arrival_Time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Burst_Time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Remaining_Time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Turn_Around_Time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3783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2308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25908" y="4490112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12940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21465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9628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920972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00622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8785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712542" y="3671248"/>
            <a:ext cx="791570" cy="81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79779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endParaRPr lang="en-IN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7942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504112" y="3671248"/>
            <a:ext cx="791570" cy="81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358936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7099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295682" y="3671248"/>
            <a:ext cx="791570" cy="81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38093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  <a:endParaRPr lang="en-IN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6256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08725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517250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5413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5878822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596407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4570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6690963" y="3671248"/>
            <a:ext cx="791570" cy="81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6776212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57847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7482533" y="3671248"/>
            <a:ext cx="791570" cy="81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7567782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  <a:endParaRPr lang="en-IN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349417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8274103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8359352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140987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9065673" y="3671248"/>
            <a:ext cx="791570" cy="81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9150922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932557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202935" y="4490112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900752" y="5076967"/>
            <a:ext cx="66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waiting time = (15+21+1+19+17)/5 = 14.6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900752" y="5678310"/>
            <a:ext cx="539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turn-around time = (26+33+4+30+23)/5 = 23.2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16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round robin scheduling algorithm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 bwMode="auto">
          <a:xfrm>
            <a:off x="3065841" y="1117485"/>
            <a:ext cx="5705475" cy="42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8048" y="313898"/>
            <a:ext cx="31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ALGORITHM - 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14707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36980"/>
            <a:ext cx="1219199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for </a:t>
            </a:r>
            <a:r>
              <a:rPr lang="en-IN" sz="1600" b="1" dirty="0" err="1"/>
              <a:t>i</a:t>
            </a:r>
            <a:r>
              <a:rPr lang="en-IN" sz="1600" b="1" dirty="0"/>
              <a:t> in </a:t>
            </a:r>
            <a:r>
              <a:rPr lang="en-IN" sz="1600" b="1" dirty="0" smtClean="0"/>
              <a:t>range(n</a:t>
            </a:r>
            <a:r>
              <a:rPr lang="en-IN" sz="1600" b="1" dirty="0"/>
              <a:t>):</a:t>
            </a:r>
          </a:p>
          <a:p>
            <a:r>
              <a:rPr lang="en-IN" sz="1600" b="1" dirty="0"/>
              <a:t>            </a:t>
            </a:r>
            <a:r>
              <a:rPr lang="en-IN" sz="1600" b="1" dirty="0" smtClean="0"/>
              <a:t> </a:t>
            </a:r>
            <a:r>
              <a:rPr lang="en-IN" sz="1600" b="1" dirty="0" err="1" smtClean="0"/>
              <a:t>remaining_burst_time</a:t>
            </a:r>
            <a:r>
              <a:rPr lang="en-IN" sz="1600" b="1" dirty="0" smtClean="0"/>
              <a:t>[</a:t>
            </a:r>
            <a:r>
              <a:rPr lang="en-IN" sz="1600" b="1" dirty="0" err="1" smtClean="0"/>
              <a:t>i</a:t>
            </a:r>
            <a:r>
              <a:rPr lang="en-IN" sz="1600" b="1" dirty="0"/>
              <a:t>] = </a:t>
            </a:r>
            <a:r>
              <a:rPr lang="en-IN" sz="1600" b="1" dirty="0" err="1" smtClean="0"/>
              <a:t>burst_time</a:t>
            </a:r>
            <a:r>
              <a:rPr lang="en-IN" sz="1600" b="1" dirty="0" smtClean="0"/>
              <a:t>[</a:t>
            </a:r>
            <a:r>
              <a:rPr lang="en-IN" sz="1600" b="1" dirty="0" err="1" smtClean="0"/>
              <a:t>i</a:t>
            </a:r>
            <a:r>
              <a:rPr lang="en-IN" sz="1600" b="1" dirty="0"/>
              <a:t>]</a:t>
            </a:r>
            <a:endParaRPr lang="en-IN" sz="1600" b="1" dirty="0" smtClean="0"/>
          </a:p>
          <a:p>
            <a:endParaRPr lang="en-IN" sz="1600" b="1" dirty="0"/>
          </a:p>
          <a:p>
            <a:r>
              <a:rPr lang="en-IN" sz="1600" b="1" dirty="0" err="1" smtClean="0"/>
              <a:t>current_time</a:t>
            </a:r>
            <a:r>
              <a:rPr lang="en-IN" sz="1600" b="1" dirty="0" smtClean="0"/>
              <a:t> </a:t>
            </a:r>
            <a:r>
              <a:rPr lang="en-IN" sz="1600" b="1" dirty="0"/>
              <a:t>= 0           </a:t>
            </a:r>
            <a:r>
              <a:rPr lang="en-IN" sz="1600" b="1" dirty="0" smtClean="0"/>
              <a:t>			</a:t>
            </a:r>
            <a:r>
              <a:rPr lang="en-IN" sz="1600" dirty="0" smtClean="0">
                <a:solidFill>
                  <a:srgbClr val="FF0000"/>
                </a:solidFill>
              </a:rPr>
              <a:t>#</a:t>
            </a:r>
            <a:r>
              <a:rPr lang="en-IN" sz="1600" dirty="0">
                <a:solidFill>
                  <a:srgbClr val="FF0000"/>
                </a:solidFill>
              </a:rPr>
              <a:t>To start counting the time.</a:t>
            </a:r>
          </a:p>
          <a:p>
            <a:r>
              <a:rPr lang="en-IN" sz="1600" b="1" dirty="0"/>
              <a:t>        </a:t>
            </a:r>
            <a:endParaRPr lang="en-IN" sz="1600" b="1" dirty="0" smtClean="0"/>
          </a:p>
          <a:p>
            <a:r>
              <a:rPr lang="en-IN" sz="1600" b="1" dirty="0" smtClean="0"/>
              <a:t>while True:</a:t>
            </a:r>
          </a:p>
          <a:p>
            <a:r>
              <a:rPr lang="en-IN" sz="1600" b="1" dirty="0" smtClean="0"/>
              <a:t>             complete </a:t>
            </a:r>
            <a:r>
              <a:rPr lang="en-IN" sz="1600" b="1" dirty="0"/>
              <a:t>= True    </a:t>
            </a:r>
            <a:r>
              <a:rPr lang="en-IN" sz="1600" b="1" dirty="0" smtClean="0"/>
              <a:t>			</a:t>
            </a:r>
            <a:r>
              <a:rPr lang="en-IN" sz="1600" dirty="0" smtClean="0">
                <a:solidFill>
                  <a:srgbClr val="FF0000"/>
                </a:solidFill>
              </a:rPr>
              <a:t>#</a:t>
            </a:r>
            <a:r>
              <a:rPr lang="en-IN" sz="1600" dirty="0">
                <a:solidFill>
                  <a:srgbClr val="FF0000"/>
                </a:solidFill>
              </a:rPr>
              <a:t>To check whether all the tasks are completed or not.</a:t>
            </a:r>
          </a:p>
          <a:p>
            <a:r>
              <a:rPr lang="en-IN" sz="1600" b="1" dirty="0"/>
              <a:t>        </a:t>
            </a:r>
            <a:r>
              <a:rPr lang="en-IN" sz="1600" b="1" dirty="0" smtClean="0"/>
              <a:t>     for </a:t>
            </a:r>
            <a:r>
              <a:rPr lang="en-IN" sz="1600" b="1" dirty="0" err="1"/>
              <a:t>i</a:t>
            </a:r>
            <a:r>
              <a:rPr lang="en-IN" sz="1600" b="1" dirty="0"/>
              <a:t> in </a:t>
            </a:r>
            <a:r>
              <a:rPr lang="en-IN" sz="1600" b="1" dirty="0" smtClean="0"/>
              <a:t>range(n</a:t>
            </a:r>
            <a:r>
              <a:rPr lang="en-IN" sz="1600" b="1" dirty="0"/>
              <a:t>):</a:t>
            </a:r>
          </a:p>
          <a:p>
            <a:r>
              <a:rPr lang="en-IN" sz="1600" b="1" dirty="0"/>
              <a:t>              </a:t>
            </a:r>
            <a:r>
              <a:rPr lang="en-IN" sz="1600" b="1" dirty="0" smtClean="0"/>
              <a:t>          if (</a:t>
            </a:r>
            <a:r>
              <a:rPr lang="en-IN" sz="1600" b="1" dirty="0" err="1" smtClean="0"/>
              <a:t>arrival_time</a:t>
            </a:r>
            <a:r>
              <a:rPr lang="en-IN" sz="1600" b="1" dirty="0" smtClean="0"/>
              <a:t>[</a:t>
            </a:r>
            <a:r>
              <a:rPr lang="en-IN" sz="1600" b="1" dirty="0" err="1" smtClean="0"/>
              <a:t>i</a:t>
            </a:r>
            <a:r>
              <a:rPr lang="en-IN" sz="1600" b="1" dirty="0"/>
              <a:t>] &lt;= </a:t>
            </a:r>
            <a:r>
              <a:rPr lang="en-IN" sz="1600" b="1" dirty="0" err="1" smtClean="0"/>
              <a:t>current_time</a:t>
            </a:r>
            <a:r>
              <a:rPr lang="en-IN" sz="1600" b="1" dirty="0"/>
              <a:t>):     </a:t>
            </a:r>
            <a:r>
              <a:rPr lang="en-IN" sz="1600" b="1" dirty="0" smtClean="0"/>
              <a:t>	</a:t>
            </a:r>
            <a:r>
              <a:rPr lang="en-IN" sz="1600" dirty="0" smtClean="0">
                <a:solidFill>
                  <a:srgbClr val="FF0000"/>
                </a:solidFill>
              </a:rPr>
              <a:t>#</a:t>
            </a:r>
            <a:r>
              <a:rPr lang="en-IN" sz="1600" dirty="0">
                <a:solidFill>
                  <a:srgbClr val="FF0000"/>
                </a:solidFill>
              </a:rPr>
              <a:t>Did the task </a:t>
            </a:r>
            <a:r>
              <a:rPr lang="en-IN" sz="1600" dirty="0" err="1">
                <a:solidFill>
                  <a:srgbClr val="FF0000"/>
                </a:solidFill>
              </a:rPr>
              <a:t>i</a:t>
            </a:r>
            <a:r>
              <a:rPr lang="en-IN" sz="1600" dirty="0">
                <a:solidFill>
                  <a:srgbClr val="FF0000"/>
                </a:solidFill>
              </a:rPr>
              <a:t> arrive? If yes, proceed for scheduling.</a:t>
            </a:r>
          </a:p>
          <a:p>
            <a:r>
              <a:rPr lang="en-IN" sz="1600" b="1" dirty="0"/>
              <a:t>                    </a:t>
            </a:r>
            <a:r>
              <a:rPr lang="en-IN" sz="1600" b="1" dirty="0" smtClean="0"/>
              <a:t>                  if (</a:t>
            </a:r>
            <a:r>
              <a:rPr lang="en-IN" sz="1600" b="1" dirty="0" err="1" smtClean="0"/>
              <a:t>remaining_burst_time</a:t>
            </a:r>
            <a:r>
              <a:rPr lang="en-IN" sz="1600" b="1" dirty="0" smtClean="0"/>
              <a:t>[</a:t>
            </a:r>
            <a:r>
              <a:rPr lang="en-IN" sz="1600" b="1" dirty="0" err="1" smtClean="0"/>
              <a:t>i</a:t>
            </a:r>
            <a:r>
              <a:rPr lang="en-IN" sz="1600" b="1" dirty="0"/>
              <a:t>] &gt; 0):  </a:t>
            </a:r>
            <a:r>
              <a:rPr lang="en-IN" sz="1600" b="1" dirty="0" smtClean="0"/>
              <a:t>	</a:t>
            </a:r>
            <a:r>
              <a:rPr lang="en-IN" sz="1600" dirty="0" smtClean="0">
                <a:solidFill>
                  <a:srgbClr val="FF0000"/>
                </a:solidFill>
              </a:rPr>
              <a:t>#</a:t>
            </a:r>
            <a:r>
              <a:rPr lang="en-IN" sz="1600" dirty="0">
                <a:solidFill>
                  <a:srgbClr val="FF0000"/>
                </a:solidFill>
              </a:rPr>
              <a:t>If task is still not completed...</a:t>
            </a:r>
          </a:p>
          <a:p>
            <a:r>
              <a:rPr lang="en-IN" sz="1600" b="1" dirty="0"/>
              <a:t>                        </a:t>
            </a:r>
            <a:r>
              <a:rPr lang="en-IN" sz="1600" b="1" dirty="0" smtClean="0"/>
              <a:t>                            complete </a:t>
            </a:r>
            <a:r>
              <a:rPr lang="en-IN" sz="1600" b="1" dirty="0"/>
              <a:t>= False</a:t>
            </a:r>
          </a:p>
          <a:p>
            <a:r>
              <a:rPr lang="en-IN" sz="1600" b="1" dirty="0"/>
              <a:t>                        </a:t>
            </a:r>
            <a:r>
              <a:rPr lang="en-IN" sz="1600" b="1" dirty="0" smtClean="0"/>
              <a:t>                            if (</a:t>
            </a:r>
            <a:r>
              <a:rPr lang="en-IN" sz="1600" b="1" dirty="0" err="1" smtClean="0"/>
              <a:t>remaining_burst_time</a:t>
            </a:r>
            <a:r>
              <a:rPr lang="en-IN" sz="1600" b="1" dirty="0" smtClean="0"/>
              <a:t>[</a:t>
            </a:r>
            <a:r>
              <a:rPr lang="en-IN" sz="1600" b="1" dirty="0" err="1" smtClean="0"/>
              <a:t>i</a:t>
            </a:r>
            <a:r>
              <a:rPr lang="en-IN" sz="1600" b="1" dirty="0"/>
              <a:t>] &gt; </a:t>
            </a:r>
            <a:r>
              <a:rPr lang="en-IN" sz="1600" b="1" dirty="0" smtClean="0"/>
              <a:t>quantum</a:t>
            </a:r>
            <a:r>
              <a:rPr lang="en-IN" sz="1600" b="1" dirty="0"/>
              <a:t>):   </a:t>
            </a:r>
            <a:r>
              <a:rPr lang="en-IN" sz="1600" b="1" dirty="0" smtClean="0"/>
              <a:t>	</a:t>
            </a:r>
            <a:r>
              <a:rPr lang="en-IN" sz="1600" dirty="0" smtClean="0">
                <a:solidFill>
                  <a:srgbClr val="FF0000"/>
                </a:solidFill>
              </a:rPr>
              <a:t>#</a:t>
            </a:r>
            <a:r>
              <a:rPr lang="en-IN" sz="1600" dirty="0">
                <a:solidFill>
                  <a:srgbClr val="FF0000"/>
                </a:solidFill>
              </a:rPr>
              <a:t>If the remaining burst time exceeds the quantum time...</a:t>
            </a:r>
          </a:p>
          <a:p>
            <a:r>
              <a:rPr lang="en-IN" sz="1600" b="1" dirty="0"/>
              <a:t>                            </a:t>
            </a:r>
            <a:r>
              <a:rPr lang="en-IN" sz="1600" b="1" dirty="0" smtClean="0"/>
              <a:t>                        </a:t>
            </a:r>
            <a:r>
              <a:rPr lang="en-IN" sz="1600" b="1" dirty="0" err="1" smtClean="0"/>
              <a:t>current_time</a:t>
            </a:r>
            <a:r>
              <a:rPr lang="en-IN" sz="1600" b="1" dirty="0" smtClean="0"/>
              <a:t> </a:t>
            </a:r>
            <a:r>
              <a:rPr lang="en-IN" sz="1600" b="1" dirty="0"/>
              <a:t>+= </a:t>
            </a:r>
            <a:r>
              <a:rPr lang="en-IN" sz="1600" b="1" dirty="0" smtClean="0"/>
              <a:t>quantum      </a:t>
            </a:r>
            <a:r>
              <a:rPr lang="en-IN" sz="1600" dirty="0" smtClean="0">
                <a:solidFill>
                  <a:srgbClr val="FF0000"/>
                </a:solidFill>
              </a:rPr>
              <a:t>#</a:t>
            </a:r>
            <a:r>
              <a:rPr lang="en-IN" sz="1600" dirty="0">
                <a:solidFill>
                  <a:srgbClr val="FF0000"/>
                </a:solidFill>
              </a:rPr>
              <a:t>Schedule the task until quantum time expires. Eventually, increment the current time.</a:t>
            </a:r>
          </a:p>
          <a:p>
            <a:r>
              <a:rPr lang="en-IN" sz="1600" b="1" dirty="0"/>
              <a:t>                            </a:t>
            </a:r>
            <a:r>
              <a:rPr lang="en-IN" sz="1600" b="1" dirty="0" smtClean="0"/>
              <a:t>                        </a:t>
            </a:r>
            <a:r>
              <a:rPr lang="en-IN" sz="1600" b="1" dirty="0" err="1" smtClean="0"/>
              <a:t>remaining_burst_time</a:t>
            </a:r>
            <a:r>
              <a:rPr lang="en-IN" sz="1600" b="1" dirty="0" smtClean="0"/>
              <a:t>[</a:t>
            </a:r>
            <a:r>
              <a:rPr lang="en-IN" sz="1600" b="1" dirty="0" err="1" smtClean="0"/>
              <a:t>i</a:t>
            </a:r>
            <a:r>
              <a:rPr lang="en-IN" sz="1600" b="1" dirty="0"/>
              <a:t>] -= </a:t>
            </a:r>
            <a:r>
              <a:rPr lang="en-IN" sz="1600" b="1" dirty="0" smtClean="0"/>
              <a:t>quantum        	</a:t>
            </a:r>
            <a:r>
              <a:rPr lang="en-IN" sz="1600" dirty="0" smtClean="0">
                <a:solidFill>
                  <a:srgbClr val="FF0000"/>
                </a:solidFill>
              </a:rPr>
              <a:t>#</a:t>
            </a:r>
            <a:r>
              <a:rPr lang="en-IN" sz="1600" dirty="0">
                <a:solidFill>
                  <a:srgbClr val="FF0000"/>
                </a:solidFill>
              </a:rPr>
              <a:t>Update the remaining burst time.</a:t>
            </a:r>
          </a:p>
          <a:p>
            <a:r>
              <a:rPr lang="en-IN" sz="1600" b="1" dirty="0"/>
              <a:t>                        </a:t>
            </a:r>
            <a:r>
              <a:rPr lang="en-IN" sz="1600" b="1" dirty="0" smtClean="0"/>
              <a:t>              else</a:t>
            </a:r>
            <a:r>
              <a:rPr lang="en-IN" sz="1600" b="1" dirty="0"/>
              <a:t>:                                           </a:t>
            </a:r>
            <a:r>
              <a:rPr lang="en-IN" sz="1600" b="1" dirty="0" smtClean="0"/>
              <a:t>	</a:t>
            </a:r>
            <a:r>
              <a:rPr lang="en-IN" sz="1600" dirty="0" smtClean="0"/>
              <a:t>      </a:t>
            </a:r>
            <a:r>
              <a:rPr lang="en-IN" sz="1600" dirty="0" smtClean="0">
                <a:solidFill>
                  <a:srgbClr val="FF0000"/>
                </a:solidFill>
              </a:rPr>
              <a:t>#</a:t>
            </a:r>
            <a:r>
              <a:rPr lang="en-IN" sz="1600" dirty="0">
                <a:solidFill>
                  <a:srgbClr val="FF0000"/>
                </a:solidFill>
              </a:rPr>
              <a:t>If the remaining burst time is less than quantum time...</a:t>
            </a:r>
          </a:p>
          <a:p>
            <a:r>
              <a:rPr lang="en-IN" sz="1600" b="1" dirty="0"/>
              <a:t>                            </a:t>
            </a:r>
            <a:r>
              <a:rPr lang="en-IN" sz="1600" b="1" dirty="0" smtClean="0"/>
              <a:t>                        </a:t>
            </a:r>
            <a:r>
              <a:rPr lang="en-IN" sz="1600" b="1" dirty="0" err="1" smtClean="0"/>
              <a:t>current_time</a:t>
            </a:r>
            <a:r>
              <a:rPr lang="en-IN" sz="1600" b="1" dirty="0" smtClean="0"/>
              <a:t> </a:t>
            </a:r>
            <a:r>
              <a:rPr lang="en-IN" sz="1600" b="1" dirty="0"/>
              <a:t>+= </a:t>
            </a:r>
            <a:r>
              <a:rPr lang="en-IN" sz="1600" b="1" dirty="0" err="1" smtClean="0"/>
              <a:t>remaining_burst_time</a:t>
            </a:r>
            <a:r>
              <a:rPr lang="en-IN" sz="1600" b="1" dirty="0" smtClean="0"/>
              <a:t>[</a:t>
            </a:r>
            <a:r>
              <a:rPr lang="en-IN" sz="1600" b="1" dirty="0" err="1" smtClean="0"/>
              <a:t>i</a:t>
            </a:r>
            <a:r>
              <a:rPr lang="en-IN" sz="1600" b="1" dirty="0"/>
              <a:t>]   </a:t>
            </a:r>
            <a:r>
              <a:rPr lang="en-IN" sz="1600" b="1" dirty="0" smtClean="0"/>
              <a:t>	</a:t>
            </a:r>
            <a:r>
              <a:rPr lang="en-IN" sz="1600" dirty="0" smtClean="0">
                <a:solidFill>
                  <a:srgbClr val="FF0000"/>
                </a:solidFill>
              </a:rPr>
              <a:t>#</a:t>
            </a:r>
            <a:r>
              <a:rPr lang="en-IN" sz="1600" dirty="0">
                <a:solidFill>
                  <a:srgbClr val="FF0000"/>
                </a:solidFill>
              </a:rPr>
              <a:t>Complete the task and update the current time.</a:t>
            </a:r>
          </a:p>
          <a:p>
            <a:r>
              <a:rPr lang="en-IN" sz="1600" b="1" dirty="0"/>
              <a:t>                            </a:t>
            </a:r>
            <a:r>
              <a:rPr lang="en-IN" sz="1600" b="1" dirty="0" smtClean="0"/>
              <a:t>                        </a:t>
            </a:r>
            <a:r>
              <a:rPr lang="en-IN" sz="1600" b="1" dirty="0" err="1" smtClean="0"/>
              <a:t>waiting_time</a:t>
            </a:r>
            <a:r>
              <a:rPr lang="en-IN" sz="1600" b="1" dirty="0" smtClean="0"/>
              <a:t>[</a:t>
            </a:r>
            <a:r>
              <a:rPr lang="en-IN" sz="1600" b="1" dirty="0" err="1" smtClean="0"/>
              <a:t>i</a:t>
            </a:r>
            <a:r>
              <a:rPr lang="en-IN" sz="1600" b="1" dirty="0"/>
              <a:t>] = </a:t>
            </a:r>
            <a:r>
              <a:rPr lang="en-IN" sz="1600" b="1" dirty="0" err="1" smtClean="0"/>
              <a:t>current_time</a:t>
            </a:r>
            <a:r>
              <a:rPr lang="en-IN" sz="1600" b="1" dirty="0" smtClean="0"/>
              <a:t> </a:t>
            </a:r>
            <a:r>
              <a:rPr lang="en-IN" sz="1600" b="1" dirty="0"/>
              <a:t>- </a:t>
            </a:r>
            <a:r>
              <a:rPr lang="en-IN" sz="1600" b="1" dirty="0" err="1" smtClean="0"/>
              <a:t>burst_time</a:t>
            </a:r>
            <a:r>
              <a:rPr lang="en-IN" sz="1600" b="1" dirty="0" smtClean="0"/>
              <a:t>[</a:t>
            </a:r>
            <a:r>
              <a:rPr lang="en-IN" sz="1600" b="1" dirty="0" err="1" smtClean="0"/>
              <a:t>i</a:t>
            </a:r>
            <a:r>
              <a:rPr lang="en-IN" sz="1600" b="1" dirty="0"/>
              <a:t>] - </a:t>
            </a:r>
            <a:r>
              <a:rPr lang="en-IN" sz="1600" b="1" dirty="0" err="1" smtClean="0"/>
              <a:t>arrival_time</a:t>
            </a:r>
            <a:r>
              <a:rPr lang="en-IN" sz="1600" b="1" dirty="0" smtClean="0"/>
              <a:t>[</a:t>
            </a:r>
            <a:r>
              <a:rPr lang="en-IN" sz="1600" b="1" dirty="0" err="1" smtClean="0"/>
              <a:t>i</a:t>
            </a:r>
            <a:r>
              <a:rPr lang="en-IN" sz="1600" b="1" dirty="0"/>
              <a:t>]   </a:t>
            </a:r>
            <a:r>
              <a:rPr lang="en-IN" sz="1600" b="1" dirty="0" smtClean="0"/>
              <a:t>	</a:t>
            </a:r>
            <a:r>
              <a:rPr lang="en-IN" sz="1600" dirty="0" smtClean="0">
                <a:solidFill>
                  <a:srgbClr val="FF0000"/>
                </a:solidFill>
              </a:rPr>
              <a:t>#</a:t>
            </a:r>
            <a:r>
              <a:rPr lang="en-IN" sz="1600" dirty="0">
                <a:solidFill>
                  <a:srgbClr val="FF0000"/>
                </a:solidFill>
              </a:rPr>
              <a:t>Calculate the waiting time.</a:t>
            </a:r>
          </a:p>
          <a:p>
            <a:r>
              <a:rPr lang="en-IN" sz="1600" b="1" dirty="0"/>
              <a:t>                            </a:t>
            </a:r>
            <a:r>
              <a:rPr lang="en-IN" sz="1600" b="1" dirty="0" smtClean="0"/>
              <a:t>                        </a:t>
            </a:r>
            <a:r>
              <a:rPr lang="en-IN" sz="1600" b="1" dirty="0" err="1" smtClean="0"/>
              <a:t>remaining_burst_time</a:t>
            </a:r>
            <a:r>
              <a:rPr lang="en-IN" sz="1600" b="1" dirty="0" smtClean="0"/>
              <a:t>[</a:t>
            </a:r>
            <a:r>
              <a:rPr lang="en-IN" sz="1600" b="1" dirty="0" err="1" smtClean="0"/>
              <a:t>i</a:t>
            </a:r>
            <a:r>
              <a:rPr lang="en-IN" sz="1600" b="1" dirty="0"/>
              <a:t>] = 0            </a:t>
            </a:r>
            <a:r>
              <a:rPr lang="en-IN" sz="1600" b="1" dirty="0" smtClean="0"/>
              <a:t>		</a:t>
            </a:r>
            <a:r>
              <a:rPr lang="en-IN" sz="1600" dirty="0" smtClean="0">
                <a:solidFill>
                  <a:srgbClr val="FF0000"/>
                </a:solidFill>
              </a:rPr>
              <a:t>#</a:t>
            </a:r>
            <a:r>
              <a:rPr lang="en-IN" sz="1600" dirty="0">
                <a:solidFill>
                  <a:srgbClr val="FF0000"/>
                </a:solidFill>
              </a:rPr>
              <a:t>Task is completed. Hence, remaining burst time = 0.</a:t>
            </a:r>
          </a:p>
          <a:p>
            <a:r>
              <a:rPr lang="en-IN" sz="1600" b="1" dirty="0"/>
              <a:t>                            </a:t>
            </a:r>
            <a:r>
              <a:rPr lang="en-IN" sz="1600" b="1" dirty="0" smtClean="0"/>
              <a:t>                        </a:t>
            </a:r>
            <a:r>
              <a:rPr lang="en-IN" sz="1600" b="1" dirty="0" err="1" smtClean="0"/>
              <a:t>turn_around_time</a:t>
            </a:r>
            <a:r>
              <a:rPr lang="en-IN" sz="1600" b="1" dirty="0" smtClean="0"/>
              <a:t>[</a:t>
            </a:r>
            <a:r>
              <a:rPr lang="en-IN" sz="1600" b="1" dirty="0" err="1" smtClean="0"/>
              <a:t>i</a:t>
            </a:r>
            <a:r>
              <a:rPr lang="en-IN" sz="1600" b="1" dirty="0"/>
              <a:t>] = </a:t>
            </a:r>
            <a:r>
              <a:rPr lang="en-IN" sz="1600" b="1" dirty="0" err="1" smtClean="0"/>
              <a:t>burst_time</a:t>
            </a:r>
            <a:r>
              <a:rPr lang="en-IN" sz="1600" b="1" dirty="0" smtClean="0"/>
              <a:t>[</a:t>
            </a:r>
            <a:r>
              <a:rPr lang="en-IN" sz="1600" b="1" dirty="0" err="1" smtClean="0"/>
              <a:t>i</a:t>
            </a:r>
            <a:r>
              <a:rPr lang="en-IN" sz="1600" b="1" dirty="0"/>
              <a:t>] + </a:t>
            </a:r>
            <a:r>
              <a:rPr lang="en-IN" sz="1600" b="1" dirty="0" err="1" smtClean="0"/>
              <a:t>waiting_time</a:t>
            </a:r>
            <a:r>
              <a:rPr lang="en-IN" sz="1600" b="1" dirty="0" smtClean="0"/>
              <a:t>[</a:t>
            </a:r>
            <a:r>
              <a:rPr lang="en-IN" sz="1600" b="1" dirty="0" err="1" smtClean="0"/>
              <a:t>i</a:t>
            </a:r>
            <a:r>
              <a:rPr lang="en-IN" sz="1600" b="1" dirty="0"/>
              <a:t>]   </a:t>
            </a:r>
            <a:r>
              <a:rPr lang="en-IN" sz="1600" b="1" dirty="0" smtClean="0"/>
              <a:t>		</a:t>
            </a:r>
            <a:r>
              <a:rPr lang="en-IN" sz="1600" dirty="0" smtClean="0">
                <a:solidFill>
                  <a:srgbClr val="FF0000"/>
                </a:solidFill>
              </a:rPr>
              <a:t>#</a:t>
            </a:r>
            <a:r>
              <a:rPr lang="en-IN" sz="1600" dirty="0">
                <a:solidFill>
                  <a:srgbClr val="FF0000"/>
                </a:solidFill>
              </a:rPr>
              <a:t>It is the response time.</a:t>
            </a:r>
          </a:p>
          <a:p>
            <a:r>
              <a:rPr lang="en-IN" sz="1600" b="1" dirty="0"/>
              <a:t>                </a:t>
            </a:r>
            <a:r>
              <a:rPr lang="en-IN" sz="1600" b="1" dirty="0" smtClean="0"/>
              <a:t>        else</a:t>
            </a:r>
            <a:r>
              <a:rPr lang="en-IN" sz="1600" b="1" dirty="0"/>
              <a:t>:</a:t>
            </a:r>
          </a:p>
          <a:p>
            <a:r>
              <a:rPr lang="en-IN" sz="1600" b="1" dirty="0"/>
              <a:t>                    </a:t>
            </a:r>
            <a:r>
              <a:rPr lang="en-IN" sz="1600" b="1" dirty="0" smtClean="0"/>
              <a:t>                  continue                	</a:t>
            </a:r>
            <a:r>
              <a:rPr lang="en-IN" sz="1600" dirty="0" smtClean="0">
                <a:solidFill>
                  <a:srgbClr val="FF0000"/>
                </a:solidFill>
              </a:rPr>
              <a:t>#</a:t>
            </a:r>
            <a:r>
              <a:rPr lang="en-IN" sz="1600" dirty="0">
                <a:solidFill>
                  <a:srgbClr val="FF0000"/>
                </a:solidFill>
              </a:rPr>
              <a:t>If the task </a:t>
            </a:r>
            <a:r>
              <a:rPr lang="en-IN" sz="1600" dirty="0" err="1">
                <a:solidFill>
                  <a:srgbClr val="FF0000"/>
                </a:solidFill>
              </a:rPr>
              <a:t>i</a:t>
            </a:r>
            <a:r>
              <a:rPr lang="en-IN" sz="1600" dirty="0">
                <a:solidFill>
                  <a:srgbClr val="FF0000"/>
                </a:solidFill>
              </a:rPr>
              <a:t> did not arrive, check the next one.</a:t>
            </a:r>
          </a:p>
          <a:p>
            <a:r>
              <a:rPr lang="en-IN" sz="1600" b="1" dirty="0"/>
              <a:t>            </a:t>
            </a:r>
            <a:r>
              <a:rPr lang="en-IN" sz="1600" b="1" dirty="0" smtClean="0"/>
              <a:t> if (complete </a:t>
            </a:r>
            <a:r>
              <a:rPr lang="en-IN" sz="1600" b="1" dirty="0"/>
              <a:t>== True):          </a:t>
            </a:r>
            <a:r>
              <a:rPr lang="en-IN" sz="1600" b="1" dirty="0" smtClean="0"/>
              <a:t>       </a:t>
            </a:r>
            <a:r>
              <a:rPr lang="en-IN" sz="1600" dirty="0" smtClean="0">
                <a:solidFill>
                  <a:srgbClr val="FF0000"/>
                </a:solidFill>
              </a:rPr>
              <a:t>#</a:t>
            </a:r>
            <a:r>
              <a:rPr lang="en-IN" sz="1600" dirty="0">
                <a:solidFill>
                  <a:srgbClr val="FF0000"/>
                </a:solidFill>
              </a:rPr>
              <a:t>If this is not True, it means some tasks are still </a:t>
            </a:r>
            <a:r>
              <a:rPr lang="en-IN" sz="1600" dirty="0" err="1">
                <a:solidFill>
                  <a:srgbClr val="FF0000"/>
                </a:solidFill>
              </a:rPr>
              <a:t>remaininig</a:t>
            </a:r>
            <a:r>
              <a:rPr lang="en-IN" sz="1600" dirty="0">
                <a:solidFill>
                  <a:srgbClr val="FF0000"/>
                </a:solidFill>
              </a:rPr>
              <a:t>.</a:t>
            </a:r>
          </a:p>
          <a:p>
            <a:r>
              <a:rPr lang="en-IN" sz="1600" b="1" dirty="0"/>
              <a:t>                </a:t>
            </a:r>
            <a:r>
              <a:rPr lang="en-IN" sz="1600" b="1" dirty="0" smtClean="0"/>
              <a:t>        break</a:t>
            </a:r>
            <a:endParaRPr lang="en-IN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67648"/>
            <a:ext cx="1012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Inputs: Number of tasks (n)  ,  </a:t>
            </a:r>
            <a:r>
              <a:rPr lang="en-US" b="1" dirty="0" err="1" smtClean="0"/>
              <a:t>arrival_time</a:t>
            </a:r>
            <a:r>
              <a:rPr lang="en-US" b="1" dirty="0" smtClean="0"/>
              <a:t>[n]  ,  </a:t>
            </a:r>
            <a:r>
              <a:rPr lang="en-US" b="1" dirty="0" err="1" smtClean="0"/>
              <a:t>burst_time</a:t>
            </a:r>
            <a:r>
              <a:rPr lang="en-US" b="1" dirty="0" smtClean="0"/>
              <a:t>[n]  ,  </a:t>
            </a:r>
            <a:r>
              <a:rPr lang="en-US" b="1" dirty="0" err="1" smtClean="0"/>
              <a:t>time_quantum</a:t>
            </a:r>
            <a:r>
              <a:rPr lang="en-US" b="1" dirty="0" smtClean="0"/>
              <a:t> (quantum)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66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148"/>
              </p:ext>
            </p:extLst>
          </p:nvPr>
        </p:nvGraphicFramePr>
        <p:xfrm>
          <a:off x="3253311" y="968990"/>
          <a:ext cx="3502332" cy="251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541"/>
                <a:gridCol w="1487606"/>
                <a:gridCol w="1310185"/>
              </a:tblGrid>
              <a:tr h="531047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Arrival_Time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Burst_Time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05719" y="221566"/>
            <a:ext cx="309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Consider this example </a:t>
            </a:r>
            <a:r>
              <a:rPr lang="en-US" dirty="0" smtClean="0"/>
              <a:t>-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501254" y="3766996"/>
            <a:ext cx="341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 quantum = 4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303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767480"/>
              </p:ext>
            </p:extLst>
          </p:nvPr>
        </p:nvGraphicFramePr>
        <p:xfrm>
          <a:off x="1479101" y="232011"/>
          <a:ext cx="9193449" cy="251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541"/>
                <a:gridCol w="1487606"/>
                <a:gridCol w="1310185"/>
                <a:gridCol w="1883391"/>
                <a:gridCol w="1692323"/>
                <a:gridCol w="2115403"/>
              </a:tblGrid>
              <a:tr h="531047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Arrival_Time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Burst_Time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Remaining_Time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Turn_Around_Time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783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2308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471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0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06143"/>
              </p:ext>
            </p:extLst>
          </p:nvPr>
        </p:nvGraphicFramePr>
        <p:xfrm>
          <a:off x="1479101" y="232011"/>
          <a:ext cx="9193449" cy="251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541"/>
                <a:gridCol w="1487606"/>
                <a:gridCol w="1310185"/>
                <a:gridCol w="1883391"/>
                <a:gridCol w="1692323"/>
                <a:gridCol w="2115403"/>
              </a:tblGrid>
              <a:tr h="531047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Arrival_Time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Burst_Time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Remaining_Time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Turn_Around_Time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3783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2308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471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12940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21465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9628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5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34705"/>
              </p:ext>
            </p:extLst>
          </p:nvPr>
        </p:nvGraphicFramePr>
        <p:xfrm>
          <a:off x="1479101" y="232011"/>
          <a:ext cx="9193449" cy="251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541"/>
                <a:gridCol w="1487606"/>
                <a:gridCol w="1310185"/>
                <a:gridCol w="1883391"/>
                <a:gridCol w="1692323"/>
                <a:gridCol w="2115403"/>
              </a:tblGrid>
              <a:tr h="531047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Arrival_Time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Burst_Time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Remaining_Time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Turn_Around_Time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3783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2308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471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12940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21465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9628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920972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200622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8785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2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20194"/>
              </p:ext>
            </p:extLst>
          </p:nvPr>
        </p:nvGraphicFramePr>
        <p:xfrm>
          <a:off x="1479101" y="232011"/>
          <a:ext cx="9193449" cy="251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541"/>
                <a:gridCol w="1487606"/>
                <a:gridCol w="1310185"/>
                <a:gridCol w="1883391"/>
                <a:gridCol w="1692323"/>
                <a:gridCol w="2115403"/>
              </a:tblGrid>
              <a:tr h="531047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Arrival_Time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Burst_Time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Remaining_Time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Turn_Around_Time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3783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42308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471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12940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121465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9628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920972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200622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78785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712542" y="3671248"/>
            <a:ext cx="791570" cy="81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279779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endParaRPr lang="en-IN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57942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7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481798"/>
              </p:ext>
            </p:extLst>
          </p:nvPr>
        </p:nvGraphicFramePr>
        <p:xfrm>
          <a:off x="1479101" y="232011"/>
          <a:ext cx="9193449" cy="251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541"/>
                <a:gridCol w="1487606"/>
                <a:gridCol w="1310185"/>
                <a:gridCol w="1883391"/>
                <a:gridCol w="1692323"/>
                <a:gridCol w="2115403"/>
              </a:tblGrid>
              <a:tr h="531047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Arrival_Time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Burst_Time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Remaining_Time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Waiting_Time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Turn_Around_Time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33783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2308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0471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129402" y="3671248"/>
            <a:ext cx="791570" cy="81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121465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IN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9628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920972" y="3671248"/>
            <a:ext cx="791570" cy="81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200622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endParaRPr lang="en-IN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8785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2712542" y="3671248"/>
            <a:ext cx="791570" cy="81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279779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endParaRPr lang="en-IN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7942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3504112" y="3671248"/>
            <a:ext cx="791570" cy="81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589361" y="3753134"/>
            <a:ext cx="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370996" y="4490113"/>
            <a:ext cx="5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8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684</TotalTime>
  <Words>664</Words>
  <Application>Microsoft Office PowerPoint</Application>
  <PresentationFormat>Widescreen</PresentationFormat>
  <Paragraphs>628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Retrospect</vt:lpstr>
      <vt:lpstr>ROUND ROBIN 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ROBIN  SCHEDULING</dc:title>
  <dc:creator>Rohan Sambidi</dc:creator>
  <cp:lastModifiedBy>Rohan Sambidi</cp:lastModifiedBy>
  <cp:revision>18</cp:revision>
  <dcterms:created xsi:type="dcterms:W3CDTF">2019-11-12T04:31:12Z</dcterms:created>
  <dcterms:modified xsi:type="dcterms:W3CDTF">2019-11-14T20:44:53Z</dcterms:modified>
</cp:coreProperties>
</file>