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g"/>
  <Override PartName="/ppt/media/image12.jpg" ContentType="image/jpg"/>
  <Override PartName="/ppt/media/image13.jpg" ContentType="image/jp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1" autoAdjust="0"/>
  </p:normalViewPr>
  <p:slideViewPr>
    <p:cSldViewPr>
      <p:cViewPr varScale="1">
        <p:scale>
          <a:sx n="73" d="100"/>
          <a:sy n="73" d="100"/>
        </p:scale>
        <p:origin x="10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326A22-3E1F-435D-92D5-F58452BD4913}" type="datetimeFigureOut">
              <a:rPr lang="en-US" smtClean="0"/>
              <a:t>6/24/2024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A4B354-D1B0-4E61-A475-EE764D65D978}" type="slidenum">
              <a:rPr lang="en-US" smtClean="0"/>
              <a:t>‹#›</a:t>
            </a:fld>
            <a:endParaRPr lang="en-US"/>
          </a:p>
        </p:txBody>
      </p:sp>
    </p:spTree>
    <p:extLst>
      <p:ext uri="{BB962C8B-B14F-4D97-AF65-F5344CB8AC3E}">
        <p14:creationId xmlns:p14="http://schemas.microsoft.com/office/powerpoint/2010/main" val="25277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1</a:t>
            </a:fld>
            <a:endParaRPr lang="en-US"/>
          </a:p>
        </p:txBody>
      </p:sp>
    </p:spTree>
    <p:extLst>
      <p:ext uri="{BB962C8B-B14F-4D97-AF65-F5344CB8AC3E}">
        <p14:creationId xmlns:p14="http://schemas.microsoft.com/office/powerpoint/2010/main" val="100833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9</a:t>
            </a:fld>
            <a:endParaRPr lang="en-US"/>
          </a:p>
        </p:txBody>
      </p:sp>
    </p:spTree>
    <p:extLst>
      <p:ext uri="{BB962C8B-B14F-4D97-AF65-F5344CB8AC3E}">
        <p14:creationId xmlns:p14="http://schemas.microsoft.com/office/powerpoint/2010/main" val="24717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638800" y="3527856"/>
            <a:ext cx="4419600"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a:solidFill>
                  <a:srgbClr val="2D936B"/>
                </a:solidFill>
                <a:latin typeface="Trebuchet MS"/>
                <a:cs typeface="Trebuchet MS"/>
              </a:rPr>
              <a:t>KEY LOGGER AND SECURITY</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86DB39BD-7FCB-4590-81FA-A3D124BC1958}"/>
              </a:ext>
            </a:extLst>
          </p:cNvPr>
          <p:cNvSpPr>
            <a:spLocks noGrp="1"/>
          </p:cNvSpPr>
          <p:nvPr>
            <p:ph type="ctrTitle"/>
          </p:nvPr>
        </p:nvSpPr>
        <p:spPr>
          <a:xfrm>
            <a:off x="5419725" y="2371725"/>
            <a:ext cx="6467475" cy="984885"/>
          </a:xfrm>
        </p:spPr>
        <p:txBody>
          <a:bodyPr/>
          <a:lstStyle/>
          <a:p>
            <a:r>
              <a:rPr lang="en-US" dirty="0"/>
              <a:t>M CHINNA ANJINAIAH </a:t>
            </a:r>
            <a:br>
              <a:rPr lang="en-US" dirty="0"/>
            </a:br>
            <a:endParaRPr lang="en-US" dirty="0"/>
          </a:p>
        </p:txBody>
      </p:sp>
      <p:pic>
        <p:nvPicPr>
          <p:cNvPr id="15" name="Picture 14">
            <a:extLst>
              <a:ext uri="{FF2B5EF4-FFF2-40B4-BE49-F238E27FC236}">
                <a16:creationId xmlns:a16="http://schemas.microsoft.com/office/drawing/2014/main" id="{C6F2C52D-53A3-4C2E-A758-FF661754A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 y="2943225"/>
            <a:ext cx="4467225" cy="19335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76400" y="6487307"/>
            <a:ext cx="76200" cy="177800"/>
          </a:xfrm>
          <a:prstGeom prst="rect">
            <a:avLst/>
          </a:prstGeom>
        </p:spPr>
      </p:pic>
      <p:sp>
        <p:nvSpPr>
          <p:cNvPr id="7" name="object 7"/>
          <p:cNvSpPr txBox="1">
            <a:spLocks noGrp="1"/>
          </p:cNvSpPr>
          <p:nvPr>
            <p:ph type="title"/>
          </p:nvPr>
        </p:nvSpPr>
        <p:spPr>
          <a:xfrm>
            <a:off x="685800" y="53977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4" name="Picture 3">
            <a:extLst>
              <a:ext uri="{FF2B5EF4-FFF2-40B4-BE49-F238E27FC236}">
                <a16:creationId xmlns:a16="http://schemas.microsoft.com/office/drawing/2014/main" id="{DCAF67C6-49ED-434A-A5D5-473212C93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37963"/>
            <a:ext cx="4305300" cy="2986237"/>
          </a:xfrm>
          <a:prstGeom prst="rect">
            <a:avLst/>
          </a:prstGeom>
        </p:spPr>
      </p:pic>
      <p:sp>
        <p:nvSpPr>
          <p:cNvPr id="10" name="TextBox 9">
            <a:extLst>
              <a:ext uri="{FF2B5EF4-FFF2-40B4-BE49-F238E27FC236}">
                <a16:creationId xmlns:a16="http://schemas.microsoft.com/office/drawing/2014/main" id="{93CCF579-6910-4467-A066-DA1696E31D67}"/>
              </a:ext>
            </a:extLst>
          </p:cNvPr>
          <p:cNvSpPr txBox="1"/>
          <p:nvPr/>
        </p:nvSpPr>
        <p:spPr>
          <a:xfrm>
            <a:off x="533400" y="1691812"/>
            <a:ext cx="6808808" cy="4247317"/>
          </a:xfrm>
          <a:prstGeom prst="rect">
            <a:avLst/>
          </a:prstGeom>
          <a:noFill/>
        </p:spPr>
        <p:txBody>
          <a:bodyPr wrap="square">
            <a:spAutoFit/>
          </a:bodyPr>
          <a:lstStyle/>
          <a:p>
            <a:pPr>
              <a:buFont typeface="+mj-lt"/>
              <a:buAutoNum type="arabicPeriod"/>
            </a:pPr>
            <a:r>
              <a:rPr lang="en-US" b="1" dirty="0"/>
              <a:t>Monitoring and Accountability</a:t>
            </a:r>
            <a:r>
              <a:rPr lang="en-US" dirty="0"/>
              <a:t>: Key loggers are often used by employers to monitor employee activities on company devices. </a:t>
            </a:r>
          </a:p>
          <a:p>
            <a:pPr>
              <a:buFont typeface="+mj-lt"/>
              <a:buAutoNum type="arabicPeriod"/>
            </a:pPr>
            <a:endParaRPr lang="en-US" dirty="0"/>
          </a:p>
          <a:p>
            <a:pPr>
              <a:buFont typeface="+mj-lt"/>
              <a:buAutoNum type="arabicPeriod"/>
            </a:pPr>
            <a:r>
              <a:rPr lang="en-US" b="1" dirty="0"/>
              <a:t>Detecting Unauthorized Access</a:t>
            </a:r>
            <a:r>
              <a:rPr lang="en-US" dirty="0"/>
              <a:t>: In personal or corporate environments, key loggers can be used to detect unauthorized access attempts.</a:t>
            </a:r>
          </a:p>
          <a:p>
            <a:pPr>
              <a:buFont typeface="+mj-lt"/>
              <a:buAutoNum type="arabicPeriod"/>
            </a:pPr>
            <a:endParaRPr lang="en-US" dirty="0"/>
          </a:p>
          <a:p>
            <a:pPr>
              <a:buFont typeface="+mj-lt"/>
              <a:buAutoNum type="arabicPeriod"/>
            </a:pPr>
            <a:r>
              <a:rPr lang="en-US" b="1" dirty="0"/>
              <a:t>Forensic Analysis</a:t>
            </a:r>
            <a:r>
              <a:rPr lang="en-US" dirty="0"/>
              <a:t>: In forensic investigations, key loggers can be valuable tools for capturing evidence related to unauthorized activities, cybercrime, or insider threats.</a:t>
            </a:r>
          </a:p>
          <a:p>
            <a:pPr>
              <a:buFont typeface="+mj-lt"/>
              <a:buAutoNum type="arabicPeriod"/>
            </a:pPr>
            <a:endParaRPr lang="en-US" dirty="0"/>
          </a:p>
          <a:p>
            <a:pPr>
              <a:buFont typeface="+mj-lt"/>
              <a:buAutoNum type="arabicPeriod"/>
            </a:pPr>
            <a:r>
              <a:rPr lang="en-US" b="1" dirty="0"/>
              <a:t>Security Auditing</a:t>
            </a:r>
            <a:r>
              <a:rPr lang="en-US" dirty="0"/>
              <a:t>: Key loggers can aid in security audits by providing insights into how users interact with systems and whether there are any anomalies or risky behaviors that could indicate security vulnerabilities or policy violations.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CA79439-1927-5975-6E9B-C95D5D800F69}"/>
              </a:ext>
            </a:extLst>
          </p:cNvPr>
          <p:cNvSpPr txBox="1"/>
          <p:nvPr/>
        </p:nvSpPr>
        <p:spPr>
          <a:xfrm>
            <a:off x="3050628" y="3252217"/>
            <a:ext cx="6101254" cy="369332"/>
          </a:xfrm>
          <a:prstGeom prst="rect">
            <a:avLst/>
          </a:prstGeom>
          <a:noFill/>
        </p:spPr>
        <p:txBody>
          <a:bodyPr wrap="square">
            <a:spAutoFit/>
          </a:bodyPr>
          <a:lstStyle/>
          <a:p>
            <a:r>
              <a:rPr lang="en-IN" dirty="0"/>
              <a:t>https://github.com/chinna8912/Cs-projec.git</a:t>
            </a:r>
          </a:p>
        </p:txBody>
      </p:sp>
    </p:spTree>
    <p:extLst>
      <p:ext uri="{BB962C8B-B14F-4D97-AF65-F5344CB8AC3E}">
        <p14:creationId xmlns:p14="http://schemas.microsoft.com/office/powerpoint/2010/main" val="316531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05800" y="905944"/>
            <a:ext cx="8091874" cy="1678665"/>
          </a:xfrm>
          <a:prstGeom prst="rect">
            <a:avLst/>
          </a:prstGeom>
        </p:spPr>
        <p:txBody>
          <a:bodyPr vert="horz" wrap="square" lIns="0" tIns="16510" rIns="0" bIns="0" rtlCol="0">
            <a:spAutoFit/>
          </a:bodyPr>
          <a:lstStyle/>
          <a:p>
            <a:pPr marL="12700">
              <a:lnSpc>
                <a:spcPct val="100000"/>
              </a:lnSpc>
              <a:spcBef>
                <a:spcPts val="130"/>
              </a:spcBef>
            </a:pPr>
            <a:r>
              <a:rPr lang="en-US" sz="5400" spc="5" dirty="0"/>
              <a:t>KEY LOGGER AND SECURITY</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id="{E6AD8F7B-80C2-45B7-B1E2-068BE49493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0007" y="2825700"/>
            <a:ext cx="7241062" cy="31635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14" y="25837"/>
            <a:ext cx="12407113" cy="6853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mj-lt"/>
              <a:buAutoNum type="arabicPeriod"/>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688795" y="1552406"/>
            <a:ext cx="9456038" cy="5016816"/>
            <a:chOff x="466725" y="1897159"/>
            <a:chExt cx="17069949" cy="4808441"/>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14598091" y="1897159"/>
              <a:ext cx="2938583" cy="3255958"/>
            </a:xfrm>
            <a:prstGeom prst="rect">
              <a:avLst/>
            </a:prstGeom>
          </p:spPr>
        </p:pic>
      </p:grpSp>
      <p:sp>
        <p:nvSpPr>
          <p:cNvPr id="21" name="object 21"/>
          <p:cNvSpPr txBox="1">
            <a:spLocks noGrp="1"/>
          </p:cNvSpPr>
          <p:nvPr>
            <p:ph type="title"/>
          </p:nvPr>
        </p:nvSpPr>
        <p:spPr>
          <a:xfrm>
            <a:off x="612344" y="648500"/>
            <a:ext cx="1967329"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0B425253-4F17-4365-A0FC-9BA7E832C98B}"/>
              </a:ext>
            </a:extLst>
          </p:cNvPr>
          <p:cNvSpPr txBox="1"/>
          <p:nvPr/>
        </p:nvSpPr>
        <p:spPr>
          <a:xfrm>
            <a:off x="534591" y="1328767"/>
            <a:ext cx="8356855" cy="4247317"/>
          </a:xfrm>
          <a:prstGeom prst="rect">
            <a:avLst/>
          </a:prstGeom>
          <a:noFill/>
        </p:spPr>
        <p:txBody>
          <a:bodyPr wrap="square" rtlCol="0">
            <a:spAutoFit/>
          </a:bodyPr>
          <a:lstStyle/>
          <a:p>
            <a:endParaRPr lang="en-US" dirty="0"/>
          </a:p>
          <a:p>
            <a:r>
              <a:rPr lang="en-US" dirty="0"/>
              <a:t>               In legitimate contexts, keyloggers may be used by employers to monitor employee activities on company-owned devices to ensure productivity and compliance with company policies.</a:t>
            </a:r>
          </a:p>
          <a:p>
            <a:pPr>
              <a:buFont typeface="+mj-lt"/>
              <a:buAutoNum type="arabicPeriod"/>
            </a:pPr>
            <a:endParaRPr lang="en-US" dirty="0"/>
          </a:p>
          <a:p>
            <a:r>
              <a:rPr lang="en-US" dirty="0"/>
              <a:t>               Keyloggers are sometimes used for surveillance purposes, either by law enforcement agencies conducting investigations or by individuals seeking to monitor others without their knowledge or consent.</a:t>
            </a:r>
          </a:p>
          <a:p>
            <a:pPr>
              <a:buFont typeface="+mj-lt"/>
              <a:buAutoNum type="arabicPeriod"/>
            </a:pPr>
            <a:endParaRPr lang="en-US" dirty="0"/>
          </a:p>
          <a:p>
            <a:r>
              <a:rPr lang="en-US" b="1" dirty="0"/>
              <a:t>               </a:t>
            </a:r>
            <a:r>
              <a:rPr lang="en-US" dirty="0"/>
              <a:t>In forensic investigations, keyloggers may be used to gather evidence of unauthorized activities or to reconstruct actions taken on a compromised system.</a:t>
            </a:r>
          </a:p>
          <a:p>
            <a:pPr>
              <a:buFont typeface="+mj-lt"/>
              <a:buAutoNum type="arabicPeriod"/>
            </a:pPr>
            <a:endParaRPr lang="en-US" dirty="0"/>
          </a:p>
          <a:p>
            <a:r>
              <a:rPr lang="en-US" b="1" dirty="0"/>
              <a:t>              </a:t>
            </a:r>
            <a:r>
              <a:rPr lang="en-US" dirty="0"/>
              <a:t>Ethical hackers and security professionals may use keyloggers to test the security of systems and identify vulnerabilities that could be exploited by malicious actors.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819400"/>
            <a:ext cx="3505200" cy="36385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527714"/>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
            <a:extLst>
              <a:ext uri="{FF2B5EF4-FFF2-40B4-BE49-F238E27FC236}">
                <a16:creationId xmlns:a16="http://schemas.microsoft.com/office/drawing/2014/main" id="{2AFB36CD-77EF-43DA-9640-54377AC4B888}"/>
              </a:ext>
            </a:extLst>
          </p:cNvPr>
          <p:cNvSpPr>
            <a:spLocks noGrp="1" noChangeArrowheads="1"/>
          </p:cNvSpPr>
          <p:nvPr>
            <p:ph type="body" idx="1"/>
          </p:nvPr>
        </p:nvSpPr>
        <p:spPr bwMode="auto">
          <a:xfrm>
            <a:off x="381000" y="1535448"/>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project overview of a keylogger involves outlining its purpose and objectives clearly. For instance, if it's aimed at monitoring employee activities for security purposes within a company, the keylogger would focus on capturing keystrokes and possibly screenshots discreetly.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Data security is paramount, so encryption and secure storage methods are implemented to protect sensitive information like passwords.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Ethical considerations such as obtaining consent and ensuring compliance with privacy laws are crucial aspects addressed in the project. Testing and validation procedures are also conducted to ensure the keylogger functions effectively without compromising system performance or user privacy.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Throughout the project, documentation is maintained, and ethical reviews are considered to ensure the project aligns with responsible use practices.            </a:t>
            </a:r>
          </a:p>
        </p:txBody>
      </p:sp>
      <p:pic>
        <p:nvPicPr>
          <p:cNvPr id="14" name="Picture 13">
            <a:extLst>
              <a:ext uri="{FF2B5EF4-FFF2-40B4-BE49-F238E27FC236}">
                <a16:creationId xmlns:a16="http://schemas.microsoft.com/office/drawing/2014/main" id="{619D9D5D-44A4-4752-90FB-706F380BA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0" y="100146"/>
            <a:ext cx="2538292" cy="26421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895600"/>
            <a:ext cx="2590799" cy="29718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52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15D28E3A-3F03-4B0B-A8E2-4838C22BCAE6}"/>
              </a:ext>
            </a:extLst>
          </p:cNvPr>
          <p:cNvSpPr txBox="1"/>
          <p:nvPr/>
        </p:nvSpPr>
        <p:spPr>
          <a:xfrm>
            <a:off x="685800" y="1066800"/>
            <a:ext cx="8627466" cy="3970318"/>
          </a:xfrm>
          <a:prstGeom prst="rect">
            <a:avLst/>
          </a:prstGeom>
          <a:noFill/>
        </p:spPr>
        <p:txBody>
          <a:bodyPr wrap="square" rtlCol="0">
            <a:spAutoFit/>
          </a:bodyPr>
          <a:lstStyle/>
          <a:p>
            <a:pPr algn="l"/>
            <a:r>
              <a:rPr lang="en-US" dirty="0">
                <a:solidFill>
                  <a:srgbClr val="040C28"/>
                </a:solidFill>
                <a:latin typeface="Google Sans"/>
              </a:rPr>
              <a:t>1.T</a:t>
            </a:r>
            <a:r>
              <a:rPr lang="en-US" b="0" i="0" dirty="0">
                <a:solidFill>
                  <a:srgbClr val="040C28"/>
                </a:solidFill>
                <a:effectLst/>
                <a:latin typeface="Google Sans"/>
              </a:rPr>
              <a:t>he keyloggers can be detected using antiviruses</a:t>
            </a:r>
            <a:r>
              <a:rPr lang="en-US" b="0" i="0" dirty="0">
                <a:solidFill>
                  <a:srgbClr val="202124"/>
                </a:solidFill>
                <a:effectLst/>
                <a:latin typeface="Google Sans"/>
              </a:rPr>
              <a:t>. Installation of hardware keyloggers is difficult without the knowledge of the owner of the system.</a:t>
            </a:r>
          </a:p>
          <a:p>
            <a:pPr algn="l"/>
            <a:endParaRPr lang="en-US" dirty="0">
              <a:solidFill>
                <a:srgbClr val="202124"/>
              </a:solidFill>
              <a:latin typeface="Google Sans"/>
            </a:endParaRPr>
          </a:p>
          <a:p>
            <a:pPr algn="l"/>
            <a:r>
              <a:rPr lang="en-US" dirty="0">
                <a:solidFill>
                  <a:srgbClr val="202124"/>
                </a:solidFill>
                <a:latin typeface="Google Sans"/>
              </a:rPr>
              <a:t>2.T</a:t>
            </a:r>
            <a:r>
              <a:rPr lang="en-US" b="0" i="0" dirty="0">
                <a:solidFill>
                  <a:srgbClr val="202124"/>
                </a:solidFill>
                <a:effectLst/>
                <a:latin typeface="Google Sans"/>
              </a:rPr>
              <a:t>he expectation of privacy and can lead to identity theft, financial loss, or personal embarrassment if the captured information falls into the wrong hands.</a:t>
            </a:r>
          </a:p>
          <a:p>
            <a:pPr algn="l"/>
            <a:endParaRPr lang="en-US" dirty="0">
              <a:solidFill>
                <a:srgbClr val="202124"/>
              </a:solidFill>
              <a:latin typeface="Google Sans"/>
            </a:endParaRPr>
          </a:p>
          <a:p>
            <a:pPr algn="l"/>
            <a:r>
              <a:rPr lang="en-US" b="0" i="0" dirty="0">
                <a:solidFill>
                  <a:srgbClr val="202124"/>
                </a:solidFill>
                <a:effectLst/>
                <a:latin typeface="Google Sans"/>
              </a:rPr>
              <a:t>3.If a keylogger is installed on a device, it can capture all keystrokes, bypassing encryption and other security measures intended to protect data.</a:t>
            </a:r>
          </a:p>
          <a:p>
            <a:pPr algn="l"/>
            <a:endParaRPr lang="en-US" dirty="0">
              <a:solidFill>
                <a:srgbClr val="202124"/>
              </a:solidFill>
              <a:latin typeface="Google Sans"/>
            </a:endParaRPr>
          </a:p>
          <a:p>
            <a:pPr algn="l"/>
            <a:r>
              <a:rPr lang="en-US" dirty="0">
                <a:solidFill>
                  <a:srgbClr val="202124"/>
                </a:solidFill>
                <a:latin typeface="Google Sans"/>
              </a:rPr>
              <a:t>4.This can result in slower operation of the device, which may be noticeable to users and impact productivity or usability.</a:t>
            </a:r>
          </a:p>
          <a:p>
            <a:pPr algn="l"/>
            <a:endParaRPr lang="en-US" dirty="0">
              <a:solidFill>
                <a:srgbClr val="202124"/>
              </a:solidFill>
              <a:latin typeface="Google Sans"/>
            </a:endParaRPr>
          </a:p>
          <a:p>
            <a:pPr algn="l"/>
            <a:br>
              <a:rPr lang="en-US" b="0" i="0" dirty="0">
                <a:solidFill>
                  <a:srgbClr val="202124"/>
                </a:solidFill>
                <a:effectLst/>
                <a:latin typeface="Google Sans"/>
              </a:rPr>
            </a:br>
            <a:endParaRPr lang="en-US" dirty="0">
              <a:latin typeface="Google Sans"/>
            </a:endParaRPr>
          </a:p>
        </p:txBody>
      </p:sp>
      <p:pic>
        <p:nvPicPr>
          <p:cNvPr id="19" name="Picture 18">
            <a:extLst>
              <a:ext uri="{FF2B5EF4-FFF2-40B4-BE49-F238E27FC236}">
                <a16:creationId xmlns:a16="http://schemas.microsoft.com/office/drawing/2014/main" id="{66DD510E-26C4-409E-A994-592688303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010" y="4457657"/>
            <a:ext cx="5081571" cy="2111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34590"/>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Rectangle 1">
            <a:extLst>
              <a:ext uri="{FF2B5EF4-FFF2-40B4-BE49-F238E27FC236}">
                <a16:creationId xmlns:a16="http://schemas.microsoft.com/office/drawing/2014/main" id="{14309B19-C76A-4EC6-93B4-70FA3A72D3BF}"/>
              </a:ext>
            </a:extLst>
          </p:cNvPr>
          <p:cNvSpPr>
            <a:spLocks noGrp="1" noChangeArrowheads="1"/>
          </p:cNvSpPr>
          <p:nvPr>
            <p:ph sz="half" idx="3"/>
          </p:nvPr>
        </p:nvSpPr>
        <p:spPr bwMode="auto">
          <a:xfrm>
            <a:off x="457200" y="457200"/>
            <a:ext cx="9982200" cy="678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1.Legitimate users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Parents                 </a:t>
            </a:r>
            <a:r>
              <a:rPr kumimoji="0" lang="en-US" altLang="en-US" sz="1800" b="0" i="0" u="none" strike="noStrike" cap="none" normalizeH="0" baseline="0" dirty="0">
                <a:ln>
                  <a:noFill/>
                </a:ln>
                <a:solidFill>
                  <a:schemeClr val="tx1"/>
                </a:solidFill>
                <a:effectLst/>
                <a:latin typeface="Arial" panose="020B0604020202020204" pitchFamily="34" charset="0"/>
              </a:rPr>
              <a:t>: Monitoring their children’s online activities for safety.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Employers            </a:t>
            </a:r>
            <a:r>
              <a:rPr kumimoji="0" lang="en-US" altLang="en-US" sz="1800" b="0" i="0" u="none" strike="noStrike" cap="none" normalizeH="0" baseline="0" dirty="0">
                <a:ln>
                  <a:noFill/>
                </a:ln>
                <a:solidFill>
                  <a:schemeClr val="tx1"/>
                </a:solidFill>
                <a:effectLst/>
                <a:latin typeface="Arial" panose="020B0604020202020204" pitchFamily="34" charset="0"/>
              </a:rPr>
              <a:t>: Overseeing employees’ use of company computers to ensure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productivity and security.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Investigating criminal activities with proper legal authorization.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a:t>
            </a:r>
            <a:r>
              <a:rPr kumimoji="0" lang="en-US" altLang="en-US" sz="1800" b="0" i="0" u="none" strike="noStrike" cap="none" normalizeH="0" baseline="0" dirty="0">
                <a:ln>
                  <a:noFill/>
                </a:ln>
                <a:solidFill>
                  <a:schemeClr val="tx1"/>
                </a:solidFill>
                <a:effectLst/>
                <a:latin typeface="Arial" panose="020B0604020202020204" pitchFamily="34" charset="0"/>
              </a:rPr>
              <a:t>: Personal use for data backup or tracking one’s own device usage.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2.Illegitimate Users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Cybercriminals </a:t>
            </a:r>
            <a:r>
              <a:rPr lang="en-US" altLang="en-US" dirty="0">
                <a:solidFill>
                  <a:schemeClr val="tx1"/>
                </a:solidFill>
                <a:latin typeface="Arial" panose="020B0604020202020204" pitchFamily="34" charset="0"/>
              </a:rPr>
              <a:t>   : Deploying keyloggers to steal sensitive information like passwords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and credit card details.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Hackers  </a:t>
            </a:r>
            <a:r>
              <a:rPr lang="en-US" altLang="en-US" dirty="0">
                <a:solidFill>
                  <a:schemeClr val="tx1"/>
                </a:solidFill>
                <a:latin typeface="Arial" panose="020B0604020202020204" pitchFamily="34" charset="0"/>
              </a:rPr>
              <a:t>              : Using keyloggers as a tool for unauthorized access to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personal or corporate systems.</a:t>
            </a:r>
          </a:p>
          <a:p>
            <a:pPr algn="l" rtl="0" eaLnBrk="0" fontAlgn="base" hangingPunct="0">
              <a:spcBef>
                <a:spcPct val="0"/>
              </a:spcBef>
              <a:spcAft>
                <a:spcPct val="0"/>
              </a:spcAft>
              <a:buFontTx/>
              <a:buChar char="•"/>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598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A38FE70-99BF-45AB-843B-55466C1DB77F}"/>
              </a:ext>
            </a:extLst>
          </p:cNvPr>
          <p:cNvSpPr txBox="1"/>
          <p:nvPr/>
        </p:nvSpPr>
        <p:spPr>
          <a:xfrm>
            <a:off x="2819401" y="1476376"/>
            <a:ext cx="6324600" cy="5078313"/>
          </a:xfrm>
          <a:prstGeom prst="rect">
            <a:avLst/>
          </a:prstGeom>
          <a:noFill/>
        </p:spPr>
        <p:txBody>
          <a:bodyPr wrap="square">
            <a:spAutoFit/>
          </a:bodyPr>
          <a:lstStyle/>
          <a:p>
            <a:pPr>
              <a:buFont typeface="+mj-lt"/>
              <a:buAutoNum type="arabicPeriod"/>
            </a:pPr>
            <a:r>
              <a:rPr lang="en-US" b="0" i="0" dirty="0">
                <a:effectLst/>
                <a:latin typeface="-apple-system"/>
              </a:rPr>
              <a:t>Keyloggers are tools that record every keystroke you make on your device, often used by cybercriminals to steal sensitive information like passwords and credit card numbers.</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Antivirus Software: Ensure you have a reliable antivirus program that can detect and remove keyloggers. Regularly update your antivirus </a:t>
            </a:r>
            <a:r>
              <a:rPr lang="en-US" dirty="0">
                <a:latin typeface="-apple-system"/>
              </a:rPr>
              <a:t>.</a:t>
            </a:r>
            <a:endParaRPr lang="en-US" b="0" i="0" dirty="0">
              <a:effectLst/>
              <a:latin typeface="-apple-system"/>
            </a:endParaRP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 Enable Firewalls: A good firewall can block unauthorized access to your network and devices, providing an additional layer of security.</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 VPN: A Virtual Private Network (VPN) encrypts your internet connection, making it harder for keyloggers to intercept your data.</a:t>
            </a:r>
          </a:p>
          <a:p>
            <a:endParaRPr lang="en-US" b="0" i="0" dirty="0">
              <a:effectLst/>
              <a:latin typeface="-apple-system"/>
            </a:endParaRPr>
          </a:p>
          <a:p>
            <a:endParaRPr lang="en-US" b="0" i="0" dirty="0">
              <a:effectLst/>
              <a:latin typeface="-apple-system"/>
            </a:endParaRPr>
          </a:p>
          <a:p>
            <a:endParaRPr lang="en-US" b="0"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657599"/>
            <a:ext cx="1914525" cy="3143249"/>
          </a:xfrm>
          <a:prstGeom prst="rect">
            <a:avLst/>
          </a:prstGeom>
        </p:spPr>
      </p:pic>
      <p:sp>
        <p:nvSpPr>
          <p:cNvPr id="7" name="object 7"/>
          <p:cNvSpPr txBox="1">
            <a:spLocks noGrp="1"/>
          </p:cNvSpPr>
          <p:nvPr>
            <p:ph type="title"/>
          </p:nvPr>
        </p:nvSpPr>
        <p:spPr>
          <a:xfrm>
            <a:off x="1023937"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66E34D9-6678-427F-84EC-DC374C4647F7}"/>
              </a:ext>
            </a:extLst>
          </p:cNvPr>
          <p:cNvSpPr txBox="1"/>
          <p:nvPr/>
        </p:nvSpPr>
        <p:spPr>
          <a:xfrm>
            <a:off x="2092184" y="979943"/>
            <a:ext cx="7320987" cy="5078313"/>
          </a:xfrm>
          <a:prstGeom prst="rect">
            <a:avLst/>
          </a:prstGeom>
          <a:noFill/>
        </p:spPr>
        <p:txBody>
          <a:bodyPr wrap="square">
            <a:spAutoFit/>
          </a:bodyPr>
          <a:lstStyle/>
          <a:p>
            <a:endParaRPr lang="en-US" dirty="0"/>
          </a:p>
          <a:p>
            <a:r>
              <a:rPr lang="en-US" dirty="0"/>
              <a:t> 1.Regular Scans and Updates: Perform regular system scans and keep your operating system and all software up-to-date to patch any security vulnerabilities.</a:t>
            </a:r>
          </a:p>
          <a:p>
            <a:endParaRPr lang="en-US" dirty="0"/>
          </a:p>
          <a:p>
            <a:r>
              <a:rPr lang="en-US" dirty="0"/>
              <a:t>2.Be Cautious with Downloads: Avoid downloading software or opening email attachments from unknown sources, as these can be vectors for keylogger installation.</a:t>
            </a:r>
          </a:p>
          <a:p>
            <a:endParaRPr lang="en-US" dirty="0"/>
          </a:p>
          <a:p>
            <a:r>
              <a:rPr lang="en-US" dirty="0"/>
              <a:t>3.Two-Factor Authentication (2FA): Enable 2FA on your accounts to add an extra layer of security. Even if a keylogger captures your password, it won't be enough to access your accounts.</a:t>
            </a:r>
          </a:p>
          <a:p>
            <a:endParaRPr lang="en-US" dirty="0"/>
          </a:p>
          <a:p>
            <a:r>
              <a:rPr lang="en-US" dirty="0"/>
              <a:t>4. Use Complex Passwords: Create strong, unique passwords for each of your accounts to reduce the risk of multiple accounts being compromised.</a:t>
            </a:r>
          </a:p>
          <a:p>
            <a:endParaRPr lang="en-US" dirty="0"/>
          </a:p>
          <a:p>
            <a:r>
              <a:rPr lang="en-US" dirty="0"/>
              <a:t>Implementing these measures can significantly reduce the risk of keylogger attacks and enhance your overall cybersecurity.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AC9661D9-6ECB-4EF2-91C3-906C711FE9E1}"/>
              </a:ext>
            </a:extLst>
          </p:cNvPr>
          <p:cNvSpPr txBox="1"/>
          <p:nvPr/>
        </p:nvSpPr>
        <p:spPr>
          <a:xfrm>
            <a:off x="426148" y="1943160"/>
            <a:ext cx="8458200" cy="4524315"/>
          </a:xfrm>
          <a:prstGeom prst="rect">
            <a:avLst/>
          </a:prstGeom>
          <a:noFill/>
        </p:spPr>
        <p:txBody>
          <a:bodyPr wrap="square">
            <a:spAutoFit/>
          </a:bodyPr>
          <a:lstStyle/>
          <a:p>
            <a:pPr>
              <a:buFont typeface="+mj-lt"/>
              <a:buAutoNum type="arabicPeriod"/>
            </a:pPr>
            <a:r>
              <a:rPr lang="en-US" b="1" dirty="0"/>
              <a:t>Design Phase Consideration</a:t>
            </a:r>
            <a:r>
              <a:rPr lang="en-US" dirty="0"/>
              <a:t>: During the initial design phase of developing key logger software, teams might create wireframes to outline the user interface (UI) and user experience (UX) of the software. </a:t>
            </a:r>
          </a:p>
          <a:p>
            <a:pPr>
              <a:buFont typeface="+mj-lt"/>
              <a:buAutoNum type="arabicPeriod"/>
            </a:pPr>
            <a:endParaRPr lang="en-US" dirty="0"/>
          </a:p>
          <a:p>
            <a:pPr>
              <a:buFont typeface="+mj-lt"/>
              <a:buAutoNum type="arabicPeriod"/>
            </a:pPr>
            <a:r>
              <a:rPr lang="en-US" b="1" dirty="0"/>
              <a:t>User Interface Design</a:t>
            </a:r>
            <a:r>
              <a:rPr lang="en-US" dirty="0"/>
              <a:t>: Teams could add wireframes to plan out the various screens, functionalities, and interactions of the key logger software. Wireframes act as a blueprint.</a:t>
            </a:r>
          </a:p>
          <a:p>
            <a:pPr>
              <a:buFont typeface="+mj-lt"/>
              <a:buAutoNum type="arabicPeriod"/>
            </a:pPr>
            <a:endParaRPr lang="en-US" dirty="0"/>
          </a:p>
          <a:p>
            <a:pPr>
              <a:buFont typeface="+mj-lt"/>
              <a:buAutoNum type="arabicPeriod"/>
            </a:pPr>
            <a:r>
              <a:rPr lang="en-US" b="1" dirty="0"/>
              <a:t>Collaborative Development</a:t>
            </a:r>
            <a:r>
              <a:rPr lang="en-US" dirty="0"/>
              <a:t>: "Teams can add wireframes" could imply that different team members or stakeholders collaborate by contributing ideas and feedback using wireframes. This collaborative approach ensures that the key logger software meets functional and usability requirements.</a:t>
            </a:r>
          </a:p>
          <a:p>
            <a:pPr>
              <a:buFont typeface="+mj-lt"/>
              <a:buAutoNum type="arabicPeriod"/>
            </a:pPr>
            <a:endParaRPr lang="en-US" dirty="0"/>
          </a:p>
          <a:p>
            <a:pPr>
              <a:buFont typeface="+mj-lt"/>
              <a:buAutoNum type="arabicPeriod"/>
            </a:pPr>
            <a:r>
              <a:rPr lang="en-US" b="1" dirty="0"/>
              <a:t>Integration of Design and Functionality</a:t>
            </a:r>
            <a:r>
              <a:rPr lang="en-US" dirty="0"/>
              <a:t>: Wireframes can serve as a bridge between the design and functionality of the key logger. They help in aligning the visual aspects of the software with its core functionality.</a:t>
            </a:r>
          </a:p>
        </p:txBody>
      </p:sp>
      <p:pic>
        <p:nvPicPr>
          <p:cNvPr id="12" name="Picture 11">
            <a:extLst>
              <a:ext uri="{FF2B5EF4-FFF2-40B4-BE49-F238E27FC236}">
                <a16:creationId xmlns:a16="http://schemas.microsoft.com/office/drawing/2014/main" id="{D4DF9BD5-B74B-4F15-B928-9E8B18F4A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959" y="0"/>
            <a:ext cx="7473441" cy="18957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986</Words>
  <Application>Microsoft Office PowerPoint</Application>
  <PresentationFormat>Widescreen</PresentationFormat>
  <Paragraphs>101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Google Sans</vt:lpstr>
      <vt:lpstr>Trebuchet MS</vt:lpstr>
      <vt:lpstr>Office Theme</vt:lpstr>
      <vt:lpstr>M CHINNA ANJINAIAH  </vt:lpstr>
      <vt:lpstr>KEY LOGGER AND SECURITY</vt:lpstr>
      <vt:lpstr>AGENDA</vt:lpstr>
      <vt:lpstr>PROJECT OVERVIEW</vt:lpstr>
      <vt:lpstr>PROBLEM STATEMENT</vt:lpstr>
      <vt:lpstr>THE END USERS:</vt:lpstr>
      <vt:lpstr>SOLUTION AND ITS VALUE PROPOSITION</vt:lpstr>
      <vt:lpstr>THE WOW IN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MAHESH BABU BASWANI</dc:title>
  <dc:creator>Mahesh Babu Baswani</dc:creator>
  <cp:lastModifiedBy>Harinath Reddy</cp:lastModifiedBy>
  <cp:revision>13</cp:revision>
  <dcterms:created xsi:type="dcterms:W3CDTF">2024-06-03T05:48:59Z</dcterms:created>
  <dcterms:modified xsi:type="dcterms:W3CDTF">2024-06-24T16:37:44Z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