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1203" r:id="rId5"/>
    <p:sldId id="4360" r:id="rId6"/>
    <p:sldId id="4361" r:id="rId7"/>
    <p:sldId id="4362" r:id="rId8"/>
    <p:sldId id="4363" r:id="rId9"/>
    <p:sldId id="4364" r:id="rId10"/>
    <p:sldId id="4365" r:id="rId11"/>
    <p:sldId id="4367" r:id="rId12"/>
    <p:sldId id="4366" r:id="rId13"/>
    <p:sldId id="4374" r:id="rId14"/>
    <p:sldId id="4368" r:id="rId15"/>
    <p:sldId id="4369" r:id="rId16"/>
    <p:sldId id="4370" r:id="rId17"/>
    <p:sldId id="4371" r:id="rId18"/>
    <p:sldId id="4372" r:id="rId19"/>
    <p:sldId id="4373" r:id="rId20"/>
    <p:sldId id="4375" r:id="rId21"/>
    <p:sldId id="4376" r:id="rId22"/>
    <p:sldId id="4377" r:id="rId23"/>
    <p:sldId id="4378" r:id="rId24"/>
    <p:sldId id="4379" r:id="rId25"/>
    <p:sldId id="4380" r:id="rId26"/>
    <p:sldId id="4381" r:id="rId27"/>
    <p:sldId id="4382" r:id="rId28"/>
    <p:sldId id="4383" r:id="rId29"/>
    <p:sldId id="4384" r:id="rId30"/>
    <p:sldId id="4385" r:id="rId31"/>
    <p:sldId id="4386" r:id="rId32"/>
    <p:sldId id="4387" r:id="rId33"/>
    <p:sldId id="4388" r:id="rId34"/>
    <p:sldId id="4389" r:id="rId35"/>
    <p:sldId id="4390" r:id="rId36"/>
    <p:sldId id="4391" r:id="rId37"/>
    <p:sldId id="4393" r:id="rId38"/>
    <p:sldId id="4395" r:id="rId39"/>
    <p:sldId id="4396" r:id="rId40"/>
    <p:sldId id="4397" r:id="rId41"/>
    <p:sldId id="4398" r:id="rId42"/>
    <p:sldId id="4399" r:id="rId43"/>
    <p:sldId id="4400" r:id="rId44"/>
    <p:sldId id="4401" r:id="rId45"/>
    <p:sldId id="44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01749-85DE-4909-9EC2-A5C7E7D16D3E}" v="291" dt="2020-12-17T05:34:05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9BE21-B78B-4000-8677-DCC1CD6C9B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08A6DC-EB5B-4546-ABDD-73E14AB26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Atomic unit </a:t>
          </a:r>
          <a:r>
            <a:rPr lang="en-US"/>
            <a:t>or smallest “</a:t>
          </a:r>
          <a:r>
            <a:rPr lang="en-US" b="1"/>
            <a:t>unit of work</a:t>
          </a:r>
          <a:r>
            <a:rPr lang="en-US"/>
            <a:t>” of Kubernetes.</a:t>
          </a:r>
        </a:p>
      </dgm:t>
    </dgm:pt>
    <dgm:pt modelId="{BD20F042-F778-47FC-A2E1-ED218AC498F6}" type="parTrans" cxnId="{D3434F5C-3ADE-45C0-9721-B317E296174D}">
      <dgm:prSet/>
      <dgm:spPr/>
      <dgm:t>
        <a:bodyPr/>
        <a:lstStyle/>
        <a:p>
          <a:endParaRPr lang="en-US"/>
        </a:p>
      </dgm:t>
    </dgm:pt>
    <dgm:pt modelId="{8C997CED-CB99-4425-AEC4-4DBE1180AA2E}" type="sibTrans" cxnId="{D3434F5C-3ADE-45C0-9721-B317E296174D}">
      <dgm:prSet/>
      <dgm:spPr/>
      <dgm:t>
        <a:bodyPr/>
        <a:lstStyle/>
        <a:p>
          <a:endParaRPr lang="en-US"/>
        </a:p>
      </dgm:t>
    </dgm:pt>
    <dgm:pt modelId="{05D773C1-0A1B-4BC1-8B63-C410A6580D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Pods are </a:t>
          </a:r>
          <a:r>
            <a:rPr lang="en-US" b="1"/>
            <a:t>one or MORE containers </a:t>
          </a:r>
          <a:r>
            <a:rPr lang="en-US"/>
            <a:t>that share volumes and namespace.</a:t>
          </a:r>
        </a:p>
      </dgm:t>
    </dgm:pt>
    <dgm:pt modelId="{D8760204-5E5B-4C44-8154-D24576FB608E}" type="parTrans" cxnId="{F31125E5-674A-4957-A11C-32523965C9E2}">
      <dgm:prSet/>
      <dgm:spPr/>
      <dgm:t>
        <a:bodyPr/>
        <a:lstStyle/>
        <a:p>
          <a:endParaRPr lang="en-US"/>
        </a:p>
      </dgm:t>
    </dgm:pt>
    <dgm:pt modelId="{63301FA0-1215-420B-9B31-A75E463A0861}" type="sibTrans" cxnId="{F31125E5-674A-4957-A11C-32523965C9E2}">
      <dgm:prSet/>
      <dgm:spPr/>
      <dgm:t>
        <a:bodyPr/>
        <a:lstStyle/>
        <a:p>
          <a:endParaRPr lang="en-US"/>
        </a:p>
      </dgm:t>
    </dgm:pt>
    <dgm:pt modelId="{27B0E53C-BA16-41B3-9315-ED9D1F105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are also ephemeral!</a:t>
          </a:r>
        </a:p>
      </dgm:t>
    </dgm:pt>
    <dgm:pt modelId="{9285FE01-75A3-4D7E-A8DF-3A073AE30E28}" type="parTrans" cxnId="{F8EFF146-A011-4B72-B30A-0A4F004BB54D}">
      <dgm:prSet/>
      <dgm:spPr/>
      <dgm:t>
        <a:bodyPr/>
        <a:lstStyle/>
        <a:p>
          <a:endParaRPr lang="en-US"/>
        </a:p>
      </dgm:t>
    </dgm:pt>
    <dgm:pt modelId="{7FABA0B8-472E-41A7-A27D-636E9C3D4326}" type="sibTrans" cxnId="{F8EFF146-A011-4B72-B30A-0A4F004BB54D}">
      <dgm:prSet/>
      <dgm:spPr/>
      <dgm:t>
        <a:bodyPr/>
        <a:lstStyle/>
        <a:p>
          <a:endParaRPr lang="en-US"/>
        </a:p>
      </dgm:t>
    </dgm:pt>
    <dgm:pt modelId="{0341B370-185B-4B94-9329-02DD3FB62B9E}" type="pres">
      <dgm:prSet presAssocID="{3CB9BE21-B78B-4000-8677-DCC1CD6C9BF1}" presName="root" presStyleCnt="0">
        <dgm:presLayoutVars>
          <dgm:dir/>
          <dgm:resizeHandles val="exact"/>
        </dgm:presLayoutVars>
      </dgm:prSet>
      <dgm:spPr/>
    </dgm:pt>
    <dgm:pt modelId="{F59DBABD-F4DB-451A-87CD-EE68EEF5AA76}" type="pres">
      <dgm:prSet presAssocID="{3508A6DC-EB5B-4546-ABDD-73E14AB26ED3}" presName="compNode" presStyleCnt="0"/>
      <dgm:spPr/>
    </dgm:pt>
    <dgm:pt modelId="{49570A63-7C7F-43F1-B9C8-22467EA024EC}" type="pres">
      <dgm:prSet presAssocID="{3508A6DC-EB5B-4546-ABDD-73E14AB26ED3}" presName="bgRect" presStyleLbl="bgShp" presStyleIdx="0" presStyleCnt="3"/>
      <dgm:spPr/>
    </dgm:pt>
    <dgm:pt modelId="{FEFC02A1-DE61-4152-A8F2-6ABC86EDBE9E}" type="pres">
      <dgm:prSet presAssocID="{3508A6DC-EB5B-4546-ABDD-73E14AB26E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D3E48E6-14B6-4E20-9B71-DA9D7B56E455}" type="pres">
      <dgm:prSet presAssocID="{3508A6DC-EB5B-4546-ABDD-73E14AB26ED3}" presName="spaceRect" presStyleCnt="0"/>
      <dgm:spPr/>
    </dgm:pt>
    <dgm:pt modelId="{9ED1991A-6A69-46FE-8DCA-AD7D87F1F48F}" type="pres">
      <dgm:prSet presAssocID="{3508A6DC-EB5B-4546-ABDD-73E14AB26ED3}" presName="parTx" presStyleLbl="revTx" presStyleIdx="0" presStyleCnt="3">
        <dgm:presLayoutVars>
          <dgm:chMax val="0"/>
          <dgm:chPref val="0"/>
        </dgm:presLayoutVars>
      </dgm:prSet>
      <dgm:spPr/>
    </dgm:pt>
    <dgm:pt modelId="{50B8358D-04AE-4553-A98A-B402441DEFDE}" type="pres">
      <dgm:prSet presAssocID="{8C997CED-CB99-4425-AEC4-4DBE1180AA2E}" presName="sibTrans" presStyleCnt="0"/>
      <dgm:spPr/>
    </dgm:pt>
    <dgm:pt modelId="{DD3227DB-3F05-41EF-A229-177629787516}" type="pres">
      <dgm:prSet presAssocID="{05D773C1-0A1B-4BC1-8B63-C410A6580D5E}" presName="compNode" presStyleCnt="0"/>
      <dgm:spPr/>
    </dgm:pt>
    <dgm:pt modelId="{4613A639-3B50-4C50-A4E8-DCC9CB9B3192}" type="pres">
      <dgm:prSet presAssocID="{05D773C1-0A1B-4BC1-8B63-C410A6580D5E}" presName="bgRect" presStyleLbl="bgShp" presStyleIdx="1" presStyleCnt="3"/>
      <dgm:spPr/>
    </dgm:pt>
    <dgm:pt modelId="{C66E7DDE-868C-4ECA-B4B3-4D0F8573A6C1}" type="pres">
      <dgm:prSet presAssocID="{05D773C1-0A1B-4BC1-8B63-C410A6580D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B1FFE9D-15CF-4D1E-ABC4-20A86AC5E355}" type="pres">
      <dgm:prSet presAssocID="{05D773C1-0A1B-4BC1-8B63-C410A6580D5E}" presName="spaceRect" presStyleCnt="0"/>
      <dgm:spPr/>
    </dgm:pt>
    <dgm:pt modelId="{A9294528-E46C-4EF6-894B-812DFDA54008}" type="pres">
      <dgm:prSet presAssocID="{05D773C1-0A1B-4BC1-8B63-C410A6580D5E}" presName="parTx" presStyleLbl="revTx" presStyleIdx="1" presStyleCnt="3">
        <dgm:presLayoutVars>
          <dgm:chMax val="0"/>
          <dgm:chPref val="0"/>
        </dgm:presLayoutVars>
      </dgm:prSet>
      <dgm:spPr/>
    </dgm:pt>
    <dgm:pt modelId="{3B87828A-316A-4583-9AA0-C4B2C54102FF}" type="pres">
      <dgm:prSet presAssocID="{63301FA0-1215-420B-9B31-A75E463A0861}" presName="sibTrans" presStyleCnt="0"/>
      <dgm:spPr/>
    </dgm:pt>
    <dgm:pt modelId="{939F3FE1-F0BD-4434-83C8-56A082685837}" type="pres">
      <dgm:prSet presAssocID="{27B0E53C-BA16-41B3-9315-ED9D1F105145}" presName="compNode" presStyleCnt="0"/>
      <dgm:spPr/>
    </dgm:pt>
    <dgm:pt modelId="{61E8188B-ADD1-4FF0-9209-E8379D9888A0}" type="pres">
      <dgm:prSet presAssocID="{27B0E53C-BA16-41B3-9315-ED9D1F105145}" presName="bgRect" presStyleLbl="bgShp" presStyleIdx="2" presStyleCnt="3"/>
      <dgm:spPr/>
    </dgm:pt>
    <dgm:pt modelId="{967C5B94-FCBE-4D00-890C-2F520AF8C1FD}" type="pres">
      <dgm:prSet presAssocID="{27B0E53C-BA16-41B3-9315-ED9D1F1051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68C5AB79-F85B-4BEE-9092-391610BA566E}" type="pres">
      <dgm:prSet presAssocID="{27B0E53C-BA16-41B3-9315-ED9D1F105145}" presName="spaceRect" presStyleCnt="0"/>
      <dgm:spPr/>
    </dgm:pt>
    <dgm:pt modelId="{59A643D5-5487-46C4-8DBE-06E53011085C}" type="pres">
      <dgm:prSet presAssocID="{27B0E53C-BA16-41B3-9315-ED9D1F1051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00E10E-C3CF-46E3-B3FD-4CC689152FFD}" type="presOf" srcId="{3CB9BE21-B78B-4000-8677-DCC1CD6C9BF1}" destId="{0341B370-185B-4B94-9329-02DD3FB62B9E}" srcOrd="0" destOrd="0" presId="urn:microsoft.com/office/officeart/2018/2/layout/IconVerticalSolidList"/>
    <dgm:cxn modelId="{FFE0332F-4029-46E2-BD52-B3D5F306F313}" type="presOf" srcId="{05D773C1-0A1B-4BC1-8B63-C410A6580D5E}" destId="{A9294528-E46C-4EF6-894B-812DFDA54008}" srcOrd="0" destOrd="0" presId="urn:microsoft.com/office/officeart/2018/2/layout/IconVerticalSolidList"/>
    <dgm:cxn modelId="{D3434F5C-3ADE-45C0-9721-B317E296174D}" srcId="{3CB9BE21-B78B-4000-8677-DCC1CD6C9BF1}" destId="{3508A6DC-EB5B-4546-ABDD-73E14AB26ED3}" srcOrd="0" destOrd="0" parTransId="{BD20F042-F778-47FC-A2E1-ED218AC498F6}" sibTransId="{8C997CED-CB99-4425-AEC4-4DBE1180AA2E}"/>
    <dgm:cxn modelId="{F8EFF146-A011-4B72-B30A-0A4F004BB54D}" srcId="{3CB9BE21-B78B-4000-8677-DCC1CD6C9BF1}" destId="{27B0E53C-BA16-41B3-9315-ED9D1F105145}" srcOrd="2" destOrd="0" parTransId="{9285FE01-75A3-4D7E-A8DF-3A073AE30E28}" sibTransId="{7FABA0B8-472E-41A7-A27D-636E9C3D4326}"/>
    <dgm:cxn modelId="{E2E3ABC1-72A3-4654-A7E3-341FFB837F9A}" type="presOf" srcId="{3508A6DC-EB5B-4546-ABDD-73E14AB26ED3}" destId="{9ED1991A-6A69-46FE-8DCA-AD7D87F1F48F}" srcOrd="0" destOrd="0" presId="urn:microsoft.com/office/officeart/2018/2/layout/IconVerticalSolidList"/>
    <dgm:cxn modelId="{605F70DB-3873-485D-9960-6C0EBC6AF36C}" type="presOf" srcId="{27B0E53C-BA16-41B3-9315-ED9D1F105145}" destId="{59A643D5-5487-46C4-8DBE-06E53011085C}" srcOrd="0" destOrd="0" presId="urn:microsoft.com/office/officeart/2018/2/layout/IconVerticalSolidList"/>
    <dgm:cxn modelId="{F31125E5-674A-4957-A11C-32523965C9E2}" srcId="{3CB9BE21-B78B-4000-8677-DCC1CD6C9BF1}" destId="{05D773C1-0A1B-4BC1-8B63-C410A6580D5E}" srcOrd="1" destOrd="0" parTransId="{D8760204-5E5B-4C44-8154-D24576FB608E}" sibTransId="{63301FA0-1215-420B-9B31-A75E463A0861}"/>
    <dgm:cxn modelId="{00172B84-EED4-48B4-8457-1C018709CC3F}" type="presParOf" srcId="{0341B370-185B-4B94-9329-02DD3FB62B9E}" destId="{F59DBABD-F4DB-451A-87CD-EE68EEF5AA76}" srcOrd="0" destOrd="0" presId="urn:microsoft.com/office/officeart/2018/2/layout/IconVerticalSolidList"/>
    <dgm:cxn modelId="{E3D2892C-A91E-4EBF-974A-F0FC97080027}" type="presParOf" srcId="{F59DBABD-F4DB-451A-87CD-EE68EEF5AA76}" destId="{49570A63-7C7F-43F1-B9C8-22467EA024EC}" srcOrd="0" destOrd="0" presId="urn:microsoft.com/office/officeart/2018/2/layout/IconVerticalSolidList"/>
    <dgm:cxn modelId="{D1D7AA27-88B3-465F-BA11-AFFBBD4811CE}" type="presParOf" srcId="{F59DBABD-F4DB-451A-87CD-EE68EEF5AA76}" destId="{FEFC02A1-DE61-4152-A8F2-6ABC86EDBE9E}" srcOrd="1" destOrd="0" presId="urn:microsoft.com/office/officeart/2018/2/layout/IconVerticalSolidList"/>
    <dgm:cxn modelId="{220DA7F1-423B-4C30-8FE9-B218A026D554}" type="presParOf" srcId="{F59DBABD-F4DB-451A-87CD-EE68EEF5AA76}" destId="{FD3E48E6-14B6-4E20-9B71-DA9D7B56E455}" srcOrd="2" destOrd="0" presId="urn:microsoft.com/office/officeart/2018/2/layout/IconVerticalSolidList"/>
    <dgm:cxn modelId="{CCC80443-46E4-4A61-B26E-E707B0AEF2FF}" type="presParOf" srcId="{F59DBABD-F4DB-451A-87CD-EE68EEF5AA76}" destId="{9ED1991A-6A69-46FE-8DCA-AD7D87F1F48F}" srcOrd="3" destOrd="0" presId="urn:microsoft.com/office/officeart/2018/2/layout/IconVerticalSolidList"/>
    <dgm:cxn modelId="{769DA47C-CBD9-41C9-A845-8211BB36E752}" type="presParOf" srcId="{0341B370-185B-4B94-9329-02DD3FB62B9E}" destId="{50B8358D-04AE-4553-A98A-B402441DEFDE}" srcOrd="1" destOrd="0" presId="urn:microsoft.com/office/officeart/2018/2/layout/IconVerticalSolidList"/>
    <dgm:cxn modelId="{F9870EF0-C736-4E64-90BF-980DD7755728}" type="presParOf" srcId="{0341B370-185B-4B94-9329-02DD3FB62B9E}" destId="{DD3227DB-3F05-41EF-A229-177629787516}" srcOrd="2" destOrd="0" presId="urn:microsoft.com/office/officeart/2018/2/layout/IconVerticalSolidList"/>
    <dgm:cxn modelId="{45435A9C-EF5D-4C7F-9BAC-694C89B07CB6}" type="presParOf" srcId="{DD3227DB-3F05-41EF-A229-177629787516}" destId="{4613A639-3B50-4C50-A4E8-DCC9CB9B3192}" srcOrd="0" destOrd="0" presId="urn:microsoft.com/office/officeart/2018/2/layout/IconVerticalSolidList"/>
    <dgm:cxn modelId="{968E0AF7-D8B1-448B-A3C0-CE1021D203F1}" type="presParOf" srcId="{DD3227DB-3F05-41EF-A229-177629787516}" destId="{C66E7DDE-868C-4ECA-B4B3-4D0F8573A6C1}" srcOrd="1" destOrd="0" presId="urn:microsoft.com/office/officeart/2018/2/layout/IconVerticalSolidList"/>
    <dgm:cxn modelId="{3127474B-F412-4F41-8902-6474A9A7DDC4}" type="presParOf" srcId="{DD3227DB-3F05-41EF-A229-177629787516}" destId="{EB1FFE9D-15CF-4D1E-ABC4-20A86AC5E355}" srcOrd="2" destOrd="0" presId="urn:microsoft.com/office/officeart/2018/2/layout/IconVerticalSolidList"/>
    <dgm:cxn modelId="{2985585C-1F69-4D77-A973-8DEC15EC2AA6}" type="presParOf" srcId="{DD3227DB-3F05-41EF-A229-177629787516}" destId="{A9294528-E46C-4EF6-894B-812DFDA54008}" srcOrd="3" destOrd="0" presId="urn:microsoft.com/office/officeart/2018/2/layout/IconVerticalSolidList"/>
    <dgm:cxn modelId="{230398F3-628A-4912-BBCA-06A52F0D1CC3}" type="presParOf" srcId="{0341B370-185B-4B94-9329-02DD3FB62B9E}" destId="{3B87828A-316A-4583-9AA0-C4B2C54102FF}" srcOrd="3" destOrd="0" presId="urn:microsoft.com/office/officeart/2018/2/layout/IconVerticalSolidList"/>
    <dgm:cxn modelId="{CBC6F22A-50AF-4356-A481-153E5FF9FAC8}" type="presParOf" srcId="{0341B370-185B-4B94-9329-02DD3FB62B9E}" destId="{939F3FE1-F0BD-4434-83C8-56A082685837}" srcOrd="4" destOrd="0" presId="urn:microsoft.com/office/officeart/2018/2/layout/IconVerticalSolidList"/>
    <dgm:cxn modelId="{2DE3D53F-B6B3-49FB-9B35-5AB147A37056}" type="presParOf" srcId="{939F3FE1-F0BD-4434-83C8-56A082685837}" destId="{61E8188B-ADD1-4FF0-9209-E8379D9888A0}" srcOrd="0" destOrd="0" presId="urn:microsoft.com/office/officeart/2018/2/layout/IconVerticalSolidList"/>
    <dgm:cxn modelId="{CB8AD915-0934-49CE-A11E-B4E97B8881BB}" type="presParOf" srcId="{939F3FE1-F0BD-4434-83C8-56A082685837}" destId="{967C5B94-FCBE-4D00-890C-2F520AF8C1FD}" srcOrd="1" destOrd="0" presId="urn:microsoft.com/office/officeart/2018/2/layout/IconVerticalSolidList"/>
    <dgm:cxn modelId="{3B7FDB38-BC47-408B-A12D-2C66AF80B9B8}" type="presParOf" srcId="{939F3FE1-F0BD-4434-83C8-56A082685837}" destId="{68C5AB79-F85B-4BEE-9092-391610BA566E}" srcOrd="2" destOrd="0" presId="urn:microsoft.com/office/officeart/2018/2/layout/IconVerticalSolidList"/>
    <dgm:cxn modelId="{33F54F04-A31A-4CD9-AE57-95A2989EDEE2}" type="presParOf" srcId="{939F3FE1-F0BD-4434-83C8-56A082685837}" destId="{59A643D5-5487-46C4-8DBE-06E5301108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D7558-AAAD-4DBA-B82F-9C0FB0D93C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E79AE0-5727-486F-8CE0-21480A21BD51}">
      <dgm:prSet/>
      <dgm:spPr/>
      <dgm:t>
        <a:bodyPr/>
        <a:lstStyle/>
        <a:p>
          <a:r>
            <a:rPr lang="en-US"/>
            <a:t>kube-apiserver</a:t>
          </a:r>
        </a:p>
      </dgm:t>
    </dgm:pt>
    <dgm:pt modelId="{EDF6DA4A-B998-48E7-B1F9-D3A979A3CB72}" type="parTrans" cxnId="{777F24FC-CEDF-4803-9859-BE3CBB1BAC7A}">
      <dgm:prSet/>
      <dgm:spPr/>
      <dgm:t>
        <a:bodyPr/>
        <a:lstStyle/>
        <a:p>
          <a:endParaRPr lang="en-US"/>
        </a:p>
      </dgm:t>
    </dgm:pt>
    <dgm:pt modelId="{C839B28E-C5CB-4E28-B55C-A100B958AA62}" type="sibTrans" cxnId="{777F24FC-CEDF-4803-9859-BE3CBB1BAC7A}">
      <dgm:prSet/>
      <dgm:spPr/>
      <dgm:t>
        <a:bodyPr/>
        <a:lstStyle/>
        <a:p>
          <a:endParaRPr lang="en-US"/>
        </a:p>
      </dgm:t>
    </dgm:pt>
    <dgm:pt modelId="{172F00E5-51BD-4239-9294-AC86BDF2DB91}">
      <dgm:prSet/>
      <dgm:spPr/>
      <dgm:t>
        <a:bodyPr/>
        <a:lstStyle/>
        <a:p>
          <a:r>
            <a:rPr lang="en-US"/>
            <a:t>etcd</a:t>
          </a:r>
        </a:p>
      </dgm:t>
    </dgm:pt>
    <dgm:pt modelId="{BD9A77B3-8C57-4452-AA25-A4DA9AFC91EF}" type="parTrans" cxnId="{6DA271F9-EB69-4AE7-ACB7-9AC702389C4C}">
      <dgm:prSet/>
      <dgm:spPr/>
      <dgm:t>
        <a:bodyPr/>
        <a:lstStyle/>
        <a:p>
          <a:endParaRPr lang="en-US"/>
        </a:p>
      </dgm:t>
    </dgm:pt>
    <dgm:pt modelId="{A2F382ED-E8B2-4B4F-B1A3-6F34CB40AA38}" type="sibTrans" cxnId="{6DA271F9-EB69-4AE7-ACB7-9AC702389C4C}">
      <dgm:prSet/>
      <dgm:spPr/>
      <dgm:t>
        <a:bodyPr/>
        <a:lstStyle/>
        <a:p>
          <a:endParaRPr lang="en-US"/>
        </a:p>
      </dgm:t>
    </dgm:pt>
    <dgm:pt modelId="{BE251E17-F046-483B-BF74-4002ECD9B197}">
      <dgm:prSet/>
      <dgm:spPr/>
      <dgm:t>
        <a:bodyPr/>
        <a:lstStyle/>
        <a:p>
          <a:r>
            <a:rPr lang="en-US"/>
            <a:t>kube-controller-manager</a:t>
          </a:r>
        </a:p>
      </dgm:t>
    </dgm:pt>
    <dgm:pt modelId="{24F72F69-4E18-47B9-9A0A-6CEC330D12C6}" type="parTrans" cxnId="{C9587B85-2B30-46D3-9F2C-D0E87BADD754}">
      <dgm:prSet/>
      <dgm:spPr/>
      <dgm:t>
        <a:bodyPr/>
        <a:lstStyle/>
        <a:p>
          <a:endParaRPr lang="en-US"/>
        </a:p>
      </dgm:t>
    </dgm:pt>
    <dgm:pt modelId="{46754694-F31F-42CE-8C35-4B74987583D1}" type="sibTrans" cxnId="{C9587B85-2B30-46D3-9F2C-D0E87BADD754}">
      <dgm:prSet/>
      <dgm:spPr/>
      <dgm:t>
        <a:bodyPr/>
        <a:lstStyle/>
        <a:p>
          <a:endParaRPr lang="en-US"/>
        </a:p>
      </dgm:t>
    </dgm:pt>
    <dgm:pt modelId="{85C7D091-6E94-427D-8D9C-A00E9DF447C6}">
      <dgm:prSet/>
      <dgm:spPr/>
      <dgm:t>
        <a:bodyPr/>
        <a:lstStyle/>
        <a:p>
          <a:r>
            <a:rPr lang="en-US"/>
            <a:t>kube-scheduler</a:t>
          </a:r>
        </a:p>
      </dgm:t>
    </dgm:pt>
    <dgm:pt modelId="{9ABB1F72-85C7-49C2-A738-8A0E932F38B0}" type="parTrans" cxnId="{E8CF3B1E-6B85-404A-94B7-81CDF2548CED}">
      <dgm:prSet/>
      <dgm:spPr/>
      <dgm:t>
        <a:bodyPr/>
        <a:lstStyle/>
        <a:p>
          <a:endParaRPr lang="en-US"/>
        </a:p>
      </dgm:t>
    </dgm:pt>
    <dgm:pt modelId="{02B8C77B-B8F6-4766-8C42-08AED1827EB1}" type="sibTrans" cxnId="{E8CF3B1E-6B85-404A-94B7-81CDF2548CED}">
      <dgm:prSet/>
      <dgm:spPr/>
      <dgm:t>
        <a:bodyPr/>
        <a:lstStyle/>
        <a:p>
          <a:endParaRPr lang="en-US"/>
        </a:p>
      </dgm:t>
    </dgm:pt>
    <dgm:pt modelId="{CF951233-510A-490A-9127-36392D6EAD66}">
      <dgm:prSet/>
      <dgm:spPr/>
      <dgm:t>
        <a:bodyPr/>
        <a:lstStyle/>
        <a:p>
          <a:r>
            <a:rPr lang="en-US"/>
            <a:t>cloud-controller-manager</a:t>
          </a:r>
        </a:p>
      </dgm:t>
    </dgm:pt>
    <dgm:pt modelId="{9FCFD100-606A-42C0-98D3-81DB4CE9B90E}" type="parTrans" cxnId="{2BC974E1-FBEA-4471-942B-A514C561ABBA}">
      <dgm:prSet/>
      <dgm:spPr/>
      <dgm:t>
        <a:bodyPr/>
        <a:lstStyle/>
        <a:p>
          <a:endParaRPr lang="en-US"/>
        </a:p>
      </dgm:t>
    </dgm:pt>
    <dgm:pt modelId="{F28491DF-7774-4774-A599-B1967DFA09AE}" type="sibTrans" cxnId="{2BC974E1-FBEA-4471-942B-A514C561ABBA}">
      <dgm:prSet/>
      <dgm:spPr/>
      <dgm:t>
        <a:bodyPr/>
        <a:lstStyle/>
        <a:p>
          <a:endParaRPr lang="en-US"/>
        </a:p>
      </dgm:t>
    </dgm:pt>
    <dgm:pt modelId="{7A4D5E56-2773-41A2-AAE4-B728B4BF24D5}" type="pres">
      <dgm:prSet presAssocID="{155D7558-AAAD-4DBA-B82F-9C0FB0D93CD4}" presName="vert0" presStyleCnt="0">
        <dgm:presLayoutVars>
          <dgm:dir/>
          <dgm:animOne val="branch"/>
          <dgm:animLvl val="lvl"/>
        </dgm:presLayoutVars>
      </dgm:prSet>
      <dgm:spPr/>
    </dgm:pt>
    <dgm:pt modelId="{E35B9818-EE36-4C65-9D23-806288A2D78D}" type="pres">
      <dgm:prSet presAssocID="{3FE79AE0-5727-486F-8CE0-21480A21BD51}" presName="thickLine" presStyleLbl="alignNode1" presStyleIdx="0" presStyleCnt="5"/>
      <dgm:spPr/>
    </dgm:pt>
    <dgm:pt modelId="{CF0CB979-A457-40DC-A737-580D312CB9E6}" type="pres">
      <dgm:prSet presAssocID="{3FE79AE0-5727-486F-8CE0-21480A21BD51}" presName="horz1" presStyleCnt="0"/>
      <dgm:spPr/>
    </dgm:pt>
    <dgm:pt modelId="{23F58D59-4264-4739-82C0-CFF0AF4E3536}" type="pres">
      <dgm:prSet presAssocID="{3FE79AE0-5727-486F-8CE0-21480A21BD51}" presName="tx1" presStyleLbl="revTx" presStyleIdx="0" presStyleCnt="5"/>
      <dgm:spPr/>
    </dgm:pt>
    <dgm:pt modelId="{6516358E-BDC2-48C5-887C-3619D5088B29}" type="pres">
      <dgm:prSet presAssocID="{3FE79AE0-5727-486F-8CE0-21480A21BD51}" presName="vert1" presStyleCnt="0"/>
      <dgm:spPr/>
    </dgm:pt>
    <dgm:pt modelId="{F3D0A451-3D2F-4E1F-980F-9DC23F3945A8}" type="pres">
      <dgm:prSet presAssocID="{172F00E5-51BD-4239-9294-AC86BDF2DB91}" presName="thickLine" presStyleLbl="alignNode1" presStyleIdx="1" presStyleCnt="5"/>
      <dgm:spPr/>
    </dgm:pt>
    <dgm:pt modelId="{3CEE6BEF-913E-4A23-95E1-9180E3EFE92F}" type="pres">
      <dgm:prSet presAssocID="{172F00E5-51BD-4239-9294-AC86BDF2DB91}" presName="horz1" presStyleCnt="0"/>
      <dgm:spPr/>
    </dgm:pt>
    <dgm:pt modelId="{E0CE92C7-7395-4B92-961A-795DC20F41F9}" type="pres">
      <dgm:prSet presAssocID="{172F00E5-51BD-4239-9294-AC86BDF2DB91}" presName="tx1" presStyleLbl="revTx" presStyleIdx="1" presStyleCnt="5"/>
      <dgm:spPr/>
    </dgm:pt>
    <dgm:pt modelId="{A7A2C34A-9E40-415B-AF62-247992E664F9}" type="pres">
      <dgm:prSet presAssocID="{172F00E5-51BD-4239-9294-AC86BDF2DB91}" presName="vert1" presStyleCnt="0"/>
      <dgm:spPr/>
    </dgm:pt>
    <dgm:pt modelId="{208FCD6A-636D-44A8-AE31-212D6DCD2A1D}" type="pres">
      <dgm:prSet presAssocID="{BE251E17-F046-483B-BF74-4002ECD9B197}" presName="thickLine" presStyleLbl="alignNode1" presStyleIdx="2" presStyleCnt="5"/>
      <dgm:spPr/>
    </dgm:pt>
    <dgm:pt modelId="{9EDD5DB1-D20C-42FA-A082-5976710EE9BC}" type="pres">
      <dgm:prSet presAssocID="{BE251E17-F046-483B-BF74-4002ECD9B197}" presName="horz1" presStyleCnt="0"/>
      <dgm:spPr/>
    </dgm:pt>
    <dgm:pt modelId="{F0B1DD67-DE06-4487-81EB-C8E1D83F990D}" type="pres">
      <dgm:prSet presAssocID="{BE251E17-F046-483B-BF74-4002ECD9B197}" presName="tx1" presStyleLbl="revTx" presStyleIdx="2" presStyleCnt="5"/>
      <dgm:spPr/>
    </dgm:pt>
    <dgm:pt modelId="{5615E6EF-4273-4E52-9480-97C260335A9B}" type="pres">
      <dgm:prSet presAssocID="{BE251E17-F046-483B-BF74-4002ECD9B197}" presName="vert1" presStyleCnt="0"/>
      <dgm:spPr/>
    </dgm:pt>
    <dgm:pt modelId="{C20A5C4C-379F-4B3C-932C-C0594671596A}" type="pres">
      <dgm:prSet presAssocID="{85C7D091-6E94-427D-8D9C-A00E9DF447C6}" presName="thickLine" presStyleLbl="alignNode1" presStyleIdx="3" presStyleCnt="5"/>
      <dgm:spPr/>
    </dgm:pt>
    <dgm:pt modelId="{103A6C48-C294-411E-A29C-E3404CD13B13}" type="pres">
      <dgm:prSet presAssocID="{85C7D091-6E94-427D-8D9C-A00E9DF447C6}" presName="horz1" presStyleCnt="0"/>
      <dgm:spPr/>
    </dgm:pt>
    <dgm:pt modelId="{E2BF934F-DB03-4A9B-9611-77D538ABE9D5}" type="pres">
      <dgm:prSet presAssocID="{85C7D091-6E94-427D-8D9C-A00E9DF447C6}" presName="tx1" presStyleLbl="revTx" presStyleIdx="3" presStyleCnt="5"/>
      <dgm:spPr/>
    </dgm:pt>
    <dgm:pt modelId="{42838113-DCC9-47F2-A14C-DDB8D1B2CDEA}" type="pres">
      <dgm:prSet presAssocID="{85C7D091-6E94-427D-8D9C-A00E9DF447C6}" presName="vert1" presStyleCnt="0"/>
      <dgm:spPr/>
    </dgm:pt>
    <dgm:pt modelId="{E1597C30-7E6E-4361-AF06-E0C6AEDDEEDB}" type="pres">
      <dgm:prSet presAssocID="{CF951233-510A-490A-9127-36392D6EAD66}" presName="thickLine" presStyleLbl="alignNode1" presStyleIdx="4" presStyleCnt="5"/>
      <dgm:spPr/>
    </dgm:pt>
    <dgm:pt modelId="{131A334D-913B-409F-9A95-21B332580789}" type="pres">
      <dgm:prSet presAssocID="{CF951233-510A-490A-9127-36392D6EAD66}" presName="horz1" presStyleCnt="0"/>
      <dgm:spPr/>
    </dgm:pt>
    <dgm:pt modelId="{F8941BAB-0EDA-482A-81A8-D7BB0FD10F95}" type="pres">
      <dgm:prSet presAssocID="{CF951233-510A-490A-9127-36392D6EAD66}" presName="tx1" presStyleLbl="revTx" presStyleIdx="4" presStyleCnt="5"/>
      <dgm:spPr/>
    </dgm:pt>
    <dgm:pt modelId="{3C26A495-4488-4041-906E-687FA17679BE}" type="pres">
      <dgm:prSet presAssocID="{CF951233-510A-490A-9127-36392D6EAD66}" presName="vert1" presStyleCnt="0"/>
      <dgm:spPr/>
    </dgm:pt>
  </dgm:ptLst>
  <dgm:cxnLst>
    <dgm:cxn modelId="{E8CF3B1E-6B85-404A-94B7-81CDF2548CED}" srcId="{155D7558-AAAD-4DBA-B82F-9C0FB0D93CD4}" destId="{85C7D091-6E94-427D-8D9C-A00E9DF447C6}" srcOrd="3" destOrd="0" parTransId="{9ABB1F72-85C7-49C2-A738-8A0E932F38B0}" sibTransId="{02B8C77B-B8F6-4766-8C42-08AED1827EB1}"/>
    <dgm:cxn modelId="{D8A5F87E-7F1E-4EFC-A4A2-62A418D08A6F}" type="presOf" srcId="{3FE79AE0-5727-486F-8CE0-21480A21BD51}" destId="{23F58D59-4264-4739-82C0-CFF0AF4E3536}" srcOrd="0" destOrd="0" presId="urn:microsoft.com/office/officeart/2008/layout/LinedList"/>
    <dgm:cxn modelId="{C9587B85-2B30-46D3-9F2C-D0E87BADD754}" srcId="{155D7558-AAAD-4DBA-B82F-9C0FB0D93CD4}" destId="{BE251E17-F046-483B-BF74-4002ECD9B197}" srcOrd="2" destOrd="0" parTransId="{24F72F69-4E18-47B9-9A0A-6CEC330D12C6}" sibTransId="{46754694-F31F-42CE-8C35-4B74987583D1}"/>
    <dgm:cxn modelId="{BAA45B9F-D703-444C-A70F-10096138EBA4}" type="presOf" srcId="{155D7558-AAAD-4DBA-B82F-9C0FB0D93CD4}" destId="{7A4D5E56-2773-41A2-AAE4-B728B4BF24D5}" srcOrd="0" destOrd="0" presId="urn:microsoft.com/office/officeart/2008/layout/LinedList"/>
    <dgm:cxn modelId="{DDFB34AF-F5CF-4523-86D6-BB14CBC11CFB}" type="presOf" srcId="{CF951233-510A-490A-9127-36392D6EAD66}" destId="{F8941BAB-0EDA-482A-81A8-D7BB0FD10F95}" srcOrd="0" destOrd="0" presId="urn:microsoft.com/office/officeart/2008/layout/LinedList"/>
    <dgm:cxn modelId="{F504FDD1-2E40-4F7F-94DE-0DBE4669EE5A}" type="presOf" srcId="{85C7D091-6E94-427D-8D9C-A00E9DF447C6}" destId="{E2BF934F-DB03-4A9B-9611-77D538ABE9D5}" srcOrd="0" destOrd="0" presId="urn:microsoft.com/office/officeart/2008/layout/LinedList"/>
    <dgm:cxn modelId="{2BC974E1-FBEA-4471-942B-A514C561ABBA}" srcId="{155D7558-AAAD-4DBA-B82F-9C0FB0D93CD4}" destId="{CF951233-510A-490A-9127-36392D6EAD66}" srcOrd="4" destOrd="0" parTransId="{9FCFD100-606A-42C0-98D3-81DB4CE9B90E}" sibTransId="{F28491DF-7774-4774-A599-B1967DFA09AE}"/>
    <dgm:cxn modelId="{5DA063E3-06C6-4E9C-AF6A-6528F6A5C357}" type="presOf" srcId="{BE251E17-F046-483B-BF74-4002ECD9B197}" destId="{F0B1DD67-DE06-4487-81EB-C8E1D83F990D}" srcOrd="0" destOrd="0" presId="urn:microsoft.com/office/officeart/2008/layout/LinedList"/>
    <dgm:cxn modelId="{6DA271F9-EB69-4AE7-ACB7-9AC702389C4C}" srcId="{155D7558-AAAD-4DBA-B82F-9C0FB0D93CD4}" destId="{172F00E5-51BD-4239-9294-AC86BDF2DB91}" srcOrd="1" destOrd="0" parTransId="{BD9A77B3-8C57-4452-AA25-A4DA9AFC91EF}" sibTransId="{A2F382ED-E8B2-4B4F-B1A3-6F34CB40AA38}"/>
    <dgm:cxn modelId="{B73744FA-BBA8-41B2-B0AF-F56E964CB4D0}" type="presOf" srcId="{172F00E5-51BD-4239-9294-AC86BDF2DB91}" destId="{E0CE92C7-7395-4B92-961A-795DC20F41F9}" srcOrd="0" destOrd="0" presId="urn:microsoft.com/office/officeart/2008/layout/LinedList"/>
    <dgm:cxn modelId="{777F24FC-CEDF-4803-9859-BE3CBB1BAC7A}" srcId="{155D7558-AAAD-4DBA-B82F-9C0FB0D93CD4}" destId="{3FE79AE0-5727-486F-8CE0-21480A21BD51}" srcOrd="0" destOrd="0" parTransId="{EDF6DA4A-B998-48E7-B1F9-D3A979A3CB72}" sibTransId="{C839B28E-C5CB-4E28-B55C-A100B958AA62}"/>
    <dgm:cxn modelId="{D88C8606-B80D-4130-A993-DC943FF44E16}" type="presParOf" srcId="{7A4D5E56-2773-41A2-AAE4-B728B4BF24D5}" destId="{E35B9818-EE36-4C65-9D23-806288A2D78D}" srcOrd="0" destOrd="0" presId="urn:microsoft.com/office/officeart/2008/layout/LinedList"/>
    <dgm:cxn modelId="{FCD04398-5522-4561-8049-F9BF31904970}" type="presParOf" srcId="{7A4D5E56-2773-41A2-AAE4-B728B4BF24D5}" destId="{CF0CB979-A457-40DC-A737-580D312CB9E6}" srcOrd="1" destOrd="0" presId="urn:microsoft.com/office/officeart/2008/layout/LinedList"/>
    <dgm:cxn modelId="{0F9A5E04-41AF-4450-80C8-ACF68B743BBB}" type="presParOf" srcId="{CF0CB979-A457-40DC-A737-580D312CB9E6}" destId="{23F58D59-4264-4739-82C0-CFF0AF4E3536}" srcOrd="0" destOrd="0" presId="urn:microsoft.com/office/officeart/2008/layout/LinedList"/>
    <dgm:cxn modelId="{C507FB45-CA7F-4195-8F62-C9DACDFCC579}" type="presParOf" srcId="{CF0CB979-A457-40DC-A737-580D312CB9E6}" destId="{6516358E-BDC2-48C5-887C-3619D5088B29}" srcOrd="1" destOrd="0" presId="urn:microsoft.com/office/officeart/2008/layout/LinedList"/>
    <dgm:cxn modelId="{D84D47A8-45F2-4CD2-A336-EF2205AD3F56}" type="presParOf" srcId="{7A4D5E56-2773-41A2-AAE4-B728B4BF24D5}" destId="{F3D0A451-3D2F-4E1F-980F-9DC23F3945A8}" srcOrd="2" destOrd="0" presId="urn:microsoft.com/office/officeart/2008/layout/LinedList"/>
    <dgm:cxn modelId="{4584BAE7-8FEE-409A-B6BF-A8E49A8A7EFA}" type="presParOf" srcId="{7A4D5E56-2773-41A2-AAE4-B728B4BF24D5}" destId="{3CEE6BEF-913E-4A23-95E1-9180E3EFE92F}" srcOrd="3" destOrd="0" presId="urn:microsoft.com/office/officeart/2008/layout/LinedList"/>
    <dgm:cxn modelId="{DE0F1C9C-870E-4FB9-BB7A-CBA82A906E4E}" type="presParOf" srcId="{3CEE6BEF-913E-4A23-95E1-9180E3EFE92F}" destId="{E0CE92C7-7395-4B92-961A-795DC20F41F9}" srcOrd="0" destOrd="0" presId="urn:microsoft.com/office/officeart/2008/layout/LinedList"/>
    <dgm:cxn modelId="{DB18BD0B-ABA4-4A71-87B3-A06B6FC37718}" type="presParOf" srcId="{3CEE6BEF-913E-4A23-95E1-9180E3EFE92F}" destId="{A7A2C34A-9E40-415B-AF62-247992E664F9}" srcOrd="1" destOrd="0" presId="urn:microsoft.com/office/officeart/2008/layout/LinedList"/>
    <dgm:cxn modelId="{7623146A-97E4-4869-BA39-A9AAA0C246F1}" type="presParOf" srcId="{7A4D5E56-2773-41A2-AAE4-B728B4BF24D5}" destId="{208FCD6A-636D-44A8-AE31-212D6DCD2A1D}" srcOrd="4" destOrd="0" presId="urn:microsoft.com/office/officeart/2008/layout/LinedList"/>
    <dgm:cxn modelId="{8E482073-57F0-4A9B-9BBC-7958C761A6C7}" type="presParOf" srcId="{7A4D5E56-2773-41A2-AAE4-B728B4BF24D5}" destId="{9EDD5DB1-D20C-42FA-A082-5976710EE9BC}" srcOrd="5" destOrd="0" presId="urn:microsoft.com/office/officeart/2008/layout/LinedList"/>
    <dgm:cxn modelId="{DED6EA1E-6FEB-4703-91B8-428CCC140BE8}" type="presParOf" srcId="{9EDD5DB1-D20C-42FA-A082-5976710EE9BC}" destId="{F0B1DD67-DE06-4487-81EB-C8E1D83F990D}" srcOrd="0" destOrd="0" presId="urn:microsoft.com/office/officeart/2008/layout/LinedList"/>
    <dgm:cxn modelId="{23E9828D-20D5-4D80-8DA5-F3D771ACFA99}" type="presParOf" srcId="{9EDD5DB1-D20C-42FA-A082-5976710EE9BC}" destId="{5615E6EF-4273-4E52-9480-97C260335A9B}" srcOrd="1" destOrd="0" presId="urn:microsoft.com/office/officeart/2008/layout/LinedList"/>
    <dgm:cxn modelId="{9828FD1D-756A-40AE-837F-C0971C5EA350}" type="presParOf" srcId="{7A4D5E56-2773-41A2-AAE4-B728B4BF24D5}" destId="{C20A5C4C-379F-4B3C-932C-C0594671596A}" srcOrd="6" destOrd="0" presId="urn:microsoft.com/office/officeart/2008/layout/LinedList"/>
    <dgm:cxn modelId="{9DF45FCF-67D6-42D3-B28F-173EE5B3B582}" type="presParOf" srcId="{7A4D5E56-2773-41A2-AAE4-B728B4BF24D5}" destId="{103A6C48-C294-411E-A29C-E3404CD13B13}" srcOrd="7" destOrd="0" presId="urn:microsoft.com/office/officeart/2008/layout/LinedList"/>
    <dgm:cxn modelId="{2F00B618-BCC1-4940-8DE0-8A2767B7AA38}" type="presParOf" srcId="{103A6C48-C294-411E-A29C-E3404CD13B13}" destId="{E2BF934F-DB03-4A9B-9611-77D538ABE9D5}" srcOrd="0" destOrd="0" presId="urn:microsoft.com/office/officeart/2008/layout/LinedList"/>
    <dgm:cxn modelId="{74D530F0-B2C7-47C9-B7A0-3372A4110602}" type="presParOf" srcId="{103A6C48-C294-411E-A29C-E3404CD13B13}" destId="{42838113-DCC9-47F2-A14C-DDB8D1B2CDEA}" srcOrd="1" destOrd="0" presId="urn:microsoft.com/office/officeart/2008/layout/LinedList"/>
    <dgm:cxn modelId="{AF6BC692-864D-4B76-B028-E6B84182EBA9}" type="presParOf" srcId="{7A4D5E56-2773-41A2-AAE4-B728B4BF24D5}" destId="{E1597C30-7E6E-4361-AF06-E0C6AEDDEEDB}" srcOrd="8" destOrd="0" presId="urn:microsoft.com/office/officeart/2008/layout/LinedList"/>
    <dgm:cxn modelId="{79CF0D77-B349-46D4-8BFD-B9F030ABA624}" type="presParOf" srcId="{7A4D5E56-2773-41A2-AAE4-B728B4BF24D5}" destId="{131A334D-913B-409F-9A95-21B332580789}" srcOrd="9" destOrd="0" presId="urn:microsoft.com/office/officeart/2008/layout/LinedList"/>
    <dgm:cxn modelId="{73720C29-7032-4F41-85D7-91DC32637FB1}" type="presParOf" srcId="{131A334D-913B-409F-9A95-21B332580789}" destId="{F8941BAB-0EDA-482A-81A8-D7BB0FD10F95}" srcOrd="0" destOrd="0" presId="urn:microsoft.com/office/officeart/2008/layout/LinedList"/>
    <dgm:cxn modelId="{BDCB1633-8ED9-4B45-8A5B-9E9A314BDBE8}" type="presParOf" srcId="{131A334D-913B-409F-9A95-21B332580789}" destId="{3C26A495-4488-4041-906E-687FA17679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70A63-7C7F-43F1-B9C8-22467EA024EC}">
      <dsp:nvSpPr>
        <dsp:cNvPr id="0" name=""/>
        <dsp:cNvSpPr/>
      </dsp:nvSpPr>
      <dsp:spPr>
        <a:xfrm>
          <a:off x="0" y="609"/>
          <a:ext cx="5365630" cy="14257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C02A1-DE61-4152-A8F2-6ABC86EDBE9E}">
      <dsp:nvSpPr>
        <dsp:cNvPr id="0" name=""/>
        <dsp:cNvSpPr/>
      </dsp:nvSpPr>
      <dsp:spPr>
        <a:xfrm>
          <a:off x="431286" y="321400"/>
          <a:ext cx="784157" cy="784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1991A-6A69-46FE-8DCA-AD7D87F1F48F}">
      <dsp:nvSpPr>
        <dsp:cNvPr id="0" name=""/>
        <dsp:cNvSpPr/>
      </dsp:nvSpPr>
      <dsp:spPr>
        <a:xfrm>
          <a:off x="1646730" y="609"/>
          <a:ext cx="3718899" cy="14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1" tIns="150891" rIns="150891" bIns="1508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Atomic unit </a:t>
          </a:r>
          <a:r>
            <a:rPr lang="en-US" sz="2400" kern="1200"/>
            <a:t>or smallest “</a:t>
          </a:r>
          <a:r>
            <a:rPr lang="en-US" sz="2400" b="1" kern="1200"/>
            <a:t>unit of work</a:t>
          </a:r>
          <a:r>
            <a:rPr lang="en-US" sz="2400" kern="1200"/>
            <a:t>” of Kubernetes.</a:t>
          </a:r>
        </a:p>
      </dsp:txBody>
      <dsp:txXfrm>
        <a:off x="1646730" y="609"/>
        <a:ext cx="3718899" cy="1425740"/>
      </dsp:txXfrm>
    </dsp:sp>
    <dsp:sp modelId="{4613A639-3B50-4C50-A4E8-DCC9CB9B3192}">
      <dsp:nvSpPr>
        <dsp:cNvPr id="0" name=""/>
        <dsp:cNvSpPr/>
      </dsp:nvSpPr>
      <dsp:spPr>
        <a:xfrm>
          <a:off x="0" y="1782785"/>
          <a:ext cx="5365630" cy="14257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E7DDE-868C-4ECA-B4B3-4D0F8573A6C1}">
      <dsp:nvSpPr>
        <dsp:cNvPr id="0" name=""/>
        <dsp:cNvSpPr/>
      </dsp:nvSpPr>
      <dsp:spPr>
        <a:xfrm>
          <a:off x="431286" y="2103576"/>
          <a:ext cx="784157" cy="784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94528-E46C-4EF6-894B-812DFDA54008}">
      <dsp:nvSpPr>
        <dsp:cNvPr id="0" name=""/>
        <dsp:cNvSpPr/>
      </dsp:nvSpPr>
      <dsp:spPr>
        <a:xfrm>
          <a:off x="1646730" y="1782785"/>
          <a:ext cx="3718899" cy="14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1" tIns="150891" rIns="150891" bIns="1508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Pods are </a:t>
          </a:r>
          <a:r>
            <a:rPr lang="en-US" sz="2400" b="1" kern="1200"/>
            <a:t>one or MORE containers </a:t>
          </a:r>
          <a:r>
            <a:rPr lang="en-US" sz="2400" kern="1200"/>
            <a:t>that share volumes and namespace.</a:t>
          </a:r>
        </a:p>
      </dsp:txBody>
      <dsp:txXfrm>
        <a:off x="1646730" y="1782785"/>
        <a:ext cx="3718899" cy="1425740"/>
      </dsp:txXfrm>
    </dsp:sp>
    <dsp:sp modelId="{61E8188B-ADD1-4FF0-9209-E8379D9888A0}">
      <dsp:nvSpPr>
        <dsp:cNvPr id="0" name=""/>
        <dsp:cNvSpPr/>
      </dsp:nvSpPr>
      <dsp:spPr>
        <a:xfrm>
          <a:off x="0" y="3564961"/>
          <a:ext cx="5365630" cy="14257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C5B94-FCBE-4D00-890C-2F520AF8C1FD}">
      <dsp:nvSpPr>
        <dsp:cNvPr id="0" name=""/>
        <dsp:cNvSpPr/>
      </dsp:nvSpPr>
      <dsp:spPr>
        <a:xfrm>
          <a:off x="431286" y="3885752"/>
          <a:ext cx="784157" cy="784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643D5-5487-46C4-8DBE-06E53011085C}">
      <dsp:nvSpPr>
        <dsp:cNvPr id="0" name=""/>
        <dsp:cNvSpPr/>
      </dsp:nvSpPr>
      <dsp:spPr>
        <a:xfrm>
          <a:off x="1646730" y="3564961"/>
          <a:ext cx="3718899" cy="14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891" tIns="150891" rIns="150891" bIns="15089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They are also ephemeral!</a:t>
          </a:r>
        </a:p>
      </dsp:txBody>
      <dsp:txXfrm>
        <a:off x="1646730" y="3564961"/>
        <a:ext cx="3718899" cy="1425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B9818-EE36-4C65-9D23-806288A2D78D}">
      <dsp:nvSpPr>
        <dsp:cNvPr id="0" name=""/>
        <dsp:cNvSpPr/>
      </dsp:nvSpPr>
      <dsp:spPr>
        <a:xfrm>
          <a:off x="0" y="609"/>
          <a:ext cx="536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8D59-4264-4739-82C0-CFF0AF4E3536}">
      <dsp:nvSpPr>
        <dsp:cNvPr id="0" name=""/>
        <dsp:cNvSpPr/>
      </dsp:nvSpPr>
      <dsp:spPr>
        <a:xfrm>
          <a:off x="0" y="609"/>
          <a:ext cx="5365630" cy="99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kube-apiserver</a:t>
          </a:r>
        </a:p>
      </dsp:txBody>
      <dsp:txXfrm>
        <a:off x="0" y="609"/>
        <a:ext cx="5365630" cy="998018"/>
      </dsp:txXfrm>
    </dsp:sp>
    <dsp:sp modelId="{F3D0A451-3D2F-4E1F-980F-9DC23F3945A8}">
      <dsp:nvSpPr>
        <dsp:cNvPr id="0" name=""/>
        <dsp:cNvSpPr/>
      </dsp:nvSpPr>
      <dsp:spPr>
        <a:xfrm>
          <a:off x="0" y="998627"/>
          <a:ext cx="536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E92C7-7395-4B92-961A-795DC20F41F9}">
      <dsp:nvSpPr>
        <dsp:cNvPr id="0" name=""/>
        <dsp:cNvSpPr/>
      </dsp:nvSpPr>
      <dsp:spPr>
        <a:xfrm>
          <a:off x="0" y="998627"/>
          <a:ext cx="5365630" cy="99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etcd</a:t>
          </a:r>
        </a:p>
      </dsp:txBody>
      <dsp:txXfrm>
        <a:off x="0" y="998627"/>
        <a:ext cx="5365630" cy="998018"/>
      </dsp:txXfrm>
    </dsp:sp>
    <dsp:sp modelId="{208FCD6A-636D-44A8-AE31-212D6DCD2A1D}">
      <dsp:nvSpPr>
        <dsp:cNvPr id="0" name=""/>
        <dsp:cNvSpPr/>
      </dsp:nvSpPr>
      <dsp:spPr>
        <a:xfrm>
          <a:off x="0" y="1996646"/>
          <a:ext cx="536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1DD67-DE06-4487-81EB-C8E1D83F990D}">
      <dsp:nvSpPr>
        <dsp:cNvPr id="0" name=""/>
        <dsp:cNvSpPr/>
      </dsp:nvSpPr>
      <dsp:spPr>
        <a:xfrm>
          <a:off x="0" y="1996646"/>
          <a:ext cx="5365630" cy="99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kube-controller-manager</a:t>
          </a:r>
        </a:p>
      </dsp:txBody>
      <dsp:txXfrm>
        <a:off x="0" y="1996646"/>
        <a:ext cx="5365630" cy="998018"/>
      </dsp:txXfrm>
    </dsp:sp>
    <dsp:sp modelId="{C20A5C4C-379F-4B3C-932C-C0594671596A}">
      <dsp:nvSpPr>
        <dsp:cNvPr id="0" name=""/>
        <dsp:cNvSpPr/>
      </dsp:nvSpPr>
      <dsp:spPr>
        <a:xfrm>
          <a:off x="0" y="2994664"/>
          <a:ext cx="536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F934F-DB03-4A9B-9611-77D538ABE9D5}">
      <dsp:nvSpPr>
        <dsp:cNvPr id="0" name=""/>
        <dsp:cNvSpPr/>
      </dsp:nvSpPr>
      <dsp:spPr>
        <a:xfrm>
          <a:off x="0" y="2994664"/>
          <a:ext cx="5365630" cy="99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kube-scheduler</a:t>
          </a:r>
        </a:p>
      </dsp:txBody>
      <dsp:txXfrm>
        <a:off x="0" y="2994664"/>
        <a:ext cx="5365630" cy="998018"/>
      </dsp:txXfrm>
    </dsp:sp>
    <dsp:sp modelId="{E1597C30-7E6E-4361-AF06-E0C6AEDDEEDB}">
      <dsp:nvSpPr>
        <dsp:cNvPr id="0" name=""/>
        <dsp:cNvSpPr/>
      </dsp:nvSpPr>
      <dsp:spPr>
        <a:xfrm>
          <a:off x="0" y="3992683"/>
          <a:ext cx="536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1BAB-0EDA-482A-81A8-D7BB0FD10F95}">
      <dsp:nvSpPr>
        <dsp:cNvPr id="0" name=""/>
        <dsp:cNvSpPr/>
      </dsp:nvSpPr>
      <dsp:spPr>
        <a:xfrm>
          <a:off x="0" y="3992683"/>
          <a:ext cx="5365630" cy="99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cloud-controller-manager</a:t>
          </a:r>
        </a:p>
      </dsp:txBody>
      <dsp:txXfrm>
        <a:off x="0" y="3992683"/>
        <a:ext cx="5365630" cy="99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534-0DD9-4476-B7E4-E2F8A0CFBF9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5A2FC-CCA5-4D44-B356-357E07F8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9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2469E-A12A-44A9-9907-2A6DE1949567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750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57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5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97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7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45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7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8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26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7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332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36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870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61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5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9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40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217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847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3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0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475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73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910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37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20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434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21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295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273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788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88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234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4516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956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47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5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57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43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8C3E4-BB69-49BE-B539-35B3A4531F3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91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7902-9EE1-48C0-8E04-117AFC8B5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D136-1A2B-4AE6-95A4-ECE63CF4F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692C-3234-4776-865C-96FF1AB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7917-5385-423D-AC39-855B993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4E85-50D7-4690-9B0A-93F9DBD0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9ABA-E853-453E-8E4F-9B498D0D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954F4-EC7A-4F9F-BD56-DAE6C6B9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9ADE-7A7E-4D48-8593-03A5B006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CB0D-1BD9-40B7-A73E-C6E78252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01A6-637E-498C-A768-DD6FB9E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1C5D-3008-43D8-B591-731CAD4E0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BC69B-5DD5-41B3-B9D8-55DD3895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AC18-87B6-415D-9351-482E1320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112C-433E-44E4-9BCB-B653B557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82D7-EB07-4414-90EC-01BBD348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18ABB-842C-2C4A-B5ED-40C013A141D6}"/>
              </a:ext>
            </a:extLst>
          </p:cNvPr>
          <p:cNvSpPr/>
          <p:nvPr userDrawn="1"/>
        </p:nvSpPr>
        <p:spPr>
          <a:xfrm>
            <a:off x="0" y="0"/>
            <a:ext cx="12192000" cy="2770094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0802F-2795-D04C-A677-2C7112FF1BCA}"/>
              </a:ext>
            </a:extLst>
          </p:cNvPr>
          <p:cNvSpPr/>
          <p:nvPr userDrawn="1"/>
        </p:nvSpPr>
        <p:spPr>
          <a:xfrm rot="16200000">
            <a:off x="-1048366" y="1103163"/>
            <a:ext cx="6858000" cy="4651673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887ABB0-8877-3B4E-8533-4C27A1B241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5580136"/>
            <a:ext cx="5883288" cy="307777"/>
          </a:xfrm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accent1"/>
                </a:solidFill>
                <a:latin typeface="Graphik Semibold" panose="020B0703030202060203" pitchFamily="34" charset="0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32589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819D-6743-4199-B7A7-51054AC6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3D32-6127-4231-B730-6E45D43F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DB8C-C957-4876-8583-86AAF05D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A19C-1ABA-4D1C-9144-74EB6D5C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1447-5DE1-4AF6-8D03-D281ED5D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787C-70D3-4CE8-A624-F269AAB6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9ABA-BAA6-4621-A57A-10A38F51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D6AC-5425-4DEE-BAB4-309F4A7C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E819-93B4-4BE0-983F-52278564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52E6-ADA7-45C9-B012-9ACEAE4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A1AD-146C-4FAB-B452-98AD40E3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27B1-E526-4F2F-A984-826D6A89F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E80D-9B7F-4370-BB09-4A247E46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B16B-7E08-4FED-90CA-88DBE724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E542D-CD2F-4827-8D96-1770699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385C-B5FC-4EFC-BC68-DD07591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07E6-7B03-4624-A80D-EFE59BA4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095B-3136-493D-8277-983A06C1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7453F-B4ED-4E7D-9FB1-1E4F59DB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68203-0864-47A2-9285-6B4A72BFC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4A47A-9050-469D-96CB-CAF5FA5F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B1B0B-086B-4EB3-8058-F780A715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7236B-5FC0-4C45-9DF0-155CA230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EFD1A-A973-41D0-9775-EF78AF2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8387-7881-4730-9F7A-E76BC74A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D0CE-7DCB-46D2-9E56-370FFD04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AC1D2-1E93-448F-80D4-54282BAB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4965-A49C-47A9-B7AA-BCFF051B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52AF6-06CF-41ED-B1FA-0F7F542F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06885-F19F-4191-BF50-B31BF644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0782-5E3E-4337-BEF4-478B56C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3828-457E-4A73-8889-EEB5A998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9B59-4905-4C3C-81E3-8486AB21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0AC07-158D-4267-8E57-B192C942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1A6B9-613D-4104-8B32-2A2504B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03AD-C58C-4ECE-96F4-734D34AC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01CD-68F3-4516-A1AD-7740644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9C69-E1FF-4FEE-A074-BED5B33F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C57A-AA83-45E4-888C-25CA3EB4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55FC1-6267-4D0F-B71E-27BFD601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2678-747A-492C-8852-11EB72F2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E243-5901-46F2-9579-156911E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3874-774E-4930-AC6E-E788763A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B593B-254F-4801-B0B0-BE1EA513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722D-AC59-4E1D-8669-F7699480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DFAD-0F68-45EA-8F0C-DAD4C136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521D-BE1E-455B-AC5C-19BF804D0C97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DF8A-45D9-464F-BFCE-FE1F73DD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EB494-BA93-4F3A-B541-F4F8339F1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9F01-A33B-491A-9D77-CF424F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concepts/overview/working-with-objects/labels/#syntax-and-character-se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4B7E3DC-B74B-5941-BAB7-C6DECE3E0749}"/>
              </a:ext>
            </a:extLst>
          </p:cNvPr>
          <p:cNvSpPr txBox="1">
            <a:spLocks/>
          </p:cNvSpPr>
          <p:nvPr/>
        </p:nvSpPr>
        <p:spPr>
          <a:xfrm>
            <a:off x="581465" y="2095458"/>
            <a:ext cx="7001154" cy="157417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6000" b="0" i="0" kern="1200" cap="all" spc="0" baseline="0">
                <a:solidFill>
                  <a:schemeClr val="tx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" sz="7200" dirty="0"/>
              <a:t>Kubernetes</a:t>
            </a:r>
            <a:endParaRPr lang="en-IN" sz="6800" spc="-1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FFFF71-084B-B844-B617-B4FC25D5CC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131" y="5859553"/>
            <a:ext cx="3397610" cy="613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F0E02-DD2E-524A-8D90-22190CE876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942" b="-6020"/>
          <a:stretch/>
        </p:blipFill>
        <p:spPr>
          <a:xfrm>
            <a:off x="6487886" y="0"/>
            <a:ext cx="5704113" cy="443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CA980-25CB-1242-9259-4C61E9FB85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2263" r="-46485"/>
          <a:stretch/>
        </p:blipFill>
        <p:spPr>
          <a:xfrm>
            <a:off x="0" y="0"/>
            <a:ext cx="7489371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0C162-18D2-414E-8D90-E03A251EE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465" y="2882544"/>
            <a:ext cx="4991199" cy="579646"/>
          </a:xfrm>
        </p:spPr>
        <p:txBody>
          <a:bodyPr/>
          <a:lstStyle/>
          <a:p>
            <a:pPr marL="0" indent="0">
              <a:lnSpc>
                <a:spcPts val="1900"/>
              </a:lnSpc>
              <a:buNone/>
            </a:pPr>
            <a:r>
              <a:rPr lang="en-US" dirty="0">
                <a:solidFill>
                  <a:srgbClr val="00BAFF"/>
                </a:solidFill>
                <a:latin typeface="Graphik Black" panose="020B0503030202060203" pitchFamily="34" charset="77"/>
              </a:rPr>
              <a:t>INTRODUCTION - TRAINING</a:t>
            </a:r>
          </a:p>
        </p:txBody>
      </p:sp>
      <p:pic>
        <p:nvPicPr>
          <p:cNvPr id="7" name="Google Shape;56;p10">
            <a:extLst>
              <a:ext uri="{FF2B5EF4-FFF2-40B4-BE49-F238E27FC236}">
                <a16:creationId xmlns:a16="http://schemas.microsoft.com/office/drawing/2014/main" id="{B1F2392A-EB3C-4349-88E7-BEAFB07A287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0508" y="569481"/>
            <a:ext cx="1267923" cy="1267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66469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CONTROL PLANE COMPONENTS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Control Plane Components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oogle Shape;231;p35">
            <a:extLst>
              <a:ext uri="{FF2B5EF4-FFF2-40B4-BE49-F238E27FC236}">
                <a16:creationId xmlns:a16="http://schemas.microsoft.com/office/drawing/2014/main" id="{3CA1DA6D-E3C7-419E-B99A-A89E5ADA79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952E9A78-E845-4A2F-91A2-D812F388B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132819"/>
              </p:ext>
            </p:extLst>
          </p:nvPr>
        </p:nvGraphicFramePr>
        <p:xfrm>
          <a:off x="655608" y="1319842"/>
          <a:ext cx="5365630" cy="49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26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 err="1">
                <a:solidFill>
                  <a:srgbClr val="000000"/>
                </a:solidFill>
                <a:latin typeface="Graphik Black" panose="020B0503030202060203" pitchFamily="34" charset="77"/>
              </a:rPr>
              <a:t>kube-apiserver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forward facing REST interface into the </a:t>
            </a:r>
            <a:r>
              <a:rPr lang="en-US" dirty="0" err="1"/>
              <a:t>kubernetes</a:t>
            </a:r>
            <a:r>
              <a:rPr lang="en-US" dirty="0"/>
              <a:t> control plane and datastore.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clients and other applications interact with </a:t>
            </a:r>
            <a:r>
              <a:rPr lang="en-US" dirty="0" err="1"/>
              <a:t>kubernetes</a:t>
            </a:r>
            <a:r>
              <a:rPr lang="en-US" dirty="0"/>
              <a:t> strictly through the API Server.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as the gatekeeper to the cluster by handling authentication and authorization, request validation, mutation, and admission control in addition to being the front-end to the backing datastore.</a:t>
            </a:r>
          </a:p>
        </p:txBody>
      </p:sp>
      <p:pic>
        <p:nvPicPr>
          <p:cNvPr id="11" name="Google Shape;231;p35">
            <a:extLst>
              <a:ext uri="{FF2B5EF4-FFF2-40B4-BE49-F238E27FC236}">
                <a16:creationId xmlns:a16="http://schemas.microsoft.com/office/drawing/2014/main" id="{ACFDC12F-AEE7-469A-96DD-E9BC8ABCD5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etcd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etcd</a:t>
            </a:r>
            <a:r>
              <a:rPr lang="en-US" dirty="0"/>
              <a:t> acts as the cluster datastore.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in relation to Kubernetes is to provide a strong, consistent and highly available key-value store for persisting cluster state.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objects and config information. </a:t>
            </a:r>
          </a:p>
        </p:txBody>
      </p:sp>
      <p:pic>
        <p:nvPicPr>
          <p:cNvPr id="11" name="Google Shape;231;p35">
            <a:extLst>
              <a:ext uri="{FF2B5EF4-FFF2-40B4-BE49-F238E27FC236}">
                <a16:creationId xmlns:a16="http://schemas.microsoft.com/office/drawing/2014/main" id="{ACFDC12F-AEE7-469A-96DD-E9BC8ABCD5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44;p37">
            <a:extLst>
              <a:ext uri="{FF2B5EF4-FFF2-40B4-BE49-F238E27FC236}">
                <a16:creationId xmlns:a16="http://schemas.microsoft.com/office/drawing/2014/main" id="{00466EA3-E500-4D34-ACA1-33029595F5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044" y="3815497"/>
            <a:ext cx="2621400" cy="93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2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kube-controller-manager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Monitors the cluster state via the </a:t>
            </a:r>
            <a:r>
              <a:rPr lang="en-US" dirty="0" err="1"/>
              <a:t>apiserver</a:t>
            </a:r>
            <a:r>
              <a:rPr lang="en-US" dirty="0"/>
              <a:t> and steers the cluster towards the desired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Controller: Responsible for noticing and responding when nodes go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 Controller: Responsible for maintaining the correct number of pods for every replication controller object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Endpoints Controller: Populates the Endpoints object (that is, joins Services &amp; Pods).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Account &amp; Token Controllers: Create default accounts and API access tokens for new namespaces.</a:t>
            </a:r>
          </a:p>
        </p:txBody>
      </p:sp>
      <p:pic>
        <p:nvPicPr>
          <p:cNvPr id="11" name="Google Shape;231;p35">
            <a:extLst>
              <a:ext uri="{FF2B5EF4-FFF2-40B4-BE49-F238E27FC236}">
                <a16:creationId xmlns:a16="http://schemas.microsoft.com/office/drawing/2014/main" id="{ACFDC12F-AEE7-469A-96DD-E9BC8ABCD5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4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kube-scheduler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on the master that watches newly created pods that have no node assigned and selects a node for them to run 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considered for scheduling decisions include individual and collective resource requirements, hardware/software/policy constraints, affinity and anti-affinity specifications, data locality, inter-workload interference and deadlines.</a:t>
            </a:r>
          </a:p>
        </p:txBody>
      </p:sp>
      <p:pic>
        <p:nvPicPr>
          <p:cNvPr id="11" name="Google Shape;231;p35">
            <a:extLst>
              <a:ext uri="{FF2B5EF4-FFF2-40B4-BE49-F238E27FC236}">
                <a16:creationId xmlns:a16="http://schemas.microsoft.com/office/drawing/2014/main" id="{ACFDC12F-AEE7-469A-96DD-E9BC8ABCD5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6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cloud-controller-manager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 Controller: </a:t>
            </a:r>
            <a:r>
              <a:rPr lang="en-US" dirty="0"/>
              <a:t>For checking the cloud provider to determine if a node has been deleted in the cloud after it stops responding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Route Controller: </a:t>
            </a:r>
            <a:r>
              <a:rPr lang="en-US" dirty="0"/>
              <a:t>For setting up routes in the underlying cloud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Controller: </a:t>
            </a:r>
            <a:r>
              <a:rPr lang="en-US" dirty="0"/>
              <a:t>For creating, updating and deleting cloud provider load balancers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Volume Controller: </a:t>
            </a:r>
            <a:r>
              <a:rPr lang="en-US" dirty="0"/>
              <a:t>For creating, attaching, and mounting volumes, and interacting with the cloud provider to orchestrate volumes</a:t>
            </a:r>
          </a:p>
        </p:txBody>
      </p:sp>
      <p:pic>
        <p:nvPicPr>
          <p:cNvPr id="11" name="Google Shape;231;p35">
            <a:extLst>
              <a:ext uri="{FF2B5EF4-FFF2-40B4-BE49-F238E27FC236}">
                <a16:creationId xmlns:a16="http://schemas.microsoft.com/office/drawing/2014/main" id="{ACFDC12F-AEE7-469A-96DD-E9BC8ABCD5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8101" b="11402"/>
          <a:stretch/>
        </p:blipFill>
        <p:spPr>
          <a:xfrm>
            <a:off x="7205216" y="897797"/>
            <a:ext cx="4529168" cy="50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7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NODE</a:t>
            </a:r>
          </a:p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COMPONENTS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3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Node Components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kubelet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Runtime Engine</a:t>
            </a:r>
          </a:p>
        </p:txBody>
      </p:sp>
      <p:pic>
        <p:nvPicPr>
          <p:cNvPr id="7" name="Google Shape;277;p42">
            <a:extLst>
              <a:ext uri="{FF2B5EF4-FFF2-40B4-BE49-F238E27FC236}">
                <a16:creationId xmlns:a16="http://schemas.microsoft.com/office/drawing/2014/main" id="{848A398F-A6A0-49C7-A940-54C590C691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609" y="935748"/>
            <a:ext cx="3838572" cy="498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8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 err="1">
                <a:solidFill>
                  <a:srgbClr val="000000"/>
                </a:solidFill>
                <a:latin typeface="Graphik Black" panose="020B0503030202060203" pitchFamily="34" charset="77"/>
              </a:rPr>
              <a:t>kubelet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agent that runs on each node in the cluster. It makes sure that containers are running in a pod.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takes a set of </a:t>
            </a:r>
            <a:r>
              <a:rPr lang="en-US" dirty="0" err="1"/>
              <a:t>PodSpecs</a:t>
            </a:r>
            <a:r>
              <a:rPr lang="en-US" dirty="0"/>
              <a:t> that are provided through various mechanisms and ensures that the containers described in those </a:t>
            </a:r>
            <a:r>
              <a:rPr lang="en-US" dirty="0" err="1"/>
              <a:t>PodSpecs</a:t>
            </a:r>
            <a:r>
              <a:rPr lang="en-US" dirty="0"/>
              <a:t> are running and healthy.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oogle Shape;277;p42">
            <a:extLst>
              <a:ext uri="{FF2B5EF4-FFF2-40B4-BE49-F238E27FC236}">
                <a16:creationId xmlns:a16="http://schemas.microsoft.com/office/drawing/2014/main" id="{848A398F-A6A0-49C7-A940-54C590C691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609" y="935748"/>
            <a:ext cx="3838572" cy="498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9999403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4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What is Kubernetes?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Production-Grade Container Orchestration </a:t>
            </a:r>
            <a:r>
              <a:rPr lang="en-US" dirty="0"/>
              <a:t>System Google-grown, based on Borg and Omega, systems that run inside of Google right now and are proven to work at Google for over 10 years.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spawns billions of containers per week with these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three Google employees initially during the summer of 2014; grew exponentially and became the first project to get donated to the CNCF.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the first production-grade version v1.0.1 in July 2015. Has continually released a new minor version every three months since v1.2.0 in March 2016. Lately v1.13.0 was released in December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Google Shape;56;p10">
            <a:extLst>
              <a:ext uri="{FF2B5EF4-FFF2-40B4-BE49-F238E27FC236}">
                <a16:creationId xmlns:a16="http://schemas.microsoft.com/office/drawing/2014/main" id="{3DC66206-CD39-4DC5-A1BA-7D47551C43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847" y="1151384"/>
            <a:ext cx="2717905" cy="271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zure Kubernetes Services – Day Three: Deploying ASP.NET Core Application  to Azure Kubernetes Services – Code Teddy">
            <a:extLst>
              <a:ext uri="{FF2B5EF4-FFF2-40B4-BE49-F238E27FC236}">
                <a16:creationId xmlns:a16="http://schemas.microsoft.com/office/drawing/2014/main" id="{B994547C-EEE4-49A2-B235-A8184975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94" y="4176090"/>
            <a:ext cx="2103945" cy="1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Kubernetes Engine (GKE) Reviews 2020: Details, Pricing, &amp; Features |  G2">
            <a:extLst>
              <a:ext uri="{FF2B5EF4-FFF2-40B4-BE49-F238E27FC236}">
                <a16:creationId xmlns:a16="http://schemas.microsoft.com/office/drawing/2014/main" id="{605AB143-3178-4333-A6DB-EB6B09EA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446" y="4135348"/>
            <a:ext cx="2136611" cy="12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Amazon EKS - Provisioning and Adding Clusters -  Codefresh">
            <a:extLst>
              <a:ext uri="{FF2B5EF4-FFF2-40B4-BE49-F238E27FC236}">
                <a16:creationId xmlns:a16="http://schemas.microsoft.com/office/drawing/2014/main" id="{46D11609-F11C-4332-AE26-E119CBA4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63" y="5450489"/>
            <a:ext cx="2825270" cy="10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kube-proxy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the network rules on each node.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connection forwarding or load balancing for Kubernetes cluster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oogle Shape;277;p42">
            <a:extLst>
              <a:ext uri="{FF2B5EF4-FFF2-40B4-BE49-F238E27FC236}">
                <a16:creationId xmlns:a16="http://schemas.microsoft.com/office/drawing/2014/main" id="{848A398F-A6A0-49C7-A940-54C590C691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609" y="935748"/>
            <a:ext cx="3838572" cy="498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1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Container Runtime Engine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container runtime is a CRI (Container Runtime Interface) compatible application that executes and manages containers.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Containerd</a:t>
            </a:r>
            <a:r>
              <a:rPr lang="en-US" dirty="0"/>
              <a:t> (docker)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Rkt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Kata (formerly clear and hyper)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Virtlet</a:t>
            </a:r>
            <a:r>
              <a:rPr lang="en-US" dirty="0"/>
              <a:t> (VM CRI compatible runtime)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oogle Shape;277;p42">
            <a:extLst>
              <a:ext uri="{FF2B5EF4-FFF2-40B4-BE49-F238E27FC236}">
                <a16:creationId xmlns:a16="http://schemas.microsoft.com/office/drawing/2014/main" id="{848A398F-A6A0-49C7-A940-54C590C691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609" y="935748"/>
            <a:ext cx="3838572" cy="498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1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Architecture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oogle Shape;300;p46">
            <a:extLst>
              <a:ext uri="{FF2B5EF4-FFF2-40B4-BE49-F238E27FC236}">
                <a16:creationId xmlns:a16="http://schemas.microsoft.com/office/drawing/2014/main" id="{1F364728-3A37-46A9-943C-8537C97DA9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71" y="817852"/>
            <a:ext cx="8845247" cy="622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7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NETWORKING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Fundamental Networking Rules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8" y="1319842"/>
            <a:ext cx="10067026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containers within a pod can communicate with each other unimpeded.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Pods can communicate with all other Pods without NAT.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nodes can communicate with all Pods (and vice-versa) without NAT.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IP that a Pod sees itself as is the same IP that others see it 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32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Fundamentals Applied 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2"/>
            <a:ext cx="11390797" cy="4991311"/>
          </a:xfrm>
          <a:prstGeom prst="rect">
            <a:avLst/>
          </a:prstGeom>
          <a:noFill/>
        </p:spPr>
        <p:txBody>
          <a:bodyPr wrap="square" lIns="0" tIns="0" rIns="0" bIns="45720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Container-to-Container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Containers within a pod exist within the same network namespace and share an 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dirty="0" err="1"/>
              <a:t>intrapod</a:t>
            </a:r>
            <a:r>
              <a:rPr lang="en-US" sz="2400" dirty="0"/>
              <a:t> communication over localhost.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Pod-to-Pod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Allocated cluster unique IP for the duration of its life cycle.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Pods themselves are fundamentally ephemeral.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Pod-to-Service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managed by </a:t>
            </a:r>
            <a:r>
              <a:rPr lang="en-US" sz="2400" dirty="0" err="1"/>
              <a:t>kube</a:t>
            </a:r>
            <a:r>
              <a:rPr lang="en-US" sz="2400" dirty="0"/>
              <a:t>-proxy and given a persistent cluster unique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exists beyond a Pod’s lifecycle.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External-to-Service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Handled by </a:t>
            </a:r>
            <a:r>
              <a:rPr lang="en-US" sz="2400" dirty="0" err="1"/>
              <a:t>kube</a:t>
            </a:r>
            <a:r>
              <a:rPr lang="en-US" sz="2400" dirty="0"/>
              <a:t>-proxy.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Works in cooperation with a cloud provider or other external entity (load balancer).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CORE OBJECT &amp; API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7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Namespaces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2"/>
            <a:ext cx="11199193" cy="4991311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Namespaces are a logical cluster or environment, and are the primary method of partitioning a cluster or scoping access</a:t>
            </a:r>
            <a:endParaRPr lang="en-US" sz="1200" dirty="0"/>
          </a:p>
        </p:txBody>
      </p:sp>
      <p:sp>
        <p:nvSpPr>
          <p:cNvPr id="7" name="Google Shape;529;p77">
            <a:extLst>
              <a:ext uri="{FF2B5EF4-FFF2-40B4-BE49-F238E27FC236}">
                <a16:creationId xmlns:a16="http://schemas.microsoft.com/office/drawing/2014/main" id="{B190EA23-5A7A-460F-A626-719E9318827A}"/>
              </a:ext>
            </a:extLst>
          </p:cNvPr>
          <p:cNvSpPr txBox="1">
            <a:spLocks noGrp="1"/>
          </p:cNvSpPr>
          <p:nvPr/>
        </p:nvSpPr>
        <p:spPr>
          <a:xfrm>
            <a:off x="5804141" y="2876912"/>
            <a:ext cx="4724400" cy="171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ns --show-labels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STATUS    AGE       LABELS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default    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kube-public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kube-system   Active    11h       &lt;none&gt;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prod          Active    6s        app=MyBigWebApp</a:t>
            </a:r>
            <a:endParaRPr sz="12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Google Shape;528;p77">
            <a:extLst>
              <a:ext uri="{FF2B5EF4-FFF2-40B4-BE49-F238E27FC236}">
                <a16:creationId xmlns:a16="http://schemas.microsoft.com/office/drawing/2014/main" id="{7A7821BF-6DA4-41EC-86C5-B2059681AC18}"/>
              </a:ext>
            </a:extLst>
          </p:cNvPr>
          <p:cNvSpPr txBox="1">
            <a:spLocks noGrp="1"/>
          </p:cNvSpPr>
          <p:nvPr/>
        </p:nvSpPr>
        <p:spPr>
          <a:xfrm>
            <a:off x="998458" y="2876912"/>
            <a:ext cx="2655600" cy="171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WebApp</a:t>
            </a:r>
            <a:b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0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Pod Examples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3"/>
            <a:ext cx="11199193" cy="950272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Namespaces are a logical cluster or environment, and are the primary method of partitioning a cluster or scoping access</a:t>
            </a:r>
            <a:endParaRPr lang="en-US" sz="1200" dirty="0"/>
          </a:p>
        </p:txBody>
      </p:sp>
      <p:sp>
        <p:nvSpPr>
          <p:cNvPr id="9" name="Google Shape;553;p80">
            <a:extLst>
              <a:ext uri="{FF2B5EF4-FFF2-40B4-BE49-F238E27FC236}">
                <a16:creationId xmlns:a16="http://schemas.microsoft.com/office/drawing/2014/main" id="{F047B1C8-3729-4BB4-9047-7AF684DDE914}"/>
              </a:ext>
            </a:extLst>
          </p:cNvPr>
          <p:cNvSpPr txBox="1">
            <a:spLocks noGrp="1"/>
          </p:cNvSpPr>
          <p:nvPr/>
        </p:nvSpPr>
        <p:spPr>
          <a:xfrm>
            <a:off x="227162" y="2649325"/>
            <a:ext cx="2871393" cy="372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552;p80">
            <a:extLst>
              <a:ext uri="{FF2B5EF4-FFF2-40B4-BE49-F238E27FC236}">
                <a16:creationId xmlns:a16="http://schemas.microsoft.com/office/drawing/2014/main" id="{749631F6-A103-42E4-9D23-C2D819419ED3}"/>
              </a:ext>
            </a:extLst>
          </p:cNvPr>
          <p:cNvSpPr txBox="1">
            <a:spLocks noGrp="1"/>
          </p:cNvSpPr>
          <p:nvPr/>
        </p:nvSpPr>
        <p:spPr>
          <a:xfrm>
            <a:off x="3807726" y="2667593"/>
            <a:ext cx="2672986" cy="372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US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US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-US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US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  <a:endParaRPr lang="en-US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  <a:b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US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US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US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CC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8805E-EFD5-498A-A88B-4AAAB2002959}"/>
              </a:ext>
            </a:extLst>
          </p:cNvPr>
          <p:cNvSpPr txBox="1"/>
          <p:nvPr/>
        </p:nvSpPr>
        <p:spPr>
          <a:xfrm>
            <a:off x="7047782" y="1722689"/>
            <a:ext cx="5024056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 - The name of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- The container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ports - array of ports to expose. Can be granted a friendly name and protocol may be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env - array of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 - </a:t>
            </a:r>
            <a:r>
              <a:rPr lang="en-US" sz="1600" dirty="0" err="1"/>
              <a:t>Entrypoint</a:t>
            </a:r>
            <a:r>
              <a:rPr lang="en-US" sz="1600" dirty="0"/>
              <a:t> array (</a:t>
            </a:r>
            <a:r>
              <a:rPr lang="en-US" sz="1600" dirty="0" err="1"/>
              <a:t>equiv</a:t>
            </a:r>
            <a:r>
              <a:rPr lang="en-US" sz="1600" dirty="0"/>
              <a:t> to Docker ENTRYPOINT)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args</a:t>
            </a:r>
            <a:r>
              <a:rPr lang="en-US" sz="1600" dirty="0"/>
              <a:t> - Arguments to pass to the command (</a:t>
            </a:r>
            <a:r>
              <a:rPr lang="en-US" sz="1600" dirty="0" err="1"/>
              <a:t>equiv</a:t>
            </a:r>
            <a:r>
              <a:rPr lang="en-US" sz="1600" dirty="0"/>
              <a:t> to Docker CMD)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Google Shape;560;p81">
            <a:extLst>
              <a:ext uri="{FF2B5EF4-FFF2-40B4-BE49-F238E27FC236}">
                <a16:creationId xmlns:a16="http://schemas.microsoft.com/office/drawing/2014/main" id="{53285420-ED88-4F4C-BF8B-8E562A6C02FC}"/>
              </a:ext>
            </a:extLst>
          </p:cNvPr>
          <p:cNvSpPr txBox="1">
            <a:spLocks noGrp="1"/>
          </p:cNvSpPr>
          <p:nvPr/>
        </p:nvSpPr>
        <p:spPr>
          <a:xfrm>
            <a:off x="7350616" y="3968154"/>
            <a:ext cx="4288183" cy="282083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image: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ports: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containerPort: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env: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MYVAR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value: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isAwesome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command: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[“/bin/sh”, “-c”]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args: </a:t>
            </a:r>
            <a:r>
              <a:rPr lang="en" sz="16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[“echo ${MYVAR}”]</a:t>
            </a:r>
            <a:endParaRPr sz="16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1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Pod Template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3"/>
            <a:ext cx="11199193" cy="950272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Workload Controllers manage instances of Pods based off a provided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 Templates are Pod specs with limited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Controllers use Pod Templates to make actual pods. </a:t>
            </a:r>
          </a:p>
        </p:txBody>
      </p:sp>
      <p:sp>
        <p:nvSpPr>
          <p:cNvPr id="13" name="Google Shape;707;p102">
            <a:extLst>
              <a:ext uri="{FF2B5EF4-FFF2-40B4-BE49-F238E27FC236}">
                <a16:creationId xmlns:a16="http://schemas.microsoft.com/office/drawing/2014/main" id="{93274852-CDB7-4123-B19D-3CF9F070C6BF}"/>
              </a:ext>
            </a:extLst>
          </p:cNvPr>
          <p:cNvSpPr txBox="1"/>
          <p:nvPr/>
        </p:nvSpPr>
        <p:spPr>
          <a:xfrm>
            <a:off x="2478589" y="3105881"/>
            <a:ext cx="2524800" cy="223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</p:txBody>
      </p:sp>
      <p:sp>
        <p:nvSpPr>
          <p:cNvPr id="14" name="Google Shape;708;p102">
            <a:extLst>
              <a:ext uri="{FF2B5EF4-FFF2-40B4-BE49-F238E27FC236}">
                <a16:creationId xmlns:a16="http://schemas.microsoft.com/office/drawing/2014/main" id="{F63B601F-A76F-49E5-BF76-AF8AFDD1F431}"/>
              </a:ext>
            </a:extLst>
          </p:cNvPr>
          <p:cNvSpPr txBox="1"/>
          <p:nvPr/>
        </p:nvSpPr>
        <p:spPr>
          <a:xfrm>
            <a:off x="6032368" y="3105881"/>
            <a:ext cx="2490900" cy="223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template: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metadata: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labels:</a:t>
            </a:r>
            <a:b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spec: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containers:</a:t>
            </a:r>
            <a:endParaRPr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name: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image: </a:t>
            </a:r>
            <a:r>
              <a:rPr lang="en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9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Decouples Infrastructure and Scaling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services </a:t>
            </a:r>
            <a:r>
              <a:rPr lang="en-US" dirty="0"/>
              <a:t>within Kubernetes are natively Load 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scale up and down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both to enable self-healing and seamless upgrading or rollback of applications.</a:t>
            </a:r>
          </a:p>
        </p:txBody>
      </p:sp>
      <p:pic>
        <p:nvPicPr>
          <p:cNvPr id="2" name="Picture 2" descr="Azure Kubernetes Services – Day Three: Deploying ASP.NET Core Application  to Azure Kubernetes Services – Code Teddy">
            <a:extLst>
              <a:ext uri="{FF2B5EF4-FFF2-40B4-BE49-F238E27FC236}">
                <a16:creationId xmlns:a16="http://schemas.microsoft.com/office/drawing/2014/main" id="{B994547C-EEE4-49A2-B235-A8184975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94" y="4176090"/>
            <a:ext cx="2103945" cy="1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Kubernetes Engine (GKE) Reviews 2020: Details, Pricing, &amp; Features |  G2">
            <a:extLst>
              <a:ext uri="{FF2B5EF4-FFF2-40B4-BE49-F238E27FC236}">
                <a16:creationId xmlns:a16="http://schemas.microsoft.com/office/drawing/2014/main" id="{605AB143-3178-4333-A6DB-EB6B09EA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446" y="4135348"/>
            <a:ext cx="2136611" cy="12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Amazon EKS - Provisioning and Adding Clusters -  Codefresh">
            <a:extLst>
              <a:ext uri="{FF2B5EF4-FFF2-40B4-BE49-F238E27FC236}">
                <a16:creationId xmlns:a16="http://schemas.microsoft.com/office/drawing/2014/main" id="{46D11609-F11C-4332-AE26-E119CBA4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63" y="5450489"/>
            <a:ext cx="2825270" cy="10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luster Autoscaler and Horizontal Pod Autoscaler for on-premise Kubernetes  Clusters | by Jonathan Chin | Medium">
            <a:extLst>
              <a:ext uri="{FF2B5EF4-FFF2-40B4-BE49-F238E27FC236}">
                <a16:creationId xmlns:a16="http://schemas.microsoft.com/office/drawing/2014/main" id="{F390A6DE-8671-4917-8575-47EB7BB5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42" y="1139322"/>
            <a:ext cx="3511906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Labels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3"/>
            <a:ext cx="11199193" cy="950272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key-value pairs that are used to identify, describe and group together related sets of objects or resources.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characteristic of uniqueness.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 strict syntax with a slightly limited character set*. </a:t>
            </a:r>
          </a:p>
        </p:txBody>
      </p:sp>
      <p:pic>
        <p:nvPicPr>
          <p:cNvPr id="8" name="Google Shape;568;p82">
            <a:extLst>
              <a:ext uri="{FF2B5EF4-FFF2-40B4-BE49-F238E27FC236}">
                <a16:creationId xmlns:a16="http://schemas.microsoft.com/office/drawing/2014/main" id="{34008263-53DA-4F90-BB3E-EDA5301F38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50" y="2867974"/>
            <a:ext cx="2973294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67;p82">
            <a:extLst>
              <a:ext uri="{FF2B5EF4-FFF2-40B4-BE49-F238E27FC236}">
                <a16:creationId xmlns:a16="http://schemas.microsoft.com/office/drawing/2014/main" id="{F0117DA4-BC54-4F54-865C-5774F0FF2EAB}"/>
              </a:ext>
            </a:extLst>
          </p:cNvPr>
          <p:cNvSpPr txBox="1"/>
          <p:nvPr/>
        </p:nvSpPr>
        <p:spPr>
          <a:xfrm>
            <a:off x="6269439" y="5944556"/>
            <a:ext cx="4778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https://kubernetes.io/docs/concepts/overview/working-with-objects/labels/#syntax-and-character-set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  <p:extLst>
      <p:ext uri="{BB962C8B-B14F-4D97-AF65-F5344CB8AC3E}">
        <p14:creationId xmlns:p14="http://schemas.microsoft.com/office/powerpoint/2010/main" val="4550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4435C-008C-B741-AB9B-4C4BEC79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0" y="222292"/>
            <a:ext cx="11064240" cy="6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Selectors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1FB9A-1648-46C5-9B4F-B3FF5B5503A5}"/>
              </a:ext>
            </a:extLst>
          </p:cNvPr>
          <p:cNvSpPr txBox="1"/>
          <p:nvPr/>
        </p:nvSpPr>
        <p:spPr>
          <a:xfrm>
            <a:off x="655607" y="1319843"/>
            <a:ext cx="11199193" cy="950272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/>
              <a:t>Selectors use labels to filter or select objects, and are used throughout Kubernetes.</a:t>
            </a:r>
          </a:p>
        </p:txBody>
      </p:sp>
      <p:sp>
        <p:nvSpPr>
          <p:cNvPr id="11" name="Google Shape;587;p85">
            <a:extLst>
              <a:ext uri="{FF2B5EF4-FFF2-40B4-BE49-F238E27FC236}">
                <a16:creationId xmlns:a16="http://schemas.microsoft.com/office/drawing/2014/main" id="{060914EC-2118-4AF0-BB47-84D3497B77B6}"/>
              </a:ext>
            </a:extLst>
          </p:cNvPr>
          <p:cNvSpPr txBox="1">
            <a:spLocks noGrp="1"/>
          </p:cNvSpPr>
          <p:nvPr/>
        </p:nvSpPr>
        <p:spPr>
          <a:xfrm>
            <a:off x="1687900" y="2559459"/>
            <a:ext cx="2251500" cy="222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pod-label-example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labels:</a:t>
            </a:r>
            <a:b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containerPort: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b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nodeSelector:</a:t>
            </a:r>
            <a:endParaRPr sz="9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588;p85">
            <a:extLst>
              <a:ext uri="{FF2B5EF4-FFF2-40B4-BE49-F238E27FC236}">
                <a16:creationId xmlns:a16="http://schemas.microsoft.com/office/drawing/2014/main" id="{434EFEDD-F739-4D5C-8D74-3F1B0466A0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31" y="2008383"/>
            <a:ext cx="7195372" cy="4152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Selector Types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Google Shape;594;p86">
            <a:extLst>
              <a:ext uri="{FF2B5EF4-FFF2-40B4-BE49-F238E27FC236}">
                <a16:creationId xmlns:a16="http://schemas.microsoft.com/office/drawing/2014/main" id="{BA55C70F-90B0-4C41-A618-A5E57EEF94AE}"/>
              </a:ext>
            </a:extLst>
          </p:cNvPr>
          <p:cNvSpPr txBox="1">
            <a:spLocks noGrp="1"/>
          </p:cNvSpPr>
          <p:nvPr/>
        </p:nvSpPr>
        <p:spPr>
          <a:xfrm>
            <a:off x="1256595" y="1566150"/>
            <a:ext cx="3994500" cy="372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Equality based </a:t>
            </a:r>
            <a:r>
              <a:rPr lang="en" sz="1800"/>
              <a:t>selectors allow for simple filtering (=,==, or !=).</a:t>
            </a:r>
            <a:endParaRPr sz="1800"/>
          </a:p>
        </p:txBody>
      </p:sp>
      <p:sp>
        <p:nvSpPr>
          <p:cNvPr id="9" name="Google Shape;596;p86">
            <a:extLst>
              <a:ext uri="{FF2B5EF4-FFF2-40B4-BE49-F238E27FC236}">
                <a16:creationId xmlns:a16="http://schemas.microsoft.com/office/drawing/2014/main" id="{2667D0D9-95C3-4B79-B6EB-974D32BCCC34}"/>
              </a:ext>
            </a:extLst>
          </p:cNvPr>
          <p:cNvSpPr txBox="1">
            <a:spLocks noGrp="1"/>
          </p:cNvSpPr>
          <p:nvPr/>
        </p:nvSpPr>
        <p:spPr>
          <a:xfrm>
            <a:off x="7412400" y="1566150"/>
            <a:ext cx="3994500" cy="372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Set-based </a:t>
            </a:r>
            <a:r>
              <a:rPr lang="en" sz="1800"/>
              <a:t>selectors</a:t>
            </a:r>
            <a:r>
              <a:rPr lang="en" sz="1800" b="1"/>
              <a:t> </a:t>
            </a:r>
            <a:r>
              <a:rPr lang="en" sz="1800"/>
              <a:t>are supported on a limited subset of objects. However, they provide a method of filtering on a set of values, and supports multiple operators including: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/>
              <a:t>,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notin</a:t>
            </a:r>
            <a:r>
              <a:rPr lang="en" sz="1800"/>
              <a:t>, and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exist</a:t>
            </a:r>
            <a:r>
              <a:rPr lang="en" sz="1800"/>
              <a:t>.  </a:t>
            </a:r>
            <a:endParaRPr sz="1800"/>
          </a:p>
        </p:txBody>
      </p:sp>
      <p:sp>
        <p:nvSpPr>
          <p:cNvPr id="10" name="Google Shape;597;p86">
            <a:extLst>
              <a:ext uri="{FF2B5EF4-FFF2-40B4-BE49-F238E27FC236}">
                <a16:creationId xmlns:a16="http://schemas.microsoft.com/office/drawing/2014/main" id="{D74C2460-5CD2-4581-AA32-3B0749B1A91C}"/>
              </a:ext>
            </a:extLst>
          </p:cNvPr>
          <p:cNvSpPr txBox="1">
            <a:spLocks noGrp="1"/>
          </p:cNvSpPr>
          <p:nvPr/>
        </p:nvSpPr>
        <p:spPr>
          <a:xfrm>
            <a:off x="7753200" y="3612671"/>
            <a:ext cx="3312900" cy="1409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matchExpressions: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key: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gpu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operator: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values: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[“nvidia”]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598;p86">
            <a:extLst>
              <a:ext uri="{FF2B5EF4-FFF2-40B4-BE49-F238E27FC236}">
                <a16:creationId xmlns:a16="http://schemas.microsoft.com/office/drawing/2014/main" id="{793F2E94-330E-49F6-B4C8-162BA480B545}"/>
              </a:ext>
            </a:extLst>
          </p:cNvPr>
          <p:cNvSpPr txBox="1">
            <a:spLocks noGrp="1"/>
          </p:cNvSpPr>
          <p:nvPr/>
        </p:nvSpPr>
        <p:spPr>
          <a:xfrm>
            <a:off x="1466701" y="3354102"/>
            <a:ext cx="3312900" cy="1392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matchLabels: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gpu: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nvidia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77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Services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374D4-2CE3-4EE8-BA01-B0C90114D2B0}"/>
              </a:ext>
            </a:extLst>
          </p:cNvPr>
          <p:cNvSpPr txBox="1"/>
          <p:nvPr/>
        </p:nvSpPr>
        <p:spPr>
          <a:xfrm>
            <a:off x="655607" y="1319843"/>
            <a:ext cx="11199193" cy="1475116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Unified method of accessing the exposed workloads of Pods.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Durable resource (unlike Pods)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cluster-unique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</a:t>
            </a:r>
            <a:r>
              <a:rPr lang="en-US" sz="2400" dirty="0" err="1"/>
              <a:t>namespaced</a:t>
            </a:r>
            <a:r>
              <a:rPr lang="en-US" sz="2400" dirty="0"/>
              <a:t> DNS name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Pods using equality based selectors.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dirty="0" err="1"/>
              <a:t>kube</a:t>
            </a:r>
            <a:r>
              <a:rPr lang="en-US" sz="2400" dirty="0"/>
              <a:t>-proxy to provide simple load-balancing.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kube</a:t>
            </a:r>
            <a:r>
              <a:rPr lang="en-US" sz="2400" dirty="0"/>
              <a:t>-proxy acts as a daemon that creates local entries in the host’s iptables for every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4 major service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ClusterIP</a:t>
            </a:r>
            <a:r>
              <a:rPr lang="en-US" sz="2400" dirty="0"/>
              <a:t> (default)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NodePort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LoadBalancer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ExternalName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2E8A5F-35B4-466E-ACFD-D04422B1664D}"/>
              </a:ext>
            </a:extLst>
          </p:cNvPr>
          <p:cNvSpPr/>
          <p:nvPr/>
        </p:nvSpPr>
        <p:spPr>
          <a:xfrm>
            <a:off x="3298824" y="2794959"/>
            <a:ext cx="535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lang="en-US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lang="en-US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svc.cluster.local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 err="1">
                <a:solidFill>
                  <a:srgbClr val="000000"/>
                </a:solidFill>
                <a:latin typeface="Graphik Black" panose="020B0503030202060203" pitchFamily="34" charset="77"/>
              </a:rPr>
              <a:t>ClusterIP</a:t>
            </a: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 Service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374D4-2CE3-4EE8-BA01-B0C90114D2B0}"/>
              </a:ext>
            </a:extLst>
          </p:cNvPr>
          <p:cNvSpPr txBox="1"/>
          <p:nvPr/>
        </p:nvSpPr>
        <p:spPr>
          <a:xfrm>
            <a:off x="655607" y="1319842"/>
            <a:ext cx="11136702" cy="3830127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r>
              <a:rPr lang="en" sz="3600" b="1" dirty="0"/>
              <a:t>ClusterIP</a:t>
            </a:r>
            <a:r>
              <a:rPr lang="en" sz="3600" dirty="0"/>
              <a:t> services exposes a service on a strictly cluster internal virtual IP</a:t>
            </a:r>
            <a:endParaRPr lang="en-US" sz="3600" dirty="0"/>
          </a:p>
        </p:txBody>
      </p:sp>
      <p:pic>
        <p:nvPicPr>
          <p:cNvPr id="8" name="Google Shape;629;p91">
            <a:extLst>
              <a:ext uri="{FF2B5EF4-FFF2-40B4-BE49-F238E27FC236}">
                <a16:creationId xmlns:a16="http://schemas.microsoft.com/office/drawing/2014/main" id="{CE0EAD0A-B1E5-4C46-B2C3-5030BEEABF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07" y="2334321"/>
            <a:ext cx="3977649" cy="37060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1;p91">
            <a:extLst>
              <a:ext uri="{FF2B5EF4-FFF2-40B4-BE49-F238E27FC236}">
                <a16:creationId xmlns:a16="http://schemas.microsoft.com/office/drawing/2014/main" id="{F7C7309E-1914-41D9-988B-04BA8786F760}"/>
              </a:ext>
            </a:extLst>
          </p:cNvPr>
          <p:cNvSpPr txBox="1"/>
          <p:nvPr/>
        </p:nvSpPr>
        <p:spPr>
          <a:xfrm>
            <a:off x="655607" y="2588607"/>
            <a:ext cx="3311400" cy="17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ClusterIP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632;p91">
            <a:extLst>
              <a:ext uri="{FF2B5EF4-FFF2-40B4-BE49-F238E27FC236}">
                <a16:creationId xmlns:a16="http://schemas.microsoft.com/office/drawing/2014/main" id="{70FB5606-E537-4F51-8834-399DC44D1F33}"/>
              </a:ext>
            </a:extLst>
          </p:cNvPr>
          <p:cNvSpPr txBox="1">
            <a:spLocks noGrp="1"/>
          </p:cNvSpPr>
          <p:nvPr/>
        </p:nvSpPr>
        <p:spPr>
          <a:xfrm>
            <a:off x="655607" y="5084307"/>
            <a:ext cx="3986100" cy="6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nslookup example-prod.default.svc.cluster.local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example-prod.default.svc.cluster.local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Address 1: 10.96.28.176 example-prod.default.svc.cluster.local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" name="Google Shape;633;p91">
            <a:extLst>
              <a:ext uri="{FF2B5EF4-FFF2-40B4-BE49-F238E27FC236}">
                <a16:creationId xmlns:a16="http://schemas.microsoft.com/office/drawing/2014/main" id="{EB8F783C-63F9-4380-968D-6D1E280573D9}"/>
              </a:ext>
            </a:extLst>
          </p:cNvPr>
          <p:cNvCxnSpPr>
            <a:stCxn id="10" idx="3"/>
          </p:cNvCxnSpPr>
          <p:nvPr/>
        </p:nvCxnSpPr>
        <p:spPr>
          <a:xfrm rot="10800000" flipH="1">
            <a:off x="4641707" y="5363757"/>
            <a:ext cx="417900" cy="6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" name="Google Shape;624;p90">
            <a:extLst>
              <a:ext uri="{FF2B5EF4-FFF2-40B4-BE49-F238E27FC236}">
                <a16:creationId xmlns:a16="http://schemas.microsoft.com/office/drawing/2014/main" id="{4D006493-E0C9-4AC7-87AB-E4122CE15B31}"/>
              </a:ext>
            </a:extLst>
          </p:cNvPr>
          <p:cNvSpPr txBox="1">
            <a:spLocks noGrp="1"/>
          </p:cNvSpPr>
          <p:nvPr/>
        </p:nvSpPr>
        <p:spPr>
          <a:xfrm>
            <a:off x="8687433" y="2509407"/>
            <a:ext cx="3256500" cy="3637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8238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ClusterIP Service Without Selector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A73CED-D861-DA4F-B483-298C2B25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61" y="1764323"/>
            <a:ext cx="3715708" cy="3393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E3A2C-BFCF-B542-9BB0-A6AB9587C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173" y="1700334"/>
            <a:ext cx="3822175" cy="34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 err="1">
                <a:solidFill>
                  <a:srgbClr val="000000"/>
                </a:solidFill>
                <a:latin typeface="Graphik Black" panose="020B0503030202060203" pitchFamily="34" charset="77"/>
              </a:rPr>
              <a:t>NodePort</a:t>
            </a: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 Service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374D4-2CE3-4EE8-BA01-B0C90114D2B0}"/>
              </a:ext>
            </a:extLst>
          </p:cNvPr>
          <p:cNvSpPr txBox="1"/>
          <p:nvPr/>
        </p:nvSpPr>
        <p:spPr>
          <a:xfrm>
            <a:off x="655607" y="1319843"/>
            <a:ext cx="7712016" cy="4761780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NodePort</a:t>
            </a:r>
            <a:r>
              <a:rPr lang="en-US" sz="2400" dirty="0"/>
              <a:t> services extend the </a:t>
            </a:r>
            <a:r>
              <a:rPr lang="en-US" sz="2400" dirty="0" err="1"/>
              <a:t>ClusterIP</a:t>
            </a:r>
            <a:r>
              <a:rPr lang="en-US" sz="2400" dirty="0"/>
              <a:t>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Exposes a port on every node’s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 can either be statically defined, or dynamically taken from a range between 30000-32767.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Google Shape;640;p92">
            <a:extLst>
              <a:ext uri="{FF2B5EF4-FFF2-40B4-BE49-F238E27FC236}">
                <a16:creationId xmlns:a16="http://schemas.microsoft.com/office/drawing/2014/main" id="{AECE0C7C-D4FA-4E7F-AB47-13A24BD189A7}"/>
              </a:ext>
            </a:extLst>
          </p:cNvPr>
          <p:cNvSpPr txBox="1">
            <a:spLocks noGrp="1"/>
          </p:cNvSpPr>
          <p:nvPr/>
        </p:nvSpPr>
        <p:spPr>
          <a:xfrm>
            <a:off x="8598300" y="307512"/>
            <a:ext cx="3256500" cy="3637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NodePort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nodePort: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32410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" name="Google Shape;645;p93">
            <a:extLst>
              <a:ext uri="{FF2B5EF4-FFF2-40B4-BE49-F238E27FC236}">
                <a16:creationId xmlns:a16="http://schemas.microsoft.com/office/drawing/2014/main" id="{71FDFD24-CFB6-439E-9054-1B8186AFCF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0" y="2716323"/>
            <a:ext cx="5032223" cy="42720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47;p93">
            <a:extLst>
              <a:ext uri="{FF2B5EF4-FFF2-40B4-BE49-F238E27FC236}">
                <a16:creationId xmlns:a16="http://schemas.microsoft.com/office/drawing/2014/main" id="{028AC370-1E91-4C34-9FED-9A15D831335E}"/>
              </a:ext>
            </a:extLst>
          </p:cNvPr>
          <p:cNvSpPr txBox="1">
            <a:spLocks noGrp="1"/>
          </p:cNvSpPr>
          <p:nvPr/>
        </p:nvSpPr>
        <p:spPr>
          <a:xfrm>
            <a:off x="5302500" y="3410605"/>
            <a:ext cx="3184200" cy="184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NodePort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398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LoadBalancer Service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374D4-2CE3-4EE8-BA01-B0C90114D2B0}"/>
              </a:ext>
            </a:extLst>
          </p:cNvPr>
          <p:cNvSpPr txBox="1"/>
          <p:nvPr/>
        </p:nvSpPr>
        <p:spPr>
          <a:xfrm>
            <a:off x="655607" y="1319843"/>
            <a:ext cx="7712016" cy="4761780"/>
          </a:xfrm>
          <a:prstGeom prst="rect">
            <a:avLst/>
          </a:prstGeom>
          <a:noFill/>
        </p:spPr>
        <p:txBody>
          <a:bodyPr wrap="square" lIns="0" tIns="0" rIns="0" bIns="45720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LoadBalancer</a:t>
            </a:r>
            <a:r>
              <a:rPr lang="en-US" sz="2400" dirty="0"/>
              <a:t> services extend </a:t>
            </a:r>
            <a:r>
              <a:rPr lang="en-US" sz="2400" dirty="0" err="1"/>
              <a:t>NodePort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in conjunction with an external system to map a cluster external IP to the exposed service.</a:t>
            </a:r>
          </a:p>
          <a:p>
            <a:endParaRPr lang="en-US" sz="2400" dirty="0"/>
          </a:p>
        </p:txBody>
      </p:sp>
      <p:sp>
        <p:nvSpPr>
          <p:cNvPr id="10" name="Google Shape;653;p94">
            <a:extLst>
              <a:ext uri="{FF2B5EF4-FFF2-40B4-BE49-F238E27FC236}">
                <a16:creationId xmlns:a16="http://schemas.microsoft.com/office/drawing/2014/main" id="{75DC3B2F-2D16-415B-83B4-63F45C933820}"/>
              </a:ext>
            </a:extLst>
          </p:cNvPr>
          <p:cNvSpPr txBox="1">
            <a:spLocks noGrp="1"/>
          </p:cNvSpPr>
          <p:nvPr/>
        </p:nvSpPr>
        <p:spPr>
          <a:xfrm>
            <a:off x="8035478" y="2598690"/>
            <a:ext cx="3256500" cy="3637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env: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09AB11-354C-D740-B5AE-54889DB2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0" y="2423354"/>
            <a:ext cx="4744357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LoadBalancer Service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pic>
        <p:nvPicPr>
          <p:cNvPr id="8" name="Google Shape;659;p95">
            <a:extLst>
              <a:ext uri="{FF2B5EF4-FFF2-40B4-BE49-F238E27FC236}">
                <a16:creationId xmlns:a16="http://schemas.microsoft.com/office/drawing/2014/main" id="{384ECEB7-7EA4-4E4E-A059-BB61AA004A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71" y="1422646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61;p95">
            <a:extLst>
              <a:ext uri="{FF2B5EF4-FFF2-40B4-BE49-F238E27FC236}">
                <a16:creationId xmlns:a16="http://schemas.microsoft.com/office/drawing/2014/main" id="{34A36DFB-6065-43E4-A9CA-B9A860A34A98}"/>
              </a:ext>
            </a:extLst>
          </p:cNvPr>
          <p:cNvSpPr txBox="1">
            <a:spLocks noGrp="1"/>
          </p:cNvSpPr>
          <p:nvPr/>
        </p:nvSpPr>
        <p:spPr>
          <a:xfrm>
            <a:off x="7654521" y="2148037"/>
            <a:ext cx="2966400" cy="2062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sz="11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343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Self Healing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655608" y="1319842"/>
            <a:ext cx="5365630" cy="4991311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Kubernetes will ALWAYS try and steer the cluster to its desired state.</a:t>
            </a:r>
          </a:p>
          <a:p>
            <a:endParaRPr lang="en-US"/>
          </a:p>
          <a:p>
            <a:r>
              <a:rPr lang="en-US" b="1"/>
              <a:t>Example :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Me:</a:t>
            </a:r>
            <a:r>
              <a:rPr lang="en-US"/>
              <a:t> “I want 3 healthy instances of redis to always be running.”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Kubernetes: </a:t>
            </a:r>
            <a:r>
              <a:rPr lang="en-US"/>
              <a:t>“Okay, I’ll ensure there are always 3 instances up and running.”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Kubernetes: </a:t>
            </a:r>
            <a:r>
              <a:rPr lang="en-US"/>
              <a:t>“Oh look, one has died. I’m going to attempt to spin up a new one.”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Redis Labs Kubernetes Architecture | Redis Labs Documentation Center">
            <a:extLst>
              <a:ext uri="{FF2B5EF4-FFF2-40B4-BE49-F238E27FC236}">
                <a16:creationId xmlns:a16="http://schemas.microsoft.com/office/drawing/2014/main" id="{5688AAFC-B2CF-4A6C-9167-2A37CE87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01" y="1522008"/>
            <a:ext cx="5242199" cy="27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 err="1">
                <a:solidFill>
                  <a:srgbClr val="000000"/>
                </a:solidFill>
                <a:latin typeface="Graphik Black" panose="020B0503030202060203" pitchFamily="34" charset="77"/>
              </a:rPr>
              <a:t>ExternalName</a:t>
            </a: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 Service</a:t>
            </a:r>
          </a:p>
        </p:txBody>
      </p:sp>
      <p:sp>
        <p:nvSpPr>
          <p:cNvPr id="5" name="Google Shape;667;p96">
            <a:extLst>
              <a:ext uri="{FF2B5EF4-FFF2-40B4-BE49-F238E27FC236}">
                <a16:creationId xmlns:a16="http://schemas.microsoft.com/office/drawing/2014/main" id="{61E0863F-34FC-4E62-9169-676D8E884F23}"/>
              </a:ext>
            </a:extLst>
          </p:cNvPr>
          <p:cNvSpPr txBox="1">
            <a:spLocks noGrp="1"/>
          </p:cNvSpPr>
          <p:nvPr/>
        </p:nvSpPr>
        <p:spPr>
          <a:xfrm>
            <a:off x="6004518" y="1679112"/>
            <a:ext cx="3705900" cy="3637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example-prod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type: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ExternalName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externalName: </a:t>
            </a: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example.com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668;p96">
            <a:extLst>
              <a:ext uri="{FF2B5EF4-FFF2-40B4-BE49-F238E27FC236}">
                <a16:creationId xmlns:a16="http://schemas.microsoft.com/office/drawing/2014/main" id="{21CC75DC-9B1F-4E29-BEF4-99B0998B25A9}"/>
              </a:ext>
            </a:extLst>
          </p:cNvPr>
          <p:cNvSpPr txBox="1">
            <a:spLocks noGrp="1"/>
          </p:cNvSpPr>
          <p:nvPr/>
        </p:nvSpPr>
        <p:spPr>
          <a:xfrm>
            <a:off x="1480918" y="1679112"/>
            <a:ext cx="42372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/>
              <a:t>ExternalName</a:t>
            </a:r>
            <a:r>
              <a:rPr lang="en" sz="2400" dirty="0"/>
              <a:t> is used to reference endpoints </a:t>
            </a:r>
            <a:r>
              <a:rPr lang="en" sz="2400" b="1" dirty="0"/>
              <a:t>OUTSIDE</a:t>
            </a:r>
            <a:r>
              <a:rPr lang="en" sz="2400" dirty="0"/>
              <a:t> the cluster.</a:t>
            </a:r>
            <a:endParaRPr sz="2400" dirty="0"/>
          </a:p>
          <a:p>
            <a:pPr marL="76200" lvl="0" indent="0" algn="l" rtl="0"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lang="en" sz="2400" dirty="0"/>
              <a:t>Creates an internal </a:t>
            </a:r>
            <a:r>
              <a:rPr lang="en" sz="2400" b="1" dirty="0"/>
              <a:t>CNAME </a:t>
            </a:r>
            <a:r>
              <a:rPr lang="en" sz="2400" dirty="0"/>
              <a:t>DNS entry that aliases another.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91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Ingress – Name Based Routing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7" name="Google Shape;667;p96">
            <a:extLst>
              <a:ext uri="{FF2B5EF4-FFF2-40B4-BE49-F238E27FC236}">
                <a16:creationId xmlns:a16="http://schemas.microsoft.com/office/drawing/2014/main" id="{3D4E9C9E-22D3-4724-B766-CC285E4E5638}"/>
              </a:ext>
            </a:extLst>
          </p:cNvPr>
          <p:cNvSpPr txBox="1">
            <a:spLocks noGrp="1"/>
          </p:cNvSpPr>
          <p:nvPr/>
        </p:nvSpPr>
        <p:spPr>
          <a:xfrm>
            <a:off x="5097641" y="1610100"/>
            <a:ext cx="3705900" cy="3637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extensions/v1beta1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Ingress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name-virtual-host-ingress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first.bar.com</a:t>
            </a:r>
            <a:endParaRPr lang="en-US"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service1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host: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second.foo.com</a:t>
            </a:r>
            <a:endParaRPr lang="en-US"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service2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http: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paths: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backend: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service3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servicePort</a:t>
            </a:r>
            <a:r>
              <a:rPr lang="en-US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80</a:t>
            </a:r>
          </a:p>
        </p:txBody>
      </p:sp>
      <p:sp>
        <p:nvSpPr>
          <p:cNvPr id="8" name="Google Shape;668;p96">
            <a:extLst>
              <a:ext uri="{FF2B5EF4-FFF2-40B4-BE49-F238E27FC236}">
                <a16:creationId xmlns:a16="http://schemas.microsoft.com/office/drawing/2014/main" id="{C8CA7196-18A0-487F-A5DF-2F1331D31440}"/>
              </a:ext>
            </a:extLst>
          </p:cNvPr>
          <p:cNvSpPr txBox="1">
            <a:spLocks noGrp="1"/>
          </p:cNvSpPr>
          <p:nvPr/>
        </p:nvSpPr>
        <p:spPr>
          <a:xfrm>
            <a:off x="574041" y="1610100"/>
            <a:ext cx="42372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indent="0">
              <a:buSzPts val="2400"/>
              <a:buNone/>
            </a:pPr>
            <a:r>
              <a:rPr lang="en-US" sz="2000" dirty="0"/>
              <a:t>An API object that manages external access to the services in a cluster</a:t>
            </a:r>
          </a:p>
          <a:p>
            <a:pPr marL="76200" lvl="0" indent="0">
              <a:buSzPts val="2400"/>
              <a:buNone/>
            </a:pPr>
            <a:r>
              <a:rPr lang="en-US" sz="2000" dirty="0"/>
              <a:t>Provides load balancing, SSL termination and name/path-based virtual hosting</a:t>
            </a:r>
          </a:p>
          <a:p>
            <a:pPr marL="76200" lvl="0" indent="0">
              <a:buSzPts val="2400"/>
              <a:buNone/>
            </a:pPr>
            <a:r>
              <a:rPr lang="en-US" sz="2000" dirty="0"/>
              <a:t>Gives services externally-reachable URLs</a:t>
            </a:r>
          </a:p>
        </p:txBody>
      </p:sp>
    </p:spTree>
    <p:extLst>
      <p:ext uri="{BB962C8B-B14F-4D97-AF65-F5344CB8AC3E}">
        <p14:creationId xmlns:p14="http://schemas.microsoft.com/office/powerpoint/2010/main" val="16313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QUESTION 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21843" y="2459504"/>
            <a:ext cx="5948313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KEY </a:t>
            </a:r>
          </a:p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CONCEPTS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7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 dirty="0">
                <a:solidFill>
                  <a:srgbClr val="000000"/>
                </a:solidFill>
                <a:latin typeface="Graphik Black" panose="020B0503030202060203" pitchFamily="34" charset="77"/>
              </a:rPr>
              <a:t>Pods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oogle Shape;184;p28">
            <a:extLst>
              <a:ext uri="{FF2B5EF4-FFF2-40B4-BE49-F238E27FC236}">
                <a16:creationId xmlns:a16="http://schemas.microsoft.com/office/drawing/2014/main" id="{BA46CA77-38F1-4C1A-A51E-C1AFE9CED7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69" y="1164976"/>
            <a:ext cx="3971731" cy="45250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0DE3BAEF-C62E-431B-A3D7-2A9D26956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117664"/>
              </p:ext>
            </p:extLst>
          </p:nvPr>
        </p:nvGraphicFramePr>
        <p:xfrm>
          <a:off x="655608" y="1319842"/>
          <a:ext cx="5365630" cy="49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42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9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7835104" y="1213968"/>
            <a:ext cx="3220127" cy="17151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spc="-150">
                <a:solidFill>
                  <a:srgbClr val="FFFFFF"/>
                </a:solidFill>
                <a:latin typeface="+mj-lt"/>
              </a:rPr>
              <a:t>Services</a:t>
            </a:r>
          </a:p>
        </p:txBody>
      </p:sp>
      <p:pic>
        <p:nvPicPr>
          <p:cNvPr id="8" name="Google Shape;197;p30">
            <a:extLst>
              <a:ext uri="{FF2B5EF4-FFF2-40B4-BE49-F238E27FC236}">
                <a16:creationId xmlns:a16="http://schemas.microsoft.com/office/drawing/2014/main" id="{1829FAA1-4C69-4945-BF74-387424D472C2}"/>
              </a:ext>
            </a:extLst>
          </p:cNvPr>
          <p:cNvPicPr preferRelativeResize="0"/>
          <p:nvPr/>
        </p:nvPicPr>
        <p:blipFill rotWithShape="1">
          <a:blip r:embed="rId3"/>
          <a:srcRect t="2964" r="-2" b="5270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0254-6D44-4DBD-BFDB-891A1AA92F7B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Unified method of accessing the exposed workloads of Pods.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Durable resource – static cluster 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Durable resource - static namespaced DNS name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6098892" y="5699411"/>
            <a:ext cx="4802404" cy="35633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cs"/>
              </a:rPr>
              <a:t>Copyright © 2020 Accenture. All rights reserved.</a:t>
            </a:r>
            <a:endParaRPr kumimoji="0" lang="en-GB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6DA1BEB-1EA4-AB4D-B8D4-718DCFC325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9" r="-1456"/>
          <a:stretch/>
        </p:blipFill>
        <p:spPr>
          <a:xfrm>
            <a:off x="337200" y="0"/>
            <a:ext cx="11344437" cy="6858000"/>
          </a:xfrm>
          <a:prstGeom prst="rect">
            <a:avLst/>
          </a:prstGeom>
        </p:spPr>
      </p:pic>
      <p:sp>
        <p:nvSpPr>
          <p:cNvPr id="39" name="That’s Applied Intelligence">
            <a:extLst>
              <a:ext uri="{FF2B5EF4-FFF2-40B4-BE49-F238E27FC236}">
                <a16:creationId xmlns:a16="http://schemas.microsoft.com/office/drawing/2014/main" id="{2EB54AAF-DE57-2740-9B21-FE3108286067}"/>
              </a:ext>
            </a:extLst>
          </p:cNvPr>
          <p:cNvSpPr txBox="1"/>
          <p:nvPr/>
        </p:nvSpPr>
        <p:spPr>
          <a:xfrm>
            <a:off x="3147722" y="2899451"/>
            <a:ext cx="616018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584200">
              <a:defRPr sz="7200" b="1" spc="-36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ARCHITECTURE</a:t>
            </a:r>
          </a:p>
          <a:p>
            <a:pPr algn="ctr">
              <a:lnSpc>
                <a:spcPct val="70000"/>
              </a:lnSpc>
            </a:pPr>
            <a:r>
              <a:rPr lang="en-US" sz="6000" spc="-150" dirty="0">
                <a:solidFill>
                  <a:schemeClr val="tx1"/>
                </a:solidFill>
                <a:latin typeface="Graphik Black" panose="020B0503030202060203" pitchFamily="34" charset="77"/>
                <a:ea typeface="+mj-ea"/>
                <a:cs typeface="+mj-cs"/>
              </a:rPr>
              <a:t>OVERVIEW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9536C9-5BD3-4302-9852-7CB3DD47031F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4ABA053-3D58-4627-A195-80C9B9422DFE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50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4B4DA4E-9280-514C-9239-6A89C304CC9A}"/>
              </a:ext>
            </a:extLst>
          </p:cNvPr>
          <p:cNvSpPr txBox="1">
            <a:spLocks/>
          </p:cNvSpPr>
          <p:nvPr/>
        </p:nvSpPr>
        <p:spPr>
          <a:xfrm>
            <a:off x="11638800" y="6573600"/>
            <a:ext cx="2160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F7A32-C1EA-4F7E-B0A2-7FCB5BFE90DE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28B11BC-FBFF-AA41-B12C-C57B9B40FD23}"/>
              </a:ext>
            </a:extLst>
          </p:cNvPr>
          <p:cNvSpPr txBox="1">
            <a:spLocks/>
          </p:cNvSpPr>
          <p:nvPr/>
        </p:nvSpPr>
        <p:spPr>
          <a:xfrm>
            <a:off x="574041" y="214705"/>
            <a:ext cx="11390797" cy="950271"/>
          </a:xfrm>
          <a:prstGeom prst="rect">
            <a:avLst/>
          </a:prstGeom>
        </p:spPr>
        <p:txBody>
          <a:bodyPr vert="horz" lIns="0" tIns="0" rIns="3600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067" b="0" i="0" kern="1200" cap="all" spc="0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460"/>
              </a:lnSpc>
              <a:defRPr/>
            </a:pPr>
            <a:r>
              <a:rPr lang="en-US" sz="4000" b="1" spc="-150">
                <a:solidFill>
                  <a:srgbClr val="000000"/>
                </a:solidFill>
                <a:latin typeface="Graphik Black" panose="020B0503030202060203" pitchFamily="34" charset="77"/>
              </a:rPr>
              <a:t>Architecture</a:t>
            </a:r>
            <a:endParaRPr lang="en-US" sz="4000" b="1" spc="-150" dirty="0">
              <a:solidFill>
                <a:srgbClr val="000000"/>
              </a:solidFill>
              <a:latin typeface="Graphik Black" panose="020B0503030202060203" pitchFamily="34" charset="77"/>
            </a:endParaRP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A10F60C-62A9-F44C-A44A-F0446277AD61}"/>
              </a:ext>
            </a:extLst>
          </p:cNvPr>
          <p:cNvSpPr txBox="1">
            <a:spLocks/>
          </p:cNvSpPr>
          <p:nvPr/>
        </p:nvSpPr>
        <p:spPr>
          <a:xfrm>
            <a:off x="7412400" y="6573600"/>
            <a:ext cx="4114800" cy="140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Copyright © 2020 Accenture. All rights reserved.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oogle Shape;300;p46">
            <a:extLst>
              <a:ext uri="{FF2B5EF4-FFF2-40B4-BE49-F238E27FC236}">
                <a16:creationId xmlns:a16="http://schemas.microsoft.com/office/drawing/2014/main" id="{1F364728-3A37-46A9-943C-8537C97DA9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71" y="817852"/>
            <a:ext cx="8845247" cy="622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9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A63861342424A9B82E22EAA4C0C67" ma:contentTypeVersion="4" ma:contentTypeDescription="Create a new document." ma:contentTypeScope="" ma:versionID="fb820a1a2781f8d2147bc5207aca8946">
  <xsd:schema xmlns:xsd="http://www.w3.org/2001/XMLSchema" xmlns:xs="http://www.w3.org/2001/XMLSchema" xmlns:p="http://schemas.microsoft.com/office/2006/metadata/properties" xmlns:ns2="c1a77c71-d98d-46f3-ac63-69ab33b13f0d" xmlns:ns3="7c036ac8-615f-44f6-9b48-431c22b5a3d1" targetNamespace="http://schemas.microsoft.com/office/2006/metadata/properties" ma:root="true" ma:fieldsID="13ebc85d5a5e444f8485bde80c33e9a1" ns2:_="" ns3:_="">
    <xsd:import namespace="c1a77c71-d98d-46f3-ac63-69ab33b13f0d"/>
    <xsd:import namespace="7c036ac8-615f-44f6-9b48-431c22b5a3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77c71-d98d-46f3-ac63-69ab33b13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36ac8-615f-44f6-9b48-431c22b5a3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B30649-911F-4727-82AC-010447600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a77c71-d98d-46f3-ac63-69ab33b13f0d"/>
    <ds:schemaRef ds:uri="7c036ac8-615f-44f6-9b48-431c22b5a3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E1C12-470A-4E03-89D8-920FD42C2D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A7DBA-6E6A-40CC-A83A-D2B9DBDB6777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c036ac8-615f-44f6-9b48-431c22b5a3d1"/>
    <ds:schemaRef ds:uri="http://www.w3.org/XML/1998/namespace"/>
    <ds:schemaRef ds:uri="c1a77c71-d98d-46f3-ac63-69ab33b13f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2509</Words>
  <Application>Microsoft Office PowerPoint</Application>
  <PresentationFormat>Widescreen</PresentationFormat>
  <Paragraphs>488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Graphik</vt:lpstr>
      <vt:lpstr>Graphik Black</vt:lpstr>
      <vt:lpstr>Graphik Semibold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Thangaraj, Naveen</dc:creator>
  <cp:lastModifiedBy>Kumar Thangaraj, Naveen</cp:lastModifiedBy>
  <cp:revision>1</cp:revision>
  <dcterms:created xsi:type="dcterms:W3CDTF">2020-12-17T04:43:59Z</dcterms:created>
  <dcterms:modified xsi:type="dcterms:W3CDTF">2020-12-17T05:35:32Z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0x0101006D0A63861342424A9B82E22EAA4C0C67</vt:lpwstr>
  </property>
</Properties>
</file>