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xls" ContentType="application/vnd.ms-exce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3" r:id="rId1"/>
  </p:sldMasterIdLst>
  <p:notesMasterIdLst>
    <p:notesMasterId r:id="rId106"/>
  </p:notesMasterIdLst>
  <p:sldIdLst>
    <p:sldId id="259" r:id="rId2"/>
    <p:sldId id="269" r:id="rId3"/>
    <p:sldId id="327" r:id="rId4"/>
    <p:sldId id="328" r:id="rId5"/>
    <p:sldId id="352" r:id="rId6"/>
    <p:sldId id="275" r:id="rId7"/>
    <p:sldId id="276" r:id="rId8"/>
    <p:sldId id="277" r:id="rId9"/>
    <p:sldId id="278" r:id="rId10"/>
    <p:sldId id="279" r:id="rId11"/>
    <p:sldId id="280" r:id="rId12"/>
    <p:sldId id="351" r:id="rId13"/>
    <p:sldId id="281" r:id="rId14"/>
    <p:sldId id="411" r:id="rId15"/>
    <p:sldId id="412" r:id="rId16"/>
    <p:sldId id="413" r:id="rId17"/>
    <p:sldId id="414" r:id="rId18"/>
    <p:sldId id="415" r:id="rId19"/>
    <p:sldId id="416" r:id="rId20"/>
    <p:sldId id="417" r:id="rId21"/>
    <p:sldId id="418" r:id="rId22"/>
    <p:sldId id="419" r:id="rId23"/>
    <p:sldId id="420" r:id="rId24"/>
    <p:sldId id="421" r:id="rId25"/>
    <p:sldId id="422" r:id="rId26"/>
    <p:sldId id="423" r:id="rId27"/>
    <p:sldId id="424" r:id="rId28"/>
    <p:sldId id="353" r:id="rId29"/>
    <p:sldId id="354" r:id="rId30"/>
    <p:sldId id="292" r:id="rId31"/>
    <p:sldId id="293" r:id="rId32"/>
    <p:sldId id="294" r:id="rId33"/>
    <p:sldId id="295" r:id="rId34"/>
    <p:sldId id="296" r:id="rId35"/>
    <p:sldId id="297" r:id="rId36"/>
    <p:sldId id="298" r:id="rId37"/>
    <p:sldId id="299" r:id="rId38"/>
    <p:sldId id="301" r:id="rId39"/>
    <p:sldId id="302" r:id="rId40"/>
    <p:sldId id="303" r:id="rId41"/>
    <p:sldId id="310" r:id="rId42"/>
    <p:sldId id="311" r:id="rId43"/>
    <p:sldId id="312" r:id="rId44"/>
    <p:sldId id="313" r:id="rId45"/>
    <p:sldId id="314" r:id="rId46"/>
    <p:sldId id="315" r:id="rId47"/>
    <p:sldId id="329" r:id="rId48"/>
    <p:sldId id="330" r:id="rId49"/>
    <p:sldId id="331" r:id="rId50"/>
    <p:sldId id="409" r:id="rId51"/>
    <p:sldId id="387" r:id="rId52"/>
    <p:sldId id="388" r:id="rId53"/>
    <p:sldId id="389" r:id="rId54"/>
    <p:sldId id="390" r:id="rId55"/>
    <p:sldId id="391" r:id="rId56"/>
    <p:sldId id="392" r:id="rId57"/>
    <p:sldId id="393" r:id="rId58"/>
    <p:sldId id="394" r:id="rId59"/>
    <p:sldId id="395" r:id="rId60"/>
    <p:sldId id="396" r:id="rId61"/>
    <p:sldId id="397" r:id="rId62"/>
    <p:sldId id="398" r:id="rId63"/>
    <p:sldId id="399" r:id="rId64"/>
    <p:sldId id="400" r:id="rId65"/>
    <p:sldId id="401" r:id="rId66"/>
    <p:sldId id="402" r:id="rId67"/>
    <p:sldId id="403" r:id="rId68"/>
    <p:sldId id="404" r:id="rId69"/>
    <p:sldId id="405" r:id="rId70"/>
    <p:sldId id="406" r:id="rId71"/>
    <p:sldId id="407" r:id="rId72"/>
    <p:sldId id="408" r:id="rId73"/>
    <p:sldId id="367" r:id="rId74"/>
    <p:sldId id="368" r:id="rId75"/>
    <p:sldId id="369" r:id="rId76"/>
    <p:sldId id="370" r:id="rId77"/>
    <p:sldId id="371" r:id="rId78"/>
    <p:sldId id="372" r:id="rId79"/>
    <p:sldId id="373" r:id="rId80"/>
    <p:sldId id="374" r:id="rId81"/>
    <p:sldId id="375" r:id="rId82"/>
    <p:sldId id="376" r:id="rId83"/>
    <p:sldId id="377" r:id="rId84"/>
    <p:sldId id="378" r:id="rId85"/>
    <p:sldId id="379" r:id="rId86"/>
    <p:sldId id="380" r:id="rId87"/>
    <p:sldId id="381" r:id="rId88"/>
    <p:sldId id="382" r:id="rId89"/>
    <p:sldId id="383" r:id="rId90"/>
    <p:sldId id="384" r:id="rId91"/>
    <p:sldId id="385" r:id="rId92"/>
    <p:sldId id="386" r:id="rId93"/>
    <p:sldId id="355" r:id="rId94"/>
    <p:sldId id="356" r:id="rId95"/>
    <p:sldId id="357" r:id="rId96"/>
    <p:sldId id="358" r:id="rId97"/>
    <p:sldId id="359" r:id="rId98"/>
    <p:sldId id="360" r:id="rId99"/>
    <p:sldId id="361" r:id="rId100"/>
    <p:sldId id="362" r:id="rId101"/>
    <p:sldId id="363" r:id="rId102"/>
    <p:sldId id="364" r:id="rId103"/>
    <p:sldId id="365" r:id="rId104"/>
    <p:sldId id="366" r:id="rId10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080"/>
    <p:restoredTop sz="94648"/>
  </p:normalViewPr>
  <p:slideViewPr>
    <p:cSldViewPr>
      <p:cViewPr varScale="1">
        <p:scale>
          <a:sx n="68" d="100"/>
          <a:sy n="68" d="100"/>
        </p:scale>
        <p:origin x="-1626" y="-9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8388"/>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BF0913A-1DB6-3143-8642-B0F16B9A611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pPr>
              <a:defRPr/>
            </a:pPr>
            <a:endParaRPr lang="en-US"/>
          </a:p>
        </p:txBody>
      </p:sp>
      <p:sp>
        <p:nvSpPr>
          <p:cNvPr id="3" name="Date Placeholder 2">
            <a:extLst>
              <a:ext uri="{FF2B5EF4-FFF2-40B4-BE49-F238E27FC236}">
                <a16:creationId xmlns:a16="http://schemas.microsoft.com/office/drawing/2014/main" xmlns="" id="{2029D981-EE19-064E-9A45-C958006581C7}"/>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pPr>
              <a:defRPr/>
            </a:pPr>
            <a:fld id="{55165F75-946C-4BD8-8B04-204C4B4350A1}" type="datetimeFigureOut">
              <a:rPr lang="en-US"/>
              <a:pPr>
                <a:defRPr/>
              </a:pPr>
              <a:t>28-Apr-20</a:t>
            </a:fld>
            <a:endParaRPr lang="en-US"/>
          </a:p>
        </p:txBody>
      </p:sp>
      <p:sp>
        <p:nvSpPr>
          <p:cNvPr id="4" name="Slide Image Placeholder 3">
            <a:extLst>
              <a:ext uri="{FF2B5EF4-FFF2-40B4-BE49-F238E27FC236}">
                <a16:creationId xmlns:a16="http://schemas.microsoft.com/office/drawing/2014/main" xmlns="" id="{8A5C2CA0-04FE-E241-A67C-5FA449BF0144}"/>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xmlns="" id="{56B2F544-46C7-5A4E-977E-55DEEE1AECE9}"/>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xmlns="" id="{12921632-8D0E-8140-BA96-ACABE50A81E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pPr>
              <a:defRPr/>
            </a:pPr>
            <a:endParaRPr lang="en-US"/>
          </a:p>
        </p:txBody>
      </p:sp>
      <p:sp>
        <p:nvSpPr>
          <p:cNvPr id="7" name="Slide Number Placeholder 6">
            <a:extLst>
              <a:ext uri="{FF2B5EF4-FFF2-40B4-BE49-F238E27FC236}">
                <a16:creationId xmlns:a16="http://schemas.microsoft.com/office/drawing/2014/main" xmlns="" id="{FF222D0A-A436-E341-AA3B-AD5AE2D189F0}"/>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D3DA3043-8A5A-44AF-BD7D-1CA18C1595B7}"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bwMode="auto">
          <a:noFill/>
          <a:ln>
            <a:miter lim="800000"/>
            <a:headEnd/>
            <a:tailEnd/>
          </a:ln>
        </p:spPr>
        <p:txBody>
          <a:bodyPr/>
          <a:lstStyle/>
          <a:p>
            <a:fld id="{B59FD39C-5C8F-4209-85D1-41DE37FADFDD}" type="slidenum">
              <a:rPr lang="en-US" altLang="en-US"/>
              <a:pPr/>
              <a:t>56</a:t>
            </a:fld>
            <a:endParaRPr lang="en-US" altLang="en-US"/>
          </a:p>
        </p:txBody>
      </p:sp>
      <p:sp>
        <p:nvSpPr>
          <p:cNvPr id="72706" name="Rectangle 2"/>
          <p:cNvSpPr>
            <a:spLocks noRot="1" noChangeArrowheads="1" noTextEdit="1"/>
          </p:cNvSpPr>
          <p:nvPr>
            <p:ph type="sldImg"/>
          </p:nvPr>
        </p:nvSpPr>
        <p:spPr bwMode="auto">
          <a:xfrm>
            <a:off x="1428750" y="923925"/>
            <a:ext cx="4000500" cy="3000375"/>
          </a:xfrm>
          <a:noFill/>
          <a:ln cap="flat">
            <a:solidFill>
              <a:schemeClr val="tx1"/>
            </a:solidFill>
            <a:miter lim="800000"/>
            <a:headEnd/>
            <a:tailEnd/>
          </a:ln>
        </p:spPr>
      </p:sp>
      <p:sp>
        <p:nvSpPr>
          <p:cNvPr id="72707" name="Rectangle 3"/>
          <p:cNvSpPr>
            <a:spLocks noGrp="1" noChangeArrowheads="1"/>
          </p:cNvSpPr>
          <p:nvPr>
            <p:ph type="body" idx="1"/>
          </p:nvPr>
        </p:nvSpPr>
        <p:spPr bwMode="auto">
          <a:xfrm>
            <a:off x="914400" y="4343400"/>
            <a:ext cx="5029200" cy="4114800"/>
          </a:xfrm>
          <a:noFill/>
        </p:spPr>
        <p:txBody>
          <a:bodyPr wrap="square" lIns="92066" tIns="46033" rIns="92066" bIns="46033" numCol="1" anchor="t" anchorCtr="0" compatLnSpc="1">
            <a:prstTxWarp prst="textNoShape">
              <a:avLst/>
            </a:prstTxWarp>
          </a:bodyPr>
          <a:lstStyle/>
          <a:p>
            <a:pPr>
              <a:spcBef>
                <a:spcPct val="0"/>
              </a:spcBef>
            </a:pPr>
            <a:endParaRPr lang="en-US" altLang="en-US" sz="2400"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bwMode="auto">
          <a:noFill/>
          <a:ln>
            <a:miter lim="800000"/>
            <a:headEnd/>
            <a:tailEnd/>
          </a:ln>
        </p:spPr>
        <p:txBody>
          <a:bodyPr/>
          <a:lstStyle/>
          <a:p>
            <a:fld id="{6DEC6462-C8A4-474D-BCFC-40298AE9AB00}" type="slidenum">
              <a:rPr lang="en-US" altLang="en-US"/>
              <a:pPr/>
              <a:t>57</a:t>
            </a:fld>
            <a:endParaRPr lang="en-US" altLang="en-US"/>
          </a:p>
        </p:txBody>
      </p:sp>
      <p:sp>
        <p:nvSpPr>
          <p:cNvPr id="74754" name="Rectangle 2"/>
          <p:cNvSpPr>
            <a:spLocks noRot="1" noChangeArrowheads="1" noTextEdit="1"/>
          </p:cNvSpPr>
          <p:nvPr>
            <p:ph type="sldImg"/>
          </p:nvPr>
        </p:nvSpPr>
        <p:spPr bwMode="auto">
          <a:noFill/>
          <a:ln>
            <a:solidFill>
              <a:srgbClr val="000000"/>
            </a:solidFill>
            <a:miter lim="800000"/>
            <a:headEnd/>
            <a:tailEnd/>
          </a:ln>
        </p:spPr>
      </p:sp>
      <p:sp>
        <p:nvSpPr>
          <p:cNvPr id="74755"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r>
              <a:rPr lang="en-US" altLang="en-US" smtClean="0"/>
              <a:t>This slide, and the following, offer an alternative to the EAC approach. However, these may be skipped without losing continuity.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bwMode="auto">
          <a:noFill/>
          <a:ln>
            <a:miter lim="800000"/>
            <a:headEnd/>
            <a:tailEnd/>
          </a:ln>
        </p:spPr>
        <p:txBody>
          <a:bodyPr/>
          <a:lstStyle/>
          <a:p>
            <a:fld id="{D7F83054-074A-41F8-B374-1ACCD3269A4D}" type="slidenum">
              <a:rPr lang="en-US" altLang="en-US"/>
              <a:pPr/>
              <a:t>58</a:t>
            </a:fld>
            <a:endParaRPr lang="en-US" altLang="en-US"/>
          </a:p>
        </p:txBody>
      </p:sp>
      <p:sp>
        <p:nvSpPr>
          <p:cNvPr id="76802" name="Rectangle 2"/>
          <p:cNvSpPr>
            <a:spLocks noRot="1" noChangeArrowheads="1" noTextEdit="1"/>
          </p:cNvSpPr>
          <p:nvPr>
            <p:ph type="sldImg"/>
          </p:nvPr>
        </p:nvSpPr>
        <p:spPr bwMode="auto">
          <a:xfrm>
            <a:off x="1428750" y="923925"/>
            <a:ext cx="4000500" cy="3000375"/>
          </a:xfrm>
          <a:noFill/>
          <a:ln cap="flat">
            <a:solidFill>
              <a:schemeClr val="tx1"/>
            </a:solidFill>
            <a:miter lim="800000"/>
            <a:headEnd/>
            <a:tailEnd/>
          </a:ln>
        </p:spPr>
      </p:sp>
      <p:sp>
        <p:nvSpPr>
          <p:cNvPr id="76803" name="Rectangle 3"/>
          <p:cNvSpPr>
            <a:spLocks noGrp="1" noChangeArrowheads="1"/>
          </p:cNvSpPr>
          <p:nvPr>
            <p:ph type="body" idx="1"/>
          </p:nvPr>
        </p:nvSpPr>
        <p:spPr bwMode="auto">
          <a:xfrm>
            <a:off x="914400" y="4343400"/>
            <a:ext cx="5029200" cy="4114800"/>
          </a:xfrm>
          <a:noFill/>
        </p:spPr>
        <p:txBody>
          <a:bodyPr wrap="square" lIns="92066" tIns="46033" rIns="92066" bIns="46033" numCol="1" anchor="t" anchorCtr="0" compatLnSpc="1">
            <a:prstTxWarp prst="textNoShape">
              <a:avLst/>
            </a:prstTxWarp>
          </a:bodyPr>
          <a:lstStyle/>
          <a:p>
            <a:pPr>
              <a:spcBef>
                <a:spcPct val="0"/>
              </a:spcBef>
            </a:pPr>
            <a:endParaRPr lang="en-US" altLang="en-US" sz="2400"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bwMode="auto">
          <a:noFill/>
          <a:ln>
            <a:miter lim="800000"/>
            <a:headEnd/>
            <a:tailEnd/>
          </a:ln>
        </p:spPr>
        <p:txBody>
          <a:bodyPr/>
          <a:lstStyle/>
          <a:p>
            <a:fld id="{EBD17718-85F5-4430-9A44-D359DD6C10B2}" type="slidenum">
              <a:rPr lang="en-US" altLang="en-US"/>
              <a:pPr/>
              <a:t>66</a:t>
            </a:fld>
            <a:endParaRPr lang="en-US" altLang="en-US"/>
          </a:p>
        </p:txBody>
      </p:sp>
      <p:sp>
        <p:nvSpPr>
          <p:cNvPr id="86018" name="Rectangle 2"/>
          <p:cNvSpPr>
            <a:spLocks noRot="1" noChangeArrowheads="1" noTextEdit="1"/>
          </p:cNvSpPr>
          <p:nvPr>
            <p:ph type="sldImg"/>
          </p:nvPr>
        </p:nvSpPr>
        <p:spPr bwMode="auto">
          <a:noFill/>
          <a:ln>
            <a:solidFill>
              <a:srgbClr val="000000"/>
            </a:solidFill>
            <a:miter lim="800000"/>
            <a:headEnd/>
            <a:tailEnd/>
          </a:ln>
        </p:spPr>
      </p:sp>
      <p:sp>
        <p:nvSpPr>
          <p:cNvPr id="86019"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algn="ctr" eaLnBrk="1" fontAlgn="b" hangingPunct="1">
              <a:spcBef>
                <a:spcPct val="0"/>
              </a:spcBef>
            </a:pPr>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bwMode="auto">
          <a:noFill/>
          <a:ln>
            <a:miter lim="800000"/>
            <a:headEnd/>
            <a:tailEnd/>
          </a:ln>
        </p:spPr>
        <p:txBody>
          <a:bodyPr/>
          <a:lstStyle/>
          <a:p>
            <a:fld id="{406DA3DB-9D29-41B4-86EE-1EF012E5992B}" type="slidenum">
              <a:rPr lang="en-US" altLang="en-US"/>
              <a:pPr/>
              <a:t>67</a:t>
            </a:fld>
            <a:endParaRPr lang="en-US" altLang="en-US"/>
          </a:p>
        </p:txBody>
      </p:sp>
      <p:sp>
        <p:nvSpPr>
          <p:cNvPr id="88066" name="Rectangle 2"/>
          <p:cNvSpPr>
            <a:spLocks noRot="1" noChangeArrowheads="1" noTextEdit="1"/>
          </p:cNvSpPr>
          <p:nvPr>
            <p:ph type="sldImg"/>
          </p:nvPr>
        </p:nvSpPr>
        <p:spPr bwMode="auto">
          <a:noFill/>
          <a:ln>
            <a:solidFill>
              <a:srgbClr val="000000"/>
            </a:solidFill>
            <a:miter lim="800000"/>
            <a:headEnd/>
            <a:tailEnd/>
          </a:ln>
        </p:spPr>
      </p:sp>
      <p:sp>
        <p:nvSpPr>
          <p:cNvPr id="88067"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algn="ctr" eaLnBrk="1" fontAlgn="b" hangingPunct="1">
              <a:spcBef>
                <a:spcPct val="0"/>
              </a:spcBef>
            </a:pPr>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bwMode="auto">
          <a:noFill/>
          <a:ln>
            <a:miter lim="800000"/>
            <a:headEnd/>
            <a:tailEnd/>
          </a:ln>
        </p:spPr>
        <p:txBody>
          <a:bodyPr/>
          <a:lstStyle/>
          <a:p>
            <a:fld id="{4015B6FF-84AE-40AF-BC6A-11044526EA97}" type="slidenum">
              <a:rPr lang="en-US" altLang="en-US"/>
              <a:pPr/>
              <a:t>69</a:t>
            </a:fld>
            <a:endParaRPr lang="en-US" altLang="en-US"/>
          </a:p>
        </p:txBody>
      </p:sp>
      <p:sp>
        <p:nvSpPr>
          <p:cNvPr id="91138" name="Rectangle 2"/>
          <p:cNvSpPr>
            <a:spLocks noRot="1" noChangeArrowheads="1" noTextEdit="1"/>
          </p:cNvSpPr>
          <p:nvPr>
            <p:ph type="sldImg"/>
          </p:nvPr>
        </p:nvSpPr>
        <p:spPr bwMode="auto">
          <a:noFill/>
          <a:ln>
            <a:solidFill>
              <a:srgbClr val="000000"/>
            </a:solidFill>
            <a:miter lim="800000"/>
            <a:headEnd/>
            <a:tailEnd/>
          </a:ln>
        </p:spPr>
      </p:sp>
      <p:sp>
        <p:nvSpPr>
          <p:cNvPr id="91139"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en-US"/>
          </a:p>
        </p:txBody>
      </p:sp>
      <p:sp>
        <p:nvSpPr>
          <p:cNvPr id="28674" name="Rectangle 2"/>
          <p:cNvSpPr>
            <a:spLocks noGrp="1" noChangeArrowheads="1"/>
          </p:cNvSpPr>
          <p:nvPr>
            <p:ph type="ctrTitle"/>
          </p:nvPr>
        </p:nvSpPr>
        <p:spPr>
          <a:xfrm>
            <a:off x="914400" y="1524000"/>
            <a:ext cx="7623175" cy="1752600"/>
          </a:xfrm>
        </p:spPr>
        <p:txBody>
          <a:bodyPr/>
          <a:lstStyle>
            <a:lvl1pPr>
              <a:defRPr sz="5000"/>
            </a:lvl1pPr>
          </a:lstStyle>
          <a:p>
            <a:pPr lvl="0"/>
            <a:r>
              <a:rPr lang="en-US" altLang="en-US" noProof="0"/>
              <a:t>Click to edit Master title style</a:t>
            </a:r>
          </a:p>
        </p:txBody>
      </p:sp>
      <p:sp>
        <p:nvSpPr>
          <p:cNvPr id="28675"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pPr lvl="0"/>
            <a:r>
              <a:rPr lang="en-US" altLang="en-US" noProof="0"/>
              <a:t>Click to edit Master subtitle style</a:t>
            </a:r>
          </a:p>
        </p:txBody>
      </p:sp>
      <p:sp>
        <p:nvSpPr>
          <p:cNvPr id="6" name="Rectangle 4">
            <a:extLst>
              <a:ext uri="{FF2B5EF4-FFF2-40B4-BE49-F238E27FC236}">
                <a16:creationId xmlns:a16="http://schemas.microsoft.com/office/drawing/2014/main" xmlns="" id="{C7CA5DFB-11EC-D649-8E52-FA245B63A7C6}"/>
              </a:ext>
            </a:extLst>
          </p:cNvPr>
          <p:cNvSpPr>
            <a:spLocks noGrp="1" noChangeArrowheads="1"/>
          </p:cNvSpPr>
          <p:nvPr>
            <p:ph type="dt" sz="half"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defRPr/>
            </a:lvl1pPr>
          </a:lstStyle>
          <a:p>
            <a:pPr>
              <a:defRPr/>
            </a:pPr>
            <a:endParaRPr lang="en-US" altLang="en-US"/>
          </a:p>
        </p:txBody>
      </p:sp>
      <p:sp>
        <p:nvSpPr>
          <p:cNvPr id="7" name="Rectangle 5">
            <a:extLst>
              <a:ext uri="{FF2B5EF4-FFF2-40B4-BE49-F238E27FC236}">
                <a16:creationId xmlns:a16="http://schemas.microsoft.com/office/drawing/2014/main" xmlns="" id="{D57ED5DC-A421-654A-AA14-FC68300443BC}"/>
              </a:ext>
            </a:extLst>
          </p:cNvPr>
          <p:cNvSpPr>
            <a:spLocks noGrp="1" noChangeArrowheads="1"/>
          </p:cNvSpPr>
          <p:nvPr>
            <p:ph type="ftr" sz="quarter" idx="11"/>
          </p:nvPr>
        </p:nvSpPr>
        <p:spPr>
          <a:xfrm>
            <a:off x="3124200" y="6243638"/>
            <a:ext cx="2895600" cy="4572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defRPr/>
            </a:lvl1pPr>
          </a:lstStyle>
          <a:p>
            <a:pPr>
              <a:defRPr/>
            </a:pPr>
            <a:endParaRPr lang="en-US" altLang="en-US"/>
          </a:p>
        </p:txBody>
      </p:sp>
      <p:sp>
        <p:nvSpPr>
          <p:cNvPr id="8" name="Rectangle 6">
            <a:extLst>
              <a:ext uri="{FF2B5EF4-FFF2-40B4-BE49-F238E27FC236}">
                <a16:creationId xmlns:a16="http://schemas.microsoft.com/office/drawing/2014/main" xmlns="" id="{F96AF08F-DB78-414F-BBE3-B729012EF9A1}"/>
              </a:ext>
            </a:extLst>
          </p:cNvPr>
          <p:cNvSpPr>
            <a:spLocks noGrp="1" noChangeArrowheads="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defRPr/>
            </a:lvl1pPr>
          </a:lstStyle>
          <a:p>
            <a:fld id="{A6DE0C9E-D3BE-4DD2-98A2-95C327A5A077}"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xmlns="" id="{C6957DB3-E460-9D47-9C20-9C66C441D04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xmlns="" id="{A6A29568-FB1B-A04A-89C8-51E641C49B7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xmlns="" id="{C9C95FEA-63B5-2E42-9352-0AE3ED396067}"/>
              </a:ext>
            </a:extLst>
          </p:cNvPr>
          <p:cNvSpPr>
            <a:spLocks noGrp="1" noChangeArrowheads="1"/>
          </p:cNvSpPr>
          <p:nvPr>
            <p:ph type="sldNum" sz="quarter" idx="12"/>
          </p:nvPr>
        </p:nvSpPr>
        <p:spPr>
          <a:ln/>
        </p:spPr>
        <p:txBody>
          <a:bodyPr/>
          <a:lstStyle>
            <a:lvl1pPr>
              <a:defRPr/>
            </a:lvl1pPr>
          </a:lstStyle>
          <a:p>
            <a:fld id="{E9C054CA-37FB-497F-BE11-421B1F145BD7}"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xmlns="" id="{C6957DB3-E460-9D47-9C20-9C66C441D04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xmlns="" id="{A6A29568-FB1B-A04A-89C8-51E641C49B7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xmlns="" id="{C9C95FEA-63B5-2E42-9352-0AE3ED396067}"/>
              </a:ext>
            </a:extLst>
          </p:cNvPr>
          <p:cNvSpPr>
            <a:spLocks noGrp="1" noChangeArrowheads="1"/>
          </p:cNvSpPr>
          <p:nvPr>
            <p:ph type="sldNum" sz="quarter" idx="12"/>
          </p:nvPr>
        </p:nvSpPr>
        <p:spPr>
          <a:ln/>
        </p:spPr>
        <p:txBody>
          <a:bodyPr/>
          <a:lstStyle>
            <a:lvl1pPr>
              <a:defRPr/>
            </a:lvl1pPr>
          </a:lstStyle>
          <a:p>
            <a:fld id="{3FB205E5-8E2D-4F14-B851-ED8980A09BFF}" type="slidenum">
              <a:rPr lang="en-US" altLang="en-US"/>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30725"/>
          </a:xfrm>
        </p:spPr>
        <p:txBody>
          <a:bodyPr/>
          <a:lstStyle/>
          <a:p>
            <a:pPr lvl="0"/>
            <a:endParaRPr lang="en-US" noProof="0"/>
          </a:p>
        </p:txBody>
      </p:sp>
      <p:sp>
        <p:nvSpPr>
          <p:cNvPr id="4" name="Rectangle 4">
            <a:extLst>
              <a:ext uri="{FF2B5EF4-FFF2-40B4-BE49-F238E27FC236}">
                <a16:creationId xmlns:a16="http://schemas.microsoft.com/office/drawing/2014/main" xmlns="" id="{C6957DB3-E460-9D47-9C20-9C66C441D04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xmlns="" id="{A6A29568-FB1B-A04A-89C8-51E641C49B7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xmlns="" id="{C9C95FEA-63B5-2E42-9352-0AE3ED396067}"/>
              </a:ext>
            </a:extLst>
          </p:cNvPr>
          <p:cNvSpPr>
            <a:spLocks noGrp="1" noChangeArrowheads="1"/>
          </p:cNvSpPr>
          <p:nvPr>
            <p:ph type="sldNum" sz="quarter" idx="12"/>
          </p:nvPr>
        </p:nvSpPr>
        <p:spPr>
          <a:ln/>
        </p:spPr>
        <p:txBody>
          <a:bodyPr/>
          <a:lstStyle>
            <a:lvl1pPr>
              <a:defRPr/>
            </a:lvl1pPr>
          </a:lstStyle>
          <a:p>
            <a:fld id="{59A6A171-F5F8-45EB-B568-B7834EA22295}"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xmlns="" id="{C6957DB3-E460-9D47-9C20-9C66C441D04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xmlns="" id="{A6A29568-FB1B-A04A-89C8-51E641C49B7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xmlns="" id="{C9C95FEA-63B5-2E42-9352-0AE3ED396067}"/>
              </a:ext>
            </a:extLst>
          </p:cNvPr>
          <p:cNvSpPr>
            <a:spLocks noGrp="1" noChangeArrowheads="1"/>
          </p:cNvSpPr>
          <p:nvPr>
            <p:ph type="sldNum" sz="quarter" idx="12"/>
          </p:nvPr>
        </p:nvSpPr>
        <p:spPr>
          <a:ln/>
        </p:spPr>
        <p:txBody>
          <a:bodyPr/>
          <a:lstStyle>
            <a:lvl1pPr>
              <a:defRPr/>
            </a:lvl1pPr>
          </a:lstStyle>
          <a:p>
            <a:fld id="{6CEB313B-71A9-479D-8215-5BF5F70E7B76}"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xmlns="" id="{C6957DB3-E460-9D47-9C20-9C66C441D04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xmlns="" id="{A6A29568-FB1B-A04A-89C8-51E641C49B7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xmlns="" id="{C9C95FEA-63B5-2E42-9352-0AE3ED396067}"/>
              </a:ext>
            </a:extLst>
          </p:cNvPr>
          <p:cNvSpPr>
            <a:spLocks noGrp="1" noChangeArrowheads="1"/>
          </p:cNvSpPr>
          <p:nvPr>
            <p:ph type="sldNum" sz="quarter" idx="12"/>
          </p:nvPr>
        </p:nvSpPr>
        <p:spPr>
          <a:ln/>
        </p:spPr>
        <p:txBody>
          <a:bodyPr/>
          <a:lstStyle>
            <a:lvl1pPr>
              <a:defRPr/>
            </a:lvl1pPr>
          </a:lstStyle>
          <a:p>
            <a:fld id="{F92F08E4-E611-42DF-83EF-1D66971C59C6}"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xmlns="" id="{C6957DB3-E460-9D47-9C20-9C66C441D04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xmlns="" id="{A6A29568-FB1B-A04A-89C8-51E641C49B7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xmlns="" id="{C9C95FEA-63B5-2E42-9352-0AE3ED396067}"/>
              </a:ext>
            </a:extLst>
          </p:cNvPr>
          <p:cNvSpPr>
            <a:spLocks noGrp="1" noChangeArrowheads="1"/>
          </p:cNvSpPr>
          <p:nvPr>
            <p:ph type="sldNum" sz="quarter" idx="12"/>
          </p:nvPr>
        </p:nvSpPr>
        <p:spPr>
          <a:ln/>
        </p:spPr>
        <p:txBody>
          <a:bodyPr/>
          <a:lstStyle>
            <a:lvl1pPr>
              <a:defRPr/>
            </a:lvl1pPr>
          </a:lstStyle>
          <a:p>
            <a:fld id="{3939B87B-F0E7-46EE-81CC-AFFFAE634398}"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xmlns="" id="{C6957DB3-E460-9D47-9C20-9C66C441D04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xmlns="" id="{A6A29568-FB1B-A04A-89C8-51E641C49B7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xmlns="" id="{C9C95FEA-63B5-2E42-9352-0AE3ED396067}"/>
              </a:ext>
            </a:extLst>
          </p:cNvPr>
          <p:cNvSpPr>
            <a:spLocks noGrp="1" noChangeArrowheads="1"/>
          </p:cNvSpPr>
          <p:nvPr>
            <p:ph type="sldNum" sz="quarter" idx="12"/>
          </p:nvPr>
        </p:nvSpPr>
        <p:spPr>
          <a:ln/>
        </p:spPr>
        <p:txBody>
          <a:bodyPr/>
          <a:lstStyle>
            <a:lvl1pPr>
              <a:defRPr/>
            </a:lvl1pPr>
          </a:lstStyle>
          <a:p>
            <a:fld id="{C9E08BE9-19D1-4325-B5FC-69EB808CE15F}"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xmlns="" id="{C6957DB3-E460-9D47-9C20-9C66C441D04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xmlns="" id="{A6A29568-FB1B-A04A-89C8-51E641C49B7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xmlns="" id="{C9C95FEA-63B5-2E42-9352-0AE3ED396067}"/>
              </a:ext>
            </a:extLst>
          </p:cNvPr>
          <p:cNvSpPr>
            <a:spLocks noGrp="1" noChangeArrowheads="1"/>
          </p:cNvSpPr>
          <p:nvPr>
            <p:ph type="sldNum" sz="quarter" idx="12"/>
          </p:nvPr>
        </p:nvSpPr>
        <p:spPr>
          <a:ln/>
        </p:spPr>
        <p:txBody>
          <a:bodyPr/>
          <a:lstStyle>
            <a:lvl1pPr>
              <a:defRPr/>
            </a:lvl1pPr>
          </a:lstStyle>
          <a:p>
            <a:fld id="{B3A300AA-FCCC-4D25-9A24-CF85F58D5A33}"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xmlns="" id="{C6957DB3-E460-9D47-9C20-9C66C441D04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xmlns="" id="{A6A29568-FB1B-A04A-89C8-51E641C49B7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xmlns="" id="{C9C95FEA-63B5-2E42-9352-0AE3ED396067}"/>
              </a:ext>
            </a:extLst>
          </p:cNvPr>
          <p:cNvSpPr>
            <a:spLocks noGrp="1" noChangeArrowheads="1"/>
          </p:cNvSpPr>
          <p:nvPr>
            <p:ph type="sldNum" sz="quarter" idx="12"/>
          </p:nvPr>
        </p:nvSpPr>
        <p:spPr>
          <a:ln/>
        </p:spPr>
        <p:txBody>
          <a:bodyPr/>
          <a:lstStyle>
            <a:lvl1pPr>
              <a:defRPr/>
            </a:lvl1pPr>
          </a:lstStyle>
          <a:p>
            <a:fld id="{F0540A85-303A-47DE-B5C6-BE1BD489E394}"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xmlns="" id="{C6957DB3-E460-9D47-9C20-9C66C441D04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xmlns="" id="{A6A29568-FB1B-A04A-89C8-51E641C49B7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xmlns="" id="{C9C95FEA-63B5-2E42-9352-0AE3ED396067}"/>
              </a:ext>
            </a:extLst>
          </p:cNvPr>
          <p:cNvSpPr>
            <a:spLocks noGrp="1" noChangeArrowheads="1"/>
          </p:cNvSpPr>
          <p:nvPr>
            <p:ph type="sldNum" sz="quarter" idx="12"/>
          </p:nvPr>
        </p:nvSpPr>
        <p:spPr>
          <a:ln/>
        </p:spPr>
        <p:txBody>
          <a:bodyPr/>
          <a:lstStyle>
            <a:lvl1pPr>
              <a:defRPr/>
            </a:lvl1pPr>
          </a:lstStyle>
          <a:p>
            <a:fld id="{EF98E937-D3CB-44D1-AA91-58FE1F6189E6}"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xmlns="" id="{C6957DB3-E460-9D47-9C20-9C66C441D04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xmlns="" id="{A6A29568-FB1B-A04A-89C8-51E641C49B7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xmlns="" id="{C9C95FEA-63B5-2E42-9352-0AE3ED396067}"/>
              </a:ext>
            </a:extLst>
          </p:cNvPr>
          <p:cNvSpPr>
            <a:spLocks noGrp="1" noChangeArrowheads="1"/>
          </p:cNvSpPr>
          <p:nvPr>
            <p:ph type="sldNum" sz="quarter" idx="12"/>
          </p:nvPr>
        </p:nvSpPr>
        <p:spPr>
          <a:ln/>
        </p:spPr>
        <p:txBody>
          <a:bodyPr/>
          <a:lstStyle>
            <a:lvl1pPr>
              <a:defRPr/>
            </a:lvl1pPr>
          </a:lstStyle>
          <a:p>
            <a:fld id="{81346FFF-08AD-40C2-83BB-81B68E09DCA4}"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7652" name="Rectangle 4">
            <a:extLst>
              <a:ext uri="{FF2B5EF4-FFF2-40B4-BE49-F238E27FC236}">
                <a16:creationId xmlns:a16="http://schemas.microsoft.com/office/drawing/2014/main" xmlns="" id="{C6957DB3-E460-9D47-9C20-9C66C441D04C}"/>
              </a:ext>
            </a:extLst>
          </p:cNvPr>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mj-lt"/>
              </a:defRPr>
            </a:lvl1pPr>
          </a:lstStyle>
          <a:p>
            <a:pPr>
              <a:defRPr/>
            </a:pPr>
            <a:endParaRPr lang="en-US" altLang="en-US"/>
          </a:p>
        </p:txBody>
      </p:sp>
      <p:sp>
        <p:nvSpPr>
          <p:cNvPr id="27653" name="Rectangle 5">
            <a:extLst>
              <a:ext uri="{FF2B5EF4-FFF2-40B4-BE49-F238E27FC236}">
                <a16:creationId xmlns:a16="http://schemas.microsoft.com/office/drawing/2014/main" xmlns="" id="{A6A29568-FB1B-A04A-89C8-51E641C49B73}"/>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mj-lt"/>
              </a:defRPr>
            </a:lvl1pPr>
          </a:lstStyle>
          <a:p>
            <a:pPr>
              <a:defRPr/>
            </a:pPr>
            <a:endParaRPr lang="en-US" altLang="en-US"/>
          </a:p>
        </p:txBody>
      </p:sp>
      <p:sp>
        <p:nvSpPr>
          <p:cNvPr id="27654" name="Rectangle 6">
            <a:extLst>
              <a:ext uri="{FF2B5EF4-FFF2-40B4-BE49-F238E27FC236}">
                <a16:creationId xmlns:a16="http://schemas.microsoft.com/office/drawing/2014/main" xmlns="" id="{C9C95FEA-63B5-2E42-9352-0AE3ED396067}"/>
              </a:ext>
            </a:extLst>
          </p:cNvPr>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Garamond" pitchFamily="18" charset="0"/>
              </a:defRPr>
            </a:lvl1pPr>
          </a:lstStyle>
          <a:p>
            <a:fld id="{5C5DE6F4-DF11-4482-97FF-C883D30232E8}" type="slidenum">
              <a:rPr lang="en-US" altLang="en-US"/>
              <a:pPr/>
              <a:t>‹#›</a:t>
            </a:fld>
            <a:endParaRPr lang="en-US" altLang="en-US"/>
          </a:p>
        </p:txBody>
      </p:sp>
      <p:sp>
        <p:nvSpPr>
          <p:cNvPr id="1031" name="Freeform 7"/>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56"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Lst>
  <p:timing>
    <p:tnLst>
      <p:par>
        <p:cTn id="1" dur="indefinite" restart="never" nodeType="tmRoot"/>
      </p:par>
    </p:tnLst>
  </p:timing>
  <p:txStyles>
    <p:titleStyle>
      <a:lvl1pPr algn="l" rtl="0" eaLnBrk="0" fontAlgn="base" hangingPunct="0">
        <a:spcBef>
          <a:spcPct val="0"/>
        </a:spcBef>
        <a:spcAft>
          <a:spcPct val="0"/>
        </a:spcAft>
        <a:defRPr sz="4200" kern="1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defRPr>
      </a:lvl2pPr>
      <a:lvl3pPr algn="l" rtl="0" eaLnBrk="0" fontAlgn="base" hangingPunct="0">
        <a:spcBef>
          <a:spcPct val="0"/>
        </a:spcBef>
        <a:spcAft>
          <a:spcPct val="0"/>
        </a:spcAft>
        <a:defRPr sz="4200">
          <a:solidFill>
            <a:schemeClr val="tx2"/>
          </a:solidFill>
          <a:latin typeface="Garamond" panose="02020404030301010803" pitchFamily="18" charset="0"/>
        </a:defRPr>
      </a:lvl3pPr>
      <a:lvl4pPr algn="l" rtl="0" eaLnBrk="0" fontAlgn="base" hangingPunct="0">
        <a:spcBef>
          <a:spcPct val="0"/>
        </a:spcBef>
        <a:spcAft>
          <a:spcPct val="0"/>
        </a:spcAft>
        <a:defRPr sz="4200">
          <a:solidFill>
            <a:schemeClr val="tx2"/>
          </a:solidFill>
          <a:latin typeface="Garamond" panose="02020404030301010803" pitchFamily="18" charset="0"/>
        </a:defRPr>
      </a:lvl4pPr>
      <a:lvl5pPr algn="l" rtl="0" eaLnBrk="0" fontAlgn="base" hangingPunct="0">
        <a:spcBef>
          <a:spcPct val="0"/>
        </a:spcBef>
        <a:spcAft>
          <a:spcPct val="0"/>
        </a:spcAft>
        <a:defRPr sz="4200">
          <a:solidFill>
            <a:schemeClr val="tx2"/>
          </a:solidFill>
          <a:latin typeface="Garamond" panose="02020404030301010803" pitchFamily="18" charset="0"/>
        </a:defRPr>
      </a:lvl5pPr>
      <a:lvl6pPr marL="457200" algn="l" rtl="0" fontAlgn="base">
        <a:spcBef>
          <a:spcPct val="0"/>
        </a:spcBef>
        <a:spcAft>
          <a:spcPct val="0"/>
        </a:spcAft>
        <a:defRPr sz="4200">
          <a:solidFill>
            <a:schemeClr val="tx2"/>
          </a:solidFill>
          <a:latin typeface="Garamond" panose="02020404030301010803" pitchFamily="18" charset="0"/>
        </a:defRPr>
      </a:lvl6pPr>
      <a:lvl7pPr marL="914400" algn="l" rtl="0" fontAlgn="base">
        <a:spcBef>
          <a:spcPct val="0"/>
        </a:spcBef>
        <a:spcAft>
          <a:spcPct val="0"/>
        </a:spcAft>
        <a:defRPr sz="4200">
          <a:solidFill>
            <a:schemeClr val="tx2"/>
          </a:solidFill>
          <a:latin typeface="Garamond" panose="02020404030301010803" pitchFamily="18" charset="0"/>
        </a:defRPr>
      </a:lvl7pPr>
      <a:lvl8pPr marL="1371600" algn="l" rtl="0" fontAlgn="base">
        <a:spcBef>
          <a:spcPct val="0"/>
        </a:spcBef>
        <a:spcAft>
          <a:spcPct val="0"/>
        </a:spcAft>
        <a:defRPr sz="4200">
          <a:solidFill>
            <a:schemeClr val="tx2"/>
          </a:solidFill>
          <a:latin typeface="Garamond" panose="02020404030301010803" pitchFamily="18" charset="0"/>
        </a:defRPr>
      </a:lvl8pPr>
      <a:lvl9pPr marL="1828800" algn="l" rtl="0" fontAlgn="base">
        <a:spcBef>
          <a:spcPct val="0"/>
        </a:spcBef>
        <a:spcAft>
          <a:spcPct val="0"/>
        </a:spcAft>
        <a:defRPr sz="4200">
          <a:solidFill>
            <a:schemeClr val="tx2"/>
          </a:solidFill>
          <a:latin typeface="Garamond" panose="02020404030301010803"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kern="12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kern="1200">
          <a:solidFill>
            <a:schemeClr val="tx1"/>
          </a:solidFill>
          <a:latin typeface="+mn-lt"/>
          <a:ea typeface="+mn-ea"/>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kern="1200">
          <a:solidFill>
            <a:schemeClr val="tx1"/>
          </a:solidFill>
          <a:latin typeface="+mn-lt"/>
          <a:ea typeface="+mn-ea"/>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kern="1200">
          <a:solidFill>
            <a:schemeClr val="tx1"/>
          </a:solidFill>
          <a:latin typeface="+mn-lt"/>
          <a:ea typeface="+mn-ea"/>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4.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oleObject" Target="../embeddings/oleObject6.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5.v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6.v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Microsoft_Office_Excel_97-2003_Worksheet1.xls"/><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4"/>
          <p:cNvSpPr>
            <a:spLocks noGrp="1" noChangeArrowheads="1"/>
          </p:cNvSpPr>
          <p:nvPr>
            <p:ph type="ctrTitle"/>
          </p:nvPr>
        </p:nvSpPr>
        <p:spPr/>
        <p:txBody>
          <a:bodyPr/>
          <a:lstStyle/>
          <a:p>
            <a:pPr eaLnBrk="1" hangingPunct="1"/>
            <a:r>
              <a:rPr lang="en-US" altLang="en-US" smtClean="0"/>
              <a:t>Long –term Investment Decision</a:t>
            </a:r>
          </a:p>
        </p:txBody>
      </p:sp>
      <p:sp>
        <p:nvSpPr>
          <p:cNvPr id="15362" name="Rectangle 5"/>
          <p:cNvSpPr>
            <a:spLocks noGrp="1" noChangeArrowheads="1"/>
          </p:cNvSpPr>
          <p:nvPr>
            <p:ph type="subTitle" idx="1"/>
          </p:nvPr>
        </p:nvSpPr>
        <p:spPr/>
        <p:txBody>
          <a:bodyPr/>
          <a:lstStyle/>
          <a:p>
            <a:pPr eaLnBrk="1" hangingPunct="1">
              <a:lnSpc>
                <a:spcPct val="80000"/>
              </a:lnSpc>
            </a:pPr>
            <a:r>
              <a:rPr lang="en-US" altLang="en-US" sz="2000" smtClean="0"/>
              <a:t>Prof. Ashok Banerjee</a:t>
            </a:r>
          </a:p>
          <a:p>
            <a:pPr eaLnBrk="1" hangingPunct="1">
              <a:lnSpc>
                <a:spcPct val="80000"/>
              </a:lnSpc>
            </a:pPr>
            <a:r>
              <a:rPr lang="en-US" altLang="en-US" sz="2000" smtClean="0"/>
              <a:t>Indian Institute of Management</a:t>
            </a:r>
          </a:p>
          <a:p>
            <a:pPr eaLnBrk="1" hangingPunct="1">
              <a:lnSpc>
                <a:spcPct val="80000"/>
              </a:lnSpc>
            </a:pPr>
            <a:r>
              <a:rPr lang="en-US" altLang="en-US" sz="2000" smtClean="0"/>
              <a:t>Calcutta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24578"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24579" name="Rectangle 4"/>
          <p:cNvSpPr>
            <a:spLocks noChangeArrowheads="1"/>
          </p:cNvSpPr>
          <p:nvPr/>
        </p:nvSpPr>
        <p:spPr bwMode="auto">
          <a:xfrm>
            <a:off x="4298950" y="2706688"/>
            <a:ext cx="577850" cy="515937"/>
          </a:xfrm>
          <a:prstGeom prst="rect">
            <a:avLst/>
          </a:prstGeom>
          <a:noFill/>
          <a:ln w="12700">
            <a:noFill/>
            <a:miter lim="800000"/>
            <a:headEnd/>
            <a:tailEnd/>
          </a:ln>
          <a:effectLst/>
        </p:spPr>
        <p:txBody>
          <a:bodyPr wrap="none" lIns="90488" tIns="44450" rIns="90488" bIns="44450">
            <a:spAutoFit/>
          </a:bodyPr>
          <a:lstStyle/>
          <a:p>
            <a:r>
              <a:rPr lang="en-US" altLang="en-US" sz="2800" b="1">
                <a:solidFill>
                  <a:schemeClr val="tx2"/>
                </a:solidFill>
              </a:rPr>
              <a:t>10</a:t>
            </a:r>
          </a:p>
        </p:txBody>
      </p:sp>
      <p:sp>
        <p:nvSpPr>
          <p:cNvPr id="24580" name="Rectangle 5"/>
          <p:cNvSpPr>
            <a:spLocks noChangeArrowheads="1"/>
          </p:cNvSpPr>
          <p:nvPr/>
        </p:nvSpPr>
        <p:spPr bwMode="auto">
          <a:xfrm>
            <a:off x="7516813" y="2706688"/>
            <a:ext cx="577850" cy="515937"/>
          </a:xfrm>
          <a:prstGeom prst="rect">
            <a:avLst/>
          </a:prstGeom>
          <a:noFill/>
          <a:ln w="12700">
            <a:noFill/>
            <a:miter lim="800000"/>
            <a:headEnd/>
            <a:tailEnd/>
          </a:ln>
          <a:effectLst/>
        </p:spPr>
        <p:txBody>
          <a:bodyPr wrap="none" lIns="90488" tIns="44450" rIns="90488" bIns="44450">
            <a:spAutoFit/>
          </a:bodyPr>
          <a:lstStyle/>
          <a:p>
            <a:r>
              <a:rPr lang="en-US" altLang="en-US" sz="2800" b="1">
                <a:solidFill>
                  <a:schemeClr val="tx2"/>
                </a:solidFill>
              </a:rPr>
              <a:t>80</a:t>
            </a:r>
          </a:p>
        </p:txBody>
      </p:sp>
      <p:grpSp>
        <p:nvGrpSpPr>
          <p:cNvPr id="24581" name="Group 6"/>
          <p:cNvGrpSpPr>
            <a:grpSpLocks/>
          </p:cNvGrpSpPr>
          <p:nvPr/>
        </p:nvGrpSpPr>
        <p:grpSpPr bwMode="auto">
          <a:xfrm>
            <a:off x="2970213" y="2100263"/>
            <a:ext cx="4821237" cy="630237"/>
            <a:chOff x="1871" y="1323"/>
            <a:chExt cx="3037" cy="397"/>
          </a:xfrm>
        </p:grpSpPr>
        <p:sp>
          <p:nvSpPr>
            <p:cNvPr id="24614" name="Line 7"/>
            <p:cNvSpPr>
              <a:spLocks noChangeShapeType="1"/>
            </p:cNvSpPr>
            <p:nvPr/>
          </p:nvSpPr>
          <p:spPr bwMode="auto">
            <a:xfrm>
              <a:off x="1871" y="1323"/>
              <a:ext cx="0" cy="397"/>
            </a:xfrm>
            <a:prstGeom prst="line">
              <a:avLst/>
            </a:prstGeom>
            <a:noFill/>
            <a:ln w="25400">
              <a:solidFill>
                <a:schemeClr val="tx2"/>
              </a:solidFill>
              <a:round/>
              <a:headEnd/>
              <a:tailEnd/>
            </a:ln>
            <a:effectLst/>
          </p:spPr>
          <p:txBody>
            <a:bodyPr wrap="none" anchor="ctr"/>
            <a:lstStyle/>
            <a:p>
              <a:endParaRPr lang="en-US"/>
            </a:p>
          </p:txBody>
        </p:sp>
        <p:sp>
          <p:nvSpPr>
            <p:cNvPr id="24615" name="Line 8"/>
            <p:cNvSpPr>
              <a:spLocks noChangeShapeType="1"/>
            </p:cNvSpPr>
            <p:nvPr/>
          </p:nvSpPr>
          <p:spPr bwMode="auto">
            <a:xfrm>
              <a:off x="2907" y="1323"/>
              <a:ext cx="0" cy="397"/>
            </a:xfrm>
            <a:prstGeom prst="line">
              <a:avLst/>
            </a:prstGeom>
            <a:noFill/>
            <a:ln w="25400">
              <a:solidFill>
                <a:schemeClr val="tx2"/>
              </a:solidFill>
              <a:round/>
              <a:headEnd/>
              <a:tailEnd/>
            </a:ln>
            <a:effectLst/>
          </p:spPr>
          <p:txBody>
            <a:bodyPr wrap="none" anchor="ctr"/>
            <a:lstStyle/>
            <a:p>
              <a:endParaRPr lang="en-US"/>
            </a:p>
          </p:txBody>
        </p:sp>
        <p:sp>
          <p:nvSpPr>
            <p:cNvPr id="24616" name="Line 9"/>
            <p:cNvSpPr>
              <a:spLocks noChangeShapeType="1"/>
            </p:cNvSpPr>
            <p:nvPr/>
          </p:nvSpPr>
          <p:spPr bwMode="auto">
            <a:xfrm>
              <a:off x="3837" y="1323"/>
              <a:ext cx="0" cy="397"/>
            </a:xfrm>
            <a:prstGeom prst="line">
              <a:avLst/>
            </a:prstGeom>
            <a:noFill/>
            <a:ln w="25400">
              <a:solidFill>
                <a:schemeClr val="tx2"/>
              </a:solidFill>
              <a:round/>
              <a:headEnd/>
              <a:tailEnd/>
            </a:ln>
            <a:effectLst/>
          </p:spPr>
          <p:txBody>
            <a:bodyPr wrap="none" anchor="ctr"/>
            <a:lstStyle/>
            <a:p>
              <a:endParaRPr lang="en-US"/>
            </a:p>
          </p:txBody>
        </p:sp>
        <p:sp>
          <p:nvSpPr>
            <p:cNvPr id="24617" name="Line 10"/>
            <p:cNvSpPr>
              <a:spLocks noChangeShapeType="1"/>
            </p:cNvSpPr>
            <p:nvPr/>
          </p:nvSpPr>
          <p:spPr bwMode="auto">
            <a:xfrm>
              <a:off x="4908" y="1323"/>
              <a:ext cx="0" cy="397"/>
            </a:xfrm>
            <a:prstGeom prst="line">
              <a:avLst/>
            </a:prstGeom>
            <a:noFill/>
            <a:ln w="25400">
              <a:solidFill>
                <a:schemeClr val="tx2"/>
              </a:solidFill>
              <a:round/>
              <a:headEnd/>
              <a:tailEnd/>
            </a:ln>
            <a:effectLst/>
          </p:spPr>
          <p:txBody>
            <a:bodyPr wrap="none" anchor="ctr"/>
            <a:lstStyle/>
            <a:p>
              <a:endParaRPr lang="en-US"/>
            </a:p>
          </p:txBody>
        </p:sp>
        <p:sp>
          <p:nvSpPr>
            <p:cNvPr id="24618" name="Line 11"/>
            <p:cNvSpPr>
              <a:spLocks noChangeShapeType="1"/>
            </p:cNvSpPr>
            <p:nvPr/>
          </p:nvSpPr>
          <p:spPr bwMode="auto">
            <a:xfrm>
              <a:off x="1879" y="1522"/>
              <a:ext cx="3021" cy="0"/>
            </a:xfrm>
            <a:prstGeom prst="line">
              <a:avLst/>
            </a:prstGeom>
            <a:noFill/>
            <a:ln w="25400">
              <a:solidFill>
                <a:schemeClr val="tx2"/>
              </a:solidFill>
              <a:round/>
              <a:headEnd/>
              <a:tailEnd/>
            </a:ln>
            <a:effectLst/>
          </p:spPr>
          <p:txBody>
            <a:bodyPr wrap="none" anchor="ctr"/>
            <a:lstStyle/>
            <a:p>
              <a:endParaRPr lang="en-US"/>
            </a:p>
          </p:txBody>
        </p:sp>
      </p:grpSp>
      <p:sp>
        <p:nvSpPr>
          <p:cNvPr id="24582" name="Rectangle 12"/>
          <p:cNvSpPr>
            <a:spLocks noChangeArrowheads="1"/>
          </p:cNvSpPr>
          <p:nvPr/>
        </p:nvSpPr>
        <p:spPr bwMode="auto">
          <a:xfrm>
            <a:off x="5805488" y="2706688"/>
            <a:ext cx="577850" cy="515937"/>
          </a:xfrm>
          <a:prstGeom prst="rect">
            <a:avLst/>
          </a:prstGeom>
          <a:noFill/>
          <a:ln w="12700">
            <a:noFill/>
            <a:miter lim="800000"/>
            <a:headEnd/>
            <a:tailEnd/>
          </a:ln>
          <a:effectLst/>
        </p:spPr>
        <p:txBody>
          <a:bodyPr wrap="none" lIns="90488" tIns="44450" rIns="90488" bIns="44450">
            <a:spAutoFit/>
          </a:bodyPr>
          <a:lstStyle/>
          <a:p>
            <a:r>
              <a:rPr lang="en-US" altLang="en-US" sz="2800" b="1">
                <a:solidFill>
                  <a:schemeClr val="tx2"/>
                </a:solidFill>
              </a:rPr>
              <a:t>60</a:t>
            </a:r>
          </a:p>
        </p:txBody>
      </p:sp>
      <p:sp>
        <p:nvSpPr>
          <p:cNvPr id="24583" name="Rectangle 13"/>
          <p:cNvSpPr>
            <a:spLocks noChangeArrowheads="1"/>
          </p:cNvSpPr>
          <p:nvPr/>
        </p:nvSpPr>
        <p:spPr bwMode="auto">
          <a:xfrm>
            <a:off x="2787650" y="1665288"/>
            <a:ext cx="379413" cy="515937"/>
          </a:xfrm>
          <a:prstGeom prst="rect">
            <a:avLst/>
          </a:prstGeom>
          <a:noFill/>
          <a:ln w="12700">
            <a:noFill/>
            <a:miter lim="800000"/>
            <a:headEnd/>
            <a:tailEnd/>
          </a:ln>
          <a:effectLst/>
        </p:spPr>
        <p:txBody>
          <a:bodyPr wrap="none" lIns="90488" tIns="44450" rIns="90488" bIns="44450">
            <a:spAutoFit/>
          </a:bodyPr>
          <a:lstStyle/>
          <a:p>
            <a:r>
              <a:rPr lang="en-US" altLang="en-US" sz="2800" b="1">
                <a:solidFill>
                  <a:schemeClr val="tx2"/>
                </a:solidFill>
              </a:rPr>
              <a:t>0</a:t>
            </a:r>
          </a:p>
        </p:txBody>
      </p:sp>
      <p:sp>
        <p:nvSpPr>
          <p:cNvPr id="24584" name="Rectangle 14"/>
          <p:cNvSpPr>
            <a:spLocks noChangeArrowheads="1"/>
          </p:cNvSpPr>
          <p:nvPr/>
        </p:nvSpPr>
        <p:spPr bwMode="auto">
          <a:xfrm>
            <a:off x="4414838" y="1665288"/>
            <a:ext cx="379412" cy="515937"/>
          </a:xfrm>
          <a:prstGeom prst="rect">
            <a:avLst/>
          </a:prstGeom>
          <a:noFill/>
          <a:ln w="12700">
            <a:noFill/>
            <a:miter lim="800000"/>
            <a:headEnd/>
            <a:tailEnd/>
          </a:ln>
          <a:effectLst/>
        </p:spPr>
        <p:txBody>
          <a:bodyPr wrap="none" lIns="90488" tIns="44450" rIns="90488" bIns="44450">
            <a:spAutoFit/>
          </a:bodyPr>
          <a:lstStyle/>
          <a:p>
            <a:r>
              <a:rPr lang="en-US" altLang="en-US" sz="2800" b="1">
                <a:solidFill>
                  <a:schemeClr val="tx2"/>
                </a:solidFill>
              </a:rPr>
              <a:t>1</a:t>
            </a:r>
          </a:p>
        </p:txBody>
      </p:sp>
      <p:sp>
        <p:nvSpPr>
          <p:cNvPr id="24585" name="Rectangle 15"/>
          <p:cNvSpPr>
            <a:spLocks noChangeArrowheads="1"/>
          </p:cNvSpPr>
          <p:nvPr/>
        </p:nvSpPr>
        <p:spPr bwMode="auto">
          <a:xfrm>
            <a:off x="5907088" y="1665288"/>
            <a:ext cx="379412" cy="515937"/>
          </a:xfrm>
          <a:prstGeom prst="rect">
            <a:avLst/>
          </a:prstGeom>
          <a:noFill/>
          <a:ln w="12700">
            <a:noFill/>
            <a:miter lim="800000"/>
            <a:headEnd/>
            <a:tailEnd/>
          </a:ln>
          <a:effectLst/>
        </p:spPr>
        <p:txBody>
          <a:bodyPr wrap="none" lIns="90488" tIns="44450" rIns="90488" bIns="44450">
            <a:spAutoFit/>
          </a:bodyPr>
          <a:lstStyle/>
          <a:p>
            <a:r>
              <a:rPr lang="en-US" altLang="en-US" sz="2800" b="1">
                <a:solidFill>
                  <a:schemeClr val="tx2"/>
                </a:solidFill>
              </a:rPr>
              <a:t>2</a:t>
            </a:r>
          </a:p>
        </p:txBody>
      </p:sp>
      <p:sp>
        <p:nvSpPr>
          <p:cNvPr id="24586" name="Rectangle 16"/>
          <p:cNvSpPr>
            <a:spLocks noChangeArrowheads="1"/>
          </p:cNvSpPr>
          <p:nvPr/>
        </p:nvSpPr>
        <p:spPr bwMode="auto">
          <a:xfrm>
            <a:off x="7610475" y="1665288"/>
            <a:ext cx="379413" cy="515937"/>
          </a:xfrm>
          <a:prstGeom prst="rect">
            <a:avLst/>
          </a:prstGeom>
          <a:noFill/>
          <a:ln w="12700">
            <a:noFill/>
            <a:miter lim="800000"/>
            <a:headEnd/>
            <a:tailEnd/>
          </a:ln>
          <a:effectLst/>
        </p:spPr>
        <p:txBody>
          <a:bodyPr wrap="none" lIns="90488" tIns="44450" rIns="90488" bIns="44450">
            <a:spAutoFit/>
          </a:bodyPr>
          <a:lstStyle/>
          <a:p>
            <a:r>
              <a:rPr lang="en-US" altLang="en-US" sz="2800" b="1">
                <a:solidFill>
                  <a:schemeClr val="tx2"/>
                </a:solidFill>
              </a:rPr>
              <a:t>3</a:t>
            </a:r>
          </a:p>
        </p:txBody>
      </p:sp>
      <p:sp>
        <p:nvSpPr>
          <p:cNvPr id="24587" name="Rectangle 17"/>
          <p:cNvSpPr>
            <a:spLocks noChangeArrowheads="1"/>
          </p:cNvSpPr>
          <p:nvPr/>
        </p:nvSpPr>
        <p:spPr bwMode="auto">
          <a:xfrm>
            <a:off x="3387725" y="1828800"/>
            <a:ext cx="53975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24588" name="Rectangle 18"/>
          <p:cNvSpPr>
            <a:spLocks noChangeArrowheads="1"/>
          </p:cNvSpPr>
          <p:nvPr/>
        </p:nvSpPr>
        <p:spPr bwMode="auto">
          <a:xfrm>
            <a:off x="496888" y="2706688"/>
            <a:ext cx="736600" cy="515937"/>
          </a:xfrm>
          <a:prstGeom prst="rect">
            <a:avLst/>
          </a:prstGeom>
          <a:noFill/>
          <a:ln w="12700">
            <a:noFill/>
            <a:miter lim="800000"/>
            <a:headEnd/>
            <a:tailEnd/>
          </a:ln>
          <a:effectLst/>
        </p:spPr>
        <p:txBody>
          <a:bodyPr wrap="none" lIns="90488" tIns="44450" rIns="90488" bIns="44450">
            <a:spAutoFit/>
          </a:bodyPr>
          <a:lstStyle/>
          <a:p>
            <a:r>
              <a:rPr lang="en-US" altLang="en-US" sz="2800" b="1"/>
              <a:t>CF</a:t>
            </a:r>
            <a:r>
              <a:rPr lang="en-US" altLang="en-US" sz="2800" b="1" baseline="-25000"/>
              <a:t>t</a:t>
            </a:r>
          </a:p>
        </p:txBody>
      </p:sp>
      <p:sp>
        <p:nvSpPr>
          <p:cNvPr id="24589" name="Rectangle 19"/>
          <p:cNvSpPr>
            <a:spLocks noChangeArrowheads="1"/>
          </p:cNvSpPr>
          <p:nvPr/>
        </p:nvSpPr>
        <p:spPr bwMode="auto">
          <a:xfrm>
            <a:off x="496888" y="4054475"/>
            <a:ext cx="2100262" cy="515938"/>
          </a:xfrm>
          <a:prstGeom prst="rect">
            <a:avLst/>
          </a:prstGeom>
          <a:noFill/>
          <a:ln w="12700">
            <a:noFill/>
            <a:miter lim="800000"/>
            <a:headEnd/>
            <a:tailEnd/>
          </a:ln>
          <a:effectLst/>
        </p:spPr>
        <p:txBody>
          <a:bodyPr wrap="none" lIns="90488" tIns="44450" rIns="90488" bIns="44450">
            <a:spAutoFit/>
          </a:bodyPr>
          <a:lstStyle/>
          <a:p>
            <a:r>
              <a:rPr lang="en-US" altLang="en-US" sz="2800" b="1"/>
              <a:t>Cumulative</a:t>
            </a:r>
          </a:p>
        </p:txBody>
      </p:sp>
      <p:sp>
        <p:nvSpPr>
          <p:cNvPr id="24590" name="Rectangle 20"/>
          <p:cNvSpPr>
            <a:spLocks noChangeArrowheads="1"/>
          </p:cNvSpPr>
          <p:nvPr/>
        </p:nvSpPr>
        <p:spPr bwMode="auto">
          <a:xfrm>
            <a:off x="2541588" y="4054475"/>
            <a:ext cx="895350" cy="515938"/>
          </a:xfrm>
          <a:prstGeom prst="rect">
            <a:avLst/>
          </a:prstGeom>
          <a:noFill/>
          <a:ln w="12700">
            <a:noFill/>
            <a:miter lim="800000"/>
            <a:headEnd/>
            <a:tailEnd/>
          </a:ln>
          <a:effectLst/>
        </p:spPr>
        <p:txBody>
          <a:bodyPr wrap="none" lIns="90488" tIns="44450" rIns="90488" bIns="44450">
            <a:spAutoFit/>
          </a:bodyPr>
          <a:lstStyle/>
          <a:p>
            <a:r>
              <a:rPr lang="en-US" altLang="en-US" sz="2800" b="1"/>
              <a:t>-100</a:t>
            </a:r>
          </a:p>
        </p:txBody>
      </p:sp>
      <p:sp>
        <p:nvSpPr>
          <p:cNvPr id="24591" name="Rectangle 21"/>
          <p:cNvSpPr>
            <a:spLocks noChangeArrowheads="1"/>
          </p:cNvSpPr>
          <p:nvPr/>
        </p:nvSpPr>
        <p:spPr bwMode="auto">
          <a:xfrm>
            <a:off x="4192588" y="4054475"/>
            <a:ext cx="1192212" cy="515938"/>
          </a:xfrm>
          <a:prstGeom prst="rect">
            <a:avLst/>
          </a:prstGeom>
          <a:noFill/>
          <a:ln w="12700">
            <a:noFill/>
            <a:miter lim="800000"/>
            <a:headEnd/>
            <a:tailEnd/>
          </a:ln>
          <a:effectLst/>
        </p:spPr>
        <p:txBody>
          <a:bodyPr wrap="none" lIns="90488" tIns="44450" rIns="90488" bIns="44450">
            <a:spAutoFit/>
          </a:bodyPr>
          <a:lstStyle/>
          <a:p>
            <a:r>
              <a:rPr lang="en-US" altLang="en-US" sz="2800" b="1"/>
              <a:t>-90.91</a:t>
            </a:r>
          </a:p>
        </p:txBody>
      </p:sp>
      <p:sp>
        <p:nvSpPr>
          <p:cNvPr id="24592" name="Oval 22"/>
          <p:cNvSpPr>
            <a:spLocks noChangeArrowheads="1"/>
          </p:cNvSpPr>
          <p:nvPr/>
        </p:nvSpPr>
        <p:spPr bwMode="auto">
          <a:xfrm>
            <a:off x="5734050" y="3971925"/>
            <a:ext cx="1085850" cy="590550"/>
          </a:xfrm>
          <a:prstGeom prst="ellipse">
            <a:avLst/>
          </a:prstGeom>
          <a:solidFill>
            <a:schemeClr val="folHlink"/>
          </a:solidFill>
          <a:ln w="12700">
            <a:noFill/>
            <a:round/>
            <a:headEnd/>
            <a:tailEnd/>
          </a:ln>
          <a:effectLst/>
        </p:spPr>
        <p:txBody>
          <a:bodyPr wrap="none" anchor="ctr"/>
          <a:lstStyle/>
          <a:p>
            <a:pPr eaLnBrk="1" hangingPunct="1"/>
            <a:endParaRPr lang="en-US" altLang="en-US"/>
          </a:p>
        </p:txBody>
      </p:sp>
      <p:sp>
        <p:nvSpPr>
          <p:cNvPr id="24593" name="Rectangle 23"/>
          <p:cNvSpPr>
            <a:spLocks noChangeArrowheads="1"/>
          </p:cNvSpPr>
          <p:nvPr/>
        </p:nvSpPr>
        <p:spPr bwMode="auto">
          <a:xfrm>
            <a:off x="5681663" y="4054475"/>
            <a:ext cx="1192212" cy="515938"/>
          </a:xfrm>
          <a:prstGeom prst="rect">
            <a:avLst/>
          </a:prstGeom>
          <a:noFill/>
          <a:ln w="12700">
            <a:noFill/>
            <a:miter lim="800000"/>
            <a:headEnd/>
            <a:tailEnd/>
          </a:ln>
          <a:effectLst/>
        </p:spPr>
        <p:txBody>
          <a:bodyPr wrap="none" lIns="90488" tIns="44450" rIns="90488" bIns="44450">
            <a:spAutoFit/>
          </a:bodyPr>
          <a:lstStyle/>
          <a:p>
            <a:r>
              <a:rPr lang="en-US" altLang="en-US" sz="2800" b="1"/>
              <a:t>-41.32</a:t>
            </a:r>
          </a:p>
        </p:txBody>
      </p:sp>
      <p:sp>
        <p:nvSpPr>
          <p:cNvPr id="24594" name="Rectangle 24"/>
          <p:cNvSpPr>
            <a:spLocks noChangeArrowheads="1"/>
          </p:cNvSpPr>
          <p:nvPr/>
        </p:nvSpPr>
        <p:spPr bwMode="auto">
          <a:xfrm>
            <a:off x="7516813" y="4054475"/>
            <a:ext cx="1073150" cy="515938"/>
          </a:xfrm>
          <a:prstGeom prst="rect">
            <a:avLst/>
          </a:prstGeom>
          <a:noFill/>
          <a:ln w="12700">
            <a:noFill/>
            <a:miter lim="800000"/>
            <a:headEnd/>
            <a:tailEnd/>
          </a:ln>
          <a:effectLst/>
        </p:spPr>
        <p:txBody>
          <a:bodyPr wrap="none" lIns="90488" tIns="44450" rIns="90488" bIns="44450">
            <a:spAutoFit/>
          </a:bodyPr>
          <a:lstStyle/>
          <a:p>
            <a:r>
              <a:rPr lang="en-US" altLang="en-US" sz="2800" b="1"/>
              <a:t>18.79</a:t>
            </a:r>
          </a:p>
        </p:txBody>
      </p:sp>
      <p:sp>
        <p:nvSpPr>
          <p:cNvPr id="24595" name="Rectangle 25"/>
          <p:cNvSpPr>
            <a:spLocks noChangeArrowheads="1"/>
          </p:cNvSpPr>
          <p:nvPr/>
        </p:nvSpPr>
        <p:spPr bwMode="auto">
          <a:xfrm>
            <a:off x="496888" y="4657725"/>
            <a:ext cx="2120900" cy="857250"/>
          </a:xfrm>
          <a:prstGeom prst="rect">
            <a:avLst/>
          </a:prstGeom>
          <a:noFill/>
          <a:ln w="12700">
            <a:noFill/>
            <a:miter lim="800000"/>
            <a:headEnd/>
            <a:tailEnd/>
          </a:ln>
          <a:effectLst/>
        </p:spPr>
        <p:txBody>
          <a:bodyPr wrap="none" lIns="90488" tIns="44450" rIns="90488" bIns="44450">
            <a:spAutoFit/>
          </a:bodyPr>
          <a:lstStyle/>
          <a:p>
            <a:pPr>
              <a:lnSpc>
                <a:spcPct val="90000"/>
              </a:lnSpc>
            </a:pPr>
            <a:r>
              <a:rPr lang="en-US" altLang="en-US" sz="2800" b="1"/>
              <a:t>Discounted</a:t>
            </a:r>
          </a:p>
          <a:p>
            <a:pPr>
              <a:lnSpc>
                <a:spcPct val="90000"/>
              </a:lnSpc>
            </a:pPr>
            <a:r>
              <a:rPr lang="en-US" altLang="en-US" sz="2800" b="1"/>
              <a:t>payback</a:t>
            </a:r>
          </a:p>
        </p:txBody>
      </p:sp>
      <p:sp>
        <p:nvSpPr>
          <p:cNvPr id="24596" name="AutoShape 26"/>
          <p:cNvSpPr>
            <a:spLocks noChangeArrowheads="1"/>
          </p:cNvSpPr>
          <p:nvPr/>
        </p:nvSpPr>
        <p:spPr bwMode="auto">
          <a:xfrm>
            <a:off x="5405438" y="4864100"/>
            <a:ext cx="917575" cy="419100"/>
          </a:xfrm>
          <a:prstGeom prst="roundRect">
            <a:avLst>
              <a:gd name="adj" fmla="val 12495"/>
            </a:avLst>
          </a:prstGeom>
          <a:solidFill>
            <a:srgbClr val="E3BEFF"/>
          </a:solidFill>
          <a:ln w="12700">
            <a:noFill/>
            <a:round/>
            <a:headEnd/>
            <a:tailEnd/>
          </a:ln>
          <a:effectLst/>
        </p:spPr>
        <p:txBody>
          <a:bodyPr wrap="none" anchor="ctr"/>
          <a:lstStyle/>
          <a:p>
            <a:pPr eaLnBrk="1" hangingPunct="1"/>
            <a:endParaRPr lang="en-US" altLang="en-US"/>
          </a:p>
        </p:txBody>
      </p:sp>
      <p:sp>
        <p:nvSpPr>
          <p:cNvPr id="24597" name="Rectangle 27"/>
          <p:cNvSpPr>
            <a:spLocks noChangeArrowheads="1"/>
          </p:cNvSpPr>
          <p:nvPr/>
        </p:nvSpPr>
        <p:spPr bwMode="auto">
          <a:xfrm>
            <a:off x="6951663" y="4864100"/>
            <a:ext cx="1447800" cy="417513"/>
          </a:xfrm>
          <a:prstGeom prst="rect">
            <a:avLst/>
          </a:prstGeom>
          <a:solidFill>
            <a:schemeClr val="accent1"/>
          </a:solidFill>
          <a:ln w="12700">
            <a:noFill/>
            <a:miter lim="800000"/>
            <a:headEnd/>
            <a:tailEnd/>
          </a:ln>
          <a:effectLst/>
        </p:spPr>
        <p:txBody>
          <a:bodyPr wrap="none" anchor="ctr"/>
          <a:lstStyle/>
          <a:p>
            <a:pPr eaLnBrk="1" hangingPunct="1"/>
            <a:endParaRPr lang="en-US" altLang="en-US"/>
          </a:p>
        </p:txBody>
      </p:sp>
      <p:sp>
        <p:nvSpPr>
          <p:cNvPr id="24598" name="AutoShape 28"/>
          <p:cNvSpPr>
            <a:spLocks noChangeArrowheads="1"/>
          </p:cNvSpPr>
          <p:nvPr/>
        </p:nvSpPr>
        <p:spPr bwMode="auto">
          <a:xfrm>
            <a:off x="4338638" y="4864100"/>
            <a:ext cx="984250" cy="417513"/>
          </a:xfrm>
          <a:prstGeom prst="roundRect">
            <a:avLst>
              <a:gd name="adj" fmla="val 12495"/>
            </a:avLst>
          </a:prstGeom>
          <a:solidFill>
            <a:schemeClr val="folHlink"/>
          </a:solidFill>
          <a:ln w="12700">
            <a:noFill/>
            <a:round/>
            <a:headEnd/>
            <a:tailEnd/>
          </a:ln>
          <a:effectLst/>
        </p:spPr>
        <p:txBody>
          <a:bodyPr wrap="none" anchor="ctr"/>
          <a:lstStyle/>
          <a:p>
            <a:pPr eaLnBrk="1" hangingPunct="1"/>
            <a:endParaRPr lang="en-US" altLang="en-US"/>
          </a:p>
        </p:txBody>
      </p:sp>
      <p:sp>
        <p:nvSpPr>
          <p:cNvPr id="24599" name="Rectangle 29"/>
          <p:cNvSpPr>
            <a:spLocks noChangeArrowheads="1"/>
          </p:cNvSpPr>
          <p:nvPr/>
        </p:nvSpPr>
        <p:spPr bwMode="auto">
          <a:xfrm>
            <a:off x="3051175" y="4797425"/>
            <a:ext cx="5351463" cy="576263"/>
          </a:xfrm>
          <a:prstGeom prst="rect">
            <a:avLst/>
          </a:prstGeom>
          <a:noFill/>
          <a:ln w="12700">
            <a:noFill/>
            <a:miter lim="800000"/>
            <a:headEnd/>
            <a:tailEnd/>
          </a:ln>
          <a:effectLst/>
        </p:spPr>
        <p:txBody>
          <a:bodyPr wrap="none" lIns="90488" tIns="44450" rIns="90488" bIns="44450">
            <a:spAutoFit/>
          </a:bodyPr>
          <a:lstStyle/>
          <a:p>
            <a:r>
              <a:rPr lang="en-US" altLang="en-US" sz="2800" b="1"/>
              <a:t>2      +   41.32/60.11   =   </a:t>
            </a:r>
            <a:r>
              <a:rPr lang="en-US" altLang="en-US" sz="3200" b="1"/>
              <a:t>2.7</a:t>
            </a:r>
            <a:r>
              <a:rPr lang="en-US" altLang="en-US" sz="2800" b="1"/>
              <a:t> yrs</a:t>
            </a:r>
          </a:p>
        </p:txBody>
      </p:sp>
      <p:sp>
        <p:nvSpPr>
          <p:cNvPr id="24600" name="Rectangle 30"/>
          <p:cNvSpPr>
            <a:spLocks noChangeArrowheads="1"/>
          </p:cNvSpPr>
          <p:nvPr/>
        </p:nvSpPr>
        <p:spPr bwMode="auto">
          <a:xfrm>
            <a:off x="563563" y="690563"/>
            <a:ext cx="4268787" cy="533400"/>
          </a:xfrm>
          <a:prstGeom prst="rect">
            <a:avLst/>
          </a:prstGeom>
          <a:solidFill>
            <a:schemeClr val="accent1"/>
          </a:solidFill>
          <a:ln w="12700">
            <a:noFill/>
            <a:miter lim="800000"/>
            <a:headEnd/>
            <a:tailEnd/>
          </a:ln>
          <a:effectLst/>
        </p:spPr>
        <p:txBody>
          <a:bodyPr wrap="none" anchor="ctr"/>
          <a:lstStyle/>
          <a:p>
            <a:pPr eaLnBrk="1" hangingPunct="1"/>
            <a:endParaRPr lang="en-US" altLang="en-US"/>
          </a:p>
        </p:txBody>
      </p:sp>
      <p:sp>
        <p:nvSpPr>
          <p:cNvPr id="24601" name="Rectangle 31"/>
          <p:cNvSpPr>
            <a:spLocks noChangeArrowheads="1"/>
          </p:cNvSpPr>
          <p:nvPr/>
        </p:nvSpPr>
        <p:spPr bwMode="auto">
          <a:xfrm>
            <a:off x="609600" y="304800"/>
            <a:ext cx="7753350" cy="1063625"/>
          </a:xfrm>
          <a:prstGeom prst="rect">
            <a:avLst/>
          </a:prstGeom>
          <a:noFill/>
          <a:ln w="12700">
            <a:noFill/>
            <a:miter lim="800000"/>
            <a:headEnd/>
            <a:tailEnd/>
          </a:ln>
          <a:effectLst/>
        </p:spPr>
        <p:txBody>
          <a:bodyPr lIns="90488" tIns="44450" rIns="90488" bIns="44450">
            <a:spAutoFit/>
          </a:bodyPr>
          <a:lstStyle/>
          <a:p>
            <a:r>
              <a:rPr lang="en-US" altLang="en-US" sz="3200" b="1"/>
              <a:t>Discounted Payback:  Uses discounted</a:t>
            </a:r>
          </a:p>
          <a:p>
            <a:r>
              <a:rPr lang="en-US" altLang="en-US" sz="3200" b="1"/>
              <a:t>rather than raw CFs.</a:t>
            </a:r>
          </a:p>
        </p:txBody>
      </p:sp>
      <p:sp>
        <p:nvSpPr>
          <p:cNvPr id="24602" name="Rectangle 32"/>
          <p:cNvSpPr>
            <a:spLocks noChangeArrowheads="1"/>
          </p:cNvSpPr>
          <p:nvPr/>
        </p:nvSpPr>
        <p:spPr bwMode="auto">
          <a:xfrm>
            <a:off x="496888" y="3368675"/>
            <a:ext cx="1209675" cy="515938"/>
          </a:xfrm>
          <a:prstGeom prst="rect">
            <a:avLst/>
          </a:prstGeom>
          <a:noFill/>
          <a:ln w="12700">
            <a:noFill/>
            <a:miter lim="800000"/>
            <a:headEnd/>
            <a:tailEnd/>
          </a:ln>
          <a:effectLst/>
        </p:spPr>
        <p:txBody>
          <a:bodyPr wrap="none" lIns="90488" tIns="44450" rIns="90488" bIns="44450">
            <a:spAutoFit/>
          </a:bodyPr>
          <a:lstStyle/>
          <a:p>
            <a:r>
              <a:rPr lang="en-US" altLang="en-US" sz="2800" b="1"/>
              <a:t>PVCF</a:t>
            </a:r>
            <a:r>
              <a:rPr lang="en-US" altLang="en-US" sz="2800" b="1" baseline="-25000"/>
              <a:t>t</a:t>
            </a:r>
          </a:p>
        </p:txBody>
      </p:sp>
      <p:sp>
        <p:nvSpPr>
          <p:cNvPr id="24603" name="Rectangle 33"/>
          <p:cNvSpPr>
            <a:spLocks noChangeArrowheads="1"/>
          </p:cNvSpPr>
          <p:nvPr/>
        </p:nvSpPr>
        <p:spPr bwMode="auto">
          <a:xfrm>
            <a:off x="2541588" y="3368675"/>
            <a:ext cx="895350" cy="515938"/>
          </a:xfrm>
          <a:prstGeom prst="rect">
            <a:avLst/>
          </a:prstGeom>
          <a:noFill/>
          <a:ln w="12700">
            <a:noFill/>
            <a:miter lim="800000"/>
            <a:headEnd/>
            <a:tailEnd/>
          </a:ln>
          <a:effectLst/>
        </p:spPr>
        <p:txBody>
          <a:bodyPr wrap="none" lIns="90488" tIns="44450" rIns="90488" bIns="44450">
            <a:spAutoFit/>
          </a:bodyPr>
          <a:lstStyle/>
          <a:p>
            <a:r>
              <a:rPr lang="en-US" altLang="en-US" sz="2800" b="1"/>
              <a:t>-100</a:t>
            </a:r>
          </a:p>
        </p:txBody>
      </p:sp>
      <p:sp>
        <p:nvSpPr>
          <p:cNvPr id="24604" name="Rectangle 34"/>
          <p:cNvSpPr>
            <a:spLocks noChangeArrowheads="1"/>
          </p:cNvSpPr>
          <p:nvPr/>
        </p:nvSpPr>
        <p:spPr bwMode="auto">
          <a:xfrm>
            <a:off x="2541588" y="2706688"/>
            <a:ext cx="895350" cy="515937"/>
          </a:xfrm>
          <a:prstGeom prst="rect">
            <a:avLst/>
          </a:prstGeom>
          <a:noFill/>
          <a:ln w="12700">
            <a:noFill/>
            <a:miter lim="800000"/>
            <a:headEnd/>
            <a:tailEnd/>
          </a:ln>
          <a:effectLst/>
        </p:spPr>
        <p:txBody>
          <a:bodyPr wrap="none" lIns="90488" tIns="44450" rIns="90488" bIns="44450">
            <a:spAutoFit/>
          </a:bodyPr>
          <a:lstStyle/>
          <a:p>
            <a:r>
              <a:rPr lang="en-US" altLang="en-US" sz="2800" b="1"/>
              <a:t>-100</a:t>
            </a:r>
          </a:p>
        </p:txBody>
      </p:sp>
      <p:sp>
        <p:nvSpPr>
          <p:cNvPr id="24605" name="Rectangle 35"/>
          <p:cNvSpPr>
            <a:spLocks noChangeArrowheads="1"/>
          </p:cNvSpPr>
          <p:nvPr/>
        </p:nvSpPr>
        <p:spPr bwMode="auto">
          <a:xfrm>
            <a:off x="3414713" y="1958975"/>
            <a:ext cx="893762" cy="515938"/>
          </a:xfrm>
          <a:prstGeom prst="rect">
            <a:avLst/>
          </a:prstGeom>
          <a:noFill/>
          <a:ln w="12700">
            <a:noFill/>
            <a:miter lim="800000"/>
            <a:headEnd/>
            <a:tailEnd/>
          </a:ln>
          <a:effectLst/>
        </p:spPr>
        <p:txBody>
          <a:bodyPr wrap="none" lIns="90488" tIns="44450" rIns="90488" bIns="44450">
            <a:spAutoFit/>
          </a:bodyPr>
          <a:lstStyle/>
          <a:p>
            <a:r>
              <a:rPr lang="en-US" altLang="en-US" sz="2800" b="1"/>
              <a:t>10%</a:t>
            </a:r>
          </a:p>
        </p:txBody>
      </p:sp>
      <p:sp>
        <p:nvSpPr>
          <p:cNvPr id="24606" name="Rectangle 36"/>
          <p:cNvSpPr>
            <a:spLocks noChangeArrowheads="1"/>
          </p:cNvSpPr>
          <p:nvPr/>
        </p:nvSpPr>
        <p:spPr bwMode="auto">
          <a:xfrm>
            <a:off x="4508500" y="3368675"/>
            <a:ext cx="874713" cy="515938"/>
          </a:xfrm>
          <a:prstGeom prst="rect">
            <a:avLst/>
          </a:prstGeom>
          <a:noFill/>
          <a:ln w="12700">
            <a:noFill/>
            <a:miter lim="800000"/>
            <a:headEnd/>
            <a:tailEnd/>
          </a:ln>
          <a:effectLst/>
        </p:spPr>
        <p:txBody>
          <a:bodyPr wrap="none" lIns="90488" tIns="44450" rIns="90488" bIns="44450">
            <a:spAutoFit/>
          </a:bodyPr>
          <a:lstStyle/>
          <a:p>
            <a:r>
              <a:rPr lang="en-US" altLang="en-US" sz="2800" b="1"/>
              <a:t>9.09</a:t>
            </a:r>
          </a:p>
        </p:txBody>
      </p:sp>
      <p:sp>
        <p:nvSpPr>
          <p:cNvPr id="24607" name="Rectangle 37"/>
          <p:cNvSpPr>
            <a:spLocks noChangeArrowheads="1"/>
          </p:cNvSpPr>
          <p:nvPr/>
        </p:nvSpPr>
        <p:spPr bwMode="auto">
          <a:xfrm>
            <a:off x="5799138" y="3368675"/>
            <a:ext cx="1073150" cy="515938"/>
          </a:xfrm>
          <a:prstGeom prst="rect">
            <a:avLst/>
          </a:prstGeom>
          <a:noFill/>
          <a:ln w="12700">
            <a:noFill/>
            <a:miter lim="800000"/>
            <a:headEnd/>
            <a:tailEnd/>
          </a:ln>
          <a:effectLst/>
        </p:spPr>
        <p:txBody>
          <a:bodyPr wrap="none" lIns="90488" tIns="44450" rIns="90488" bIns="44450">
            <a:spAutoFit/>
          </a:bodyPr>
          <a:lstStyle/>
          <a:p>
            <a:r>
              <a:rPr lang="en-US" altLang="en-US" sz="2800" b="1"/>
              <a:t>49.59</a:t>
            </a:r>
          </a:p>
        </p:txBody>
      </p:sp>
      <p:sp>
        <p:nvSpPr>
          <p:cNvPr id="24608" name="Oval 38"/>
          <p:cNvSpPr>
            <a:spLocks noChangeArrowheads="1"/>
          </p:cNvSpPr>
          <p:nvPr/>
        </p:nvSpPr>
        <p:spPr bwMode="auto">
          <a:xfrm>
            <a:off x="7496175" y="3376613"/>
            <a:ext cx="1076325" cy="439737"/>
          </a:xfrm>
          <a:prstGeom prst="ellipse">
            <a:avLst/>
          </a:prstGeom>
          <a:solidFill>
            <a:srgbClr val="E3BEFF"/>
          </a:solidFill>
          <a:ln w="12700">
            <a:noFill/>
            <a:round/>
            <a:headEnd/>
            <a:tailEnd/>
          </a:ln>
          <a:effectLst/>
        </p:spPr>
        <p:txBody>
          <a:bodyPr wrap="none" anchor="ctr"/>
          <a:lstStyle/>
          <a:p>
            <a:pPr eaLnBrk="1" hangingPunct="1"/>
            <a:endParaRPr lang="en-US" altLang="en-US"/>
          </a:p>
        </p:txBody>
      </p:sp>
      <p:sp>
        <p:nvSpPr>
          <p:cNvPr id="24609" name="Rectangle 39"/>
          <p:cNvSpPr>
            <a:spLocks noChangeArrowheads="1"/>
          </p:cNvSpPr>
          <p:nvPr/>
        </p:nvSpPr>
        <p:spPr bwMode="auto">
          <a:xfrm>
            <a:off x="7516813" y="3368675"/>
            <a:ext cx="1073150" cy="515938"/>
          </a:xfrm>
          <a:prstGeom prst="rect">
            <a:avLst/>
          </a:prstGeom>
          <a:noFill/>
          <a:ln w="12700">
            <a:noFill/>
            <a:miter lim="800000"/>
            <a:headEnd/>
            <a:tailEnd/>
          </a:ln>
          <a:effectLst/>
        </p:spPr>
        <p:txBody>
          <a:bodyPr wrap="none" lIns="90488" tIns="44450" rIns="90488" bIns="44450">
            <a:spAutoFit/>
          </a:bodyPr>
          <a:lstStyle/>
          <a:p>
            <a:r>
              <a:rPr lang="en-US" altLang="en-US" sz="2800" b="1"/>
              <a:t>60.11</a:t>
            </a:r>
          </a:p>
        </p:txBody>
      </p:sp>
      <p:sp>
        <p:nvSpPr>
          <p:cNvPr id="24610" name="Rectangle 40"/>
          <p:cNvSpPr>
            <a:spLocks noChangeArrowheads="1"/>
          </p:cNvSpPr>
          <p:nvPr/>
        </p:nvSpPr>
        <p:spPr bwMode="auto">
          <a:xfrm>
            <a:off x="2517775" y="4841875"/>
            <a:ext cx="388938" cy="515938"/>
          </a:xfrm>
          <a:prstGeom prst="rect">
            <a:avLst/>
          </a:prstGeom>
          <a:noFill/>
          <a:ln w="12700">
            <a:noFill/>
            <a:miter lim="800000"/>
            <a:headEnd/>
            <a:tailEnd/>
          </a:ln>
          <a:effectLst/>
        </p:spPr>
        <p:txBody>
          <a:bodyPr wrap="none" lIns="90488" tIns="44450" rIns="90488" bIns="44450">
            <a:spAutoFit/>
          </a:bodyPr>
          <a:lstStyle/>
          <a:p>
            <a:r>
              <a:rPr lang="en-US" altLang="en-US" sz="2800" b="1"/>
              <a:t>=</a:t>
            </a:r>
          </a:p>
        </p:txBody>
      </p:sp>
      <p:sp>
        <p:nvSpPr>
          <p:cNvPr id="24611" name="Rectangle 41"/>
          <p:cNvSpPr>
            <a:spLocks noChangeArrowheads="1"/>
          </p:cNvSpPr>
          <p:nvPr/>
        </p:nvSpPr>
        <p:spPr bwMode="auto">
          <a:xfrm>
            <a:off x="577850" y="5564188"/>
            <a:ext cx="7635875" cy="601662"/>
          </a:xfrm>
          <a:prstGeom prst="rect">
            <a:avLst/>
          </a:prstGeom>
          <a:solidFill>
            <a:schemeClr val="folHlink"/>
          </a:solidFill>
          <a:ln w="25400">
            <a:solidFill>
              <a:schemeClr val="hlink"/>
            </a:solidFill>
            <a:miter lim="800000"/>
            <a:headEnd/>
            <a:tailEnd/>
          </a:ln>
          <a:effectLst/>
        </p:spPr>
        <p:txBody>
          <a:bodyPr wrap="none" lIns="90488" tIns="44450" rIns="90488" bIns="44450">
            <a:spAutoFit/>
          </a:bodyPr>
          <a:lstStyle/>
          <a:p>
            <a:r>
              <a:rPr lang="en-US" altLang="en-US" sz="3200" b="1"/>
              <a:t>Recover invest. + cap. costs in 2.7 yrs.</a:t>
            </a:r>
          </a:p>
        </p:txBody>
      </p:sp>
      <p:sp>
        <p:nvSpPr>
          <p:cNvPr id="24612" name="Line 42"/>
          <p:cNvSpPr>
            <a:spLocks noChangeShapeType="1"/>
          </p:cNvSpPr>
          <p:nvPr/>
        </p:nvSpPr>
        <p:spPr bwMode="auto">
          <a:xfrm>
            <a:off x="7162800" y="2184400"/>
            <a:ext cx="0" cy="431800"/>
          </a:xfrm>
          <a:prstGeom prst="line">
            <a:avLst/>
          </a:prstGeom>
          <a:noFill/>
          <a:ln w="25400">
            <a:solidFill>
              <a:schemeClr val="tx1"/>
            </a:solidFill>
            <a:round/>
            <a:headEnd/>
            <a:tailEnd/>
          </a:ln>
          <a:effectLst/>
        </p:spPr>
        <p:txBody>
          <a:bodyPr wrap="none" anchor="ctr"/>
          <a:lstStyle/>
          <a:p>
            <a:endParaRPr lang="en-US"/>
          </a:p>
        </p:txBody>
      </p:sp>
      <p:sp>
        <p:nvSpPr>
          <p:cNvPr id="24613" name="Line 43"/>
          <p:cNvSpPr>
            <a:spLocks noChangeShapeType="1"/>
          </p:cNvSpPr>
          <p:nvPr/>
        </p:nvSpPr>
        <p:spPr bwMode="auto">
          <a:xfrm flipV="1">
            <a:off x="7162800" y="2755900"/>
            <a:ext cx="0" cy="1879600"/>
          </a:xfrm>
          <a:prstGeom prst="line">
            <a:avLst/>
          </a:prstGeom>
          <a:noFill/>
          <a:ln w="50800">
            <a:solidFill>
              <a:schemeClr val="hlink"/>
            </a:solidFill>
            <a:round/>
            <a:headEnd/>
            <a:tailEnd type="triangle" w="med" len="med"/>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noChangeArrowheads="1"/>
          </p:cNvSpPr>
          <p:nvPr>
            <p:ph type="title"/>
          </p:nvPr>
        </p:nvSpPr>
        <p:spPr/>
        <p:txBody>
          <a:bodyPr/>
          <a:lstStyle/>
          <a:p>
            <a:pPr eaLnBrk="1" hangingPunct="1"/>
            <a:r>
              <a:rPr lang="en-US" altLang="en-US" smtClean="0"/>
              <a:t>Justification</a:t>
            </a:r>
          </a:p>
        </p:txBody>
      </p:sp>
      <p:sp>
        <p:nvSpPr>
          <p:cNvPr id="122882" name="Rectangle 3"/>
          <p:cNvSpPr>
            <a:spLocks noGrp="1" noChangeArrowheads="1"/>
          </p:cNvSpPr>
          <p:nvPr>
            <p:ph type="body" idx="4294967295"/>
          </p:nvPr>
        </p:nvSpPr>
        <p:spPr>
          <a:xfrm>
            <a:off x="0" y="1600200"/>
            <a:ext cx="8229600" cy="4530725"/>
          </a:xfrm>
        </p:spPr>
        <p:txBody>
          <a:bodyPr/>
          <a:lstStyle/>
          <a:p>
            <a:pPr eaLnBrk="1" hangingPunct="1"/>
            <a:r>
              <a:rPr lang="en-US" altLang="en-US" smtClean="0"/>
              <a:t>Better evacuation of MS, SKO and HSD ex-Koyali.</a:t>
            </a:r>
          </a:p>
          <a:p>
            <a:pPr eaLnBrk="1" hangingPunct="1"/>
            <a:r>
              <a:rPr lang="en-US" altLang="en-US" smtClean="0"/>
              <a:t>Reduce logistic cost and help in positioning IOC’s products in Central India at competitive cost .</a:t>
            </a:r>
          </a:p>
          <a:p>
            <a:pPr eaLnBrk="1" hangingPunct="1"/>
            <a:r>
              <a:rPr lang="en-US" altLang="en-US" smtClean="0"/>
              <a:t>The pipeline would act as an entry barrier to private oil companies from laying Central India pipeline.</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noChangeArrowheads="1"/>
          </p:cNvSpPr>
          <p:nvPr>
            <p:ph type="title"/>
          </p:nvPr>
        </p:nvSpPr>
        <p:spPr/>
        <p:txBody>
          <a:bodyPr/>
          <a:lstStyle/>
          <a:p>
            <a:pPr eaLnBrk="1" hangingPunct="1"/>
            <a:r>
              <a:rPr lang="en-US" altLang="en-US" smtClean="0"/>
              <a:t>Financial Appraisal</a:t>
            </a:r>
          </a:p>
        </p:txBody>
      </p:sp>
      <p:sp>
        <p:nvSpPr>
          <p:cNvPr id="123906" name="Rectangle 3"/>
          <p:cNvSpPr>
            <a:spLocks noGrp="1" noChangeArrowheads="1"/>
          </p:cNvSpPr>
          <p:nvPr>
            <p:ph type="body" idx="4294967295"/>
          </p:nvPr>
        </p:nvSpPr>
        <p:spPr>
          <a:xfrm>
            <a:off x="0" y="1600200"/>
            <a:ext cx="8229600" cy="4530725"/>
          </a:xfrm>
        </p:spPr>
        <p:txBody>
          <a:bodyPr/>
          <a:lstStyle/>
          <a:p>
            <a:pPr eaLnBrk="1" hangingPunct="1"/>
            <a:r>
              <a:rPr lang="en-US" altLang="en-US" smtClean="0"/>
              <a:t>Laying down of pipeline would involve:</a:t>
            </a:r>
          </a:p>
          <a:p>
            <a:pPr lvl="1" eaLnBrk="1" hangingPunct="1"/>
            <a:r>
              <a:rPr lang="en-US" altLang="en-US" smtClean="0"/>
              <a:t>Upfront investment- Rs. 322.92 crore (for 2MMTPA capacity in phase I)</a:t>
            </a:r>
          </a:p>
          <a:p>
            <a:pPr lvl="1" eaLnBrk="1" hangingPunct="1"/>
            <a:r>
              <a:rPr lang="en-US" altLang="en-US" smtClean="0"/>
              <a:t>Annual opex-Rs. 9.97 crore</a:t>
            </a:r>
          </a:p>
          <a:p>
            <a:pPr lvl="1" eaLnBrk="1" hangingPunct="1"/>
            <a:r>
              <a:rPr lang="en-US" altLang="en-US" smtClean="0"/>
              <a:t>Augmentation of refining capacity at Koyali in line with demand requirements</a:t>
            </a:r>
          </a:p>
          <a:p>
            <a:pPr lvl="1" eaLnBrk="1" hangingPunct="1"/>
            <a:r>
              <a:rPr lang="en-US" altLang="en-US" smtClean="0"/>
              <a:t>Better throughput and savings therefrom.</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ChangeArrowheads="1"/>
          </p:cNvSpPr>
          <p:nvPr>
            <p:ph type="title"/>
          </p:nvPr>
        </p:nvSpPr>
        <p:spPr/>
        <p:txBody>
          <a:bodyPr/>
          <a:lstStyle/>
          <a:p>
            <a:pPr eaLnBrk="1" hangingPunct="1"/>
            <a:r>
              <a:rPr lang="en-US" altLang="en-US" smtClean="0"/>
              <a:t>Three different scenario</a:t>
            </a:r>
          </a:p>
        </p:txBody>
      </p:sp>
      <p:sp>
        <p:nvSpPr>
          <p:cNvPr id="124930" name="Rectangle 3"/>
          <p:cNvSpPr>
            <a:spLocks noGrp="1" noChangeArrowheads="1"/>
          </p:cNvSpPr>
          <p:nvPr>
            <p:ph type="body" idx="4294967295"/>
          </p:nvPr>
        </p:nvSpPr>
        <p:spPr>
          <a:xfrm>
            <a:off x="0" y="1600200"/>
            <a:ext cx="8229600" cy="4530725"/>
          </a:xfrm>
        </p:spPr>
        <p:txBody>
          <a:bodyPr/>
          <a:lstStyle/>
          <a:p>
            <a:pPr eaLnBrk="1" hangingPunct="1"/>
            <a:r>
              <a:rPr lang="en-US" altLang="en-US" sz="2600" smtClean="0"/>
              <a:t>Scenario-I</a:t>
            </a:r>
          </a:p>
          <a:p>
            <a:pPr lvl="1" eaLnBrk="1" hangingPunct="1"/>
            <a:r>
              <a:rPr lang="en-US" altLang="en-US" sz="2200" smtClean="0"/>
              <a:t>Demand numbers at the levels as originally furnished by Planning Department. Gives and takes escalated by the growth rates adopted for demand.</a:t>
            </a:r>
          </a:p>
          <a:p>
            <a:pPr eaLnBrk="1" hangingPunct="1"/>
            <a:r>
              <a:rPr lang="en-US" altLang="en-US" sz="2600" smtClean="0"/>
              <a:t>Scenario- II</a:t>
            </a:r>
          </a:p>
          <a:p>
            <a:pPr lvl="1" eaLnBrk="1" hangingPunct="1"/>
            <a:r>
              <a:rPr lang="en-US" altLang="en-US" sz="2200" smtClean="0"/>
              <a:t>Demand numbers for IOCL and associates lowered. Gives and takes as per scenario-I.</a:t>
            </a:r>
          </a:p>
          <a:p>
            <a:pPr eaLnBrk="1" hangingPunct="1"/>
            <a:r>
              <a:rPr lang="en-US" altLang="en-US" sz="2600" smtClean="0"/>
              <a:t>Scenario-III</a:t>
            </a:r>
          </a:p>
          <a:p>
            <a:pPr lvl="1" eaLnBrk="1" hangingPunct="1"/>
            <a:r>
              <a:rPr lang="en-US" altLang="en-US" sz="2200" smtClean="0"/>
              <a:t>Demand numbers same as scenario-II. Gives separately determined.</a:t>
            </a:r>
          </a:p>
          <a:p>
            <a:pPr lvl="1" eaLnBrk="1" hangingPunct="1"/>
            <a:endParaRPr lang="en-US" altLang="en-US" sz="2200" smtClean="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noChangeArrowheads="1"/>
          </p:cNvSpPr>
          <p:nvPr>
            <p:ph type="title"/>
          </p:nvPr>
        </p:nvSpPr>
        <p:spPr/>
        <p:txBody>
          <a:bodyPr/>
          <a:lstStyle/>
          <a:p>
            <a:pPr eaLnBrk="1" hangingPunct="1"/>
            <a:r>
              <a:rPr lang="en-US" altLang="en-US" smtClean="0"/>
              <a:t>IRR under various scenarios</a:t>
            </a:r>
          </a:p>
        </p:txBody>
      </p:sp>
      <p:graphicFrame>
        <p:nvGraphicFramePr>
          <p:cNvPr id="131075" name="Group 3">
            <a:extLst>
              <a:ext uri="{FF2B5EF4-FFF2-40B4-BE49-F238E27FC236}">
                <a16:creationId xmlns:a16="http://schemas.microsoft.com/office/drawing/2014/main" xmlns="" id="{CA86EA2B-C88E-FE43-81AE-983395194231}"/>
              </a:ext>
            </a:extLst>
          </p:cNvPr>
          <p:cNvGraphicFramePr>
            <a:graphicFrameLocks noGrp="1"/>
          </p:cNvGraphicFramePr>
          <p:nvPr>
            <p:ph idx="4294967295"/>
          </p:nvPr>
        </p:nvGraphicFramePr>
        <p:xfrm>
          <a:off x="1371600" y="2057400"/>
          <a:ext cx="7772400" cy="4114800"/>
        </p:xfrm>
        <a:graphic>
          <a:graphicData uri="http://schemas.openxmlformats.org/drawingml/2006/table">
            <a:tbl>
              <a:tblPr/>
              <a:tblGrid>
                <a:gridCol w="2590800">
                  <a:extLst>
                    <a:ext uri="{9D8B030D-6E8A-4147-A177-3AD203B41FA5}">
                      <a16:colId xmlns:a16="http://schemas.microsoft.com/office/drawing/2014/main" xmlns="" val="20000"/>
                    </a:ext>
                  </a:extLst>
                </a:gridCol>
                <a:gridCol w="2590800">
                  <a:extLst>
                    <a:ext uri="{9D8B030D-6E8A-4147-A177-3AD203B41FA5}">
                      <a16:colId xmlns:a16="http://schemas.microsoft.com/office/drawing/2014/main" xmlns="" val="20001"/>
                    </a:ext>
                  </a:extLst>
                </a:gridCol>
                <a:gridCol w="2590800">
                  <a:extLst>
                    <a:ext uri="{9D8B030D-6E8A-4147-A177-3AD203B41FA5}">
                      <a16:colId xmlns:a16="http://schemas.microsoft.com/office/drawing/2014/main" xmlns="" val="20002"/>
                    </a:ext>
                  </a:extLst>
                </a:gridCol>
              </a:tblGrid>
              <a:tr h="822325">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en-US" sz="26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sz="2600" b="0" i="0" u="none" strike="noStrike" cap="none" normalizeH="0" baseline="0">
                          <a:ln>
                            <a:noFill/>
                          </a:ln>
                          <a:solidFill>
                            <a:schemeClr val="tx1"/>
                          </a:solidFill>
                          <a:effectLst/>
                          <a:latin typeface="Arial" panose="020B0604020202020204" pitchFamily="34" charset="0"/>
                        </a:rPr>
                        <a:t>IRR(%)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xmlns="" val="10000"/>
                  </a:ext>
                </a:extLst>
              </a:tr>
              <a:tr h="823913">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en-US" sz="26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sz="2600" b="0" i="0" u="none" strike="noStrike" cap="none" normalizeH="0" baseline="0">
                          <a:ln>
                            <a:noFill/>
                          </a:ln>
                          <a:solidFill>
                            <a:schemeClr val="tx1"/>
                          </a:solidFill>
                          <a:effectLst/>
                          <a:latin typeface="Arial" panose="020B0604020202020204" pitchFamily="34" charset="0"/>
                        </a:rPr>
                        <a:t>Project IRR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sz="2600" b="0" i="0" u="none" strike="noStrike" cap="none" normalizeH="0" baseline="0">
                          <a:ln>
                            <a:noFill/>
                          </a:ln>
                          <a:solidFill>
                            <a:schemeClr val="tx1"/>
                          </a:solidFill>
                          <a:effectLst/>
                          <a:latin typeface="Arial" panose="020B0604020202020204" pitchFamily="34" charset="0"/>
                        </a:rPr>
                        <a:t>Equity IRR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822325">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sz="2600" b="0" i="0" u="none" strike="noStrike" cap="none" normalizeH="0" baseline="0">
                          <a:ln>
                            <a:noFill/>
                          </a:ln>
                          <a:solidFill>
                            <a:schemeClr val="tx1"/>
                          </a:solidFill>
                          <a:effectLst/>
                          <a:latin typeface="Arial" panose="020B0604020202020204" pitchFamily="34" charset="0"/>
                        </a:rPr>
                        <a:t>Scenario 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sz="2600" b="0" i="0" u="none" strike="noStrike" cap="none" normalizeH="0" baseline="0">
                          <a:ln>
                            <a:noFill/>
                          </a:ln>
                          <a:solidFill>
                            <a:schemeClr val="tx1"/>
                          </a:solidFill>
                          <a:effectLst/>
                          <a:latin typeface="Arial" panose="020B0604020202020204" pitchFamily="34" charset="0"/>
                        </a:rPr>
                        <a:t>15.01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sz="2600" b="0" i="0" u="none" strike="noStrike" cap="none" normalizeH="0" baseline="0">
                          <a:ln>
                            <a:noFill/>
                          </a:ln>
                          <a:solidFill>
                            <a:schemeClr val="tx1"/>
                          </a:solidFill>
                          <a:effectLst/>
                          <a:latin typeface="Arial" panose="020B0604020202020204" pitchFamily="34" charset="0"/>
                        </a:rPr>
                        <a:t>20.96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823913">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sz="2600" b="0" i="0" u="none" strike="noStrike" cap="none" normalizeH="0" baseline="0">
                          <a:ln>
                            <a:noFill/>
                          </a:ln>
                          <a:solidFill>
                            <a:schemeClr val="tx1"/>
                          </a:solidFill>
                          <a:effectLst/>
                          <a:latin typeface="Arial" panose="020B0604020202020204" pitchFamily="34" charset="0"/>
                        </a:rPr>
                        <a:t>Scenario II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sz="2600" b="0" i="0" u="none" strike="noStrike" cap="none" normalizeH="0" baseline="0">
                          <a:ln>
                            <a:noFill/>
                          </a:ln>
                          <a:solidFill>
                            <a:schemeClr val="tx1"/>
                          </a:solidFill>
                          <a:effectLst/>
                          <a:latin typeface="Arial" panose="020B0604020202020204" pitchFamily="34" charset="0"/>
                        </a:rPr>
                        <a:t>14.61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sz="2600" b="0" i="0" u="none" strike="noStrike" cap="none" normalizeH="0" baseline="0">
                          <a:ln>
                            <a:noFill/>
                          </a:ln>
                          <a:solidFill>
                            <a:schemeClr val="tx1"/>
                          </a:solidFill>
                          <a:effectLst/>
                          <a:latin typeface="Arial" panose="020B0604020202020204" pitchFamily="34" charset="0"/>
                        </a:rPr>
                        <a:t>20.89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822325">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sz="2600" b="0" i="0" u="none" strike="noStrike" cap="none" normalizeH="0" baseline="0">
                          <a:ln>
                            <a:noFill/>
                          </a:ln>
                          <a:solidFill>
                            <a:schemeClr val="tx1"/>
                          </a:solidFill>
                          <a:effectLst/>
                          <a:latin typeface="Arial" panose="020B0604020202020204" pitchFamily="34" charset="0"/>
                        </a:rPr>
                        <a:t>Scenario III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sz="2600" b="0" i="0" u="none" strike="noStrike" cap="none" normalizeH="0" baseline="0">
                          <a:ln>
                            <a:noFill/>
                          </a:ln>
                          <a:solidFill>
                            <a:schemeClr val="tx1"/>
                          </a:solidFill>
                          <a:effectLst/>
                          <a:latin typeface="Arial" panose="020B0604020202020204" pitchFamily="34" charset="0"/>
                        </a:rPr>
                        <a:t>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sz="2600" b="0" i="0" u="none" strike="noStrike" cap="none" normalizeH="0" baseline="0">
                          <a:ln>
                            <a:noFill/>
                          </a:ln>
                          <a:solidFill>
                            <a:schemeClr val="tx1"/>
                          </a:solidFill>
                          <a:effectLst/>
                          <a:latin typeface="Arial" panose="020B0604020202020204" pitchFamily="34" charset="0"/>
                        </a:rPr>
                        <a:t>14.97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pPr eaLnBrk="1" hangingPunct="1"/>
            <a:r>
              <a:rPr lang="en-US" altLang="en-US" smtClean="0"/>
              <a:t>Sensitivity Analysis</a:t>
            </a:r>
          </a:p>
        </p:txBody>
      </p:sp>
      <p:graphicFrame>
        <p:nvGraphicFramePr>
          <p:cNvPr id="132099" name="Group 3">
            <a:extLst>
              <a:ext uri="{FF2B5EF4-FFF2-40B4-BE49-F238E27FC236}">
                <a16:creationId xmlns:a16="http://schemas.microsoft.com/office/drawing/2014/main" xmlns="" id="{78E6AF36-1B0E-7745-A578-FBA048E51C36}"/>
              </a:ext>
            </a:extLst>
          </p:cNvPr>
          <p:cNvGraphicFramePr>
            <a:graphicFrameLocks noGrp="1"/>
          </p:cNvGraphicFramePr>
          <p:nvPr>
            <p:ph idx="4294967295"/>
          </p:nvPr>
        </p:nvGraphicFramePr>
        <p:xfrm>
          <a:off x="990600" y="990600"/>
          <a:ext cx="8153400" cy="4937125"/>
        </p:xfrm>
        <a:graphic>
          <a:graphicData uri="http://schemas.openxmlformats.org/drawingml/2006/table">
            <a:tbl>
              <a:tblPr/>
              <a:tblGrid>
                <a:gridCol w="2038350">
                  <a:extLst>
                    <a:ext uri="{9D8B030D-6E8A-4147-A177-3AD203B41FA5}">
                      <a16:colId xmlns:a16="http://schemas.microsoft.com/office/drawing/2014/main" xmlns="" val="20000"/>
                    </a:ext>
                  </a:extLst>
                </a:gridCol>
                <a:gridCol w="2038350">
                  <a:extLst>
                    <a:ext uri="{9D8B030D-6E8A-4147-A177-3AD203B41FA5}">
                      <a16:colId xmlns:a16="http://schemas.microsoft.com/office/drawing/2014/main" xmlns="" val="20001"/>
                    </a:ext>
                  </a:extLst>
                </a:gridCol>
                <a:gridCol w="2038350">
                  <a:extLst>
                    <a:ext uri="{9D8B030D-6E8A-4147-A177-3AD203B41FA5}">
                      <a16:colId xmlns:a16="http://schemas.microsoft.com/office/drawing/2014/main" xmlns="" val="20002"/>
                    </a:ext>
                  </a:extLst>
                </a:gridCol>
                <a:gridCol w="2038350">
                  <a:extLst>
                    <a:ext uri="{9D8B030D-6E8A-4147-A177-3AD203B41FA5}">
                      <a16:colId xmlns:a16="http://schemas.microsoft.com/office/drawing/2014/main" xmlns="" val="20003"/>
                    </a:ext>
                  </a:extLst>
                </a:gridCol>
              </a:tblGrid>
              <a:tr h="944562">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sz="2600" b="0" i="0" u="none" strike="noStrike" cap="none" normalizeH="0" baseline="0">
                          <a:ln>
                            <a:noFill/>
                          </a:ln>
                          <a:solidFill>
                            <a:schemeClr val="tx1"/>
                          </a:solidFill>
                          <a:effectLst/>
                          <a:latin typeface="Arial" panose="020B0604020202020204" pitchFamily="34" charset="0"/>
                        </a:rPr>
                        <a:t>Case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sz="2600" b="0" i="0" u="none" strike="noStrike" cap="none" normalizeH="0" baseline="0">
                          <a:ln>
                            <a:noFill/>
                          </a:ln>
                          <a:solidFill>
                            <a:schemeClr val="tx1"/>
                          </a:solidFill>
                          <a:effectLst/>
                          <a:latin typeface="Arial" panose="020B0604020202020204" pitchFamily="34" charset="0"/>
                        </a:rPr>
                        <a:t>Scenario 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sz="2600" b="0" i="0" u="none" strike="noStrike" cap="none" normalizeH="0" baseline="0">
                          <a:ln>
                            <a:noFill/>
                          </a:ln>
                          <a:solidFill>
                            <a:schemeClr val="tx1"/>
                          </a:solidFill>
                          <a:effectLst/>
                          <a:latin typeface="Arial" panose="020B0604020202020204" pitchFamily="34" charset="0"/>
                        </a:rPr>
                        <a:t>Scenario II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sz="2600" b="0" i="0" u="none" strike="noStrike" cap="none" normalizeH="0" baseline="0">
                          <a:ln>
                            <a:noFill/>
                          </a:ln>
                          <a:solidFill>
                            <a:schemeClr val="tx1"/>
                          </a:solidFill>
                          <a:effectLst/>
                          <a:latin typeface="Arial" panose="020B0604020202020204" pitchFamily="34" charset="0"/>
                        </a:rPr>
                        <a:t>Scenario  III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85788">
                <a:tc gridSpan="4">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sz="2600" b="0" i="0" u="none" strike="noStrike" cap="none" normalizeH="0" baseline="0">
                          <a:ln>
                            <a:noFill/>
                          </a:ln>
                          <a:solidFill>
                            <a:schemeClr val="tx1"/>
                          </a:solidFill>
                          <a:effectLst/>
                          <a:latin typeface="Arial" panose="020B0604020202020204" pitchFamily="34" charset="0"/>
                        </a:rPr>
                        <a:t>Project IRR(%)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639763">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sz="1700" b="0" i="0" u="none" strike="noStrike" cap="none" normalizeH="0" baseline="0">
                          <a:ln>
                            <a:noFill/>
                          </a:ln>
                          <a:solidFill>
                            <a:schemeClr val="tx1"/>
                          </a:solidFill>
                          <a:effectLst/>
                          <a:latin typeface="Arial" panose="020B0604020202020204" pitchFamily="34" charset="0"/>
                        </a:rPr>
                        <a:t>Increase in capital cost by 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sz="1700" b="0" i="0" u="none" strike="noStrike" cap="none" normalizeH="0" baseline="0">
                          <a:ln>
                            <a:noFill/>
                          </a:ln>
                          <a:solidFill>
                            <a:schemeClr val="tx1"/>
                          </a:solidFill>
                          <a:effectLst/>
                          <a:latin typeface="Arial" panose="020B0604020202020204" pitchFamily="34" charset="0"/>
                        </a:rPr>
                        <a:t>13.63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sz="1700" b="0" i="0" u="none" strike="noStrike" cap="none" normalizeH="0" baseline="0">
                          <a:ln>
                            <a:noFill/>
                          </a:ln>
                          <a:solidFill>
                            <a:schemeClr val="tx1"/>
                          </a:solidFill>
                          <a:effectLst/>
                          <a:latin typeface="Arial" panose="020B0604020202020204" pitchFamily="34" charset="0"/>
                        </a:rPr>
                        <a:t>13.19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sz="1700" b="0" i="0" u="none" strike="noStrike" cap="none" normalizeH="0" baseline="0">
                          <a:ln>
                            <a:noFill/>
                          </a:ln>
                          <a:solidFill>
                            <a:schemeClr val="tx1"/>
                          </a:solidFill>
                          <a:effectLst/>
                          <a:latin typeface="Arial" panose="020B0604020202020204" pitchFamily="34" charset="0"/>
                        </a:rPr>
                        <a:t>9.76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639763">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sz="1700" b="0" i="0" u="none" strike="noStrike" cap="none" normalizeH="0" baseline="0">
                          <a:ln>
                            <a:noFill/>
                          </a:ln>
                          <a:solidFill>
                            <a:schemeClr val="tx1"/>
                          </a:solidFill>
                          <a:effectLst/>
                          <a:latin typeface="Arial" panose="020B0604020202020204" pitchFamily="34" charset="0"/>
                        </a:rPr>
                        <a:t>Increase in opex by 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sz="1700" b="0" i="0" u="none" strike="noStrike" cap="none" normalizeH="0" baseline="0">
                          <a:ln>
                            <a:noFill/>
                          </a:ln>
                          <a:solidFill>
                            <a:schemeClr val="tx1"/>
                          </a:solidFill>
                          <a:effectLst/>
                          <a:latin typeface="Arial" panose="020B0604020202020204" pitchFamily="34" charset="0"/>
                        </a:rPr>
                        <a:t>14.80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sz="1700" b="0" i="0" u="none" strike="noStrike" cap="none" normalizeH="0" baseline="0">
                          <a:ln>
                            <a:noFill/>
                          </a:ln>
                          <a:solidFill>
                            <a:schemeClr val="tx1"/>
                          </a:solidFill>
                          <a:effectLst/>
                          <a:latin typeface="Arial" panose="020B0604020202020204" pitchFamily="34" charset="0"/>
                        </a:rPr>
                        <a:t>14.40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sz="1700" b="0" i="0" u="none" strike="noStrike" cap="none" normalizeH="0" baseline="0">
                          <a:ln>
                            <a:noFill/>
                          </a:ln>
                          <a:solidFill>
                            <a:schemeClr val="tx1"/>
                          </a:solidFill>
                          <a:effectLst/>
                          <a:latin typeface="Arial" panose="020B0604020202020204" pitchFamily="34" charset="0"/>
                        </a:rPr>
                        <a:t>10.88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847724">
                <a:tc gridSpan="4">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sz="2600" b="0" i="0" u="none" strike="noStrike" cap="none" normalizeH="0" baseline="0">
                          <a:ln>
                            <a:noFill/>
                          </a:ln>
                          <a:solidFill>
                            <a:schemeClr val="tx1"/>
                          </a:solidFill>
                          <a:effectLst/>
                          <a:latin typeface="Arial" panose="020B0604020202020204" pitchFamily="34" charset="0"/>
                        </a:rPr>
                        <a:t>Equity IRR(%)</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en-US" sz="17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4"/>
                  </a:ext>
                </a:extLst>
              </a:tr>
              <a:tr h="639763">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sz="1700" b="0" i="0" u="none" strike="noStrike" cap="none" normalizeH="0" baseline="0">
                          <a:ln>
                            <a:noFill/>
                          </a:ln>
                          <a:solidFill>
                            <a:schemeClr val="tx1"/>
                          </a:solidFill>
                          <a:effectLst/>
                          <a:latin typeface="Arial" panose="020B0604020202020204" pitchFamily="34" charset="0"/>
                        </a:rPr>
                        <a:t>Increase in capital cost by 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sz="1700" b="0" i="0" u="none" strike="noStrike" cap="none" normalizeH="0" baseline="0">
                          <a:ln>
                            <a:noFill/>
                          </a:ln>
                          <a:solidFill>
                            <a:schemeClr val="tx1"/>
                          </a:solidFill>
                          <a:effectLst/>
                          <a:latin typeface="Arial" panose="020B0604020202020204" pitchFamily="34" charset="0"/>
                        </a:rPr>
                        <a:t>18.49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sz="1700" b="0" i="0" u="none" strike="noStrike" cap="none" normalizeH="0" baseline="0">
                          <a:ln>
                            <a:noFill/>
                          </a:ln>
                          <a:solidFill>
                            <a:schemeClr val="tx1"/>
                          </a:solidFill>
                          <a:effectLst/>
                          <a:latin typeface="Arial" panose="020B0604020202020204" pitchFamily="34" charset="0"/>
                        </a:rPr>
                        <a:t>18.34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sz="1700" b="0" i="0" u="none" strike="noStrike" cap="none" normalizeH="0" baseline="0">
                          <a:ln>
                            <a:noFill/>
                          </a:ln>
                          <a:solidFill>
                            <a:schemeClr val="tx1"/>
                          </a:solidFill>
                          <a:effectLst/>
                          <a:latin typeface="Arial" panose="020B0604020202020204" pitchFamily="34" charset="0"/>
                        </a:rPr>
                        <a:t>12.61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639763">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sz="1700" b="0" i="0" u="none" strike="noStrike" cap="none" normalizeH="0" baseline="0">
                          <a:ln>
                            <a:noFill/>
                          </a:ln>
                          <a:solidFill>
                            <a:schemeClr val="tx1"/>
                          </a:solidFill>
                          <a:effectLst/>
                          <a:latin typeface="Arial" panose="020B0604020202020204" pitchFamily="34" charset="0"/>
                        </a:rPr>
                        <a:t>Increase in opex by 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sz="1700" b="0" i="0" u="none" strike="noStrike" cap="none" normalizeH="0" baseline="0">
                          <a:ln>
                            <a:noFill/>
                          </a:ln>
                          <a:solidFill>
                            <a:schemeClr val="tx1"/>
                          </a:solidFill>
                          <a:effectLst/>
                          <a:latin typeface="Arial" panose="020B0604020202020204" pitchFamily="34" charset="0"/>
                        </a:rPr>
                        <a:t>20.62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sz="1700" b="0" i="0" u="none" strike="noStrike" cap="none" normalizeH="0" baseline="0">
                          <a:ln>
                            <a:noFill/>
                          </a:ln>
                          <a:solidFill>
                            <a:schemeClr val="tx1"/>
                          </a:solidFill>
                          <a:effectLst/>
                          <a:latin typeface="Arial" panose="020B0604020202020204" pitchFamily="34" charset="0"/>
                        </a:rPr>
                        <a:t>20.51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sz="1700" b="0" i="0" u="none" strike="noStrike" cap="none" normalizeH="0" baseline="0">
                          <a:ln>
                            <a:noFill/>
                          </a:ln>
                          <a:solidFill>
                            <a:schemeClr val="tx1"/>
                          </a:solidFill>
                          <a:effectLst/>
                          <a:latin typeface="Arial" panose="020B0604020202020204" pitchFamily="34" charset="0"/>
                        </a:rPr>
                        <a:t>14.58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25602"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pPr eaLnBrk="1" hangingPunct="1"/>
            <a:endParaRPr lang="en-US" altLang="en-US"/>
          </a:p>
        </p:txBody>
      </p:sp>
      <p:graphicFrame>
        <p:nvGraphicFramePr>
          <p:cNvPr id="25603" name="Object 5">
            <a:hlinkClick r:id="" action="ppaction://ole?verb=0"/>
          </p:cNvPr>
          <p:cNvGraphicFramePr>
            <a:graphicFrameLocks/>
          </p:cNvGraphicFramePr>
          <p:nvPr>
            <p:ph idx="1"/>
          </p:nvPr>
        </p:nvGraphicFramePr>
        <p:xfrm>
          <a:off x="2474913" y="1600200"/>
          <a:ext cx="4194175" cy="1509713"/>
        </p:xfrm>
        <a:graphic>
          <a:graphicData uri="http://schemas.openxmlformats.org/presentationml/2006/ole">
            <p:oleObj spid="_x0000_s25603" name="Equation" r:id="rId3" imgW="0" imgH="0" progId="Equation.3">
              <p:embed/>
            </p:oleObj>
          </a:graphicData>
        </a:graphic>
      </p:graphicFrame>
      <p:sp>
        <p:nvSpPr>
          <p:cNvPr id="25604" name="Rectangle 6"/>
          <p:cNvSpPr>
            <a:spLocks noChangeArrowheads="1"/>
          </p:cNvSpPr>
          <p:nvPr/>
        </p:nvSpPr>
        <p:spPr bwMode="auto">
          <a:xfrm>
            <a:off x="609600" y="738188"/>
            <a:ext cx="990600" cy="457200"/>
          </a:xfrm>
          <a:prstGeom prst="rect">
            <a:avLst/>
          </a:prstGeom>
          <a:solidFill>
            <a:schemeClr val="accent1"/>
          </a:solidFill>
          <a:ln w="12700">
            <a:noFill/>
            <a:miter lim="800000"/>
            <a:headEnd/>
            <a:tailEnd/>
          </a:ln>
          <a:effectLst/>
        </p:spPr>
        <p:txBody>
          <a:bodyPr wrap="none" anchor="ctr"/>
          <a:lstStyle/>
          <a:p>
            <a:pPr eaLnBrk="1" hangingPunct="1"/>
            <a:endParaRPr lang="en-US" altLang="en-US"/>
          </a:p>
        </p:txBody>
      </p:sp>
      <p:sp>
        <p:nvSpPr>
          <p:cNvPr id="25605" name="Rectangle 7"/>
          <p:cNvSpPr>
            <a:spLocks noChangeArrowheads="1"/>
          </p:cNvSpPr>
          <p:nvPr/>
        </p:nvSpPr>
        <p:spPr bwMode="auto">
          <a:xfrm>
            <a:off x="565150" y="733425"/>
            <a:ext cx="7632700" cy="1063625"/>
          </a:xfrm>
          <a:prstGeom prst="rect">
            <a:avLst/>
          </a:prstGeom>
          <a:noFill/>
          <a:ln w="12700">
            <a:noFill/>
            <a:miter lim="800000"/>
            <a:headEnd/>
            <a:tailEnd/>
          </a:ln>
          <a:effectLst/>
        </p:spPr>
        <p:txBody>
          <a:bodyPr lIns="90488" tIns="44450" rIns="90488" bIns="44450">
            <a:spAutoFit/>
          </a:bodyPr>
          <a:lstStyle/>
          <a:p>
            <a:pPr marL="1195388" indent="-1195388">
              <a:tabLst>
                <a:tab pos="1195388" algn="l"/>
              </a:tabLst>
            </a:pPr>
            <a:r>
              <a:rPr lang="en-US" altLang="en-US" sz="3200" b="1"/>
              <a:t>NPV:	Sum of the PVs of inflows and outflows.</a:t>
            </a:r>
          </a:p>
        </p:txBody>
      </p:sp>
      <p:sp>
        <p:nvSpPr>
          <p:cNvPr id="25606" name="AutoShape 8"/>
          <p:cNvSpPr>
            <a:spLocks noChangeArrowheads="1"/>
          </p:cNvSpPr>
          <p:nvPr/>
        </p:nvSpPr>
        <p:spPr bwMode="auto">
          <a:xfrm>
            <a:off x="2438400" y="4424363"/>
            <a:ext cx="4495800" cy="1295400"/>
          </a:xfrm>
          <a:prstGeom prst="roundRect">
            <a:avLst>
              <a:gd name="adj" fmla="val 12495"/>
            </a:avLst>
          </a:prstGeom>
          <a:solidFill>
            <a:srgbClr val="C09EFB"/>
          </a:solidFill>
          <a:ln w="12700">
            <a:noFill/>
            <a:round/>
            <a:headEnd/>
            <a:tailEnd/>
          </a:ln>
          <a:effectLst/>
        </p:spPr>
        <p:txBody>
          <a:bodyPr wrap="none" anchor="ctr"/>
          <a:lstStyle/>
          <a:p>
            <a:pPr eaLnBrk="1" hangingPunct="1"/>
            <a:endParaRPr lang="en-US" altLang="en-US"/>
          </a:p>
        </p:txBody>
      </p:sp>
      <p:sp>
        <p:nvSpPr>
          <p:cNvPr id="25607" name="Rectangle 9"/>
          <p:cNvSpPr>
            <a:spLocks noChangeArrowheads="1"/>
          </p:cNvSpPr>
          <p:nvPr/>
        </p:nvSpPr>
        <p:spPr bwMode="auto">
          <a:xfrm>
            <a:off x="3844925" y="5360988"/>
            <a:ext cx="533400" cy="304800"/>
          </a:xfrm>
          <a:prstGeom prst="rect">
            <a:avLst/>
          </a:prstGeom>
          <a:solidFill>
            <a:schemeClr val="accent1"/>
          </a:solidFill>
          <a:ln w="12700">
            <a:noFill/>
            <a:miter lim="800000"/>
            <a:headEnd/>
            <a:tailEnd/>
          </a:ln>
          <a:effectLst/>
        </p:spPr>
        <p:txBody>
          <a:bodyPr wrap="none" anchor="ctr"/>
          <a:lstStyle/>
          <a:p>
            <a:pPr eaLnBrk="1" hangingPunct="1"/>
            <a:endParaRPr lang="en-US" altLang="en-US"/>
          </a:p>
        </p:txBody>
      </p:sp>
      <p:sp>
        <p:nvSpPr>
          <p:cNvPr id="25608" name="Rectangle 10"/>
          <p:cNvSpPr>
            <a:spLocks noChangeArrowheads="1"/>
          </p:cNvSpPr>
          <p:nvPr/>
        </p:nvSpPr>
        <p:spPr bwMode="auto">
          <a:xfrm>
            <a:off x="5984875" y="4757738"/>
            <a:ext cx="685800" cy="609600"/>
          </a:xfrm>
          <a:prstGeom prst="rect">
            <a:avLst/>
          </a:prstGeom>
          <a:solidFill>
            <a:schemeClr val="accent1"/>
          </a:solidFill>
          <a:ln w="12700">
            <a:noFill/>
            <a:miter lim="800000"/>
            <a:headEnd/>
            <a:tailEnd/>
          </a:ln>
          <a:effectLst/>
        </p:spPr>
        <p:txBody>
          <a:bodyPr wrap="none" anchor="ctr"/>
          <a:lstStyle/>
          <a:p>
            <a:pPr eaLnBrk="1" hangingPunct="1"/>
            <a:endParaRPr lang="en-US" altLang="en-US"/>
          </a:p>
        </p:txBody>
      </p:sp>
      <p:sp>
        <p:nvSpPr>
          <p:cNvPr id="25609" name="Oval 11"/>
          <p:cNvSpPr>
            <a:spLocks noChangeArrowheads="1"/>
          </p:cNvSpPr>
          <p:nvPr/>
        </p:nvSpPr>
        <p:spPr bwMode="auto">
          <a:xfrm>
            <a:off x="4346575" y="3733800"/>
            <a:ext cx="863600" cy="619125"/>
          </a:xfrm>
          <a:prstGeom prst="ellipse">
            <a:avLst/>
          </a:prstGeom>
          <a:solidFill>
            <a:schemeClr val="folHlink"/>
          </a:solidFill>
          <a:ln w="12700">
            <a:noFill/>
            <a:round/>
            <a:headEnd/>
            <a:tailEnd/>
          </a:ln>
          <a:effectLst/>
        </p:spPr>
        <p:txBody>
          <a:bodyPr wrap="none" anchor="ctr"/>
          <a:lstStyle/>
          <a:p>
            <a:pPr eaLnBrk="1" hangingPunct="1"/>
            <a:endParaRPr lang="en-US" altLang="en-US"/>
          </a:p>
        </p:txBody>
      </p:sp>
      <p:sp>
        <p:nvSpPr>
          <p:cNvPr id="25610" name="Oval 12"/>
          <p:cNvSpPr>
            <a:spLocks noChangeArrowheads="1"/>
          </p:cNvSpPr>
          <p:nvPr/>
        </p:nvSpPr>
        <p:spPr bwMode="auto">
          <a:xfrm>
            <a:off x="6459538" y="3722688"/>
            <a:ext cx="1714500" cy="676275"/>
          </a:xfrm>
          <a:prstGeom prst="ellipse">
            <a:avLst/>
          </a:prstGeom>
          <a:solidFill>
            <a:schemeClr val="folHlink"/>
          </a:solidFill>
          <a:ln w="12700">
            <a:noFill/>
            <a:round/>
            <a:headEnd/>
            <a:tailEnd/>
          </a:ln>
          <a:effectLst/>
        </p:spPr>
        <p:txBody>
          <a:bodyPr wrap="none" anchor="ctr"/>
          <a:lstStyle/>
          <a:p>
            <a:pPr eaLnBrk="1" hangingPunct="1"/>
            <a:endParaRPr lang="en-US" altLang="en-US"/>
          </a:p>
        </p:txBody>
      </p:sp>
      <p:sp>
        <p:nvSpPr>
          <p:cNvPr id="25611" name="Rectangle 13"/>
          <p:cNvSpPr>
            <a:spLocks noChangeArrowheads="1"/>
          </p:cNvSpPr>
          <p:nvPr/>
        </p:nvSpPr>
        <p:spPr bwMode="auto">
          <a:xfrm>
            <a:off x="1755775" y="3762375"/>
            <a:ext cx="6592888" cy="576263"/>
          </a:xfrm>
          <a:prstGeom prst="rect">
            <a:avLst/>
          </a:prstGeom>
          <a:noFill/>
          <a:ln w="12700">
            <a:noFill/>
            <a:miter lim="800000"/>
            <a:headEnd/>
            <a:tailEnd/>
          </a:ln>
          <a:effectLst/>
        </p:spPr>
        <p:txBody>
          <a:bodyPr wrap="none" lIns="90488" tIns="44450" rIns="90488" bIns="44450">
            <a:spAutoFit/>
          </a:bodyPr>
          <a:lstStyle/>
          <a:p>
            <a:r>
              <a:rPr lang="en-US" altLang="en-US" sz="3200" b="1"/>
              <a:t>Cost often is CF</a:t>
            </a:r>
            <a:r>
              <a:rPr lang="en-US" altLang="en-US" sz="3200" b="1" baseline="-25000"/>
              <a:t>0</a:t>
            </a:r>
            <a:r>
              <a:rPr lang="en-US" altLang="en-US" sz="3200" b="1"/>
              <a:t> and is negative.</a:t>
            </a:r>
          </a:p>
        </p:txBody>
      </p:sp>
      <p:graphicFrame>
        <p:nvGraphicFramePr>
          <p:cNvPr id="25612" name="Object 14">
            <a:hlinkClick r:id="" action="ppaction://ole?verb=0"/>
          </p:cNvPr>
          <p:cNvGraphicFramePr>
            <a:graphicFrameLocks/>
          </p:cNvGraphicFramePr>
          <p:nvPr/>
        </p:nvGraphicFramePr>
        <p:xfrm>
          <a:off x="2546350" y="4478338"/>
          <a:ext cx="4291013" cy="1179512"/>
        </p:xfrm>
        <a:graphic>
          <a:graphicData uri="http://schemas.openxmlformats.org/presentationml/2006/ole">
            <p:oleObj spid="_x0000_s25612" name="Equation" r:id="rId4" imgW="0" imgH="0" progId="Equation.3">
              <p:embed/>
            </p:oleObj>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26626"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26627" name="Rectangle 4"/>
          <p:cNvSpPr>
            <a:spLocks noGrp="1" noChangeArrowheads="1"/>
          </p:cNvSpPr>
          <p:nvPr>
            <p:ph type="title"/>
          </p:nvPr>
        </p:nvSpPr>
        <p:spPr>
          <a:xfrm>
            <a:off x="512763" y="430213"/>
            <a:ext cx="8148637" cy="622300"/>
          </a:xfrm>
          <a:noFill/>
        </p:spPr>
        <p:txBody>
          <a:bodyPr lIns="90488" tIns="44450" rIns="90488" bIns="44450" anchor="ctr"/>
          <a:lstStyle/>
          <a:p>
            <a:pPr eaLnBrk="1" hangingPunct="1"/>
            <a:r>
              <a:rPr lang="en-US" altLang="en-US" smtClean="0"/>
              <a:t>Steps</a:t>
            </a:r>
          </a:p>
        </p:txBody>
      </p:sp>
      <p:sp>
        <p:nvSpPr>
          <p:cNvPr id="26628" name="Rectangle 5"/>
          <p:cNvSpPr>
            <a:spLocks noChangeArrowheads="1"/>
          </p:cNvSpPr>
          <p:nvPr/>
        </p:nvSpPr>
        <p:spPr bwMode="auto">
          <a:xfrm>
            <a:off x="777875" y="1905000"/>
            <a:ext cx="7985125" cy="4137025"/>
          </a:xfrm>
          <a:prstGeom prst="rect">
            <a:avLst/>
          </a:prstGeom>
          <a:noFill/>
          <a:ln w="12700">
            <a:noFill/>
            <a:miter lim="800000"/>
            <a:headEnd/>
            <a:tailEnd/>
          </a:ln>
          <a:effectLst/>
        </p:spPr>
        <p:txBody>
          <a:bodyPr lIns="90488" tIns="44450" rIns="90488" bIns="44450">
            <a:spAutoFit/>
          </a:bodyPr>
          <a:lstStyle/>
          <a:p>
            <a:pPr marL="571500" indent="-571500">
              <a:lnSpc>
                <a:spcPct val="150000"/>
              </a:lnSpc>
            </a:pPr>
            <a:r>
              <a:rPr lang="en-US" altLang="en-US" sz="3200" b="1"/>
              <a:t>1.  Estimate CFs (inflows &amp; outflows).</a:t>
            </a:r>
          </a:p>
          <a:p>
            <a:pPr marL="571500" indent="-571500">
              <a:lnSpc>
                <a:spcPct val="150000"/>
              </a:lnSpc>
            </a:pPr>
            <a:r>
              <a:rPr lang="en-US" altLang="en-US" sz="3200" b="1"/>
              <a:t>2.  Assess riskiness of CFs.</a:t>
            </a:r>
          </a:p>
          <a:p>
            <a:pPr marL="571500" indent="-571500">
              <a:lnSpc>
                <a:spcPct val="150000"/>
              </a:lnSpc>
            </a:pPr>
            <a:r>
              <a:rPr lang="en-US" altLang="en-US" sz="3200" b="1"/>
              <a:t>3.  Determine k = WACC for project.</a:t>
            </a:r>
          </a:p>
          <a:p>
            <a:pPr marL="571500" indent="-571500">
              <a:lnSpc>
                <a:spcPct val="150000"/>
              </a:lnSpc>
            </a:pPr>
            <a:r>
              <a:rPr lang="en-US" altLang="en-US" sz="3200" b="1"/>
              <a:t>4.  Find NPV and/or IRR.</a:t>
            </a:r>
          </a:p>
          <a:p>
            <a:pPr marL="571500" indent="-571500">
              <a:lnSpc>
                <a:spcPct val="90000"/>
              </a:lnSpc>
              <a:spcBef>
                <a:spcPct val="50000"/>
              </a:spcBef>
            </a:pPr>
            <a:r>
              <a:rPr lang="en-US" altLang="en-US" sz="3200" b="1"/>
              <a:t>5.  Accept if NPV &gt; 0 and/or IRR &gt; WACC.</a:t>
            </a:r>
          </a:p>
        </p:txBody>
      </p:sp>
      <p:sp>
        <p:nvSpPr>
          <p:cNvPr id="26629" name="Rectangle 6"/>
          <p:cNvSpPr>
            <a:spLocks noChangeArrowheads="1"/>
          </p:cNvSpPr>
          <p:nvPr/>
        </p:nvSpPr>
        <p:spPr bwMode="auto">
          <a:xfrm>
            <a:off x="685800" y="762000"/>
            <a:ext cx="7772400" cy="685800"/>
          </a:xfrm>
          <a:prstGeom prst="rect">
            <a:avLst/>
          </a:prstGeom>
          <a:noFill/>
          <a:ln w="12700">
            <a:noFill/>
            <a:miter lim="800000"/>
            <a:headEnd/>
            <a:tailEnd/>
          </a:ln>
          <a:effectLst/>
        </p:spPr>
        <p:txBody>
          <a:bodyPr lIns="90488" tIns="44450" rIns="90488" bIns="44450" anchor="ctr"/>
          <a:lstStyle/>
          <a:p>
            <a:pPr algn="ctr"/>
            <a:r>
              <a:rPr lang="en-US" altLang="en-US" sz="3200" b="1">
                <a:solidFill>
                  <a:schemeClr val="tx2"/>
                </a:solidFill>
              </a:rPr>
              <a:t/>
            </a:r>
            <a:br>
              <a:rPr lang="en-US" altLang="en-US" sz="3200" b="1">
                <a:solidFill>
                  <a:schemeClr val="tx2"/>
                </a:solidFill>
              </a:rPr>
            </a:br>
            <a:r>
              <a:rPr lang="en-US" altLang="en-US" sz="3200" b="1">
                <a:solidFill>
                  <a:schemeClr val="tx2"/>
                </a:solidFill>
              </a:rPr>
              <a:t/>
            </a:r>
            <a:br>
              <a:rPr lang="en-US" altLang="en-US" sz="3200" b="1">
                <a:solidFill>
                  <a:schemeClr val="tx2"/>
                </a:solidFill>
              </a:rPr>
            </a:br>
            <a:r>
              <a:rPr lang="en-US" altLang="en-US" sz="3200" b="1">
                <a:solidFill>
                  <a:schemeClr val="tx2"/>
                </a:solidFill>
              </a:rPr>
              <a:t/>
            </a:r>
            <a:br>
              <a:rPr lang="en-US" altLang="en-US" sz="3200" b="1">
                <a:solidFill>
                  <a:schemeClr val="tx2"/>
                </a:solidFill>
              </a:rPr>
            </a:br>
            <a:endParaRPr lang="en-US" altLang="en-US" sz="3200" b="1">
              <a:solidFill>
                <a:schemeClr val="tx2"/>
              </a:solidFill>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27650"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27651" name="Rectangle 5"/>
          <p:cNvSpPr>
            <a:spLocks noGrp="1" noChangeArrowheads="1"/>
          </p:cNvSpPr>
          <p:nvPr>
            <p:ph type="title"/>
          </p:nvPr>
        </p:nvSpPr>
        <p:spPr>
          <a:xfrm>
            <a:off x="457200" y="430213"/>
            <a:ext cx="8229600" cy="579437"/>
          </a:xfrm>
          <a:noFill/>
        </p:spPr>
        <p:txBody>
          <a:bodyPr lIns="90488" tIns="44450" rIns="90488" bIns="44450" anchor="ctr"/>
          <a:lstStyle/>
          <a:p>
            <a:pPr eaLnBrk="1" hangingPunct="1"/>
            <a:r>
              <a:rPr lang="en-US" altLang="en-US" smtClean="0"/>
              <a:t>What’s Project L’s NPV?</a:t>
            </a:r>
            <a:endParaRPr lang="en-US" altLang="en-US" sz="3800" smtClean="0"/>
          </a:p>
        </p:txBody>
      </p:sp>
      <p:sp>
        <p:nvSpPr>
          <p:cNvPr id="27652" name="Rectangle 6"/>
          <p:cNvSpPr>
            <a:spLocks noChangeArrowheads="1"/>
          </p:cNvSpPr>
          <p:nvPr/>
        </p:nvSpPr>
        <p:spPr bwMode="auto">
          <a:xfrm>
            <a:off x="3956050" y="3373438"/>
            <a:ext cx="577850" cy="515937"/>
          </a:xfrm>
          <a:prstGeom prst="rect">
            <a:avLst/>
          </a:prstGeom>
          <a:noFill/>
          <a:ln w="12700">
            <a:noFill/>
            <a:miter lim="800000"/>
            <a:headEnd/>
            <a:tailEnd/>
          </a:ln>
          <a:effectLst/>
        </p:spPr>
        <p:txBody>
          <a:bodyPr wrap="none" lIns="90488" tIns="44450" rIns="90488" bIns="44450">
            <a:spAutoFit/>
          </a:bodyPr>
          <a:lstStyle/>
          <a:p>
            <a:r>
              <a:rPr lang="en-US" altLang="en-US" sz="2800" b="1">
                <a:solidFill>
                  <a:schemeClr val="tx2"/>
                </a:solidFill>
              </a:rPr>
              <a:t>10</a:t>
            </a:r>
          </a:p>
        </p:txBody>
      </p:sp>
      <p:sp>
        <p:nvSpPr>
          <p:cNvPr id="27653" name="Rectangle 7"/>
          <p:cNvSpPr>
            <a:spLocks noChangeArrowheads="1"/>
          </p:cNvSpPr>
          <p:nvPr/>
        </p:nvSpPr>
        <p:spPr bwMode="auto">
          <a:xfrm>
            <a:off x="7893050" y="3373438"/>
            <a:ext cx="577850" cy="515937"/>
          </a:xfrm>
          <a:prstGeom prst="rect">
            <a:avLst/>
          </a:prstGeom>
          <a:noFill/>
          <a:ln w="12700">
            <a:noFill/>
            <a:miter lim="800000"/>
            <a:headEnd/>
            <a:tailEnd/>
          </a:ln>
          <a:effectLst/>
        </p:spPr>
        <p:txBody>
          <a:bodyPr wrap="none" lIns="90488" tIns="44450" rIns="90488" bIns="44450">
            <a:spAutoFit/>
          </a:bodyPr>
          <a:lstStyle/>
          <a:p>
            <a:r>
              <a:rPr lang="en-US" altLang="en-US" sz="2800" b="1">
                <a:solidFill>
                  <a:schemeClr val="tx2"/>
                </a:solidFill>
              </a:rPr>
              <a:t>80</a:t>
            </a:r>
          </a:p>
        </p:txBody>
      </p:sp>
      <p:grpSp>
        <p:nvGrpSpPr>
          <p:cNvPr id="27654" name="Group 8"/>
          <p:cNvGrpSpPr>
            <a:grpSpLocks/>
          </p:cNvGrpSpPr>
          <p:nvPr/>
        </p:nvGrpSpPr>
        <p:grpSpPr bwMode="auto">
          <a:xfrm>
            <a:off x="2289175" y="2722563"/>
            <a:ext cx="5975350" cy="623887"/>
            <a:chOff x="1442" y="1715"/>
            <a:chExt cx="3764" cy="393"/>
          </a:xfrm>
        </p:grpSpPr>
        <p:sp>
          <p:nvSpPr>
            <p:cNvPr id="27675" name="Line 9"/>
            <p:cNvSpPr>
              <a:spLocks noChangeShapeType="1"/>
            </p:cNvSpPr>
            <p:nvPr/>
          </p:nvSpPr>
          <p:spPr bwMode="auto">
            <a:xfrm>
              <a:off x="1442" y="1715"/>
              <a:ext cx="0" cy="393"/>
            </a:xfrm>
            <a:prstGeom prst="line">
              <a:avLst/>
            </a:prstGeom>
            <a:noFill/>
            <a:ln w="25400">
              <a:solidFill>
                <a:schemeClr val="tx2"/>
              </a:solidFill>
              <a:round/>
              <a:headEnd/>
              <a:tailEnd/>
            </a:ln>
            <a:effectLst/>
          </p:spPr>
          <p:txBody>
            <a:bodyPr wrap="none" anchor="ctr"/>
            <a:lstStyle/>
            <a:p>
              <a:endParaRPr lang="en-US"/>
            </a:p>
          </p:txBody>
        </p:sp>
        <p:sp>
          <p:nvSpPr>
            <p:cNvPr id="27676" name="Line 10"/>
            <p:cNvSpPr>
              <a:spLocks noChangeShapeType="1"/>
            </p:cNvSpPr>
            <p:nvPr/>
          </p:nvSpPr>
          <p:spPr bwMode="auto">
            <a:xfrm>
              <a:off x="2726" y="1715"/>
              <a:ext cx="0" cy="393"/>
            </a:xfrm>
            <a:prstGeom prst="line">
              <a:avLst/>
            </a:prstGeom>
            <a:noFill/>
            <a:ln w="25400">
              <a:solidFill>
                <a:schemeClr val="tx2"/>
              </a:solidFill>
              <a:round/>
              <a:headEnd/>
              <a:tailEnd/>
            </a:ln>
            <a:effectLst/>
          </p:spPr>
          <p:txBody>
            <a:bodyPr wrap="none" anchor="ctr"/>
            <a:lstStyle/>
            <a:p>
              <a:endParaRPr lang="en-US"/>
            </a:p>
          </p:txBody>
        </p:sp>
        <p:sp>
          <p:nvSpPr>
            <p:cNvPr id="27677" name="Line 11"/>
            <p:cNvSpPr>
              <a:spLocks noChangeShapeType="1"/>
            </p:cNvSpPr>
            <p:nvPr/>
          </p:nvSpPr>
          <p:spPr bwMode="auto">
            <a:xfrm>
              <a:off x="3877" y="1715"/>
              <a:ext cx="0" cy="393"/>
            </a:xfrm>
            <a:prstGeom prst="line">
              <a:avLst/>
            </a:prstGeom>
            <a:noFill/>
            <a:ln w="25400">
              <a:solidFill>
                <a:schemeClr val="tx2"/>
              </a:solidFill>
              <a:round/>
              <a:headEnd/>
              <a:tailEnd/>
            </a:ln>
            <a:effectLst/>
          </p:spPr>
          <p:txBody>
            <a:bodyPr wrap="none" anchor="ctr"/>
            <a:lstStyle/>
            <a:p>
              <a:endParaRPr lang="en-US"/>
            </a:p>
          </p:txBody>
        </p:sp>
        <p:sp>
          <p:nvSpPr>
            <p:cNvPr id="27678" name="Line 12"/>
            <p:cNvSpPr>
              <a:spLocks noChangeShapeType="1"/>
            </p:cNvSpPr>
            <p:nvPr/>
          </p:nvSpPr>
          <p:spPr bwMode="auto">
            <a:xfrm>
              <a:off x="5206" y="1715"/>
              <a:ext cx="0" cy="393"/>
            </a:xfrm>
            <a:prstGeom prst="line">
              <a:avLst/>
            </a:prstGeom>
            <a:noFill/>
            <a:ln w="25400">
              <a:solidFill>
                <a:schemeClr val="tx2"/>
              </a:solidFill>
              <a:round/>
              <a:headEnd/>
              <a:tailEnd/>
            </a:ln>
            <a:effectLst/>
          </p:spPr>
          <p:txBody>
            <a:bodyPr wrap="none" anchor="ctr"/>
            <a:lstStyle/>
            <a:p>
              <a:endParaRPr lang="en-US"/>
            </a:p>
          </p:txBody>
        </p:sp>
        <p:sp>
          <p:nvSpPr>
            <p:cNvPr id="27679" name="Line 13"/>
            <p:cNvSpPr>
              <a:spLocks noChangeShapeType="1"/>
            </p:cNvSpPr>
            <p:nvPr/>
          </p:nvSpPr>
          <p:spPr bwMode="auto">
            <a:xfrm>
              <a:off x="1450" y="1912"/>
              <a:ext cx="3748" cy="0"/>
            </a:xfrm>
            <a:prstGeom prst="line">
              <a:avLst/>
            </a:prstGeom>
            <a:noFill/>
            <a:ln w="25400">
              <a:solidFill>
                <a:schemeClr val="tx2"/>
              </a:solidFill>
              <a:round/>
              <a:headEnd/>
              <a:tailEnd/>
            </a:ln>
            <a:effectLst/>
          </p:spPr>
          <p:txBody>
            <a:bodyPr wrap="none" anchor="ctr"/>
            <a:lstStyle/>
            <a:p>
              <a:endParaRPr lang="en-US"/>
            </a:p>
          </p:txBody>
        </p:sp>
      </p:grpSp>
      <p:sp>
        <p:nvSpPr>
          <p:cNvPr id="27655" name="Rectangle 14"/>
          <p:cNvSpPr>
            <a:spLocks noChangeArrowheads="1"/>
          </p:cNvSpPr>
          <p:nvPr/>
        </p:nvSpPr>
        <p:spPr bwMode="auto">
          <a:xfrm>
            <a:off x="5783263" y="3373438"/>
            <a:ext cx="577850" cy="515937"/>
          </a:xfrm>
          <a:prstGeom prst="rect">
            <a:avLst/>
          </a:prstGeom>
          <a:noFill/>
          <a:ln w="12700">
            <a:noFill/>
            <a:miter lim="800000"/>
            <a:headEnd/>
            <a:tailEnd/>
          </a:ln>
          <a:effectLst/>
        </p:spPr>
        <p:txBody>
          <a:bodyPr wrap="none" lIns="90488" tIns="44450" rIns="90488" bIns="44450">
            <a:spAutoFit/>
          </a:bodyPr>
          <a:lstStyle/>
          <a:p>
            <a:r>
              <a:rPr lang="en-US" altLang="en-US" sz="2800" b="1">
                <a:solidFill>
                  <a:schemeClr val="tx2"/>
                </a:solidFill>
              </a:rPr>
              <a:t>60</a:t>
            </a:r>
          </a:p>
        </p:txBody>
      </p:sp>
      <p:sp>
        <p:nvSpPr>
          <p:cNvPr id="27656" name="Rectangle 15"/>
          <p:cNvSpPr>
            <a:spLocks noChangeArrowheads="1"/>
          </p:cNvSpPr>
          <p:nvPr/>
        </p:nvSpPr>
        <p:spPr bwMode="auto">
          <a:xfrm>
            <a:off x="2093913" y="2257425"/>
            <a:ext cx="379412" cy="515938"/>
          </a:xfrm>
          <a:prstGeom prst="rect">
            <a:avLst/>
          </a:prstGeom>
          <a:noFill/>
          <a:ln w="12700">
            <a:noFill/>
            <a:miter lim="800000"/>
            <a:headEnd/>
            <a:tailEnd/>
          </a:ln>
          <a:effectLst/>
        </p:spPr>
        <p:txBody>
          <a:bodyPr wrap="none" lIns="90488" tIns="44450" rIns="90488" bIns="44450">
            <a:spAutoFit/>
          </a:bodyPr>
          <a:lstStyle/>
          <a:p>
            <a:r>
              <a:rPr lang="en-US" altLang="en-US" sz="2800" b="1">
                <a:solidFill>
                  <a:schemeClr val="tx2"/>
                </a:solidFill>
              </a:rPr>
              <a:t>0</a:t>
            </a:r>
          </a:p>
        </p:txBody>
      </p:sp>
      <p:sp>
        <p:nvSpPr>
          <p:cNvPr id="27657" name="Rectangle 16"/>
          <p:cNvSpPr>
            <a:spLocks noChangeArrowheads="1"/>
          </p:cNvSpPr>
          <p:nvPr/>
        </p:nvSpPr>
        <p:spPr bwMode="auto">
          <a:xfrm>
            <a:off x="4132263" y="2257425"/>
            <a:ext cx="379412" cy="515938"/>
          </a:xfrm>
          <a:prstGeom prst="rect">
            <a:avLst/>
          </a:prstGeom>
          <a:noFill/>
          <a:ln w="12700">
            <a:noFill/>
            <a:miter lim="800000"/>
            <a:headEnd/>
            <a:tailEnd/>
          </a:ln>
          <a:effectLst/>
        </p:spPr>
        <p:txBody>
          <a:bodyPr wrap="none" lIns="90488" tIns="44450" rIns="90488" bIns="44450">
            <a:spAutoFit/>
          </a:bodyPr>
          <a:lstStyle/>
          <a:p>
            <a:r>
              <a:rPr lang="en-US" altLang="en-US" sz="2800" b="1">
                <a:solidFill>
                  <a:schemeClr val="tx2"/>
                </a:solidFill>
              </a:rPr>
              <a:t>1</a:t>
            </a:r>
          </a:p>
        </p:txBody>
      </p:sp>
      <p:sp>
        <p:nvSpPr>
          <p:cNvPr id="27658" name="Rectangle 17"/>
          <p:cNvSpPr>
            <a:spLocks noChangeArrowheads="1"/>
          </p:cNvSpPr>
          <p:nvPr/>
        </p:nvSpPr>
        <p:spPr bwMode="auto">
          <a:xfrm>
            <a:off x="5959475" y="2257425"/>
            <a:ext cx="379413" cy="515938"/>
          </a:xfrm>
          <a:prstGeom prst="rect">
            <a:avLst/>
          </a:prstGeom>
          <a:noFill/>
          <a:ln w="12700">
            <a:noFill/>
            <a:miter lim="800000"/>
            <a:headEnd/>
            <a:tailEnd/>
          </a:ln>
          <a:effectLst/>
        </p:spPr>
        <p:txBody>
          <a:bodyPr wrap="none" lIns="90488" tIns="44450" rIns="90488" bIns="44450">
            <a:spAutoFit/>
          </a:bodyPr>
          <a:lstStyle/>
          <a:p>
            <a:r>
              <a:rPr lang="en-US" altLang="en-US" sz="2800" b="1">
                <a:solidFill>
                  <a:schemeClr val="tx2"/>
                </a:solidFill>
              </a:rPr>
              <a:t>2</a:t>
            </a:r>
          </a:p>
        </p:txBody>
      </p:sp>
      <p:sp>
        <p:nvSpPr>
          <p:cNvPr id="27659" name="Rectangle 18"/>
          <p:cNvSpPr>
            <a:spLocks noChangeArrowheads="1"/>
          </p:cNvSpPr>
          <p:nvPr/>
        </p:nvSpPr>
        <p:spPr bwMode="auto">
          <a:xfrm>
            <a:off x="8069263" y="2257425"/>
            <a:ext cx="379412" cy="515938"/>
          </a:xfrm>
          <a:prstGeom prst="rect">
            <a:avLst/>
          </a:prstGeom>
          <a:noFill/>
          <a:ln w="12700">
            <a:noFill/>
            <a:miter lim="800000"/>
            <a:headEnd/>
            <a:tailEnd/>
          </a:ln>
          <a:effectLst/>
        </p:spPr>
        <p:txBody>
          <a:bodyPr wrap="none" lIns="90488" tIns="44450" rIns="90488" bIns="44450">
            <a:spAutoFit/>
          </a:bodyPr>
          <a:lstStyle/>
          <a:p>
            <a:r>
              <a:rPr lang="en-US" altLang="en-US" sz="2800" b="1">
                <a:solidFill>
                  <a:schemeClr val="tx2"/>
                </a:solidFill>
              </a:rPr>
              <a:t>3</a:t>
            </a:r>
          </a:p>
        </p:txBody>
      </p:sp>
      <p:sp>
        <p:nvSpPr>
          <p:cNvPr id="27660" name="Rectangle 19"/>
          <p:cNvSpPr>
            <a:spLocks noChangeArrowheads="1"/>
          </p:cNvSpPr>
          <p:nvPr/>
        </p:nvSpPr>
        <p:spPr bwMode="auto">
          <a:xfrm>
            <a:off x="2830513" y="2584450"/>
            <a:ext cx="893762" cy="515938"/>
          </a:xfrm>
          <a:prstGeom prst="rect">
            <a:avLst/>
          </a:prstGeom>
          <a:noFill/>
          <a:ln w="12700">
            <a:noFill/>
            <a:miter lim="800000"/>
            <a:headEnd/>
            <a:tailEnd/>
          </a:ln>
          <a:effectLst/>
        </p:spPr>
        <p:txBody>
          <a:bodyPr wrap="none" lIns="90488" tIns="44450" rIns="90488" bIns="44450">
            <a:spAutoFit/>
          </a:bodyPr>
          <a:lstStyle/>
          <a:p>
            <a:r>
              <a:rPr lang="en-US" altLang="en-US" sz="2800" b="1">
                <a:solidFill>
                  <a:schemeClr val="tx2"/>
                </a:solidFill>
              </a:rPr>
              <a:t>10%</a:t>
            </a:r>
          </a:p>
        </p:txBody>
      </p:sp>
      <p:sp>
        <p:nvSpPr>
          <p:cNvPr id="27661" name="Rectangle 20"/>
          <p:cNvSpPr>
            <a:spLocks noChangeArrowheads="1"/>
          </p:cNvSpPr>
          <p:nvPr/>
        </p:nvSpPr>
        <p:spPr bwMode="auto">
          <a:xfrm>
            <a:off x="749300" y="1693863"/>
            <a:ext cx="1822450" cy="515937"/>
          </a:xfrm>
          <a:prstGeom prst="rect">
            <a:avLst/>
          </a:prstGeom>
          <a:noFill/>
          <a:ln w="12700">
            <a:noFill/>
            <a:miter lim="800000"/>
            <a:headEnd/>
            <a:tailEnd/>
          </a:ln>
          <a:effectLst/>
        </p:spPr>
        <p:txBody>
          <a:bodyPr wrap="none" lIns="90488" tIns="44450" rIns="90488" bIns="44450">
            <a:spAutoFit/>
          </a:bodyPr>
          <a:lstStyle/>
          <a:p>
            <a:r>
              <a:rPr lang="en-US" altLang="en-US" sz="2800" b="1"/>
              <a:t>Project L:</a:t>
            </a:r>
          </a:p>
        </p:txBody>
      </p:sp>
      <p:sp>
        <p:nvSpPr>
          <p:cNvPr id="27662" name="Line 21"/>
          <p:cNvSpPr>
            <a:spLocks noChangeShapeType="1"/>
          </p:cNvSpPr>
          <p:nvPr/>
        </p:nvSpPr>
        <p:spPr bwMode="auto">
          <a:xfrm>
            <a:off x="8305800" y="3898900"/>
            <a:ext cx="0" cy="1479550"/>
          </a:xfrm>
          <a:prstGeom prst="line">
            <a:avLst/>
          </a:prstGeom>
          <a:noFill/>
          <a:ln w="25400">
            <a:solidFill>
              <a:schemeClr val="tx1"/>
            </a:solidFill>
            <a:round/>
            <a:headEnd/>
            <a:tailEnd/>
          </a:ln>
          <a:effectLst/>
        </p:spPr>
        <p:txBody>
          <a:bodyPr wrap="none" anchor="ctr"/>
          <a:lstStyle/>
          <a:p>
            <a:endParaRPr lang="en-US"/>
          </a:p>
        </p:txBody>
      </p:sp>
      <p:sp>
        <p:nvSpPr>
          <p:cNvPr id="27663" name="Line 22"/>
          <p:cNvSpPr>
            <a:spLocks noChangeShapeType="1"/>
          </p:cNvSpPr>
          <p:nvPr/>
        </p:nvSpPr>
        <p:spPr bwMode="auto">
          <a:xfrm flipH="1">
            <a:off x="3082925" y="4953000"/>
            <a:ext cx="3101975"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27664" name="Line 23"/>
          <p:cNvSpPr>
            <a:spLocks noChangeShapeType="1"/>
          </p:cNvSpPr>
          <p:nvPr/>
        </p:nvSpPr>
        <p:spPr bwMode="auto">
          <a:xfrm flipH="1">
            <a:off x="3082925" y="5399088"/>
            <a:ext cx="5235575"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27665" name="Line 24"/>
          <p:cNvSpPr>
            <a:spLocks noChangeShapeType="1"/>
          </p:cNvSpPr>
          <p:nvPr/>
        </p:nvSpPr>
        <p:spPr bwMode="auto">
          <a:xfrm flipH="1">
            <a:off x="3082925" y="4343400"/>
            <a:ext cx="1196975"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27666" name="Rectangle 25"/>
          <p:cNvSpPr>
            <a:spLocks noChangeArrowheads="1"/>
          </p:cNvSpPr>
          <p:nvPr/>
        </p:nvSpPr>
        <p:spPr bwMode="auto">
          <a:xfrm>
            <a:off x="1584325" y="3373438"/>
            <a:ext cx="1390650" cy="515937"/>
          </a:xfrm>
          <a:prstGeom prst="rect">
            <a:avLst/>
          </a:prstGeom>
          <a:noFill/>
          <a:ln w="12700">
            <a:noFill/>
            <a:miter lim="800000"/>
            <a:headEnd/>
            <a:tailEnd/>
          </a:ln>
          <a:effectLst/>
        </p:spPr>
        <p:txBody>
          <a:bodyPr wrap="none" lIns="90488" tIns="44450" rIns="90488" bIns="44450">
            <a:spAutoFit/>
          </a:bodyPr>
          <a:lstStyle/>
          <a:p>
            <a:r>
              <a:rPr lang="en-US" altLang="en-US" sz="2800" b="1"/>
              <a:t>-100.00</a:t>
            </a:r>
          </a:p>
        </p:txBody>
      </p:sp>
      <p:sp>
        <p:nvSpPr>
          <p:cNvPr id="27667" name="Rectangle 26"/>
          <p:cNvSpPr>
            <a:spLocks noChangeArrowheads="1"/>
          </p:cNvSpPr>
          <p:nvPr/>
        </p:nvSpPr>
        <p:spPr bwMode="auto">
          <a:xfrm>
            <a:off x="2116138" y="4130675"/>
            <a:ext cx="874712" cy="515938"/>
          </a:xfrm>
          <a:prstGeom prst="rect">
            <a:avLst/>
          </a:prstGeom>
          <a:noFill/>
          <a:ln w="12700">
            <a:noFill/>
            <a:miter lim="800000"/>
            <a:headEnd/>
            <a:tailEnd/>
          </a:ln>
          <a:effectLst/>
        </p:spPr>
        <p:txBody>
          <a:bodyPr wrap="none" lIns="90488" tIns="44450" rIns="90488" bIns="44450">
            <a:spAutoFit/>
          </a:bodyPr>
          <a:lstStyle/>
          <a:p>
            <a:r>
              <a:rPr lang="en-US" altLang="en-US" sz="2800" b="1"/>
              <a:t>9.09</a:t>
            </a:r>
          </a:p>
        </p:txBody>
      </p:sp>
      <p:sp>
        <p:nvSpPr>
          <p:cNvPr id="27668" name="Rectangle 27"/>
          <p:cNvSpPr>
            <a:spLocks noChangeArrowheads="1"/>
          </p:cNvSpPr>
          <p:nvPr/>
        </p:nvSpPr>
        <p:spPr bwMode="auto">
          <a:xfrm>
            <a:off x="1900238" y="4664075"/>
            <a:ext cx="1073150" cy="515938"/>
          </a:xfrm>
          <a:prstGeom prst="rect">
            <a:avLst/>
          </a:prstGeom>
          <a:noFill/>
          <a:ln w="12700">
            <a:noFill/>
            <a:miter lim="800000"/>
            <a:headEnd/>
            <a:tailEnd/>
          </a:ln>
          <a:effectLst/>
        </p:spPr>
        <p:txBody>
          <a:bodyPr wrap="none" lIns="90488" tIns="44450" rIns="90488" bIns="44450">
            <a:spAutoFit/>
          </a:bodyPr>
          <a:lstStyle/>
          <a:p>
            <a:r>
              <a:rPr lang="en-US" altLang="en-US" sz="2800" b="1"/>
              <a:t>49.59</a:t>
            </a:r>
          </a:p>
        </p:txBody>
      </p:sp>
      <p:sp>
        <p:nvSpPr>
          <p:cNvPr id="27669" name="Rectangle 28"/>
          <p:cNvSpPr>
            <a:spLocks noChangeArrowheads="1"/>
          </p:cNvSpPr>
          <p:nvPr/>
        </p:nvSpPr>
        <p:spPr bwMode="auto">
          <a:xfrm>
            <a:off x="1900238" y="5197475"/>
            <a:ext cx="1073150" cy="515938"/>
          </a:xfrm>
          <a:prstGeom prst="rect">
            <a:avLst/>
          </a:prstGeom>
          <a:noFill/>
          <a:ln w="12700">
            <a:noFill/>
            <a:miter lim="800000"/>
            <a:headEnd/>
            <a:tailEnd/>
          </a:ln>
          <a:effectLst/>
        </p:spPr>
        <p:txBody>
          <a:bodyPr wrap="none" lIns="90488" tIns="44450" rIns="90488" bIns="44450">
            <a:spAutoFit/>
          </a:bodyPr>
          <a:lstStyle/>
          <a:p>
            <a:r>
              <a:rPr lang="en-US" altLang="en-US" sz="2800" b="1" u="sng"/>
              <a:t>60.11</a:t>
            </a:r>
          </a:p>
        </p:txBody>
      </p:sp>
      <p:sp>
        <p:nvSpPr>
          <p:cNvPr id="27670" name="Rectangle 29"/>
          <p:cNvSpPr>
            <a:spLocks noChangeArrowheads="1"/>
          </p:cNvSpPr>
          <p:nvPr/>
        </p:nvSpPr>
        <p:spPr bwMode="auto">
          <a:xfrm>
            <a:off x="1898650" y="5643563"/>
            <a:ext cx="2454275" cy="515937"/>
          </a:xfrm>
          <a:prstGeom prst="rect">
            <a:avLst/>
          </a:prstGeom>
          <a:solidFill>
            <a:schemeClr val="folHlink"/>
          </a:solidFill>
          <a:ln w="12700">
            <a:noFill/>
            <a:miter lim="800000"/>
            <a:headEnd/>
            <a:tailEnd/>
          </a:ln>
          <a:effectLst/>
        </p:spPr>
        <p:txBody>
          <a:bodyPr wrap="none" lIns="90488" tIns="44450" rIns="90488" bIns="44450">
            <a:spAutoFit/>
          </a:bodyPr>
          <a:lstStyle/>
          <a:p>
            <a:r>
              <a:rPr lang="en-US" altLang="en-US" sz="2800" b="1" u="sng"/>
              <a:t>18.79</a:t>
            </a:r>
            <a:r>
              <a:rPr lang="en-US" altLang="en-US" sz="2800" b="1"/>
              <a:t>  = NPV</a:t>
            </a:r>
            <a:r>
              <a:rPr lang="en-US" altLang="en-US" sz="2800" b="1" baseline="-25000"/>
              <a:t>L</a:t>
            </a:r>
          </a:p>
        </p:txBody>
      </p:sp>
      <p:sp>
        <p:nvSpPr>
          <p:cNvPr id="27671" name="Line 30"/>
          <p:cNvSpPr>
            <a:spLocks noChangeShapeType="1"/>
          </p:cNvSpPr>
          <p:nvPr/>
        </p:nvSpPr>
        <p:spPr bwMode="auto">
          <a:xfrm>
            <a:off x="2012950" y="6134100"/>
            <a:ext cx="841375" cy="0"/>
          </a:xfrm>
          <a:prstGeom prst="line">
            <a:avLst/>
          </a:prstGeom>
          <a:noFill/>
          <a:ln w="25400">
            <a:solidFill>
              <a:schemeClr val="tx1"/>
            </a:solidFill>
            <a:round/>
            <a:headEnd/>
            <a:tailEnd/>
          </a:ln>
          <a:effectLst/>
        </p:spPr>
        <p:txBody>
          <a:bodyPr wrap="none" anchor="ctr"/>
          <a:lstStyle/>
          <a:p>
            <a:endParaRPr lang="en-US"/>
          </a:p>
        </p:txBody>
      </p:sp>
      <p:sp>
        <p:nvSpPr>
          <p:cNvPr id="27672" name="Line 31"/>
          <p:cNvSpPr>
            <a:spLocks noChangeShapeType="1"/>
          </p:cNvSpPr>
          <p:nvPr/>
        </p:nvSpPr>
        <p:spPr bwMode="auto">
          <a:xfrm>
            <a:off x="6172200" y="3898900"/>
            <a:ext cx="0" cy="1041400"/>
          </a:xfrm>
          <a:prstGeom prst="line">
            <a:avLst/>
          </a:prstGeom>
          <a:noFill/>
          <a:ln w="25400">
            <a:solidFill>
              <a:schemeClr val="tx1"/>
            </a:solidFill>
            <a:round/>
            <a:headEnd/>
            <a:tailEnd/>
          </a:ln>
          <a:effectLst/>
        </p:spPr>
        <p:txBody>
          <a:bodyPr wrap="none" anchor="ctr"/>
          <a:lstStyle/>
          <a:p>
            <a:endParaRPr lang="en-US"/>
          </a:p>
        </p:txBody>
      </p:sp>
      <p:sp>
        <p:nvSpPr>
          <p:cNvPr id="27673" name="Rectangle 32"/>
          <p:cNvSpPr>
            <a:spLocks noChangeArrowheads="1"/>
          </p:cNvSpPr>
          <p:nvPr/>
        </p:nvSpPr>
        <p:spPr bwMode="auto">
          <a:xfrm>
            <a:off x="5483225" y="5643563"/>
            <a:ext cx="2665413" cy="515937"/>
          </a:xfrm>
          <a:prstGeom prst="rect">
            <a:avLst/>
          </a:prstGeom>
          <a:solidFill>
            <a:schemeClr val="accent1"/>
          </a:solidFill>
          <a:ln w="12700">
            <a:noFill/>
            <a:miter lim="800000"/>
            <a:headEnd/>
            <a:tailEnd/>
          </a:ln>
          <a:effectLst/>
        </p:spPr>
        <p:txBody>
          <a:bodyPr wrap="none" lIns="90488" tIns="44450" rIns="90488" bIns="44450">
            <a:spAutoFit/>
          </a:bodyPr>
          <a:lstStyle/>
          <a:p>
            <a:r>
              <a:rPr lang="en-US" altLang="en-US" sz="2800" b="1"/>
              <a:t>NPV</a:t>
            </a:r>
            <a:r>
              <a:rPr lang="en-US" altLang="en-US" sz="2800" b="1" baseline="-25000"/>
              <a:t>S</a:t>
            </a:r>
            <a:r>
              <a:rPr lang="en-US" altLang="en-US" sz="2800" b="1"/>
              <a:t> = $19.98.</a:t>
            </a:r>
          </a:p>
        </p:txBody>
      </p:sp>
      <p:sp>
        <p:nvSpPr>
          <p:cNvPr id="27674" name="Line 33"/>
          <p:cNvSpPr>
            <a:spLocks noChangeShapeType="1"/>
          </p:cNvSpPr>
          <p:nvPr/>
        </p:nvSpPr>
        <p:spPr bwMode="auto">
          <a:xfrm>
            <a:off x="4286250" y="3898900"/>
            <a:ext cx="0" cy="441325"/>
          </a:xfrm>
          <a:prstGeom prst="line">
            <a:avLst/>
          </a:prstGeom>
          <a:noFill/>
          <a:ln w="25400">
            <a:solidFill>
              <a:schemeClr val="tx1"/>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pPr marL="838200" indent="-838200" eaLnBrk="1" hangingPunct="1"/>
            <a:r>
              <a:rPr lang="en-US" altLang="en-US" smtClean="0"/>
              <a:t>Project Cash Flows</a:t>
            </a:r>
          </a:p>
        </p:txBody>
      </p:sp>
      <p:sp>
        <p:nvSpPr>
          <p:cNvPr id="28674" name="Rectangle 3"/>
          <p:cNvSpPr>
            <a:spLocks noGrp="1" noChangeArrowheads="1"/>
          </p:cNvSpPr>
          <p:nvPr>
            <p:ph type="body" idx="1"/>
          </p:nvPr>
        </p:nvSpPr>
        <p:spPr/>
        <p:txBody>
          <a:bodyPr/>
          <a:lstStyle/>
          <a:p>
            <a:pPr eaLnBrk="1" hangingPunct="1">
              <a:buFont typeface="Wingdings" pitchFamily="2" charset="2"/>
              <a:buNone/>
            </a:pPr>
            <a:r>
              <a:rPr lang="en-US" altLang="en-US" b="1" u="sng" smtClean="0"/>
              <a:t>Incremental Cash Flows</a:t>
            </a:r>
          </a:p>
          <a:p>
            <a:pPr eaLnBrk="1" hangingPunct="1">
              <a:buFont typeface="Wingdings" pitchFamily="2" charset="2"/>
              <a:buNone/>
            </a:pPr>
            <a:r>
              <a:rPr lang="en-US" altLang="en-US" smtClean="0"/>
              <a:t>Cash flow during a particular period</a:t>
            </a:r>
          </a:p>
          <a:p>
            <a:pPr eaLnBrk="1" hangingPunct="1">
              <a:buFont typeface="Wingdings" pitchFamily="2" charset="2"/>
              <a:buNone/>
            </a:pPr>
            <a:r>
              <a:rPr lang="en-US" altLang="en-US" smtClean="0"/>
              <a:t>= Cash flow if the project is implemented </a:t>
            </a:r>
          </a:p>
          <a:p>
            <a:pPr eaLnBrk="1" hangingPunct="1">
              <a:buFont typeface="Wingdings" pitchFamily="2" charset="2"/>
              <a:buNone/>
            </a:pPr>
            <a:r>
              <a:rPr lang="en-US" altLang="en-US" smtClean="0"/>
              <a:t>   – Cash flow without the project.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marL="838200" indent="-838200" eaLnBrk="1" hangingPunct="1"/>
            <a:r>
              <a:rPr lang="en-US" altLang="en-US" smtClean="0"/>
              <a:t>Project Cash Flows</a:t>
            </a:r>
          </a:p>
        </p:txBody>
      </p:sp>
      <p:sp>
        <p:nvSpPr>
          <p:cNvPr id="29698" name="Rectangle 3"/>
          <p:cNvSpPr>
            <a:spLocks noGrp="1" noChangeArrowheads="1"/>
          </p:cNvSpPr>
          <p:nvPr>
            <p:ph type="body" idx="1"/>
          </p:nvPr>
        </p:nvSpPr>
        <p:spPr/>
        <p:txBody>
          <a:bodyPr/>
          <a:lstStyle/>
          <a:p>
            <a:pPr eaLnBrk="1" hangingPunct="1">
              <a:buFont typeface="Wingdings" pitchFamily="2" charset="2"/>
              <a:buNone/>
            </a:pPr>
            <a:r>
              <a:rPr lang="en-US" altLang="en-US" b="1" u="sng" smtClean="0"/>
              <a:t>Sunk Costs</a:t>
            </a:r>
          </a:p>
          <a:p>
            <a:pPr eaLnBrk="1" hangingPunct="1">
              <a:buFont typeface="Wingdings" pitchFamily="2" charset="2"/>
              <a:buNone/>
            </a:pPr>
            <a:r>
              <a:rPr lang="en-US" altLang="en-US" smtClean="0"/>
              <a:t>Sunk cost is a cost that has already been </a:t>
            </a:r>
          </a:p>
          <a:p>
            <a:pPr eaLnBrk="1" hangingPunct="1">
              <a:buFont typeface="Wingdings" pitchFamily="2" charset="2"/>
              <a:buNone/>
            </a:pPr>
            <a:r>
              <a:rPr lang="en-US" altLang="en-US" smtClean="0"/>
              <a:t>incurred and as such, exists irrespective of</a:t>
            </a:r>
          </a:p>
          <a:p>
            <a:pPr eaLnBrk="1" hangingPunct="1">
              <a:buFont typeface="Wingdings" pitchFamily="2" charset="2"/>
              <a:buNone/>
            </a:pPr>
            <a:r>
              <a:rPr lang="en-US" altLang="en-US" smtClean="0"/>
              <a:t>whether the project is undertaken or not. </a:t>
            </a:r>
          </a:p>
          <a:p>
            <a:pPr eaLnBrk="1" hangingPunct="1">
              <a:buFont typeface="Wingdings" pitchFamily="2" charset="2"/>
              <a:buNone/>
            </a:pPr>
            <a:r>
              <a:rPr lang="en-US" altLang="en-US" smtClean="0"/>
              <a:t>This cost should not to be considered as</a:t>
            </a:r>
          </a:p>
          <a:p>
            <a:pPr eaLnBrk="1" hangingPunct="1">
              <a:buFont typeface="Wingdings" pitchFamily="2" charset="2"/>
              <a:buNone/>
            </a:pPr>
            <a:r>
              <a:rPr lang="en-US" altLang="en-US" smtClean="0"/>
              <a:t>part of project cash flows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pPr marL="838200" indent="-838200" eaLnBrk="1" hangingPunct="1"/>
            <a:r>
              <a:rPr lang="en-US" altLang="en-US" smtClean="0"/>
              <a:t>Project Cash Flows</a:t>
            </a:r>
          </a:p>
        </p:txBody>
      </p:sp>
      <p:sp>
        <p:nvSpPr>
          <p:cNvPr id="30722" name="Rectangle 3"/>
          <p:cNvSpPr>
            <a:spLocks noGrp="1" noChangeArrowheads="1"/>
          </p:cNvSpPr>
          <p:nvPr>
            <p:ph type="body" idx="1"/>
          </p:nvPr>
        </p:nvSpPr>
        <p:spPr/>
        <p:txBody>
          <a:bodyPr/>
          <a:lstStyle/>
          <a:p>
            <a:pPr eaLnBrk="1" hangingPunct="1">
              <a:buFont typeface="Wingdings" pitchFamily="2" charset="2"/>
              <a:buNone/>
            </a:pPr>
            <a:r>
              <a:rPr lang="en-US" altLang="en-US" b="1" u="sng" smtClean="0"/>
              <a:t>Opportunity Costs</a:t>
            </a:r>
          </a:p>
          <a:p>
            <a:pPr eaLnBrk="1" hangingPunct="1"/>
            <a:r>
              <a:rPr lang="en-US" altLang="en-US" smtClean="0"/>
              <a:t>Opportunity costs should be part of project </a:t>
            </a:r>
          </a:p>
          <a:p>
            <a:pPr eaLnBrk="1" hangingPunct="1">
              <a:buFont typeface="Wingdings" pitchFamily="2" charset="2"/>
              <a:buNone/>
            </a:pPr>
            <a:r>
              <a:rPr lang="en-US" altLang="en-US" smtClean="0"/>
              <a:t>	cash flows. </a:t>
            </a:r>
          </a:p>
          <a:p>
            <a:pPr eaLnBrk="1" hangingPunct="1"/>
            <a:r>
              <a:rPr lang="en-US" altLang="en-US" smtClean="0"/>
              <a:t>Suppose, a company has some vacant land. It now wants to set up a factory on that land as part of an investment project. </a:t>
            </a:r>
          </a:p>
          <a:p>
            <a:pPr eaLnBrk="1" hangingPunct="1"/>
            <a:r>
              <a:rPr lang="en-US" altLang="en-US" smtClean="0"/>
              <a:t>The project should be charged with the current selling price of the piece of land.</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pPr marL="838200" indent="-838200" eaLnBrk="1" hangingPunct="1"/>
            <a:r>
              <a:rPr lang="en-US" altLang="en-US" smtClean="0"/>
              <a:t>Project Cash Flows</a:t>
            </a:r>
          </a:p>
        </p:txBody>
      </p:sp>
      <p:sp>
        <p:nvSpPr>
          <p:cNvPr id="31746" name="Rectangle 3"/>
          <p:cNvSpPr>
            <a:spLocks noGrp="1" noChangeArrowheads="1"/>
          </p:cNvSpPr>
          <p:nvPr>
            <p:ph type="body" idx="1"/>
          </p:nvPr>
        </p:nvSpPr>
        <p:spPr/>
        <p:txBody>
          <a:bodyPr/>
          <a:lstStyle/>
          <a:p>
            <a:pPr eaLnBrk="1" hangingPunct="1">
              <a:buFont typeface="Wingdings" pitchFamily="2" charset="2"/>
              <a:buNone/>
            </a:pPr>
            <a:r>
              <a:rPr lang="en-US" altLang="en-US" b="1" u="sng" smtClean="0"/>
              <a:t>Side Effects (Externalities)</a:t>
            </a:r>
          </a:p>
          <a:p>
            <a:pPr eaLnBrk="1" hangingPunct="1">
              <a:buFont typeface="Wingdings" pitchFamily="2" charset="2"/>
              <a:buNone/>
            </a:pPr>
            <a:r>
              <a:rPr lang="en-US" altLang="en-US" smtClean="0"/>
              <a:t>All side effects should be considered for </a:t>
            </a:r>
          </a:p>
          <a:p>
            <a:pPr eaLnBrk="1" hangingPunct="1">
              <a:buFont typeface="Wingdings" pitchFamily="2" charset="2"/>
              <a:buNone/>
            </a:pPr>
            <a:r>
              <a:rPr lang="en-US" altLang="en-US" smtClean="0"/>
              <a:t>calculating incremental cash flows for a </a:t>
            </a:r>
          </a:p>
          <a:p>
            <a:pPr eaLnBrk="1" hangingPunct="1">
              <a:buFont typeface="Wingdings" pitchFamily="2" charset="2"/>
              <a:buNone/>
            </a:pPr>
            <a:r>
              <a:rPr lang="en-US" altLang="en-US" smtClean="0"/>
              <a:t>project.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pPr marL="838200" indent="-838200" eaLnBrk="1" hangingPunct="1"/>
            <a:r>
              <a:rPr lang="en-US" altLang="en-US" smtClean="0"/>
              <a:t>Project Cash Flows</a:t>
            </a:r>
          </a:p>
        </p:txBody>
      </p:sp>
      <p:sp>
        <p:nvSpPr>
          <p:cNvPr id="32770" name="Rectangle 3"/>
          <p:cNvSpPr>
            <a:spLocks noGrp="1" noChangeArrowheads="1"/>
          </p:cNvSpPr>
          <p:nvPr>
            <p:ph type="body" idx="1"/>
          </p:nvPr>
        </p:nvSpPr>
        <p:spPr/>
        <p:txBody>
          <a:bodyPr/>
          <a:lstStyle/>
          <a:p>
            <a:pPr algn="just" eaLnBrk="1" hangingPunct="1">
              <a:buFont typeface="Wingdings" pitchFamily="2" charset="2"/>
              <a:buNone/>
            </a:pPr>
            <a:r>
              <a:rPr lang="en-US" altLang="en-US" b="1" u="sng" smtClean="0"/>
              <a:t>Post-tax Cash Flows</a:t>
            </a:r>
          </a:p>
          <a:p>
            <a:pPr algn="just" eaLnBrk="1" hangingPunct="1">
              <a:buFont typeface="Wingdings" pitchFamily="2" charset="2"/>
              <a:buNone/>
            </a:pPr>
            <a:r>
              <a:rPr lang="en-US" altLang="en-US" smtClean="0"/>
              <a:t>Taxes are positive cash outflows. So, they</a:t>
            </a:r>
          </a:p>
          <a:p>
            <a:pPr algn="just" eaLnBrk="1" hangingPunct="1">
              <a:buFont typeface="Wingdings" pitchFamily="2" charset="2"/>
              <a:buNone/>
            </a:pPr>
            <a:r>
              <a:rPr lang="en-US" altLang="en-US" smtClean="0"/>
              <a:t>have to be accounted as cash outflows</a:t>
            </a:r>
          </a:p>
          <a:p>
            <a:pPr algn="just" eaLnBrk="1" hangingPunct="1">
              <a:buFont typeface="Wingdings" pitchFamily="2" charset="2"/>
              <a:buNone/>
            </a:pPr>
            <a:r>
              <a:rPr lang="en-US" altLang="en-US" smtClean="0"/>
              <a:t>whenever payments are made. So, we</a:t>
            </a:r>
          </a:p>
          <a:p>
            <a:pPr algn="just" eaLnBrk="1" hangingPunct="1">
              <a:buFont typeface="Wingdings" pitchFamily="2" charset="2"/>
              <a:buNone/>
            </a:pPr>
            <a:r>
              <a:rPr lang="en-US" altLang="en-US" smtClean="0"/>
              <a:t>consider only the post-tax incremental cash</a:t>
            </a:r>
          </a:p>
          <a:p>
            <a:pPr algn="just" eaLnBrk="1" hangingPunct="1">
              <a:buFont typeface="Wingdings" pitchFamily="2" charset="2"/>
              <a:buNone/>
            </a:pPr>
            <a:r>
              <a:rPr lang="en-US" altLang="en-US" smtClean="0"/>
              <a:t>flows.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pPr marL="838200" indent="-838200" eaLnBrk="1" hangingPunct="1"/>
            <a:r>
              <a:rPr lang="en-US" altLang="en-US" smtClean="0"/>
              <a:t>Project Cash Flows</a:t>
            </a:r>
          </a:p>
        </p:txBody>
      </p:sp>
      <p:sp>
        <p:nvSpPr>
          <p:cNvPr id="33794" name="Rectangle 3"/>
          <p:cNvSpPr>
            <a:spLocks noGrp="1" noChangeArrowheads="1"/>
          </p:cNvSpPr>
          <p:nvPr>
            <p:ph type="body" idx="1"/>
          </p:nvPr>
        </p:nvSpPr>
        <p:spPr/>
        <p:txBody>
          <a:bodyPr/>
          <a:lstStyle/>
          <a:p>
            <a:pPr algn="just" eaLnBrk="1" hangingPunct="1">
              <a:buFont typeface="Wingdings" pitchFamily="2" charset="2"/>
              <a:buNone/>
            </a:pPr>
            <a:r>
              <a:rPr lang="en-US" altLang="en-US" b="1" u="sng" smtClean="0"/>
              <a:t>Timing of Cash Flows</a:t>
            </a:r>
          </a:p>
          <a:p>
            <a:pPr algn="just" eaLnBrk="1" hangingPunct="1">
              <a:buFont typeface="Wingdings" pitchFamily="2" charset="2"/>
              <a:buNone/>
            </a:pPr>
            <a:r>
              <a:rPr lang="en-US" altLang="en-US" smtClean="0"/>
              <a:t>The cash flows have to be reckoned when</a:t>
            </a:r>
          </a:p>
          <a:p>
            <a:pPr algn="just" eaLnBrk="1" hangingPunct="1">
              <a:buFont typeface="Wingdings" pitchFamily="2" charset="2"/>
              <a:buNone/>
            </a:pPr>
            <a:r>
              <a:rPr lang="en-US" altLang="en-US" smtClean="0"/>
              <a:t>they are incurred and not when they accrue</a:t>
            </a:r>
          </a:p>
          <a:p>
            <a:pPr algn="just" eaLnBrk="1" hangingPunct="1">
              <a:buFont typeface="Wingdings" pitchFamily="2" charset="2"/>
              <a:buNone/>
            </a:pPr>
            <a:r>
              <a:rPr lang="en-US" altLang="en-US" smtClean="0"/>
              <a:t>in an accounting sense.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16386"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16387" name="Rectangle 5"/>
          <p:cNvSpPr>
            <a:spLocks noGrp="1" noChangeArrowheads="1"/>
          </p:cNvSpPr>
          <p:nvPr>
            <p:ph type="title"/>
          </p:nvPr>
        </p:nvSpPr>
        <p:spPr>
          <a:xfrm>
            <a:off x="457200" y="395288"/>
            <a:ext cx="8229600" cy="692150"/>
          </a:xfrm>
          <a:noFill/>
        </p:spPr>
        <p:txBody>
          <a:bodyPr lIns="90488" tIns="44450" rIns="90488" bIns="44450" anchor="ctr"/>
          <a:lstStyle/>
          <a:p>
            <a:pPr eaLnBrk="1" hangingPunct="1"/>
            <a:r>
              <a:rPr lang="en-US" altLang="en-US" smtClean="0"/>
              <a:t>What is capital budgeting?</a:t>
            </a:r>
          </a:p>
        </p:txBody>
      </p:sp>
      <p:sp>
        <p:nvSpPr>
          <p:cNvPr id="16388" name="Rectangle 6"/>
          <p:cNvSpPr>
            <a:spLocks noChangeArrowheads="1"/>
          </p:cNvSpPr>
          <p:nvPr/>
        </p:nvSpPr>
        <p:spPr bwMode="auto">
          <a:xfrm>
            <a:off x="1311275" y="3740150"/>
            <a:ext cx="4092575" cy="457200"/>
          </a:xfrm>
          <a:prstGeom prst="rect">
            <a:avLst/>
          </a:prstGeom>
          <a:solidFill>
            <a:schemeClr val="accent1"/>
          </a:solidFill>
          <a:ln w="12700">
            <a:noFill/>
            <a:miter lim="800000"/>
            <a:headEnd/>
            <a:tailEnd/>
          </a:ln>
          <a:effectLst/>
        </p:spPr>
        <p:txBody>
          <a:bodyPr wrap="none" anchor="ctr"/>
          <a:lstStyle/>
          <a:p>
            <a:pPr eaLnBrk="1" hangingPunct="1"/>
            <a:endParaRPr lang="en-US" altLang="en-US"/>
          </a:p>
        </p:txBody>
      </p:sp>
      <p:sp>
        <p:nvSpPr>
          <p:cNvPr id="16389" name="Rectangle 8"/>
          <p:cNvSpPr>
            <a:spLocks noChangeArrowheads="1"/>
          </p:cNvSpPr>
          <p:nvPr/>
        </p:nvSpPr>
        <p:spPr bwMode="auto">
          <a:xfrm>
            <a:off x="1311275" y="4214813"/>
            <a:ext cx="2741613" cy="381000"/>
          </a:xfrm>
          <a:prstGeom prst="rect">
            <a:avLst/>
          </a:prstGeom>
          <a:solidFill>
            <a:schemeClr val="accent1"/>
          </a:solidFill>
          <a:ln w="12700">
            <a:noFill/>
            <a:miter lim="800000"/>
            <a:headEnd/>
            <a:tailEnd/>
          </a:ln>
          <a:effectLst/>
        </p:spPr>
        <p:txBody>
          <a:bodyPr wrap="none" anchor="ctr"/>
          <a:lstStyle/>
          <a:p>
            <a:pPr eaLnBrk="1" hangingPunct="1"/>
            <a:endParaRPr lang="en-US" altLang="en-US"/>
          </a:p>
        </p:txBody>
      </p:sp>
      <p:sp>
        <p:nvSpPr>
          <p:cNvPr id="16390" name="Rectangle 9"/>
          <p:cNvSpPr>
            <a:spLocks noChangeArrowheads="1"/>
          </p:cNvSpPr>
          <p:nvPr/>
        </p:nvSpPr>
        <p:spPr bwMode="auto">
          <a:xfrm>
            <a:off x="5387975" y="2633663"/>
            <a:ext cx="2474913" cy="381000"/>
          </a:xfrm>
          <a:prstGeom prst="rect">
            <a:avLst/>
          </a:prstGeom>
          <a:solidFill>
            <a:schemeClr val="folHlink"/>
          </a:solidFill>
          <a:ln w="12700">
            <a:noFill/>
            <a:miter lim="800000"/>
            <a:headEnd/>
            <a:tailEnd/>
          </a:ln>
          <a:effectLst/>
        </p:spPr>
        <p:txBody>
          <a:bodyPr wrap="none" anchor="ctr"/>
          <a:lstStyle/>
          <a:p>
            <a:pPr eaLnBrk="1" hangingPunct="1"/>
            <a:endParaRPr lang="en-US" altLang="en-US"/>
          </a:p>
        </p:txBody>
      </p:sp>
      <p:sp>
        <p:nvSpPr>
          <p:cNvPr id="16391" name="Rectangle 10"/>
          <p:cNvSpPr>
            <a:spLocks noChangeArrowheads="1"/>
          </p:cNvSpPr>
          <p:nvPr/>
        </p:nvSpPr>
        <p:spPr bwMode="auto">
          <a:xfrm>
            <a:off x="1311275" y="3055938"/>
            <a:ext cx="2481263" cy="388937"/>
          </a:xfrm>
          <a:prstGeom prst="rect">
            <a:avLst/>
          </a:prstGeom>
          <a:solidFill>
            <a:schemeClr val="folHlink"/>
          </a:solidFill>
          <a:ln w="12700">
            <a:noFill/>
            <a:miter lim="800000"/>
            <a:headEnd/>
            <a:tailEnd/>
          </a:ln>
          <a:effectLst/>
        </p:spPr>
        <p:txBody>
          <a:bodyPr wrap="none" anchor="ctr"/>
          <a:lstStyle/>
          <a:p>
            <a:pPr eaLnBrk="1" hangingPunct="1"/>
            <a:endParaRPr lang="en-US" altLang="en-US"/>
          </a:p>
        </p:txBody>
      </p:sp>
      <p:sp>
        <p:nvSpPr>
          <p:cNvPr id="16392" name="Rectangle 11"/>
          <p:cNvSpPr>
            <a:spLocks noGrp="1" noChangeArrowheads="1"/>
          </p:cNvSpPr>
          <p:nvPr>
            <p:ph type="body" idx="1"/>
          </p:nvPr>
        </p:nvSpPr>
        <p:spPr>
          <a:xfrm>
            <a:off x="698500" y="2271713"/>
            <a:ext cx="7988300" cy="3187700"/>
          </a:xfrm>
          <a:noFill/>
        </p:spPr>
        <p:txBody>
          <a:bodyPr lIns="90488" tIns="44450" rIns="90488" bIns="44450"/>
          <a:lstStyle/>
          <a:p>
            <a:pPr eaLnBrk="1" hangingPunct="1"/>
            <a:r>
              <a:rPr lang="en-US" altLang="en-US" smtClean="0"/>
              <a:t>Analysis of potential additions to fixed assets.</a:t>
            </a:r>
          </a:p>
          <a:p>
            <a:pPr eaLnBrk="1" hangingPunct="1"/>
            <a:r>
              <a:rPr lang="en-US" altLang="en-US" smtClean="0"/>
              <a:t>Long-term decisions; involve large expenditures.</a:t>
            </a:r>
          </a:p>
          <a:p>
            <a:pPr eaLnBrk="1" hangingPunct="1"/>
            <a:r>
              <a:rPr lang="en-US" altLang="en-US" smtClean="0"/>
              <a:t>Very </a:t>
            </a:r>
            <a:r>
              <a:rPr lang="en-US" altLang="en-US" smtClean="0">
                <a:solidFill>
                  <a:schemeClr val="hlink"/>
                </a:solidFill>
              </a:rPr>
              <a:t>important</a:t>
            </a:r>
            <a:r>
              <a:rPr lang="en-US" altLang="en-US" smtClean="0"/>
              <a:t> to firm’s future.</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34818"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34819" name="Rectangle 5"/>
          <p:cNvSpPr>
            <a:spLocks noGrp="1" noChangeArrowheads="1"/>
          </p:cNvSpPr>
          <p:nvPr>
            <p:ph type="title"/>
          </p:nvPr>
        </p:nvSpPr>
        <p:spPr>
          <a:xfrm>
            <a:off x="457200" y="415925"/>
            <a:ext cx="8229600" cy="622300"/>
          </a:xfrm>
          <a:noFill/>
        </p:spPr>
        <p:txBody>
          <a:bodyPr lIns="90488" tIns="44450" rIns="90488" bIns="44450" anchor="ctr"/>
          <a:lstStyle/>
          <a:p>
            <a:pPr eaLnBrk="1" hangingPunct="1"/>
            <a:r>
              <a:rPr lang="en-US" altLang="en-US" smtClean="0"/>
              <a:t>Rationale for the NPV Method</a:t>
            </a:r>
          </a:p>
        </p:txBody>
      </p:sp>
      <p:sp>
        <p:nvSpPr>
          <p:cNvPr id="34820" name="Rectangle 6"/>
          <p:cNvSpPr>
            <a:spLocks noChangeArrowheads="1"/>
          </p:cNvSpPr>
          <p:nvPr/>
        </p:nvSpPr>
        <p:spPr bwMode="auto">
          <a:xfrm>
            <a:off x="3048000" y="1981200"/>
            <a:ext cx="2209800" cy="457200"/>
          </a:xfrm>
          <a:prstGeom prst="rect">
            <a:avLst/>
          </a:prstGeom>
          <a:solidFill>
            <a:schemeClr val="folHlink"/>
          </a:solidFill>
          <a:ln w="12700">
            <a:noFill/>
            <a:miter lim="800000"/>
            <a:headEnd/>
            <a:tailEnd/>
          </a:ln>
          <a:effectLst/>
        </p:spPr>
        <p:txBody>
          <a:bodyPr wrap="none" anchor="ctr"/>
          <a:lstStyle/>
          <a:p>
            <a:pPr eaLnBrk="1" hangingPunct="1"/>
            <a:endParaRPr lang="en-US" altLang="en-US"/>
          </a:p>
        </p:txBody>
      </p:sp>
      <p:sp>
        <p:nvSpPr>
          <p:cNvPr id="34821" name="Rectangle 7"/>
          <p:cNvSpPr>
            <a:spLocks noChangeArrowheads="1"/>
          </p:cNvSpPr>
          <p:nvPr/>
        </p:nvSpPr>
        <p:spPr bwMode="auto">
          <a:xfrm>
            <a:off x="5486400" y="1981200"/>
            <a:ext cx="990600" cy="457200"/>
          </a:xfrm>
          <a:prstGeom prst="rect">
            <a:avLst/>
          </a:prstGeom>
          <a:solidFill>
            <a:schemeClr val="accent1"/>
          </a:solidFill>
          <a:ln w="12700">
            <a:noFill/>
            <a:miter lim="800000"/>
            <a:headEnd/>
            <a:tailEnd/>
          </a:ln>
          <a:effectLst/>
        </p:spPr>
        <p:txBody>
          <a:bodyPr wrap="none" anchor="ctr"/>
          <a:lstStyle/>
          <a:p>
            <a:pPr eaLnBrk="1" hangingPunct="1"/>
            <a:endParaRPr lang="en-US" altLang="en-US"/>
          </a:p>
        </p:txBody>
      </p:sp>
      <p:sp>
        <p:nvSpPr>
          <p:cNvPr id="34822" name="Rectangle 8"/>
          <p:cNvSpPr>
            <a:spLocks noChangeArrowheads="1"/>
          </p:cNvSpPr>
          <p:nvPr/>
        </p:nvSpPr>
        <p:spPr bwMode="auto">
          <a:xfrm>
            <a:off x="3048000" y="2514600"/>
            <a:ext cx="3636963" cy="463550"/>
          </a:xfrm>
          <a:prstGeom prst="rect">
            <a:avLst/>
          </a:prstGeom>
          <a:solidFill>
            <a:srgbClr val="E3BEFF"/>
          </a:solidFill>
          <a:ln w="12700">
            <a:noFill/>
            <a:miter lim="800000"/>
            <a:headEnd/>
            <a:tailEnd/>
          </a:ln>
          <a:effectLst/>
        </p:spPr>
        <p:txBody>
          <a:bodyPr wrap="none" anchor="ctr"/>
          <a:lstStyle/>
          <a:p>
            <a:pPr eaLnBrk="1" hangingPunct="1"/>
            <a:endParaRPr lang="en-US" altLang="en-US"/>
          </a:p>
        </p:txBody>
      </p:sp>
      <p:sp>
        <p:nvSpPr>
          <p:cNvPr id="34823" name="Rectangle 9"/>
          <p:cNvSpPr>
            <a:spLocks noChangeArrowheads="1"/>
          </p:cNvSpPr>
          <p:nvPr/>
        </p:nvSpPr>
        <p:spPr bwMode="auto">
          <a:xfrm>
            <a:off x="4970463" y="3429000"/>
            <a:ext cx="1731962" cy="533400"/>
          </a:xfrm>
          <a:prstGeom prst="rect">
            <a:avLst/>
          </a:prstGeom>
          <a:solidFill>
            <a:srgbClr val="E3BEFF"/>
          </a:solidFill>
          <a:ln w="12700">
            <a:noFill/>
            <a:miter lim="800000"/>
            <a:headEnd/>
            <a:tailEnd/>
          </a:ln>
          <a:effectLst/>
        </p:spPr>
        <p:txBody>
          <a:bodyPr wrap="none" anchor="ctr"/>
          <a:lstStyle/>
          <a:p>
            <a:pPr eaLnBrk="1" hangingPunct="1"/>
            <a:endParaRPr lang="en-US" altLang="en-US"/>
          </a:p>
        </p:txBody>
      </p:sp>
      <p:sp>
        <p:nvSpPr>
          <p:cNvPr id="34824" name="Rectangle 10"/>
          <p:cNvSpPr>
            <a:spLocks noChangeArrowheads="1"/>
          </p:cNvSpPr>
          <p:nvPr/>
        </p:nvSpPr>
        <p:spPr bwMode="auto">
          <a:xfrm>
            <a:off x="1711325" y="5392738"/>
            <a:ext cx="2359025" cy="533400"/>
          </a:xfrm>
          <a:prstGeom prst="rect">
            <a:avLst/>
          </a:prstGeom>
          <a:solidFill>
            <a:srgbClr val="E3BEFF"/>
          </a:solidFill>
          <a:ln w="12700">
            <a:noFill/>
            <a:miter lim="800000"/>
            <a:headEnd/>
            <a:tailEnd/>
          </a:ln>
          <a:effectLst/>
        </p:spPr>
        <p:txBody>
          <a:bodyPr wrap="none" anchor="ctr"/>
          <a:lstStyle/>
          <a:p>
            <a:pPr eaLnBrk="1" hangingPunct="1"/>
            <a:endParaRPr lang="en-US" altLang="en-US"/>
          </a:p>
        </p:txBody>
      </p:sp>
      <p:sp>
        <p:nvSpPr>
          <p:cNvPr id="34825" name="Rectangle 11"/>
          <p:cNvSpPr>
            <a:spLocks noChangeArrowheads="1"/>
          </p:cNvSpPr>
          <p:nvPr/>
        </p:nvSpPr>
        <p:spPr bwMode="auto">
          <a:xfrm>
            <a:off x="1662113" y="1952625"/>
            <a:ext cx="6067425" cy="3987800"/>
          </a:xfrm>
          <a:prstGeom prst="rect">
            <a:avLst/>
          </a:prstGeom>
          <a:noFill/>
          <a:ln w="12700">
            <a:noFill/>
            <a:miter lim="800000"/>
            <a:headEnd/>
            <a:tailEnd/>
          </a:ln>
          <a:effectLst/>
        </p:spPr>
        <p:txBody>
          <a:bodyPr wrap="none" lIns="90488" tIns="44450" rIns="90488" bIns="44450">
            <a:spAutoFit/>
          </a:bodyPr>
          <a:lstStyle/>
          <a:p>
            <a:r>
              <a:rPr lang="en-US" altLang="en-US" sz="3200" b="1"/>
              <a:t>NPV	=  PV inflows - Cost</a:t>
            </a:r>
          </a:p>
          <a:p>
            <a:r>
              <a:rPr lang="en-US" altLang="en-US" sz="3200" b="1"/>
              <a:t>	=  Net gain in wealth.</a:t>
            </a:r>
          </a:p>
          <a:p>
            <a:endParaRPr lang="en-US" altLang="en-US" sz="3200" b="1"/>
          </a:p>
          <a:p>
            <a:r>
              <a:rPr lang="en-US" altLang="en-US" sz="3200" b="1"/>
              <a:t>Accept project if NPV &gt; 0.</a:t>
            </a:r>
          </a:p>
          <a:p>
            <a:endParaRPr lang="en-US" altLang="en-US" sz="3200" b="1"/>
          </a:p>
          <a:p>
            <a:r>
              <a:rPr lang="en-US" altLang="en-US" sz="3200" b="1"/>
              <a:t>Choose between mutually </a:t>
            </a:r>
          </a:p>
          <a:p>
            <a:r>
              <a:rPr lang="en-US" altLang="en-US" sz="3200" b="1"/>
              <a:t>exclusive projects on basis of</a:t>
            </a:r>
          </a:p>
          <a:p>
            <a:r>
              <a:rPr lang="en-US" altLang="en-US" sz="3200" b="1"/>
              <a:t>higher NPV.  Adds most value.</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35842"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35843" name="Rectangle 4"/>
          <p:cNvSpPr>
            <a:spLocks noChangeArrowheads="1"/>
          </p:cNvSpPr>
          <p:nvPr/>
        </p:nvSpPr>
        <p:spPr bwMode="auto">
          <a:xfrm>
            <a:off x="1749425" y="3481388"/>
            <a:ext cx="2008188" cy="457200"/>
          </a:xfrm>
          <a:prstGeom prst="rect">
            <a:avLst/>
          </a:prstGeom>
          <a:solidFill>
            <a:schemeClr val="folHlink"/>
          </a:solidFill>
          <a:ln w="12700">
            <a:noFill/>
            <a:miter lim="800000"/>
            <a:headEnd/>
            <a:tailEnd/>
          </a:ln>
          <a:effectLst/>
        </p:spPr>
        <p:txBody>
          <a:bodyPr wrap="none" anchor="ctr"/>
          <a:lstStyle/>
          <a:p>
            <a:pPr eaLnBrk="1" hangingPunct="1"/>
            <a:endParaRPr lang="en-US" altLang="en-US"/>
          </a:p>
        </p:txBody>
      </p:sp>
      <p:sp>
        <p:nvSpPr>
          <p:cNvPr id="35844" name="Rectangle 6"/>
          <p:cNvSpPr>
            <a:spLocks noGrp="1" noChangeArrowheads="1"/>
          </p:cNvSpPr>
          <p:nvPr>
            <p:ph type="title"/>
          </p:nvPr>
        </p:nvSpPr>
        <p:spPr>
          <a:xfrm>
            <a:off x="685800" y="765175"/>
            <a:ext cx="7772400" cy="1143000"/>
          </a:xfrm>
          <a:noFill/>
        </p:spPr>
        <p:txBody>
          <a:bodyPr lIns="90488" tIns="44450" rIns="90488" bIns="44450" anchor="ctr"/>
          <a:lstStyle/>
          <a:p>
            <a:pPr eaLnBrk="1" hangingPunct="1"/>
            <a:r>
              <a:rPr lang="en-US" altLang="en-US" smtClean="0"/>
              <a:t>Using NPV method, which project(s) should be accepted?</a:t>
            </a:r>
          </a:p>
        </p:txBody>
      </p:sp>
      <p:sp>
        <p:nvSpPr>
          <p:cNvPr id="35845" name="Rectangle 7"/>
          <p:cNvSpPr>
            <a:spLocks noChangeArrowheads="1"/>
          </p:cNvSpPr>
          <p:nvPr/>
        </p:nvSpPr>
        <p:spPr bwMode="auto">
          <a:xfrm>
            <a:off x="4000500" y="4594225"/>
            <a:ext cx="2570163" cy="457200"/>
          </a:xfrm>
          <a:prstGeom prst="rect">
            <a:avLst/>
          </a:prstGeom>
          <a:solidFill>
            <a:schemeClr val="folHlink"/>
          </a:solidFill>
          <a:ln w="12700">
            <a:noFill/>
            <a:miter lim="800000"/>
            <a:headEnd/>
            <a:tailEnd/>
          </a:ln>
          <a:effectLst/>
        </p:spPr>
        <p:txBody>
          <a:bodyPr wrap="none" anchor="ctr"/>
          <a:lstStyle/>
          <a:p>
            <a:pPr eaLnBrk="1" hangingPunct="1"/>
            <a:endParaRPr lang="en-US" altLang="en-US"/>
          </a:p>
        </p:txBody>
      </p:sp>
      <p:sp>
        <p:nvSpPr>
          <p:cNvPr id="35846" name="Rectangle 8"/>
          <p:cNvSpPr>
            <a:spLocks noChangeArrowheads="1"/>
          </p:cNvSpPr>
          <p:nvPr/>
        </p:nvSpPr>
        <p:spPr bwMode="auto">
          <a:xfrm>
            <a:off x="5407025" y="3048000"/>
            <a:ext cx="2559050" cy="457200"/>
          </a:xfrm>
          <a:prstGeom prst="rect">
            <a:avLst/>
          </a:prstGeom>
          <a:solidFill>
            <a:schemeClr val="folHlink"/>
          </a:solidFill>
          <a:ln w="12700">
            <a:noFill/>
            <a:miter lim="800000"/>
            <a:headEnd/>
            <a:tailEnd/>
          </a:ln>
          <a:effectLst/>
        </p:spPr>
        <p:txBody>
          <a:bodyPr wrap="none" anchor="ctr"/>
          <a:lstStyle/>
          <a:p>
            <a:pPr eaLnBrk="1" hangingPunct="1"/>
            <a:endParaRPr lang="en-US" altLang="en-US"/>
          </a:p>
        </p:txBody>
      </p:sp>
      <p:sp>
        <p:nvSpPr>
          <p:cNvPr id="35847" name="Rectangle 9"/>
          <p:cNvSpPr>
            <a:spLocks noGrp="1" noChangeArrowheads="1"/>
          </p:cNvSpPr>
          <p:nvPr>
            <p:ph type="body" idx="1"/>
          </p:nvPr>
        </p:nvSpPr>
        <p:spPr>
          <a:xfrm>
            <a:off x="1198563" y="2746375"/>
            <a:ext cx="7059612" cy="3211513"/>
          </a:xfrm>
          <a:noFill/>
        </p:spPr>
        <p:txBody>
          <a:bodyPr lIns="90488" tIns="44450" rIns="90488" bIns="44450"/>
          <a:lstStyle/>
          <a:p>
            <a:pPr eaLnBrk="1" hangingPunct="1"/>
            <a:r>
              <a:rPr lang="en-US" altLang="en-US" smtClean="0"/>
              <a:t>If Projects S and L are mutually exclusive, accept S because NPV</a:t>
            </a:r>
            <a:r>
              <a:rPr lang="en-US" altLang="en-US" baseline="-25000" smtClean="0"/>
              <a:t>s</a:t>
            </a:r>
            <a:r>
              <a:rPr lang="en-US" altLang="en-US" smtClean="0"/>
              <a:t> &gt; NPV</a:t>
            </a:r>
            <a:r>
              <a:rPr lang="en-US" altLang="en-US" baseline="-25000" smtClean="0"/>
              <a:t>L </a:t>
            </a:r>
            <a:r>
              <a:rPr lang="en-US" altLang="en-US" smtClean="0"/>
              <a:t>.</a:t>
            </a:r>
          </a:p>
          <a:p>
            <a:pPr eaLnBrk="1" hangingPunct="1"/>
            <a:r>
              <a:rPr lang="en-US" altLang="en-US" smtClean="0"/>
              <a:t>If S &amp; L are independent, accept both; NPV &gt; 0.</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36866"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36867" name="Rectangle 5"/>
          <p:cNvSpPr>
            <a:spLocks noGrp="1" noChangeArrowheads="1"/>
          </p:cNvSpPr>
          <p:nvPr>
            <p:ph type="title"/>
          </p:nvPr>
        </p:nvSpPr>
        <p:spPr>
          <a:xfrm>
            <a:off x="457200" y="395288"/>
            <a:ext cx="8229600" cy="719137"/>
          </a:xfrm>
          <a:noFill/>
        </p:spPr>
        <p:txBody>
          <a:bodyPr lIns="90488" tIns="44450" rIns="90488" bIns="44450" anchor="ctr"/>
          <a:lstStyle/>
          <a:p>
            <a:pPr eaLnBrk="1" hangingPunct="1"/>
            <a:r>
              <a:rPr lang="en-US" altLang="en-US" smtClean="0"/>
              <a:t>Internal Rate of Return:  IRR</a:t>
            </a:r>
          </a:p>
        </p:txBody>
      </p:sp>
      <p:sp>
        <p:nvSpPr>
          <p:cNvPr id="36868" name="Rectangle 6"/>
          <p:cNvSpPr>
            <a:spLocks noChangeArrowheads="1"/>
          </p:cNvSpPr>
          <p:nvPr/>
        </p:nvSpPr>
        <p:spPr bwMode="auto">
          <a:xfrm>
            <a:off x="3294063" y="3076575"/>
            <a:ext cx="69215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36869" name="Rectangle 7"/>
          <p:cNvSpPr>
            <a:spLocks noChangeArrowheads="1"/>
          </p:cNvSpPr>
          <p:nvPr/>
        </p:nvSpPr>
        <p:spPr bwMode="auto">
          <a:xfrm>
            <a:off x="7713663" y="3076575"/>
            <a:ext cx="692150" cy="457200"/>
          </a:xfrm>
          <a:prstGeom prst="rect">
            <a:avLst/>
          </a:prstGeom>
          <a:noFill/>
          <a:ln w="12700">
            <a:noFill/>
            <a:miter lim="800000"/>
            <a:headEnd/>
            <a:tailEnd/>
          </a:ln>
          <a:effectLst/>
        </p:spPr>
        <p:txBody>
          <a:bodyPr wrap="none" anchor="ctr"/>
          <a:lstStyle/>
          <a:p>
            <a:pPr eaLnBrk="1" hangingPunct="1"/>
            <a:endParaRPr lang="en-US" altLang="en-US"/>
          </a:p>
        </p:txBody>
      </p:sp>
      <p:grpSp>
        <p:nvGrpSpPr>
          <p:cNvPr id="36870" name="Group 8"/>
          <p:cNvGrpSpPr>
            <a:grpSpLocks/>
          </p:cNvGrpSpPr>
          <p:nvPr/>
        </p:nvGrpSpPr>
        <p:grpSpPr bwMode="auto">
          <a:xfrm>
            <a:off x="1481138" y="2630488"/>
            <a:ext cx="6477000" cy="279400"/>
            <a:chOff x="933" y="1657"/>
            <a:chExt cx="4080" cy="176"/>
          </a:xfrm>
        </p:grpSpPr>
        <p:sp>
          <p:nvSpPr>
            <p:cNvPr id="36888" name="Line 9"/>
            <p:cNvSpPr>
              <a:spLocks noChangeShapeType="1"/>
            </p:cNvSpPr>
            <p:nvPr/>
          </p:nvSpPr>
          <p:spPr bwMode="auto">
            <a:xfrm>
              <a:off x="933" y="1657"/>
              <a:ext cx="0" cy="176"/>
            </a:xfrm>
            <a:prstGeom prst="line">
              <a:avLst/>
            </a:prstGeom>
            <a:noFill/>
            <a:ln w="25400">
              <a:solidFill>
                <a:schemeClr val="tx2"/>
              </a:solidFill>
              <a:round/>
              <a:headEnd/>
              <a:tailEnd/>
            </a:ln>
            <a:effectLst/>
          </p:spPr>
          <p:txBody>
            <a:bodyPr wrap="none" anchor="ctr"/>
            <a:lstStyle/>
            <a:p>
              <a:endParaRPr lang="en-US"/>
            </a:p>
          </p:txBody>
        </p:sp>
        <p:sp>
          <p:nvSpPr>
            <p:cNvPr id="36889" name="Line 10"/>
            <p:cNvSpPr>
              <a:spLocks noChangeShapeType="1"/>
            </p:cNvSpPr>
            <p:nvPr/>
          </p:nvSpPr>
          <p:spPr bwMode="auto">
            <a:xfrm>
              <a:off x="2325" y="1657"/>
              <a:ext cx="0" cy="176"/>
            </a:xfrm>
            <a:prstGeom prst="line">
              <a:avLst/>
            </a:prstGeom>
            <a:noFill/>
            <a:ln w="25400">
              <a:solidFill>
                <a:schemeClr val="tx2"/>
              </a:solidFill>
              <a:round/>
              <a:headEnd/>
              <a:tailEnd/>
            </a:ln>
            <a:effectLst/>
          </p:spPr>
          <p:txBody>
            <a:bodyPr wrap="none" anchor="ctr"/>
            <a:lstStyle/>
            <a:p>
              <a:endParaRPr lang="en-US"/>
            </a:p>
          </p:txBody>
        </p:sp>
        <p:sp>
          <p:nvSpPr>
            <p:cNvPr id="36890" name="Line 11"/>
            <p:cNvSpPr>
              <a:spLocks noChangeShapeType="1"/>
            </p:cNvSpPr>
            <p:nvPr/>
          </p:nvSpPr>
          <p:spPr bwMode="auto">
            <a:xfrm>
              <a:off x="3573" y="1657"/>
              <a:ext cx="0" cy="176"/>
            </a:xfrm>
            <a:prstGeom prst="line">
              <a:avLst/>
            </a:prstGeom>
            <a:noFill/>
            <a:ln w="25400">
              <a:solidFill>
                <a:schemeClr val="tx2"/>
              </a:solidFill>
              <a:round/>
              <a:headEnd/>
              <a:tailEnd/>
            </a:ln>
            <a:effectLst/>
          </p:spPr>
          <p:txBody>
            <a:bodyPr wrap="none" anchor="ctr"/>
            <a:lstStyle/>
            <a:p>
              <a:endParaRPr lang="en-US"/>
            </a:p>
          </p:txBody>
        </p:sp>
        <p:sp>
          <p:nvSpPr>
            <p:cNvPr id="36891" name="Line 12"/>
            <p:cNvSpPr>
              <a:spLocks noChangeShapeType="1"/>
            </p:cNvSpPr>
            <p:nvPr/>
          </p:nvSpPr>
          <p:spPr bwMode="auto">
            <a:xfrm>
              <a:off x="5013" y="1657"/>
              <a:ext cx="0" cy="176"/>
            </a:xfrm>
            <a:prstGeom prst="line">
              <a:avLst/>
            </a:prstGeom>
            <a:noFill/>
            <a:ln w="25400">
              <a:solidFill>
                <a:schemeClr val="tx2"/>
              </a:solidFill>
              <a:round/>
              <a:headEnd/>
              <a:tailEnd/>
            </a:ln>
            <a:effectLst/>
          </p:spPr>
          <p:txBody>
            <a:bodyPr wrap="none" anchor="ctr"/>
            <a:lstStyle/>
            <a:p>
              <a:endParaRPr lang="en-US"/>
            </a:p>
          </p:txBody>
        </p:sp>
        <p:sp>
          <p:nvSpPr>
            <p:cNvPr id="36892" name="Line 13"/>
            <p:cNvSpPr>
              <a:spLocks noChangeShapeType="1"/>
            </p:cNvSpPr>
            <p:nvPr/>
          </p:nvSpPr>
          <p:spPr bwMode="auto">
            <a:xfrm>
              <a:off x="941" y="1745"/>
              <a:ext cx="4064" cy="0"/>
            </a:xfrm>
            <a:prstGeom prst="line">
              <a:avLst/>
            </a:prstGeom>
            <a:noFill/>
            <a:ln w="25400">
              <a:solidFill>
                <a:schemeClr val="tx2"/>
              </a:solidFill>
              <a:round/>
              <a:headEnd/>
              <a:tailEnd/>
            </a:ln>
            <a:effectLst/>
          </p:spPr>
          <p:txBody>
            <a:bodyPr wrap="none" anchor="ctr"/>
            <a:lstStyle/>
            <a:p>
              <a:endParaRPr lang="en-US"/>
            </a:p>
          </p:txBody>
        </p:sp>
      </p:grpSp>
      <p:sp>
        <p:nvSpPr>
          <p:cNvPr id="36871" name="Rectangle 14"/>
          <p:cNvSpPr>
            <a:spLocks noChangeArrowheads="1"/>
          </p:cNvSpPr>
          <p:nvPr/>
        </p:nvSpPr>
        <p:spPr bwMode="auto">
          <a:xfrm>
            <a:off x="5275263" y="3076575"/>
            <a:ext cx="69215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36872" name="Rectangle 15"/>
          <p:cNvSpPr>
            <a:spLocks noChangeArrowheads="1"/>
          </p:cNvSpPr>
          <p:nvPr/>
        </p:nvSpPr>
        <p:spPr bwMode="auto">
          <a:xfrm>
            <a:off x="1314450" y="2178050"/>
            <a:ext cx="379413" cy="515938"/>
          </a:xfrm>
          <a:prstGeom prst="rect">
            <a:avLst/>
          </a:prstGeom>
          <a:noFill/>
          <a:ln w="12700">
            <a:noFill/>
            <a:miter lim="800000"/>
            <a:headEnd/>
            <a:tailEnd/>
          </a:ln>
          <a:effectLst/>
        </p:spPr>
        <p:txBody>
          <a:bodyPr wrap="none" lIns="90488" tIns="44450" rIns="90488" bIns="44450">
            <a:spAutoFit/>
          </a:bodyPr>
          <a:lstStyle/>
          <a:p>
            <a:r>
              <a:rPr lang="en-US" altLang="en-US" sz="2800" b="1">
                <a:solidFill>
                  <a:schemeClr val="tx2"/>
                </a:solidFill>
              </a:rPr>
              <a:t>0</a:t>
            </a:r>
          </a:p>
        </p:txBody>
      </p:sp>
      <p:sp>
        <p:nvSpPr>
          <p:cNvPr id="36873" name="Rectangle 16"/>
          <p:cNvSpPr>
            <a:spLocks noChangeArrowheads="1"/>
          </p:cNvSpPr>
          <p:nvPr/>
        </p:nvSpPr>
        <p:spPr bwMode="auto">
          <a:xfrm>
            <a:off x="3506788" y="2178050"/>
            <a:ext cx="379412" cy="515938"/>
          </a:xfrm>
          <a:prstGeom prst="rect">
            <a:avLst/>
          </a:prstGeom>
          <a:noFill/>
          <a:ln w="12700">
            <a:noFill/>
            <a:miter lim="800000"/>
            <a:headEnd/>
            <a:tailEnd/>
          </a:ln>
          <a:effectLst/>
        </p:spPr>
        <p:txBody>
          <a:bodyPr wrap="none" lIns="90488" tIns="44450" rIns="90488" bIns="44450">
            <a:spAutoFit/>
          </a:bodyPr>
          <a:lstStyle/>
          <a:p>
            <a:r>
              <a:rPr lang="en-US" altLang="en-US" sz="2800" b="1">
                <a:solidFill>
                  <a:schemeClr val="tx2"/>
                </a:solidFill>
              </a:rPr>
              <a:t>1</a:t>
            </a:r>
          </a:p>
        </p:txBody>
      </p:sp>
      <p:sp>
        <p:nvSpPr>
          <p:cNvPr id="36874" name="Rectangle 17"/>
          <p:cNvSpPr>
            <a:spLocks noChangeArrowheads="1"/>
          </p:cNvSpPr>
          <p:nvPr/>
        </p:nvSpPr>
        <p:spPr bwMode="auto">
          <a:xfrm>
            <a:off x="5505450" y="2178050"/>
            <a:ext cx="379413" cy="515938"/>
          </a:xfrm>
          <a:prstGeom prst="rect">
            <a:avLst/>
          </a:prstGeom>
          <a:noFill/>
          <a:ln w="12700">
            <a:noFill/>
            <a:miter lim="800000"/>
            <a:headEnd/>
            <a:tailEnd/>
          </a:ln>
          <a:effectLst/>
        </p:spPr>
        <p:txBody>
          <a:bodyPr wrap="none" lIns="90488" tIns="44450" rIns="90488" bIns="44450">
            <a:spAutoFit/>
          </a:bodyPr>
          <a:lstStyle/>
          <a:p>
            <a:r>
              <a:rPr lang="en-US" altLang="en-US" sz="2800" b="1">
                <a:solidFill>
                  <a:schemeClr val="tx2"/>
                </a:solidFill>
              </a:rPr>
              <a:t>2</a:t>
            </a:r>
          </a:p>
        </p:txBody>
      </p:sp>
      <p:sp>
        <p:nvSpPr>
          <p:cNvPr id="36875" name="Rectangle 18"/>
          <p:cNvSpPr>
            <a:spLocks noChangeArrowheads="1"/>
          </p:cNvSpPr>
          <p:nvPr/>
        </p:nvSpPr>
        <p:spPr bwMode="auto">
          <a:xfrm>
            <a:off x="7791450" y="2178050"/>
            <a:ext cx="379413" cy="515938"/>
          </a:xfrm>
          <a:prstGeom prst="rect">
            <a:avLst/>
          </a:prstGeom>
          <a:noFill/>
          <a:ln w="12700">
            <a:noFill/>
            <a:miter lim="800000"/>
            <a:headEnd/>
            <a:tailEnd/>
          </a:ln>
          <a:effectLst/>
        </p:spPr>
        <p:txBody>
          <a:bodyPr wrap="none" lIns="90488" tIns="44450" rIns="90488" bIns="44450">
            <a:spAutoFit/>
          </a:bodyPr>
          <a:lstStyle/>
          <a:p>
            <a:r>
              <a:rPr lang="en-US" altLang="en-US" sz="2800" b="1">
                <a:solidFill>
                  <a:schemeClr val="tx2"/>
                </a:solidFill>
              </a:rPr>
              <a:t>3</a:t>
            </a:r>
          </a:p>
        </p:txBody>
      </p:sp>
      <p:sp>
        <p:nvSpPr>
          <p:cNvPr id="36876" name="Rectangle 19"/>
          <p:cNvSpPr>
            <a:spLocks noChangeArrowheads="1"/>
          </p:cNvSpPr>
          <p:nvPr/>
        </p:nvSpPr>
        <p:spPr bwMode="auto">
          <a:xfrm>
            <a:off x="2074863" y="2397125"/>
            <a:ext cx="53975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36877" name="Rectangle 20"/>
          <p:cNvSpPr>
            <a:spLocks noChangeArrowheads="1"/>
          </p:cNvSpPr>
          <p:nvPr/>
        </p:nvSpPr>
        <p:spPr bwMode="auto">
          <a:xfrm>
            <a:off x="871538" y="2992438"/>
            <a:ext cx="1295400" cy="1171575"/>
          </a:xfrm>
          <a:prstGeom prst="rect">
            <a:avLst/>
          </a:prstGeom>
          <a:solidFill>
            <a:schemeClr val="accent1"/>
          </a:solidFill>
          <a:ln w="12700">
            <a:noFill/>
            <a:miter lim="800000"/>
            <a:headEnd/>
            <a:tailEnd/>
          </a:ln>
          <a:effectLst/>
        </p:spPr>
        <p:txBody>
          <a:bodyPr wrap="none" anchor="ctr"/>
          <a:lstStyle/>
          <a:p>
            <a:pPr eaLnBrk="1" hangingPunct="1"/>
            <a:endParaRPr lang="en-US" altLang="en-US"/>
          </a:p>
        </p:txBody>
      </p:sp>
      <p:sp>
        <p:nvSpPr>
          <p:cNvPr id="36878" name="Rectangle 21"/>
          <p:cNvSpPr>
            <a:spLocks noChangeArrowheads="1"/>
          </p:cNvSpPr>
          <p:nvPr/>
        </p:nvSpPr>
        <p:spPr bwMode="auto">
          <a:xfrm>
            <a:off x="1085850" y="3016250"/>
            <a:ext cx="790575" cy="515938"/>
          </a:xfrm>
          <a:prstGeom prst="rect">
            <a:avLst/>
          </a:prstGeom>
          <a:noFill/>
          <a:ln w="12700">
            <a:noFill/>
            <a:miter lim="800000"/>
            <a:headEnd/>
            <a:tailEnd/>
          </a:ln>
          <a:effectLst/>
        </p:spPr>
        <p:txBody>
          <a:bodyPr wrap="none" lIns="90488" tIns="44450" rIns="90488" bIns="44450">
            <a:spAutoFit/>
          </a:bodyPr>
          <a:lstStyle/>
          <a:p>
            <a:r>
              <a:rPr lang="en-US" altLang="en-US" sz="2800" b="1"/>
              <a:t>CF</a:t>
            </a:r>
            <a:r>
              <a:rPr lang="en-US" altLang="en-US" sz="2800" b="1" baseline="-25000"/>
              <a:t>0</a:t>
            </a:r>
          </a:p>
        </p:txBody>
      </p:sp>
      <p:sp>
        <p:nvSpPr>
          <p:cNvPr id="36879" name="Rectangle 22"/>
          <p:cNvSpPr>
            <a:spLocks noChangeArrowheads="1"/>
          </p:cNvSpPr>
          <p:nvPr/>
        </p:nvSpPr>
        <p:spPr bwMode="auto">
          <a:xfrm>
            <a:off x="3233738" y="2992438"/>
            <a:ext cx="5181600" cy="1143000"/>
          </a:xfrm>
          <a:prstGeom prst="rect">
            <a:avLst/>
          </a:prstGeom>
          <a:solidFill>
            <a:schemeClr val="folHlink"/>
          </a:solidFill>
          <a:ln w="12700">
            <a:noFill/>
            <a:miter lim="800000"/>
            <a:headEnd/>
            <a:tailEnd/>
          </a:ln>
          <a:effectLst/>
        </p:spPr>
        <p:txBody>
          <a:bodyPr wrap="none" anchor="ctr"/>
          <a:lstStyle/>
          <a:p>
            <a:pPr eaLnBrk="1" hangingPunct="1"/>
            <a:endParaRPr lang="en-US" altLang="en-US"/>
          </a:p>
        </p:txBody>
      </p:sp>
      <p:sp>
        <p:nvSpPr>
          <p:cNvPr id="36880" name="Rectangle 23"/>
          <p:cNvSpPr>
            <a:spLocks noChangeArrowheads="1"/>
          </p:cNvSpPr>
          <p:nvPr/>
        </p:nvSpPr>
        <p:spPr bwMode="auto">
          <a:xfrm>
            <a:off x="3295650" y="3016250"/>
            <a:ext cx="790575" cy="515938"/>
          </a:xfrm>
          <a:prstGeom prst="rect">
            <a:avLst/>
          </a:prstGeom>
          <a:noFill/>
          <a:ln w="12700">
            <a:noFill/>
            <a:miter lim="800000"/>
            <a:headEnd/>
            <a:tailEnd/>
          </a:ln>
          <a:effectLst/>
        </p:spPr>
        <p:txBody>
          <a:bodyPr wrap="none" lIns="90488" tIns="44450" rIns="90488" bIns="44450">
            <a:spAutoFit/>
          </a:bodyPr>
          <a:lstStyle/>
          <a:p>
            <a:r>
              <a:rPr lang="en-US" altLang="en-US" sz="2800" b="1"/>
              <a:t>CF</a:t>
            </a:r>
            <a:r>
              <a:rPr lang="en-US" altLang="en-US" sz="2800" b="1" baseline="-25000"/>
              <a:t>1</a:t>
            </a:r>
          </a:p>
        </p:txBody>
      </p:sp>
      <p:sp>
        <p:nvSpPr>
          <p:cNvPr id="36881" name="Rectangle 24"/>
          <p:cNvSpPr>
            <a:spLocks noChangeArrowheads="1"/>
          </p:cNvSpPr>
          <p:nvPr/>
        </p:nvSpPr>
        <p:spPr bwMode="auto">
          <a:xfrm>
            <a:off x="5276850" y="3016250"/>
            <a:ext cx="790575" cy="515938"/>
          </a:xfrm>
          <a:prstGeom prst="rect">
            <a:avLst/>
          </a:prstGeom>
          <a:noFill/>
          <a:ln w="12700">
            <a:noFill/>
            <a:miter lim="800000"/>
            <a:headEnd/>
            <a:tailEnd/>
          </a:ln>
          <a:effectLst/>
        </p:spPr>
        <p:txBody>
          <a:bodyPr wrap="none" lIns="90488" tIns="44450" rIns="90488" bIns="44450">
            <a:spAutoFit/>
          </a:bodyPr>
          <a:lstStyle/>
          <a:p>
            <a:r>
              <a:rPr lang="en-US" altLang="en-US" sz="2800" b="1"/>
              <a:t>CF</a:t>
            </a:r>
            <a:r>
              <a:rPr lang="en-US" altLang="en-US" sz="2800" b="1" baseline="-25000"/>
              <a:t>2</a:t>
            </a:r>
          </a:p>
        </p:txBody>
      </p:sp>
      <p:sp>
        <p:nvSpPr>
          <p:cNvPr id="36882" name="Rectangle 25"/>
          <p:cNvSpPr>
            <a:spLocks noChangeArrowheads="1"/>
          </p:cNvSpPr>
          <p:nvPr/>
        </p:nvSpPr>
        <p:spPr bwMode="auto">
          <a:xfrm>
            <a:off x="7486650" y="3016250"/>
            <a:ext cx="790575" cy="515938"/>
          </a:xfrm>
          <a:prstGeom prst="rect">
            <a:avLst/>
          </a:prstGeom>
          <a:noFill/>
          <a:ln w="12700">
            <a:noFill/>
            <a:miter lim="800000"/>
            <a:headEnd/>
            <a:tailEnd/>
          </a:ln>
          <a:effectLst/>
        </p:spPr>
        <p:txBody>
          <a:bodyPr wrap="none" lIns="90488" tIns="44450" rIns="90488" bIns="44450">
            <a:spAutoFit/>
          </a:bodyPr>
          <a:lstStyle/>
          <a:p>
            <a:r>
              <a:rPr lang="en-US" altLang="en-US" sz="2800" b="1"/>
              <a:t>CF</a:t>
            </a:r>
            <a:r>
              <a:rPr lang="en-US" altLang="en-US" sz="2800" b="1" baseline="-25000"/>
              <a:t>3</a:t>
            </a:r>
          </a:p>
        </p:txBody>
      </p:sp>
      <p:sp>
        <p:nvSpPr>
          <p:cNvPr id="36883" name="Rectangle 26"/>
          <p:cNvSpPr>
            <a:spLocks noChangeArrowheads="1"/>
          </p:cNvSpPr>
          <p:nvPr/>
        </p:nvSpPr>
        <p:spPr bwMode="auto">
          <a:xfrm>
            <a:off x="1009650" y="3471863"/>
            <a:ext cx="973138" cy="515937"/>
          </a:xfrm>
          <a:prstGeom prst="rect">
            <a:avLst/>
          </a:prstGeom>
          <a:noFill/>
          <a:ln w="12700">
            <a:noFill/>
            <a:miter lim="800000"/>
            <a:headEnd/>
            <a:tailEnd/>
          </a:ln>
          <a:effectLst/>
        </p:spPr>
        <p:txBody>
          <a:bodyPr wrap="none" lIns="90488" tIns="44450" rIns="90488" bIns="44450">
            <a:spAutoFit/>
          </a:bodyPr>
          <a:lstStyle/>
          <a:p>
            <a:r>
              <a:rPr lang="en-US" altLang="en-US" sz="2800" b="1"/>
              <a:t>Cost</a:t>
            </a:r>
          </a:p>
        </p:txBody>
      </p:sp>
      <p:sp>
        <p:nvSpPr>
          <p:cNvPr id="36884" name="Rectangle 27"/>
          <p:cNvSpPr>
            <a:spLocks noChangeArrowheads="1"/>
          </p:cNvSpPr>
          <p:nvPr/>
        </p:nvSpPr>
        <p:spPr bwMode="auto">
          <a:xfrm>
            <a:off x="4895850" y="3471863"/>
            <a:ext cx="1406525" cy="515937"/>
          </a:xfrm>
          <a:prstGeom prst="rect">
            <a:avLst/>
          </a:prstGeom>
          <a:noFill/>
          <a:ln w="12700">
            <a:noFill/>
            <a:miter lim="800000"/>
            <a:headEnd/>
            <a:tailEnd/>
          </a:ln>
          <a:effectLst/>
        </p:spPr>
        <p:txBody>
          <a:bodyPr wrap="none" lIns="90488" tIns="44450" rIns="90488" bIns="44450">
            <a:spAutoFit/>
          </a:bodyPr>
          <a:lstStyle/>
          <a:p>
            <a:r>
              <a:rPr lang="en-US" altLang="en-US" sz="2800" b="1"/>
              <a:t>Inflows</a:t>
            </a:r>
          </a:p>
        </p:txBody>
      </p:sp>
      <p:sp>
        <p:nvSpPr>
          <p:cNvPr id="36885" name="Line 28"/>
          <p:cNvSpPr>
            <a:spLocks noChangeShapeType="1"/>
          </p:cNvSpPr>
          <p:nvPr/>
        </p:nvSpPr>
        <p:spPr bwMode="auto">
          <a:xfrm>
            <a:off x="6288088" y="3729038"/>
            <a:ext cx="1511300"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36886" name="Line 29"/>
          <p:cNvSpPr>
            <a:spLocks noChangeShapeType="1"/>
          </p:cNvSpPr>
          <p:nvPr/>
        </p:nvSpPr>
        <p:spPr bwMode="auto">
          <a:xfrm flipH="1">
            <a:off x="3760788" y="3729038"/>
            <a:ext cx="1079500"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36887" name="Rectangle 30"/>
          <p:cNvSpPr>
            <a:spLocks noChangeArrowheads="1"/>
          </p:cNvSpPr>
          <p:nvPr/>
        </p:nvSpPr>
        <p:spPr bwMode="auto">
          <a:xfrm>
            <a:off x="919163" y="4627563"/>
            <a:ext cx="7324725" cy="1550987"/>
          </a:xfrm>
          <a:prstGeom prst="rect">
            <a:avLst/>
          </a:prstGeom>
          <a:noFill/>
          <a:ln w="12700">
            <a:noFill/>
            <a:miter lim="800000"/>
            <a:headEnd/>
            <a:tailEnd/>
          </a:ln>
          <a:effectLst/>
        </p:spPr>
        <p:txBody>
          <a:bodyPr lIns="90488" tIns="44450" rIns="90488" bIns="44450">
            <a:spAutoFit/>
          </a:bodyPr>
          <a:lstStyle/>
          <a:p>
            <a:r>
              <a:rPr lang="en-US" altLang="en-US" sz="3200" b="1"/>
              <a:t>IRR is the discount rate that forces</a:t>
            </a:r>
          </a:p>
          <a:p>
            <a:r>
              <a:rPr lang="en-US" altLang="en-US" sz="3200" b="1"/>
              <a:t>PV inflows = cost.  This is the same</a:t>
            </a:r>
          </a:p>
          <a:p>
            <a:r>
              <a:rPr lang="en-US" altLang="en-US" sz="3200" b="1"/>
              <a:t>as forcing NPV = 0.</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37890"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37891" name="Rectangle 4"/>
          <p:cNvSpPr>
            <a:spLocks noChangeArrowheads="1"/>
          </p:cNvSpPr>
          <p:nvPr/>
        </p:nvSpPr>
        <p:spPr bwMode="auto">
          <a:xfrm>
            <a:off x="990600" y="1143000"/>
            <a:ext cx="1190625" cy="457200"/>
          </a:xfrm>
          <a:prstGeom prst="rect">
            <a:avLst/>
          </a:prstGeom>
          <a:solidFill>
            <a:schemeClr val="accent1"/>
          </a:solidFill>
          <a:ln w="12700">
            <a:noFill/>
            <a:miter lim="800000"/>
            <a:headEnd/>
            <a:tailEnd/>
          </a:ln>
          <a:effectLst/>
        </p:spPr>
        <p:txBody>
          <a:bodyPr wrap="none" anchor="ctr"/>
          <a:lstStyle/>
          <a:p>
            <a:pPr eaLnBrk="1" hangingPunct="1"/>
            <a:endParaRPr lang="en-US" altLang="en-US"/>
          </a:p>
        </p:txBody>
      </p:sp>
      <p:sp>
        <p:nvSpPr>
          <p:cNvPr id="37892" name="Rectangle 5"/>
          <p:cNvSpPr>
            <a:spLocks noChangeArrowheads="1"/>
          </p:cNvSpPr>
          <p:nvPr/>
        </p:nvSpPr>
        <p:spPr bwMode="auto">
          <a:xfrm>
            <a:off x="3124200" y="2590800"/>
            <a:ext cx="228600" cy="457200"/>
          </a:xfrm>
          <a:prstGeom prst="rect">
            <a:avLst/>
          </a:prstGeom>
          <a:solidFill>
            <a:schemeClr val="accent1"/>
          </a:solidFill>
          <a:ln w="12700">
            <a:noFill/>
            <a:miter lim="800000"/>
            <a:headEnd/>
            <a:tailEnd/>
          </a:ln>
          <a:effectLst/>
        </p:spPr>
        <p:txBody>
          <a:bodyPr wrap="none" anchor="ctr"/>
          <a:lstStyle/>
          <a:p>
            <a:pPr eaLnBrk="1" hangingPunct="1"/>
            <a:endParaRPr lang="en-US" altLang="en-US"/>
          </a:p>
        </p:txBody>
      </p:sp>
      <p:sp>
        <p:nvSpPr>
          <p:cNvPr id="37893" name="Rectangle 6"/>
          <p:cNvSpPr>
            <a:spLocks noChangeArrowheads="1"/>
          </p:cNvSpPr>
          <p:nvPr/>
        </p:nvSpPr>
        <p:spPr bwMode="auto">
          <a:xfrm>
            <a:off x="4114800" y="2209800"/>
            <a:ext cx="838200" cy="533400"/>
          </a:xfrm>
          <a:prstGeom prst="rect">
            <a:avLst/>
          </a:prstGeom>
          <a:solidFill>
            <a:schemeClr val="accent1"/>
          </a:solidFill>
          <a:ln w="12700">
            <a:noFill/>
            <a:miter lim="800000"/>
            <a:headEnd/>
            <a:tailEnd/>
          </a:ln>
          <a:effectLst/>
        </p:spPr>
        <p:txBody>
          <a:bodyPr wrap="none" anchor="ctr"/>
          <a:lstStyle/>
          <a:p>
            <a:pPr eaLnBrk="1" hangingPunct="1"/>
            <a:endParaRPr lang="en-US" altLang="en-US"/>
          </a:p>
        </p:txBody>
      </p:sp>
      <p:graphicFrame>
        <p:nvGraphicFramePr>
          <p:cNvPr id="37894" name="Object 7">
            <a:hlinkClick r:id="" action="ppaction://ole?verb=0"/>
          </p:cNvPr>
          <p:cNvGraphicFramePr>
            <a:graphicFrameLocks/>
          </p:cNvGraphicFramePr>
          <p:nvPr/>
        </p:nvGraphicFramePr>
        <p:xfrm>
          <a:off x="1865313" y="2058988"/>
          <a:ext cx="4852987" cy="1377950"/>
        </p:xfrm>
        <a:graphic>
          <a:graphicData uri="http://schemas.openxmlformats.org/presentationml/2006/ole">
            <p:oleObj spid="_x0000_s37894" name="Equation" r:id="rId3" imgW="0" imgH="0" progId="Equation.3">
              <p:embed/>
            </p:oleObj>
          </a:graphicData>
        </a:graphic>
      </p:graphicFrame>
      <p:sp>
        <p:nvSpPr>
          <p:cNvPr id="37895" name="Rectangle 8"/>
          <p:cNvSpPr>
            <a:spLocks noChangeArrowheads="1"/>
          </p:cNvSpPr>
          <p:nvPr/>
        </p:nvSpPr>
        <p:spPr bwMode="auto">
          <a:xfrm>
            <a:off x="990600" y="3760788"/>
            <a:ext cx="1038225" cy="533400"/>
          </a:xfrm>
          <a:prstGeom prst="rect">
            <a:avLst/>
          </a:prstGeom>
          <a:solidFill>
            <a:schemeClr val="folHlink"/>
          </a:solidFill>
          <a:ln w="12700">
            <a:noFill/>
            <a:miter lim="800000"/>
            <a:headEnd/>
            <a:tailEnd/>
          </a:ln>
          <a:effectLst/>
        </p:spPr>
        <p:txBody>
          <a:bodyPr wrap="none" anchor="ctr"/>
          <a:lstStyle/>
          <a:p>
            <a:pPr eaLnBrk="1" hangingPunct="1"/>
            <a:endParaRPr lang="en-US" altLang="en-US"/>
          </a:p>
        </p:txBody>
      </p:sp>
      <p:sp>
        <p:nvSpPr>
          <p:cNvPr id="37896" name="Rectangle 9"/>
          <p:cNvSpPr>
            <a:spLocks noChangeArrowheads="1"/>
          </p:cNvSpPr>
          <p:nvPr/>
        </p:nvSpPr>
        <p:spPr bwMode="auto">
          <a:xfrm>
            <a:off x="3048000" y="5132388"/>
            <a:ext cx="762000" cy="457200"/>
          </a:xfrm>
          <a:prstGeom prst="rect">
            <a:avLst/>
          </a:prstGeom>
          <a:solidFill>
            <a:schemeClr val="folHlink"/>
          </a:solidFill>
          <a:ln w="12700">
            <a:noFill/>
            <a:miter lim="800000"/>
            <a:headEnd/>
            <a:tailEnd/>
          </a:ln>
          <a:effectLst/>
        </p:spPr>
        <p:txBody>
          <a:bodyPr wrap="none" anchor="ctr"/>
          <a:lstStyle/>
          <a:p>
            <a:pPr eaLnBrk="1" hangingPunct="1"/>
            <a:endParaRPr lang="en-US" altLang="en-US"/>
          </a:p>
        </p:txBody>
      </p:sp>
      <p:sp>
        <p:nvSpPr>
          <p:cNvPr id="37897" name="Rectangle 10"/>
          <p:cNvSpPr>
            <a:spLocks noChangeArrowheads="1"/>
          </p:cNvSpPr>
          <p:nvPr/>
        </p:nvSpPr>
        <p:spPr bwMode="auto">
          <a:xfrm>
            <a:off x="4572000" y="4827588"/>
            <a:ext cx="228600" cy="381000"/>
          </a:xfrm>
          <a:prstGeom prst="rect">
            <a:avLst/>
          </a:prstGeom>
          <a:solidFill>
            <a:schemeClr val="folHlink"/>
          </a:solidFill>
          <a:ln w="12700">
            <a:noFill/>
            <a:miter lim="800000"/>
            <a:headEnd/>
            <a:tailEnd/>
          </a:ln>
          <a:effectLst/>
        </p:spPr>
        <p:txBody>
          <a:bodyPr wrap="none" anchor="ctr"/>
          <a:lstStyle/>
          <a:p>
            <a:pPr eaLnBrk="1" hangingPunct="1"/>
            <a:endParaRPr lang="en-US" altLang="en-US"/>
          </a:p>
        </p:txBody>
      </p:sp>
      <p:graphicFrame>
        <p:nvGraphicFramePr>
          <p:cNvPr id="37898" name="Object 11">
            <a:hlinkClick r:id="" action="ppaction://ole?verb=0"/>
          </p:cNvPr>
          <p:cNvGraphicFramePr>
            <a:graphicFrameLocks/>
          </p:cNvGraphicFramePr>
          <p:nvPr/>
        </p:nvGraphicFramePr>
        <p:xfrm>
          <a:off x="1865313" y="4579938"/>
          <a:ext cx="5035550" cy="1760537"/>
        </p:xfrm>
        <a:graphic>
          <a:graphicData uri="http://schemas.openxmlformats.org/presentationml/2006/ole">
            <p:oleObj spid="_x0000_s37898" name="Equation" r:id="rId4" imgW="0" imgH="0" progId="Equation.3">
              <p:embed/>
            </p:oleObj>
          </a:graphicData>
        </a:graphic>
      </p:graphicFrame>
      <p:sp>
        <p:nvSpPr>
          <p:cNvPr id="37899" name="Rectangle 12"/>
          <p:cNvSpPr>
            <a:spLocks noChangeArrowheads="1"/>
          </p:cNvSpPr>
          <p:nvPr/>
        </p:nvSpPr>
        <p:spPr bwMode="auto">
          <a:xfrm>
            <a:off x="1054100" y="1116013"/>
            <a:ext cx="5732463" cy="576262"/>
          </a:xfrm>
          <a:prstGeom prst="rect">
            <a:avLst/>
          </a:prstGeom>
          <a:noFill/>
          <a:ln w="12700">
            <a:noFill/>
            <a:miter lim="800000"/>
            <a:headEnd/>
            <a:tailEnd/>
          </a:ln>
          <a:effectLst/>
        </p:spPr>
        <p:txBody>
          <a:bodyPr wrap="none" lIns="90488" tIns="44450" rIns="90488" bIns="44450">
            <a:spAutoFit/>
          </a:bodyPr>
          <a:lstStyle/>
          <a:p>
            <a:r>
              <a:rPr lang="en-US" altLang="en-US" sz="3200" b="1"/>
              <a:t>NPV:  Enter k, solve for NPV.</a:t>
            </a:r>
          </a:p>
        </p:txBody>
      </p:sp>
      <p:sp>
        <p:nvSpPr>
          <p:cNvPr id="37900" name="Rectangle 13"/>
          <p:cNvSpPr>
            <a:spLocks noChangeArrowheads="1"/>
          </p:cNvSpPr>
          <p:nvPr/>
        </p:nvSpPr>
        <p:spPr bwMode="auto">
          <a:xfrm>
            <a:off x="1052513" y="3732213"/>
            <a:ext cx="6759575" cy="576262"/>
          </a:xfrm>
          <a:prstGeom prst="rect">
            <a:avLst/>
          </a:prstGeom>
          <a:noFill/>
          <a:ln w="12700">
            <a:noFill/>
            <a:miter lim="800000"/>
            <a:headEnd/>
            <a:tailEnd/>
          </a:ln>
          <a:effectLst/>
        </p:spPr>
        <p:txBody>
          <a:bodyPr wrap="none" lIns="90488" tIns="44450" rIns="90488" bIns="44450">
            <a:spAutoFit/>
          </a:bodyPr>
          <a:lstStyle/>
          <a:p>
            <a:r>
              <a:rPr lang="en-US" altLang="en-US" sz="3200" b="1"/>
              <a:t>IRR:  Enter NPV = 0, solve for IRR.</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38914"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38915" name="Rectangle 5"/>
          <p:cNvSpPr>
            <a:spLocks noGrp="1" noChangeArrowheads="1"/>
          </p:cNvSpPr>
          <p:nvPr>
            <p:ph type="title"/>
          </p:nvPr>
        </p:nvSpPr>
        <p:spPr>
          <a:xfrm>
            <a:off x="457200" y="412750"/>
            <a:ext cx="8229600" cy="690563"/>
          </a:xfrm>
          <a:noFill/>
        </p:spPr>
        <p:txBody>
          <a:bodyPr lIns="90488" tIns="44450" rIns="90488" bIns="44450" anchor="ctr"/>
          <a:lstStyle/>
          <a:p>
            <a:pPr eaLnBrk="1" hangingPunct="1"/>
            <a:r>
              <a:rPr lang="en-US" altLang="en-US" smtClean="0"/>
              <a:t>What’s Project L’s IRR?</a:t>
            </a:r>
          </a:p>
        </p:txBody>
      </p:sp>
      <p:sp>
        <p:nvSpPr>
          <p:cNvPr id="38916" name="Rectangle 6"/>
          <p:cNvSpPr>
            <a:spLocks noChangeArrowheads="1"/>
          </p:cNvSpPr>
          <p:nvPr/>
        </p:nvSpPr>
        <p:spPr bwMode="auto">
          <a:xfrm>
            <a:off x="3109913" y="2528888"/>
            <a:ext cx="577850" cy="515937"/>
          </a:xfrm>
          <a:prstGeom prst="rect">
            <a:avLst/>
          </a:prstGeom>
          <a:noFill/>
          <a:ln w="12700">
            <a:noFill/>
            <a:miter lim="800000"/>
            <a:headEnd/>
            <a:tailEnd/>
          </a:ln>
          <a:effectLst/>
        </p:spPr>
        <p:txBody>
          <a:bodyPr wrap="none" lIns="90488" tIns="44450" rIns="90488" bIns="44450">
            <a:spAutoFit/>
          </a:bodyPr>
          <a:lstStyle/>
          <a:p>
            <a:r>
              <a:rPr lang="en-US" altLang="en-US" sz="2800" b="1">
                <a:solidFill>
                  <a:schemeClr val="tx2"/>
                </a:solidFill>
              </a:rPr>
              <a:t>10</a:t>
            </a:r>
          </a:p>
        </p:txBody>
      </p:sp>
      <p:sp>
        <p:nvSpPr>
          <p:cNvPr id="38917" name="Rectangle 7"/>
          <p:cNvSpPr>
            <a:spLocks noChangeArrowheads="1"/>
          </p:cNvSpPr>
          <p:nvPr/>
        </p:nvSpPr>
        <p:spPr bwMode="auto">
          <a:xfrm>
            <a:off x="7377113" y="2528888"/>
            <a:ext cx="577850" cy="515937"/>
          </a:xfrm>
          <a:prstGeom prst="rect">
            <a:avLst/>
          </a:prstGeom>
          <a:noFill/>
          <a:ln w="12700">
            <a:noFill/>
            <a:miter lim="800000"/>
            <a:headEnd/>
            <a:tailEnd/>
          </a:ln>
          <a:effectLst/>
        </p:spPr>
        <p:txBody>
          <a:bodyPr wrap="none" lIns="90488" tIns="44450" rIns="90488" bIns="44450">
            <a:spAutoFit/>
          </a:bodyPr>
          <a:lstStyle/>
          <a:p>
            <a:r>
              <a:rPr lang="en-US" altLang="en-US" sz="2800" b="1">
                <a:solidFill>
                  <a:schemeClr val="tx2"/>
                </a:solidFill>
              </a:rPr>
              <a:t>80</a:t>
            </a:r>
          </a:p>
        </p:txBody>
      </p:sp>
      <p:grpSp>
        <p:nvGrpSpPr>
          <p:cNvPr id="38918" name="Group 8"/>
          <p:cNvGrpSpPr>
            <a:grpSpLocks/>
          </p:cNvGrpSpPr>
          <p:nvPr/>
        </p:nvGrpSpPr>
        <p:grpSpPr bwMode="auto">
          <a:xfrm>
            <a:off x="1219200" y="2120900"/>
            <a:ext cx="6477000" cy="461963"/>
            <a:chOff x="768" y="1336"/>
            <a:chExt cx="4080" cy="291"/>
          </a:xfrm>
        </p:grpSpPr>
        <p:sp>
          <p:nvSpPr>
            <p:cNvPr id="38942" name="Line 9"/>
            <p:cNvSpPr>
              <a:spLocks noChangeShapeType="1"/>
            </p:cNvSpPr>
            <p:nvPr/>
          </p:nvSpPr>
          <p:spPr bwMode="auto">
            <a:xfrm>
              <a:off x="768" y="1336"/>
              <a:ext cx="0" cy="291"/>
            </a:xfrm>
            <a:prstGeom prst="line">
              <a:avLst/>
            </a:prstGeom>
            <a:noFill/>
            <a:ln w="25400">
              <a:solidFill>
                <a:schemeClr val="tx2"/>
              </a:solidFill>
              <a:round/>
              <a:headEnd/>
              <a:tailEnd/>
            </a:ln>
            <a:effectLst/>
          </p:spPr>
          <p:txBody>
            <a:bodyPr wrap="none" anchor="ctr"/>
            <a:lstStyle/>
            <a:p>
              <a:endParaRPr lang="en-US"/>
            </a:p>
          </p:txBody>
        </p:sp>
        <p:sp>
          <p:nvSpPr>
            <p:cNvPr id="38943" name="Line 10"/>
            <p:cNvSpPr>
              <a:spLocks noChangeShapeType="1"/>
            </p:cNvSpPr>
            <p:nvPr/>
          </p:nvSpPr>
          <p:spPr bwMode="auto">
            <a:xfrm>
              <a:off x="2160" y="1336"/>
              <a:ext cx="0" cy="291"/>
            </a:xfrm>
            <a:prstGeom prst="line">
              <a:avLst/>
            </a:prstGeom>
            <a:noFill/>
            <a:ln w="25400">
              <a:solidFill>
                <a:schemeClr val="tx2"/>
              </a:solidFill>
              <a:round/>
              <a:headEnd/>
              <a:tailEnd/>
            </a:ln>
            <a:effectLst/>
          </p:spPr>
          <p:txBody>
            <a:bodyPr wrap="none" anchor="ctr"/>
            <a:lstStyle/>
            <a:p>
              <a:endParaRPr lang="en-US"/>
            </a:p>
          </p:txBody>
        </p:sp>
        <p:sp>
          <p:nvSpPr>
            <p:cNvPr id="38944" name="Line 11"/>
            <p:cNvSpPr>
              <a:spLocks noChangeShapeType="1"/>
            </p:cNvSpPr>
            <p:nvPr/>
          </p:nvSpPr>
          <p:spPr bwMode="auto">
            <a:xfrm>
              <a:off x="3408" y="1336"/>
              <a:ext cx="0" cy="291"/>
            </a:xfrm>
            <a:prstGeom prst="line">
              <a:avLst/>
            </a:prstGeom>
            <a:noFill/>
            <a:ln w="25400">
              <a:solidFill>
                <a:schemeClr val="tx2"/>
              </a:solidFill>
              <a:round/>
              <a:headEnd/>
              <a:tailEnd/>
            </a:ln>
            <a:effectLst/>
          </p:spPr>
          <p:txBody>
            <a:bodyPr wrap="none" anchor="ctr"/>
            <a:lstStyle/>
            <a:p>
              <a:endParaRPr lang="en-US"/>
            </a:p>
          </p:txBody>
        </p:sp>
        <p:sp>
          <p:nvSpPr>
            <p:cNvPr id="38945" name="Line 12"/>
            <p:cNvSpPr>
              <a:spLocks noChangeShapeType="1"/>
            </p:cNvSpPr>
            <p:nvPr/>
          </p:nvSpPr>
          <p:spPr bwMode="auto">
            <a:xfrm>
              <a:off x="4848" y="1336"/>
              <a:ext cx="0" cy="291"/>
            </a:xfrm>
            <a:prstGeom prst="line">
              <a:avLst/>
            </a:prstGeom>
            <a:noFill/>
            <a:ln w="25400">
              <a:solidFill>
                <a:schemeClr val="tx2"/>
              </a:solidFill>
              <a:round/>
              <a:headEnd/>
              <a:tailEnd/>
            </a:ln>
            <a:effectLst/>
          </p:spPr>
          <p:txBody>
            <a:bodyPr wrap="none" anchor="ctr"/>
            <a:lstStyle/>
            <a:p>
              <a:endParaRPr lang="en-US"/>
            </a:p>
          </p:txBody>
        </p:sp>
        <p:sp>
          <p:nvSpPr>
            <p:cNvPr id="38946" name="Line 13"/>
            <p:cNvSpPr>
              <a:spLocks noChangeShapeType="1"/>
            </p:cNvSpPr>
            <p:nvPr/>
          </p:nvSpPr>
          <p:spPr bwMode="auto">
            <a:xfrm>
              <a:off x="776" y="1483"/>
              <a:ext cx="4064" cy="0"/>
            </a:xfrm>
            <a:prstGeom prst="line">
              <a:avLst/>
            </a:prstGeom>
            <a:noFill/>
            <a:ln w="25400">
              <a:solidFill>
                <a:schemeClr val="tx2"/>
              </a:solidFill>
              <a:round/>
              <a:headEnd/>
              <a:tailEnd/>
            </a:ln>
            <a:effectLst/>
          </p:spPr>
          <p:txBody>
            <a:bodyPr wrap="none" anchor="ctr"/>
            <a:lstStyle/>
            <a:p>
              <a:endParaRPr lang="en-US"/>
            </a:p>
          </p:txBody>
        </p:sp>
      </p:grpSp>
      <p:sp>
        <p:nvSpPr>
          <p:cNvPr id="38919" name="Rectangle 14"/>
          <p:cNvSpPr>
            <a:spLocks noChangeArrowheads="1"/>
          </p:cNvSpPr>
          <p:nvPr/>
        </p:nvSpPr>
        <p:spPr bwMode="auto">
          <a:xfrm>
            <a:off x="5091113" y="2528888"/>
            <a:ext cx="577850" cy="515937"/>
          </a:xfrm>
          <a:prstGeom prst="rect">
            <a:avLst/>
          </a:prstGeom>
          <a:noFill/>
          <a:ln w="12700">
            <a:noFill/>
            <a:miter lim="800000"/>
            <a:headEnd/>
            <a:tailEnd/>
          </a:ln>
          <a:effectLst/>
        </p:spPr>
        <p:txBody>
          <a:bodyPr wrap="none" lIns="90488" tIns="44450" rIns="90488" bIns="44450">
            <a:spAutoFit/>
          </a:bodyPr>
          <a:lstStyle/>
          <a:p>
            <a:r>
              <a:rPr lang="en-US" altLang="en-US" sz="2800" b="1">
                <a:solidFill>
                  <a:schemeClr val="tx2"/>
                </a:solidFill>
              </a:rPr>
              <a:t>60</a:t>
            </a:r>
          </a:p>
        </p:txBody>
      </p:sp>
      <p:sp>
        <p:nvSpPr>
          <p:cNvPr id="38920" name="Rectangle 15"/>
          <p:cNvSpPr>
            <a:spLocks noChangeArrowheads="1"/>
          </p:cNvSpPr>
          <p:nvPr/>
        </p:nvSpPr>
        <p:spPr bwMode="auto">
          <a:xfrm>
            <a:off x="1052513" y="1689100"/>
            <a:ext cx="379412" cy="515938"/>
          </a:xfrm>
          <a:prstGeom prst="rect">
            <a:avLst/>
          </a:prstGeom>
          <a:noFill/>
          <a:ln w="12700">
            <a:noFill/>
            <a:miter lim="800000"/>
            <a:headEnd/>
            <a:tailEnd/>
          </a:ln>
          <a:effectLst/>
        </p:spPr>
        <p:txBody>
          <a:bodyPr wrap="none" lIns="90488" tIns="44450" rIns="90488" bIns="44450">
            <a:spAutoFit/>
          </a:bodyPr>
          <a:lstStyle/>
          <a:p>
            <a:r>
              <a:rPr lang="en-US" altLang="en-US" sz="2800" b="1">
                <a:solidFill>
                  <a:schemeClr val="tx2"/>
                </a:solidFill>
              </a:rPr>
              <a:t>0</a:t>
            </a:r>
          </a:p>
        </p:txBody>
      </p:sp>
      <p:sp>
        <p:nvSpPr>
          <p:cNvPr id="38921" name="Rectangle 16"/>
          <p:cNvSpPr>
            <a:spLocks noChangeArrowheads="1"/>
          </p:cNvSpPr>
          <p:nvPr/>
        </p:nvSpPr>
        <p:spPr bwMode="auto">
          <a:xfrm>
            <a:off x="3262313" y="1689100"/>
            <a:ext cx="379412" cy="515938"/>
          </a:xfrm>
          <a:prstGeom prst="rect">
            <a:avLst/>
          </a:prstGeom>
          <a:noFill/>
          <a:ln w="12700">
            <a:noFill/>
            <a:miter lim="800000"/>
            <a:headEnd/>
            <a:tailEnd/>
          </a:ln>
          <a:effectLst/>
        </p:spPr>
        <p:txBody>
          <a:bodyPr wrap="none" lIns="90488" tIns="44450" rIns="90488" bIns="44450">
            <a:spAutoFit/>
          </a:bodyPr>
          <a:lstStyle/>
          <a:p>
            <a:r>
              <a:rPr lang="en-US" altLang="en-US" sz="2800" b="1">
                <a:solidFill>
                  <a:schemeClr val="tx2"/>
                </a:solidFill>
              </a:rPr>
              <a:t>1</a:t>
            </a:r>
          </a:p>
        </p:txBody>
      </p:sp>
      <p:sp>
        <p:nvSpPr>
          <p:cNvPr id="38922" name="Rectangle 17"/>
          <p:cNvSpPr>
            <a:spLocks noChangeArrowheads="1"/>
          </p:cNvSpPr>
          <p:nvPr/>
        </p:nvSpPr>
        <p:spPr bwMode="auto">
          <a:xfrm>
            <a:off x="5243513" y="1689100"/>
            <a:ext cx="379412" cy="515938"/>
          </a:xfrm>
          <a:prstGeom prst="rect">
            <a:avLst/>
          </a:prstGeom>
          <a:noFill/>
          <a:ln w="12700">
            <a:noFill/>
            <a:miter lim="800000"/>
            <a:headEnd/>
            <a:tailEnd/>
          </a:ln>
          <a:effectLst/>
        </p:spPr>
        <p:txBody>
          <a:bodyPr wrap="none" lIns="90488" tIns="44450" rIns="90488" bIns="44450">
            <a:spAutoFit/>
          </a:bodyPr>
          <a:lstStyle/>
          <a:p>
            <a:r>
              <a:rPr lang="en-US" altLang="en-US" sz="2800" b="1">
                <a:solidFill>
                  <a:schemeClr val="tx2"/>
                </a:solidFill>
              </a:rPr>
              <a:t>2</a:t>
            </a:r>
          </a:p>
        </p:txBody>
      </p:sp>
      <p:sp>
        <p:nvSpPr>
          <p:cNvPr id="38923" name="Rectangle 18"/>
          <p:cNvSpPr>
            <a:spLocks noChangeArrowheads="1"/>
          </p:cNvSpPr>
          <p:nvPr/>
        </p:nvSpPr>
        <p:spPr bwMode="auto">
          <a:xfrm>
            <a:off x="7529513" y="1689100"/>
            <a:ext cx="379412" cy="515938"/>
          </a:xfrm>
          <a:prstGeom prst="rect">
            <a:avLst/>
          </a:prstGeom>
          <a:noFill/>
          <a:ln w="12700">
            <a:noFill/>
            <a:miter lim="800000"/>
            <a:headEnd/>
            <a:tailEnd/>
          </a:ln>
          <a:effectLst/>
        </p:spPr>
        <p:txBody>
          <a:bodyPr wrap="none" lIns="90488" tIns="44450" rIns="90488" bIns="44450">
            <a:spAutoFit/>
          </a:bodyPr>
          <a:lstStyle/>
          <a:p>
            <a:r>
              <a:rPr lang="en-US" altLang="en-US" sz="2800" b="1">
                <a:solidFill>
                  <a:schemeClr val="tx2"/>
                </a:solidFill>
              </a:rPr>
              <a:t>3</a:t>
            </a:r>
          </a:p>
        </p:txBody>
      </p:sp>
      <p:sp>
        <p:nvSpPr>
          <p:cNvPr id="38924" name="Rectangle 19"/>
          <p:cNvSpPr>
            <a:spLocks noChangeArrowheads="1"/>
          </p:cNvSpPr>
          <p:nvPr/>
        </p:nvSpPr>
        <p:spPr bwMode="auto">
          <a:xfrm>
            <a:off x="1814513" y="1960563"/>
            <a:ext cx="1238250" cy="454025"/>
          </a:xfrm>
          <a:prstGeom prst="rect">
            <a:avLst/>
          </a:prstGeom>
          <a:noFill/>
          <a:ln w="12700">
            <a:noFill/>
            <a:miter lim="800000"/>
            <a:headEnd/>
            <a:tailEnd/>
          </a:ln>
          <a:effectLst/>
        </p:spPr>
        <p:txBody>
          <a:bodyPr wrap="none" lIns="90488" tIns="44450" rIns="90488" bIns="44450">
            <a:spAutoFit/>
          </a:bodyPr>
          <a:lstStyle/>
          <a:p>
            <a:r>
              <a:rPr lang="en-US" altLang="en-US" sz="2400" b="1">
                <a:solidFill>
                  <a:schemeClr val="tx2"/>
                </a:solidFill>
              </a:rPr>
              <a:t>IRR = ?</a:t>
            </a:r>
          </a:p>
        </p:txBody>
      </p:sp>
      <p:sp>
        <p:nvSpPr>
          <p:cNvPr id="38925" name="Line 20"/>
          <p:cNvSpPr>
            <a:spLocks noChangeShapeType="1"/>
          </p:cNvSpPr>
          <p:nvPr/>
        </p:nvSpPr>
        <p:spPr bwMode="auto">
          <a:xfrm>
            <a:off x="3429000" y="2952750"/>
            <a:ext cx="0" cy="277813"/>
          </a:xfrm>
          <a:prstGeom prst="line">
            <a:avLst/>
          </a:prstGeom>
          <a:noFill/>
          <a:ln w="25400">
            <a:solidFill>
              <a:schemeClr val="tx1"/>
            </a:solidFill>
            <a:round/>
            <a:headEnd/>
            <a:tailEnd/>
          </a:ln>
          <a:effectLst/>
        </p:spPr>
        <p:txBody>
          <a:bodyPr wrap="none" anchor="ctr"/>
          <a:lstStyle/>
          <a:p>
            <a:endParaRPr lang="en-US"/>
          </a:p>
        </p:txBody>
      </p:sp>
      <p:sp>
        <p:nvSpPr>
          <p:cNvPr id="38926" name="Line 21"/>
          <p:cNvSpPr>
            <a:spLocks noChangeShapeType="1"/>
          </p:cNvSpPr>
          <p:nvPr/>
        </p:nvSpPr>
        <p:spPr bwMode="auto">
          <a:xfrm flipH="1">
            <a:off x="1663700" y="3243263"/>
            <a:ext cx="17780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38927" name="Line 22"/>
          <p:cNvSpPr>
            <a:spLocks noChangeShapeType="1"/>
          </p:cNvSpPr>
          <p:nvPr/>
        </p:nvSpPr>
        <p:spPr bwMode="auto">
          <a:xfrm>
            <a:off x="5410200" y="2952750"/>
            <a:ext cx="0" cy="763588"/>
          </a:xfrm>
          <a:prstGeom prst="line">
            <a:avLst/>
          </a:prstGeom>
          <a:noFill/>
          <a:ln w="25400">
            <a:solidFill>
              <a:schemeClr val="tx1"/>
            </a:solidFill>
            <a:round/>
            <a:headEnd/>
            <a:tailEnd/>
          </a:ln>
          <a:effectLst/>
        </p:spPr>
        <p:txBody>
          <a:bodyPr wrap="none" anchor="ctr"/>
          <a:lstStyle/>
          <a:p>
            <a:endParaRPr lang="en-US"/>
          </a:p>
        </p:txBody>
      </p:sp>
      <p:sp>
        <p:nvSpPr>
          <p:cNvPr id="38928" name="Line 23"/>
          <p:cNvSpPr>
            <a:spLocks noChangeShapeType="1"/>
          </p:cNvSpPr>
          <p:nvPr/>
        </p:nvSpPr>
        <p:spPr bwMode="auto">
          <a:xfrm flipH="1">
            <a:off x="1663700" y="3729038"/>
            <a:ext cx="37592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38929" name="Line 24"/>
          <p:cNvSpPr>
            <a:spLocks noChangeShapeType="1"/>
          </p:cNvSpPr>
          <p:nvPr/>
        </p:nvSpPr>
        <p:spPr bwMode="auto">
          <a:xfrm>
            <a:off x="7696200" y="3074988"/>
            <a:ext cx="0" cy="1127125"/>
          </a:xfrm>
          <a:prstGeom prst="line">
            <a:avLst/>
          </a:prstGeom>
          <a:noFill/>
          <a:ln w="25400">
            <a:solidFill>
              <a:schemeClr val="tx1"/>
            </a:solidFill>
            <a:round/>
            <a:headEnd/>
            <a:tailEnd/>
          </a:ln>
          <a:effectLst/>
        </p:spPr>
        <p:txBody>
          <a:bodyPr wrap="none" anchor="ctr"/>
          <a:lstStyle/>
          <a:p>
            <a:endParaRPr lang="en-US"/>
          </a:p>
        </p:txBody>
      </p:sp>
      <p:sp>
        <p:nvSpPr>
          <p:cNvPr id="38930" name="Line 25"/>
          <p:cNvSpPr>
            <a:spLocks noChangeShapeType="1"/>
          </p:cNvSpPr>
          <p:nvPr/>
        </p:nvSpPr>
        <p:spPr bwMode="auto">
          <a:xfrm flipH="1">
            <a:off x="1663700" y="4214813"/>
            <a:ext cx="60452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38931" name="Rectangle 26"/>
          <p:cNvSpPr>
            <a:spLocks noChangeArrowheads="1"/>
          </p:cNvSpPr>
          <p:nvPr/>
        </p:nvSpPr>
        <p:spPr bwMode="auto">
          <a:xfrm>
            <a:off x="669925" y="2943225"/>
            <a:ext cx="1074738" cy="519113"/>
          </a:xfrm>
          <a:prstGeom prst="rect">
            <a:avLst/>
          </a:prstGeom>
          <a:noFill/>
          <a:ln w="12700">
            <a:noFill/>
            <a:miter lim="800000"/>
            <a:headEnd/>
            <a:tailEnd/>
          </a:ln>
          <a:effectLst/>
        </p:spPr>
        <p:txBody>
          <a:bodyPr wrap="none" anchor="ctr"/>
          <a:lstStyle/>
          <a:p>
            <a:pPr eaLnBrk="1" hangingPunct="1"/>
            <a:endParaRPr lang="en-US" altLang="en-US"/>
          </a:p>
        </p:txBody>
      </p:sp>
      <p:sp>
        <p:nvSpPr>
          <p:cNvPr id="38932" name="Rectangle 27"/>
          <p:cNvSpPr>
            <a:spLocks noChangeArrowheads="1"/>
          </p:cNvSpPr>
          <p:nvPr/>
        </p:nvSpPr>
        <p:spPr bwMode="auto">
          <a:xfrm>
            <a:off x="671513" y="2528888"/>
            <a:ext cx="1390650" cy="515937"/>
          </a:xfrm>
          <a:prstGeom prst="rect">
            <a:avLst/>
          </a:prstGeom>
          <a:noFill/>
          <a:ln w="12700">
            <a:noFill/>
            <a:miter lim="800000"/>
            <a:headEnd/>
            <a:tailEnd/>
          </a:ln>
          <a:effectLst/>
        </p:spPr>
        <p:txBody>
          <a:bodyPr wrap="none" lIns="90488" tIns="44450" rIns="90488" bIns="44450">
            <a:spAutoFit/>
          </a:bodyPr>
          <a:lstStyle/>
          <a:p>
            <a:r>
              <a:rPr lang="en-US" altLang="en-US" sz="2800" b="1"/>
              <a:t>-100.00</a:t>
            </a:r>
          </a:p>
        </p:txBody>
      </p:sp>
      <p:sp>
        <p:nvSpPr>
          <p:cNvPr id="38933" name="Rectangle 28"/>
          <p:cNvSpPr>
            <a:spLocks noChangeArrowheads="1"/>
          </p:cNvSpPr>
          <p:nvPr/>
        </p:nvSpPr>
        <p:spPr bwMode="auto">
          <a:xfrm>
            <a:off x="900113" y="3973513"/>
            <a:ext cx="788987" cy="515937"/>
          </a:xfrm>
          <a:prstGeom prst="rect">
            <a:avLst/>
          </a:prstGeom>
          <a:noFill/>
          <a:ln w="12700">
            <a:noFill/>
            <a:miter lim="800000"/>
            <a:headEnd/>
            <a:tailEnd/>
          </a:ln>
          <a:effectLst/>
        </p:spPr>
        <p:txBody>
          <a:bodyPr wrap="none" lIns="90488" tIns="44450" rIns="90488" bIns="44450">
            <a:spAutoFit/>
          </a:bodyPr>
          <a:lstStyle/>
          <a:p>
            <a:r>
              <a:rPr lang="en-US" altLang="en-US" sz="2800" b="1"/>
              <a:t>PV</a:t>
            </a:r>
            <a:r>
              <a:rPr lang="en-US" altLang="en-US" sz="2800" b="1" baseline="-25000"/>
              <a:t>3</a:t>
            </a:r>
          </a:p>
        </p:txBody>
      </p:sp>
      <p:sp>
        <p:nvSpPr>
          <p:cNvPr id="38934" name="Rectangle 29"/>
          <p:cNvSpPr>
            <a:spLocks noChangeArrowheads="1"/>
          </p:cNvSpPr>
          <p:nvPr/>
        </p:nvSpPr>
        <p:spPr bwMode="auto">
          <a:xfrm>
            <a:off x="900113" y="3440113"/>
            <a:ext cx="788987" cy="515937"/>
          </a:xfrm>
          <a:prstGeom prst="rect">
            <a:avLst/>
          </a:prstGeom>
          <a:noFill/>
          <a:ln w="12700">
            <a:noFill/>
            <a:miter lim="800000"/>
            <a:headEnd/>
            <a:tailEnd/>
          </a:ln>
          <a:effectLst/>
        </p:spPr>
        <p:txBody>
          <a:bodyPr wrap="none" lIns="90488" tIns="44450" rIns="90488" bIns="44450">
            <a:spAutoFit/>
          </a:bodyPr>
          <a:lstStyle/>
          <a:p>
            <a:r>
              <a:rPr lang="en-US" altLang="en-US" sz="2800" b="1"/>
              <a:t>PV</a:t>
            </a:r>
            <a:r>
              <a:rPr lang="en-US" altLang="en-US" sz="2800" b="1" baseline="-25000"/>
              <a:t>2</a:t>
            </a:r>
          </a:p>
        </p:txBody>
      </p:sp>
      <p:sp>
        <p:nvSpPr>
          <p:cNvPr id="38935" name="Rectangle 30"/>
          <p:cNvSpPr>
            <a:spLocks noChangeArrowheads="1"/>
          </p:cNvSpPr>
          <p:nvPr/>
        </p:nvSpPr>
        <p:spPr bwMode="auto">
          <a:xfrm>
            <a:off x="900113" y="2906713"/>
            <a:ext cx="788987" cy="515937"/>
          </a:xfrm>
          <a:prstGeom prst="rect">
            <a:avLst/>
          </a:prstGeom>
          <a:noFill/>
          <a:ln w="12700">
            <a:noFill/>
            <a:miter lim="800000"/>
            <a:headEnd/>
            <a:tailEnd/>
          </a:ln>
          <a:effectLst/>
        </p:spPr>
        <p:txBody>
          <a:bodyPr wrap="none" lIns="90488" tIns="44450" rIns="90488" bIns="44450">
            <a:spAutoFit/>
          </a:bodyPr>
          <a:lstStyle/>
          <a:p>
            <a:r>
              <a:rPr lang="en-US" altLang="en-US" sz="2800" b="1"/>
              <a:t>PV</a:t>
            </a:r>
            <a:r>
              <a:rPr lang="en-US" altLang="en-US" sz="2800" b="1" baseline="-25000"/>
              <a:t>1</a:t>
            </a:r>
          </a:p>
        </p:txBody>
      </p:sp>
      <p:sp>
        <p:nvSpPr>
          <p:cNvPr id="38936" name="Line 31"/>
          <p:cNvSpPr>
            <a:spLocks noChangeShapeType="1"/>
          </p:cNvSpPr>
          <p:nvPr/>
        </p:nvSpPr>
        <p:spPr bwMode="auto">
          <a:xfrm>
            <a:off x="844550" y="4473575"/>
            <a:ext cx="1323975" cy="0"/>
          </a:xfrm>
          <a:prstGeom prst="line">
            <a:avLst/>
          </a:prstGeom>
          <a:noFill/>
          <a:ln w="25400">
            <a:solidFill>
              <a:schemeClr val="tx1"/>
            </a:solidFill>
            <a:round/>
            <a:headEnd/>
            <a:tailEnd/>
          </a:ln>
          <a:effectLst/>
        </p:spPr>
        <p:txBody>
          <a:bodyPr wrap="none" anchor="ctr"/>
          <a:lstStyle/>
          <a:p>
            <a:endParaRPr lang="en-US"/>
          </a:p>
        </p:txBody>
      </p:sp>
      <p:sp>
        <p:nvSpPr>
          <p:cNvPr id="38937" name="Rectangle 32"/>
          <p:cNvSpPr>
            <a:spLocks noChangeArrowheads="1"/>
          </p:cNvSpPr>
          <p:nvPr/>
        </p:nvSpPr>
        <p:spPr bwMode="auto">
          <a:xfrm>
            <a:off x="747713" y="4506913"/>
            <a:ext cx="1514475" cy="515937"/>
          </a:xfrm>
          <a:prstGeom prst="rect">
            <a:avLst/>
          </a:prstGeom>
          <a:noFill/>
          <a:ln w="12700">
            <a:noFill/>
            <a:miter lim="800000"/>
            <a:headEnd/>
            <a:tailEnd/>
          </a:ln>
          <a:effectLst/>
        </p:spPr>
        <p:txBody>
          <a:bodyPr wrap="none" lIns="90488" tIns="44450" rIns="90488" bIns="44450">
            <a:spAutoFit/>
          </a:bodyPr>
          <a:lstStyle/>
          <a:p>
            <a:r>
              <a:rPr lang="en-US" altLang="en-US" sz="2800" b="1"/>
              <a:t>0 = NPV</a:t>
            </a:r>
          </a:p>
        </p:txBody>
      </p:sp>
      <p:sp>
        <p:nvSpPr>
          <p:cNvPr id="38938" name="Rectangle 34"/>
          <p:cNvSpPr>
            <a:spLocks noChangeArrowheads="1"/>
          </p:cNvSpPr>
          <p:nvPr/>
        </p:nvSpPr>
        <p:spPr bwMode="auto">
          <a:xfrm>
            <a:off x="1204913" y="5681663"/>
            <a:ext cx="2997200" cy="576262"/>
          </a:xfrm>
          <a:prstGeom prst="rect">
            <a:avLst/>
          </a:prstGeom>
          <a:solidFill>
            <a:schemeClr val="accent1"/>
          </a:solidFill>
          <a:ln w="12700">
            <a:noFill/>
            <a:miter lim="800000"/>
            <a:headEnd/>
            <a:tailEnd/>
          </a:ln>
          <a:effectLst/>
        </p:spPr>
        <p:txBody>
          <a:bodyPr wrap="none" lIns="90488" tIns="44450" rIns="90488" bIns="44450">
            <a:spAutoFit/>
          </a:bodyPr>
          <a:lstStyle/>
          <a:p>
            <a:r>
              <a:rPr lang="en-US" altLang="en-US" sz="3200" b="1"/>
              <a:t>IRR</a:t>
            </a:r>
            <a:r>
              <a:rPr lang="en-US" altLang="en-US" sz="3200" b="1" baseline="-25000"/>
              <a:t>L</a:t>
            </a:r>
            <a:r>
              <a:rPr lang="en-US" altLang="en-US" sz="3200" b="1"/>
              <a:t> = 18.13%.</a:t>
            </a:r>
          </a:p>
        </p:txBody>
      </p:sp>
      <p:sp>
        <p:nvSpPr>
          <p:cNvPr id="38939" name="Rectangle 35"/>
          <p:cNvSpPr>
            <a:spLocks noChangeArrowheads="1"/>
          </p:cNvSpPr>
          <p:nvPr/>
        </p:nvSpPr>
        <p:spPr bwMode="auto">
          <a:xfrm>
            <a:off x="4176713" y="5681663"/>
            <a:ext cx="3011487" cy="576262"/>
          </a:xfrm>
          <a:prstGeom prst="rect">
            <a:avLst/>
          </a:prstGeom>
          <a:solidFill>
            <a:schemeClr val="folHlink"/>
          </a:solidFill>
          <a:ln w="12700">
            <a:noFill/>
            <a:miter lim="800000"/>
            <a:headEnd/>
            <a:tailEnd/>
          </a:ln>
          <a:effectLst/>
        </p:spPr>
        <p:txBody>
          <a:bodyPr wrap="none" lIns="90488" tIns="44450" rIns="90488" bIns="44450">
            <a:spAutoFit/>
          </a:bodyPr>
          <a:lstStyle/>
          <a:p>
            <a:r>
              <a:rPr lang="en-US" altLang="en-US" sz="3200" b="1"/>
              <a:t>IRR</a:t>
            </a:r>
            <a:r>
              <a:rPr lang="en-US" altLang="en-US" sz="3200" b="1" baseline="-25000"/>
              <a:t>S</a:t>
            </a:r>
            <a:r>
              <a:rPr lang="en-US" altLang="en-US" sz="3200" b="1"/>
              <a:t> = 23.56%.</a:t>
            </a:r>
          </a:p>
        </p:txBody>
      </p:sp>
      <p:sp>
        <p:nvSpPr>
          <p:cNvPr id="38940" name="Line 36"/>
          <p:cNvSpPr>
            <a:spLocks noChangeShapeType="1"/>
          </p:cNvSpPr>
          <p:nvPr/>
        </p:nvSpPr>
        <p:spPr bwMode="auto">
          <a:xfrm>
            <a:off x="844550" y="5006975"/>
            <a:ext cx="1323975" cy="0"/>
          </a:xfrm>
          <a:prstGeom prst="line">
            <a:avLst/>
          </a:prstGeom>
          <a:noFill/>
          <a:ln w="25400">
            <a:solidFill>
              <a:schemeClr val="tx1"/>
            </a:solidFill>
            <a:round/>
            <a:headEnd/>
            <a:tailEnd/>
          </a:ln>
          <a:effectLst/>
        </p:spPr>
        <p:txBody>
          <a:bodyPr wrap="none" anchor="ctr"/>
          <a:lstStyle/>
          <a:p>
            <a:endParaRPr lang="en-US"/>
          </a:p>
        </p:txBody>
      </p:sp>
      <p:sp>
        <p:nvSpPr>
          <p:cNvPr id="38941" name="Line 37"/>
          <p:cNvSpPr>
            <a:spLocks noChangeShapeType="1"/>
          </p:cNvSpPr>
          <p:nvPr/>
        </p:nvSpPr>
        <p:spPr bwMode="auto">
          <a:xfrm>
            <a:off x="844550" y="4921250"/>
            <a:ext cx="1323975" cy="0"/>
          </a:xfrm>
          <a:prstGeom prst="line">
            <a:avLst/>
          </a:prstGeom>
          <a:noFill/>
          <a:ln w="25400">
            <a:solidFill>
              <a:schemeClr val="tx1"/>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39938"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39939" name="Rectangle 4"/>
          <p:cNvSpPr>
            <a:spLocks noChangeArrowheads="1"/>
          </p:cNvSpPr>
          <p:nvPr/>
        </p:nvSpPr>
        <p:spPr bwMode="auto">
          <a:xfrm>
            <a:off x="3033713" y="2463800"/>
            <a:ext cx="676275" cy="515938"/>
          </a:xfrm>
          <a:prstGeom prst="rect">
            <a:avLst/>
          </a:prstGeom>
          <a:noFill/>
          <a:ln w="12700">
            <a:noFill/>
            <a:miter lim="800000"/>
            <a:headEnd/>
            <a:tailEnd/>
          </a:ln>
          <a:effectLst/>
        </p:spPr>
        <p:txBody>
          <a:bodyPr wrap="none" lIns="90488" tIns="44450" rIns="90488" bIns="44450">
            <a:spAutoFit/>
          </a:bodyPr>
          <a:lstStyle/>
          <a:p>
            <a:r>
              <a:rPr lang="en-US" altLang="en-US" sz="2800" b="1">
                <a:solidFill>
                  <a:schemeClr val="tx2"/>
                </a:solidFill>
              </a:rPr>
              <a:t> 40</a:t>
            </a:r>
          </a:p>
        </p:txBody>
      </p:sp>
      <p:sp>
        <p:nvSpPr>
          <p:cNvPr id="39940" name="Rectangle 5"/>
          <p:cNvSpPr>
            <a:spLocks noChangeArrowheads="1"/>
          </p:cNvSpPr>
          <p:nvPr/>
        </p:nvSpPr>
        <p:spPr bwMode="auto">
          <a:xfrm>
            <a:off x="7453313" y="2463800"/>
            <a:ext cx="577850" cy="515938"/>
          </a:xfrm>
          <a:prstGeom prst="rect">
            <a:avLst/>
          </a:prstGeom>
          <a:noFill/>
          <a:ln w="12700">
            <a:noFill/>
            <a:miter lim="800000"/>
            <a:headEnd/>
            <a:tailEnd/>
          </a:ln>
          <a:effectLst/>
        </p:spPr>
        <p:txBody>
          <a:bodyPr wrap="none" lIns="90488" tIns="44450" rIns="90488" bIns="44450">
            <a:spAutoFit/>
          </a:bodyPr>
          <a:lstStyle/>
          <a:p>
            <a:r>
              <a:rPr lang="en-US" altLang="en-US" sz="2800" b="1">
                <a:solidFill>
                  <a:schemeClr val="tx2"/>
                </a:solidFill>
              </a:rPr>
              <a:t>40</a:t>
            </a:r>
          </a:p>
        </p:txBody>
      </p:sp>
      <p:grpSp>
        <p:nvGrpSpPr>
          <p:cNvPr id="39941" name="Group 6"/>
          <p:cNvGrpSpPr>
            <a:grpSpLocks/>
          </p:cNvGrpSpPr>
          <p:nvPr/>
        </p:nvGrpSpPr>
        <p:grpSpPr bwMode="auto">
          <a:xfrm>
            <a:off x="1219200" y="1887538"/>
            <a:ext cx="6477000" cy="628650"/>
            <a:chOff x="768" y="1189"/>
            <a:chExt cx="4080" cy="396"/>
          </a:xfrm>
        </p:grpSpPr>
        <p:sp>
          <p:nvSpPr>
            <p:cNvPr id="39967" name="Line 7"/>
            <p:cNvSpPr>
              <a:spLocks noChangeShapeType="1"/>
            </p:cNvSpPr>
            <p:nvPr/>
          </p:nvSpPr>
          <p:spPr bwMode="auto">
            <a:xfrm>
              <a:off x="768" y="1189"/>
              <a:ext cx="0" cy="396"/>
            </a:xfrm>
            <a:prstGeom prst="line">
              <a:avLst/>
            </a:prstGeom>
            <a:noFill/>
            <a:ln w="25400">
              <a:solidFill>
                <a:schemeClr val="tx2"/>
              </a:solidFill>
              <a:round/>
              <a:headEnd/>
              <a:tailEnd/>
            </a:ln>
            <a:effectLst/>
          </p:spPr>
          <p:txBody>
            <a:bodyPr wrap="none" anchor="ctr"/>
            <a:lstStyle/>
            <a:p>
              <a:endParaRPr lang="en-US"/>
            </a:p>
          </p:txBody>
        </p:sp>
        <p:sp>
          <p:nvSpPr>
            <p:cNvPr id="39968" name="Line 8"/>
            <p:cNvSpPr>
              <a:spLocks noChangeShapeType="1"/>
            </p:cNvSpPr>
            <p:nvPr/>
          </p:nvSpPr>
          <p:spPr bwMode="auto">
            <a:xfrm>
              <a:off x="2160" y="1189"/>
              <a:ext cx="0" cy="396"/>
            </a:xfrm>
            <a:prstGeom prst="line">
              <a:avLst/>
            </a:prstGeom>
            <a:noFill/>
            <a:ln w="25400">
              <a:solidFill>
                <a:schemeClr val="tx2"/>
              </a:solidFill>
              <a:round/>
              <a:headEnd/>
              <a:tailEnd/>
            </a:ln>
            <a:effectLst/>
          </p:spPr>
          <p:txBody>
            <a:bodyPr wrap="none" anchor="ctr"/>
            <a:lstStyle/>
            <a:p>
              <a:endParaRPr lang="en-US"/>
            </a:p>
          </p:txBody>
        </p:sp>
        <p:sp>
          <p:nvSpPr>
            <p:cNvPr id="39969" name="Line 9"/>
            <p:cNvSpPr>
              <a:spLocks noChangeShapeType="1"/>
            </p:cNvSpPr>
            <p:nvPr/>
          </p:nvSpPr>
          <p:spPr bwMode="auto">
            <a:xfrm>
              <a:off x="3408" y="1189"/>
              <a:ext cx="0" cy="396"/>
            </a:xfrm>
            <a:prstGeom prst="line">
              <a:avLst/>
            </a:prstGeom>
            <a:noFill/>
            <a:ln w="25400">
              <a:solidFill>
                <a:schemeClr val="tx2"/>
              </a:solidFill>
              <a:round/>
              <a:headEnd/>
              <a:tailEnd/>
            </a:ln>
            <a:effectLst/>
          </p:spPr>
          <p:txBody>
            <a:bodyPr wrap="none" anchor="ctr"/>
            <a:lstStyle/>
            <a:p>
              <a:endParaRPr lang="en-US"/>
            </a:p>
          </p:txBody>
        </p:sp>
        <p:sp>
          <p:nvSpPr>
            <p:cNvPr id="39970" name="Line 10"/>
            <p:cNvSpPr>
              <a:spLocks noChangeShapeType="1"/>
            </p:cNvSpPr>
            <p:nvPr/>
          </p:nvSpPr>
          <p:spPr bwMode="auto">
            <a:xfrm>
              <a:off x="4848" y="1189"/>
              <a:ext cx="0" cy="396"/>
            </a:xfrm>
            <a:prstGeom prst="line">
              <a:avLst/>
            </a:prstGeom>
            <a:noFill/>
            <a:ln w="25400">
              <a:solidFill>
                <a:schemeClr val="tx2"/>
              </a:solidFill>
              <a:round/>
              <a:headEnd/>
              <a:tailEnd/>
            </a:ln>
            <a:effectLst/>
          </p:spPr>
          <p:txBody>
            <a:bodyPr wrap="none" anchor="ctr"/>
            <a:lstStyle/>
            <a:p>
              <a:endParaRPr lang="en-US"/>
            </a:p>
          </p:txBody>
        </p:sp>
        <p:sp>
          <p:nvSpPr>
            <p:cNvPr id="39971" name="Line 11"/>
            <p:cNvSpPr>
              <a:spLocks noChangeShapeType="1"/>
            </p:cNvSpPr>
            <p:nvPr/>
          </p:nvSpPr>
          <p:spPr bwMode="auto">
            <a:xfrm>
              <a:off x="776" y="1388"/>
              <a:ext cx="4064" cy="0"/>
            </a:xfrm>
            <a:prstGeom prst="line">
              <a:avLst/>
            </a:prstGeom>
            <a:noFill/>
            <a:ln w="25400">
              <a:solidFill>
                <a:schemeClr val="tx2"/>
              </a:solidFill>
              <a:round/>
              <a:headEnd/>
              <a:tailEnd/>
            </a:ln>
            <a:effectLst/>
          </p:spPr>
          <p:txBody>
            <a:bodyPr wrap="none" anchor="ctr"/>
            <a:lstStyle/>
            <a:p>
              <a:endParaRPr lang="en-US"/>
            </a:p>
          </p:txBody>
        </p:sp>
      </p:grpSp>
      <p:sp>
        <p:nvSpPr>
          <p:cNvPr id="39942" name="Rectangle 12"/>
          <p:cNvSpPr>
            <a:spLocks noChangeArrowheads="1"/>
          </p:cNvSpPr>
          <p:nvPr/>
        </p:nvSpPr>
        <p:spPr bwMode="auto">
          <a:xfrm>
            <a:off x="5014913" y="2463800"/>
            <a:ext cx="676275" cy="515938"/>
          </a:xfrm>
          <a:prstGeom prst="rect">
            <a:avLst/>
          </a:prstGeom>
          <a:noFill/>
          <a:ln w="12700">
            <a:noFill/>
            <a:miter lim="800000"/>
            <a:headEnd/>
            <a:tailEnd/>
          </a:ln>
          <a:effectLst/>
        </p:spPr>
        <p:txBody>
          <a:bodyPr wrap="none" lIns="90488" tIns="44450" rIns="90488" bIns="44450">
            <a:spAutoFit/>
          </a:bodyPr>
          <a:lstStyle/>
          <a:p>
            <a:r>
              <a:rPr lang="en-US" altLang="en-US" sz="2800" b="1">
                <a:solidFill>
                  <a:schemeClr val="tx2"/>
                </a:solidFill>
              </a:rPr>
              <a:t> 40</a:t>
            </a:r>
          </a:p>
        </p:txBody>
      </p:sp>
      <p:sp>
        <p:nvSpPr>
          <p:cNvPr id="39943" name="Rectangle 13"/>
          <p:cNvSpPr>
            <a:spLocks noChangeArrowheads="1"/>
          </p:cNvSpPr>
          <p:nvPr/>
        </p:nvSpPr>
        <p:spPr bwMode="auto">
          <a:xfrm>
            <a:off x="1052513" y="1420813"/>
            <a:ext cx="379412" cy="515937"/>
          </a:xfrm>
          <a:prstGeom prst="rect">
            <a:avLst/>
          </a:prstGeom>
          <a:noFill/>
          <a:ln w="12700">
            <a:noFill/>
            <a:miter lim="800000"/>
            <a:headEnd/>
            <a:tailEnd/>
          </a:ln>
          <a:effectLst/>
        </p:spPr>
        <p:txBody>
          <a:bodyPr wrap="none" lIns="90488" tIns="44450" rIns="90488" bIns="44450">
            <a:spAutoFit/>
          </a:bodyPr>
          <a:lstStyle/>
          <a:p>
            <a:r>
              <a:rPr lang="en-US" altLang="en-US" sz="2800" b="1">
                <a:solidFill>
                  <a:schemeClr val="tx2"/>
                </a:solidFill>
              </a:rPr>
              <a:t>0</a:t>
            </a:r>
          </a:p>
        </p:txBody>
      </p:sp>
      <p:sp>
        <p:nvSpPr>
          <p:cNvPr id="39944" name="Rectangle 14"/>
          <p:cNvSpPr>
            <a:spLocks noChangeArrowheads="1"/>
          </p:cNvSpPr>
          <p:nvPr/>
        </p:nvSpPr>
        <p:spPr bwMode="auto">
          <a:xfrm>
            <a:off x="3262313" y="1420813"/>
            <a:ext cx="379412" cy="515937"/>
          </a:xfrm>
          <a:prstGeom prst="rect">
            <a:avLst/>
          </a:prstGeom>
          <a:noFill/>
          <a:ln w="12700">
            <a:noFill/>
            <a:miter lim="800000"/>
            <a:headEnd/>
            <a:tailEnd/>
          </a:ln>
          <a:effectLst/>
        </p:spPr>
        <p:txBody>
          <a:bodyPr wrap="none" lIns="90488" tIns="44450" rIns="90488" bIns="44450">
            <a:spAutoFit/>
          </a:bodyPr>
          <a:lstStyle/>
          <a:p>
            <a:r>
              <a:rPr lang="en-US" altLang="en-US" sz="2800" b="1">
                <a:solidFill>
                  <a:schemeClr val="tx2"/>
                </a:solidFill>
              </a:rPr>
              <a:t>1</a:t>
            </a:r>
          </a:p>
        </p:txBody>
      </p:sp>
      <p:sp>
        <p:nvSpPr>
          <p:cNvPr id="39945" name="Rectangle 15"/>
          <p:cNvSpPr>
            <a:spLocks noChangeArrowheads="1"/>
          </p:cNvSpPr>
          <p:nvPr/>
        </p:nvSpPr>
        <p:spPr bwMode="auto">
          <a:xfrm>
            <a:off x="5243513" y="1420813"/>
            <a:ext cx="379412" cy="515937"/>
          </a:xfrm>
          <a:prstGeom prst="rect">
            <a:avLst/>
          </a:prstGeom>
          <a:noFill/>
          <a:ln w="12700">
            <a:noFill/>
            <a:miter lim="800000"/>
            <a:headEnd/>
            <a:tailEnd/>
          </a:ln>
          <a:effectLst/>
        </p:spPr>
        <p:txBody>
          <a:bodyPr wrap="none" lIns="90488" tIns="44450" rIns="90488" bIns="44450">
            <a:spAutoFit/>
          </a:bodyPr>
          <a:lstStyle/>
          <a:p>
            <a:r>
              <a:rPr lang="en-US" altLang="en-US" sz="2800" b="1">
                <a:solidFill>
                  <a:schemeClr val="tx2"/>
                </a:solidFill>
              </a:rPr>
              <a:t>2</a:t>
            </a:r>
          </a:p>
        </p:txBody>
      </p:sp>
      <p:sp>
        <p:nvSpPr>
          <p:cNvPr id="39946" name="Rectangle 16"/>
          <p:cNvSpPr>
            <a:spLocks noChangeArrowheads="1"/>
          </p:cNvSpPr>
          <p:nvPr/>
        </p:nvSpPr>
        <p:spPr bwMode="auto">
          <a:xfrm>
            <a:off x="7529513" y="1420813"/>
            <a:ext cx="379412" cy="515937"/>
          </a:xfrm>
          <a:prstGeom prst="rect">
            <a:avLst/>
          </a:prstGeom>
          <a:noFill/>
          <a:ln w="12700">
            <a:noFill/>
            <a:miter lim="800000"/>
            <a:headEnd/>
            <a:tailEnd/>
          </a:ln>
          <a:effectLst/>
        </p:spPr>
        <p:txBody>
          <a:bodyPr wrap="none" lIns="90488" tIns="44450" rIns="90488" bIns="44450">
            <a:spAutoFit/>
          </a:bodyPr>
          <a:lstStyle/>
          <a:p>
            <a:r>
              <a:rPr lang="en-US" altLang="en-US" sz="2800" b="1">
                <a:solidFill>
                  <a:schemeClr val="tx2"/>
                </a:solidFill>
              </a:rPr>
              <a:t>3</a:t>
            </a:r>
          </a:p>
        </p:txBody>
      </p:sp>
      <p:sp>
        <p:nvSpPr>
          <p:cNvPr id="39947" name="Rectangle 17"/>
          <p:cNvSpPr>
            <a:spLocks noChangeArrowheads="1"/>
          </p:cNvSpPr>
          <p:nvPr/>
        </p:nvSpPr>
        <p:spPr bwMode="auto">
          <a:xfrm>
            <a:off x="1587500" y="1697038"/>
            <a:ext cx="1238250" cy="454025"/>
          </a:xfrm>
          <a:prstGeom prst="rect">
            <a:avLst/>
          </a:prstGeom>
          <a:solidFill>
            <a:schemeClr val="accent1"/>
          </a:solidFill>
          <a:ln w="12700">
            <a:noFill/>
            <a:miter lim="800000"/>
            <a:headEnd/>
            <a:tailEnd/>
          </a:ln>
          <a:effectLst/>
        </p:spPr>
        <p:txBody>
          <a:bodyPr wrap="none" lIns="90488" tIns="44450" rIns="90488" bIns="44450">
            <a:spAutoFit/>
          </a:bodyPr>
          <a:lstStyle/>
          <a:p>
            <a:r>
              <a:rPr lang="en-US" altLang="en-US" sz="2400" b="1">
                <a:solidFill>
                  <a:schemeClr val="tx2"/>
                </a:solidFill>
              </a:rPr>
              <a:t>IRR = ?</a:t>
            </a:r>
          </a:p>
        </p:txBody>
      </p:sp>
      <p:sp>
        <p:nvSpPr>
          <p:cNvPr id="39948" name="Rectangle 18"/>
          <p:cNvSpPr>
            <a:spLocks noChangeArrowheads="1"/>
          </p:cNvSpPr>
          <p:nvPr/>
        </p:nvSpPr>
        <p:spPr bwMode="auto">
          <a:xfrm>
            <a:off x="901700" y="582613"/>
            <a:ext cx="5748338" cy="576262"/>
          </a:xfrm>
          <a:prstGeom prst="rect">
            <a:avLst/>
          </a:prstGeom>
          <a:noFill/>
          <a:ln w="12700">
            <a:noFill/>
            <a:miter lim="800000"/>
            <a:headEnd/>
            <a:tailEnd/>
          </a:ln>
          <a:effectLst/>
        </p:spPr>
        <p:txBody>
          <a:bodyPr wrap="none" lIns="90488" tIns="44450" rIns="90488" bIns="44450">
            <a:spAutoFit/>
          </a:bodyPr>
          <a:lstStyle/>
          <a:p>
            <a:r>
              <a:rPr lang="en-US" altLang="en-US" sz="3200" b="1"/>
              <a:t>Find IRR if CFs are constant:</a:t>
            </a:r>
          </a:p>
        </p:txBody>
      </p:sp>
      <p:sp>
        <p:nvSpPr>
          <p:cNvPr id="39949" name="Rectangle 19"/>
          <p:cNvSpPr>
            <a:spLocks noChangeArrowheads="1"/>
          </p:cNvSpPr>
          <p:nvPr/>
        </p:nvSpPr>
        <p:spPr bwMode="auto">
          <a:xfrm>
            <a:off x="3544888" y="4498975"/>
            <a:ext cx="990600" cy="381000"/>
          </a:xfrm>
          <a:prstGeom prst="rect">
            <a:avLst/>
          </a:prstGeom>
          <a:solidFill>
            <a:schemeClr val="accent1"/>
          </a:solidFill>
          <a:ln w="12700">
            <a:noFill/>
            <a:miter lim="800000"/>
            <a:headEnd/>
            <a:tailEnd/>
          </a:ln>
          <a:effectLst/>
        </p:spPr>
        <p:txBody>
          <a:bodyPr wrap="none" anchor="ctr"/>
          <a:lstStyle/>
          <a:p>
            <a:pPr eaLnBrk="1" hangingPunct="1"/>
            <a:endParaRPr lang="en-US" altLang="en-US"/>
          </a:p>
        </p:txBody>
      </p:sp>
      <p:sp>
        <p:nvSpPr>
          <p:cNvPr id="39950" name="Rectangle 20"/>
          <p:cNvSpPr>
            <a:spLocks noChangeArrowheads="1"/>
          </p:cNvSpPr>
          <p:nvPr/>
        </p:nvSpPr>
        <p:spPr bwMode="auto">
          <a:xfrm>
            <a:off x="747713" y="2463800"/>
            <a:ext cx="895350" cy="515938"/>
          </a:xfrm>
          <a:prstGeom prst="rect">
            <a:avLst/>
          </a:prstGeom>
          <a:noFill/>
          <a:ln w="12700">
            <a:noFill/>
            <a:miter lim="800000"/>
            <a:headEnd/>
            <a:tailEnd/>
          </a:ln>
          <a:effectLst/>
        </p:spPr>
        <p:txBody>
          <a:bodyPr wrap="none" lIns="90488" tIns="44450" rIns="90488" bIns="44450">
            <a:spAutoFit/>
          </a:bodyPr>
          <a:lstStyle/>
          <a:p>
            <a:r>
              <a:rPr lang="en-US" altLang="en-US" sz="2800" b="1"/>
              <a:t>-100</a:t>
            </a:r>
          </a:p>
        </p:txBody>
      </p:sp>
      <p:sp>
        <p:nvSpPr>
          <p:cNvPr id="39951" name="AutoShape 22"/>
          <p:cNvSpPr>
            <a:spLocks noChangeArrowheads="1"/>
          </p:cNvSpPr>
          <p:nvPr/>
        </p:nvSpPr>
        <p:spPr bwMode="auto">
          <a:xfrm>
            <a:off x="585788" y="3368675"/>
            <a:ext cx="7899400" cy="1651000"/>
          </a:xfrm>
          <a:prstGeom prst="roundRect">
            <a:avLst>
              <a:gd name="adj" fmla="val 12495"/>
            </a:avLst>
          </a:prstGeom>
          <a:solidFill>
            <a:srgbClr val="FEDCF1"/>
          </a:solidFill>
          <a:ln w="25400">
            <a:solidFill>
              <a:schemeClr val="tx1"/>
            </a:solidFill>
            <a:round/>
            <a:headEnd/>
            <a:tailEnd/>
          </a:ln>
          <a:effectLst/>
        </p:spPr>
        <p:txBody>
          <a:bodyPr wrap="none" anchor="ctr"/>
          <a:lstStyle/>
          <a:p>
            <a:pPr eaLnBrk="1" hangingPunct="1"/>
            <a:endParaRPr lang="en-US" altLang="en-US"/>
          </a:p>
        </p:txBody>
      </p:sp>
      <p:sp>
        <p:nvSpPr>
          <p:cNvPr id="39952" name="Rectangle 23"/>
          <p:cNvSpPr>
            <a:spLocks noChangeArrowheads="1"/>
          </p:cNvSpPr>
          <p:nvPr/>
        </p:nvSpPr>
        <p:spPr bwMode="auto">
          <a:xfrm>
            <a:off x="863600" y="3636963"/>
            <a:ext cx="7556500" cy="1279525"/>
          </a:xfrm>
          <a:prstGeom prst="rect">
            <a:avLst/>
          </a:prstGeom>
          <a:noFill/>
          <a:ln w="12700">
            <a:noFill/>
            <a:miter lim="800000"/>
            <a:headEnd/>
            <a:tailEnd/>
          </a:ln>
          <a:effectLst/>
        </p:spPr>
        <p:txBody>
          <a:bodyPr lIns="90488" tIns="44450" rIns="90488" bIns="44450">
            <a:spAutoFit/>
          </a:bodyPr>
          <a:lstStyle/>
          <a:p>
            <a:r>
              <a:rPr lang="en-US" altLang="en-US" sz="2600" b="1"/>
              <a:t>		3		 -100	     40         0        </a:t>
            </a:r>
          </a:p>
          <a:p>
            <a:r>
              <a:rPr lang="en-US" altLang="en-US" sz="2600" b="1"/>
              <a:t>			</a:t>
            </a:r>
          </a:p>
          <a:p>
            <a:r>
              <a:rPr lang="en-US" altLang="en-US" sz="2600" b="1"/>
              <a:t>			9.70%</a:t>
            </a:r>
          </a:p>
        </p:txBody>
      </p:sp>
      <p:grpSp>
        <p:nvGrpSpPr>
          <p:cNvPr id="39953" name="Group 24"/>
          <p:cNvGrpSpPr>
            <a:grpSpLocks/>
          </p:cNvGrpSpPr>
          <p:nvPr/>
        </p:nvGrpSpPr>
        <p:grpSpPr bwMode="auto">
          <a:xfrm>
            <a:off x="3633788" y="4054475"/>
            <a:ext cx="2870200" cy="355600"/>
            <a:chOff x="2289" y="2554"/>
            <a:chExt cx="1808" cy="224"/>
          </a:xfrm>
        </p:grpSpPr>
        <p:sp>
          <p:nvSpPr>
            <p:cNvPr id="39964" name="AutoShape 25"/>
            <p:cNvSpPr>
              <a:spLocks noChangeArrowheads="1"/>
            </p:cNvSpPr>
            <p:nvPr/>
          </p:nvSpPr>
          <p:spPr bwMode="auto">
            <a:xfrm>
              <a:off x="2289" y="2554"/>
              <a:ext cx="512" cy="224"/>
            </a:xfrm>
            <a:prstGeom prst="roundRect">
              <a:avLst>
                <a:gd name="adj" fmla="val 12495"/>
              </a:avLst>
            </a:prstGeom>
            <a:solidFill>
              <a:srgbClr val="8CF4EA"/>
            </a:solidFill>
            <a:ln w="25400">
              <a:solidFill>
                <a:schemeClr val="tx1"/>
              </a:solidFill>
              <a:round/>
              <a:headEnd/>
              <a:tailEnd/>
            </a:ln>
            <a:effectLst/>
          </p:spPr>
          <p:txBody>
            <a:bodyPr wrap="none" anchor="ctr"/>
            <a:lstStyle/>
            <a:p>
              <a:pPr eaLnBrk="1" hangingPunct="1"/>
              <a:endParaRPr lang="en-US" altLang="en-US"/>
            </a:p>
          </p:txBody>
        </p:sp>
        <p:sp>
          <p:nvSpPr>
            <p:cNvPr id="39965" name="AutoShape 26"/>
            <p:cNvSpPr>
              <a:spLocks noChangeArrowheads="1"/>
            </p:cNvSpPr>
            <p:nvPr/>
          </p:nvSpPr>
          <p:spPr bwMode="auto">
            <a:xfrm>
              <a:off x="3009" y="2554"/>
              <a:ext cx="416" cy="224"/>
            </a:xfrm>
            <a:prstGeom prst="roundRect">
              <a:avLst>
                <a:gd name="adj" fmla="val 12495"/>
              </a:avLst>
            </a:prstGeom>
            <a:solidFill>
              <a:srgbClr val="8CF4EA"/>
            </a:solidFill>
            <a:ln w="25400">
              <a:solidFill>
                <a:schemeClr val="tx1"/>
              </a:solidFill>
              <a:round/>
              <a:headEnd/>
              <a:tailEnd/>
            </a:ln>
            <a:effectLst/>
          </p:spPr>
          <p:txBody>
            <a:bodyPr wrap="none" anchor="ctr"/>
            <a:lstStyle/>
            <a:p>
              <a:pPr eaLnBrk="1" hangingPunct="1"/>
              <a:endParaRPr lang="en-US" altLang="en-US"/>
            </a:p>
          </p:txBody>
        </p:sp>
        <p:sp>
          <p:nvSpPr>
            <p:cNvPr id="39966" name="AutoShape 27"/>
            <p:cNvSpPr>
              <a:spLocks noChangeArrowheads="1"/>
            </p:cNvSpPr>
            <p:nvPr/>
          </p:nvSpPr>
          <p:spPr bwMode="auto">
            <a:xfrm>
              <a:off x="3585" y="2554"/>
              <a:ext cx="512" cy="224"/>
            </a:xfrm>
            <a:prstGeom prst="roundRect">
              <a:avLst>
                <a:gd name="adj" fmla="val 12495"/>
              </a:avLst>
            </a:prstGeom>
            <a:solidFill>
              <a:srgbClr val="8CF4EA"/>
            </a:solidFill>
            <a:ln w="25400">
              <a:solidFill>
                <a:schemeClr val="tx1"/>
              </a:solidFill>
              <a:round/>
              <a:headEnd/>
              <a:tailEnd/>
            </a:ln>
            <a:effectLst/>
          </p:spPr>
          <p:txBody>
            <a:bodyPr wrap="none" anchor="ctr"/>
            <a:lstStyle/>
            <a:p>
              <a:pPr eaLnBrk="1" hangingPunct="1"/>
              <a:endParaRPr lang="en-US" altLang="en-US"/>
            </a:p>
          </p:txBody>
        </p:sp>
      </p:grpSp>
      <p:grpSp>
        <p:nvGrpSpPr>
          <p:cNvPr id="39954" name="Group 28"/>
          <p:cNvGrpSpPr>
            <a:grpSpLocks/>
          </p:cNvGrpSpPr>
          <p:nvPr/>
        </p:nvGrpSpPr>
        <p:grpSpPr bwMode="auto">
          <a:xfrm>
            <a:off x="2643188" y="4027488"/>
            <a:ext cx="4851400" cy="454025"/>
            <a:chOff x="1665" y="2537"/>
            <a:chExt cx="3056" cy="286"/>
          </a:xfrm>
        </p:grpSpPr>
        <p:sp>
          <p:nvSpPr>
            <p:cNvPr id="39957" name="AutoShape 29"/>
            <p:cNvSpPr>
              <a:spLocks noChangeArrowheads="1"/>
            </p:cNvSpPr>
            <p:nvPr/>
          </p:nvSpPr>
          <p:spPr bwMode="auto">
            <a:xfrm>
              <a:off x="1665" y="2554"/>
              <a:ext cx="416" cy="224"/>
            </a:xfrm>
            <a:prstGeom prst="roundRect">
              <a:avLst>
                <a:gd name="adj" fmla="val 12495"/>
              </a:avLst>
            </a:prstGeom>
            <a:solidFill>
              <a:srgbClr val="8CF4EA"/>
            </a:solidFill>
            <a:ln w="25400">
              <a:solidFill>
                <a:schemeClr val="tx1"/>
              </a:solidFill>
              <a:round/>
              <a:headEnd/>
              <a:tailEnd/>
            </a:ln>
            <a:effectLst/>
          </p:spPr>
          <p:txBody>
            <a:bodyPr wrap="none" anchor="ctr"/>
            <a:lstStyle/>
            <a:p>
              <a:pPr eaLnBrk="1" hangingPunct="1"/>
              <a:endParaRPr lang="en-US" altLang="en-US"/>
            </a:p>
          </p:txBody>
        </p:sp>
        <p:sp>
          <p:nvSpPr>
            <p:cNvPr id="39958" name="AutoShape 30"/>
            <p:cNvSpPr>
              <a:spLocks noChangeArrowheads="1"/>
            </p:cNvSpPr>
            <p:nvPr/>
          </p:nvSpPr>
          <p:spPr bwMode="auto">
            <a:xfrm>
              <a:off x="4257" y="2554"/>
              <a:ext cx="464" cy="224"/>
            </a:xfrm>
            <a:prstGeom prst="roundRect">
              <a:avLst>
                <a:gd name="adj" fmla="val 12495"/>
              </a:avLst>
            </a:prstGeom>
            <a:solidFill>
              <a:srgbClr val="8CF4EA"/>
            </a:solidFill>
            <a:ln w="25400">
              <a:solidFill>
                <a:schemeClr val="tx1"/>
              </a:solidFill>
              <a:round/>
              <a:headEnd/>
              <a:tailEnd/>
            </a:ln>
            <a:effectLst/>
          </p:spPr>
          <p:txBody>
            <a:bodyPr wrap="none" anchor="ctr"/>
            <a:lstStyle/>
            <a:p>
              <a:pPr eaLnBrk="1" hangingPunct="1"/>
              <a:endParaRPr lang="en-US" altLang="en-US"/>
            </a:p>
          </p:txBody>
        </p:sp>
        <p:sp>
          <p:nvSpPr>
            <p:cNvPr id="39959" name="Rectangle 31"/>
            <p:cNvSpPr>
              <a:spLocks noChangeArrowheads="1"/>
            </p:cNvSpPr>
            <p:nvPr/>
          </p:nvSpPr>
          <p:spPr bwMode="auto">
            <a:xfrm>
              <a:off x="1744" y="2537"/>
              <a:ext cx="253" cy="286"/>
            </a:xfrm>
            <a:prstGeom prst="rect">
              <a:avLst/>
            </a:prstGeom>
            <a:noFill/>
            <a:ln w="12700">
              <a:noFill/>
              <a:miter lim="800000"/>
              <a:headEnd/>
              <a:tailEnd/>
            </a:ln>
            <a:effectLst/>
          </p:spPr>
          <p:txBody>
            <a:bodyPr wrap="none" lIns="90488" tIns="44450" rIns="90488" bIns="44450">
              <a:spAutoFit/>
            </a:bodyPr>
            <a:lstStyle/>
            <a:p>
              <a:r>
                <a:rPr lang="en-US" altLang="en-US" sz="2400" b="1"/>
                <a:t>N</a:t>
              </a:r>
            </a:p>
          </p:txBody>
        </p:sp>
        <p:sp>
          <p:nvSpPr>
            <p:cNvPr id="39960" name="Rectangle 32"/>
            <p:cNvSpPr>
              <a:spLocks noChangeArrowheads="1"/>
            </p:cNvSpPr>
            <p:nvPr/>
          </p:nvSpPr>
          <p:spPr bwMode="auto">
            <a:xfrm>
              <a:off x="2320" y="2537"/>
              <a:ext cx="487" cy="286"/>
            </a:xfrm>
            <a:prstGeom prst="rect">
              <a:avLst/>
            </a:prstGeom>
            <a:noFill/>
            <a:ln w="12700">
              <a:noFill/>
              <a:miter lim="800000"/>
              <a:headEnd/>
              <a:tailEnd/>
            </a:ln>
            <a:effectLst/>
          </p:spPr>
          <p:txBody>
            <a:bodyPr wrap="none" lIns="90488" tIns="44450" rIns="90488" bIns="44450">
              <a:spAutoFit/>
            </a:bodyPr>
            <a:lstStyle/>
            <a:p>
              <a:r>
                <a:rPr lang="en-US" altLang="en-US" sz="2400" b="1"/>
                <a:t>I/YR</a:t>
              </a:r>
            </a:p>
          </p:txBody>
        </p:sp>
        <p:sp>
          <p:nvSpPr>
            <p:cNvPr id="39961" name="Rectangle 33"/>
            <p:cNvSpPr>
              <a:spLocks noChangeArrowheads="1"/>
            </p:cNvSpPr>
            <p:nvPr/>
          </p:nvSpPr>
          <p:spPr bwMode="auto">
            <a:xfrm>
              <a:off x="3040" y="2537"/>
              <a:ext cx="370" cy="286"/>
            </a:xfrm>
            <a:prstGeom prst="rect">
              <a:avLst/>
            </a:prstGeom>
            <a:noFill/>
            <a:ln w="12700">
              <a:noFill/>
              <a:miter lim="800000"/>
              <a:headEnd/>
              <a:tailEnd/>
            </a:ln>
            <a:effectLst/>
          </p:spPr>
          <p:txBody>
            <a:bodyPr wrap="none" lIns="90488" tIns="44450" rIns="90488" bIns="44450">
              <a:spAutoFit/>
            </a:bodyPr>
            <a:lstStyle/>
            <a:p>
              <a:r>
                <a:rPr lang="en-US" altLang="en-US" sz="2400" b="1"/>
                <a:t>PV</a:t>
              </a:r>
            </a:p>
          </p:txBody>
        </p:sp>
        <p:sp>
          <p:nvSpPr>
            <p:cNvPr id="39962" name="Rectangle 34"/>
            <p:cNvSpPr>
              <a:spLocks noChangeArrowheads="1"/>
            </p:cNvSpPr>
            <p:nvPr/>
          </p:nvSpPr>
          <p:spPr bwMode="auto">
            <a:xfrm>
              <a:off x="3568" y="2537"/>
              <a:ext cx="519" cy="286"/>
            </a:xfrm>
            <a:prstGeom prst="rect">
              <a:avLst/>
            </a:prstGeom>
            <a:noFill/>
            <a:ln w="12700">
              <a:noFill/>
              <a:miter lim="800000"/>
              <a:headEnd/>
              <a:tailEnd/>
            </a:ln>
            <a:effectLst/>
          </p:spPr>
          <p:txBody>
            <a:bodyPr wrap="none" lIns="90488" tIns="44450" rIns="90488" bIns="44450">
              <a:spAutoFit/>
            </a:bodyPr>
            <a:lstStyle/>
            <a:p>
              <a:r>
                <a:rPr lang="en-US" altLang="en-US" sz="2400" b="1"/>
                <a:t>PMT</a:t>
              </a:r>
            </a:p>
          </p:txBody>
        </p:sp>
        <p:sp>
          <p:nvSpPr>
            <p:cNvPr id="39963" name="Rectangle 35"/>
            <p:cNvSpPr>
              <a:spLocks noChangeArrowheads="1"/>
            </p:cNvSpPr>
            <p:nvPr/>
          </p:nvSpPr>
          <p:spPr bwMode="auto">
            <a:xfrm>
              <a:off x="4336" y="2537"/>
              <a:ext cx="359" cy="286"/>
            </a:xfrm>
            <a:prstGeom prst="rect">
              <a:avLst/>
            </a:prstGeom>
            <a:noFill/>
            <a:ln w="12700">
              <a:noFill/>
              <a:miter lim="800000"/>
              <a:headEnd/>
              <a:tailEnd/>
            </a:ln>
            <a:effectLst/>
          </p:spPr>
          <p:txBody>
            <a:bodyPr wrap="none" lIns="90488" tIns="44450" rIns="90488" bIns="44450">
              <a:spAutoFit/>
            </a:bodyPr>
            <a:lstStyle/>
            <a:p>
              <a:r>
                <a:rPr lang="en-US" altLang="en-US" sz="2400" b="1"/>
                <a:t>FV</a:t>
              </a:r>
            </a:p>
          </p:txBody>
        </p:sp>
      </p:grpSp>
      <p:sp>
        <p:nvSpPr>
          <p:cNvPr id="39955" name="AutoShape 36"/>
          <p:cNvSpPr>
            <a:spLocks noChangeArrowheads="1"/>
          </p:cNvSpPr>
          <p:nvPr/>
        </p:nvSpPr>
        <p:spPr bwMode="auto">
          <a:xfrm>
            <a:off x="900113" y="3505200"/>
            <a:ext cx="1371600" cy="566738"/>
          </a:xfrm>
          <a:prstGeom prst="roundRect">
            <a:avLst>
              <a:gd name="adj" fmla="val 12495"/>
            </a:avLst>
          </a:prstGeom>
          <a:solidFill>
            <a:schemeClr val="folHlink"/>
          </a:solidFill>
          <a:ln w="12700">
            <a:noFill/>
            <a:round/>
            <a:headEnd/>
            <a:tailEnd/>
          </a:ln>
          <a:effectLst/>
        </p:spPr>
        <p:txBody>
          <a:bodyPr wrap="none" lIns="90488" tIns="44450" rIns="90488" bIns="44450" anchor="ctr"/>
          <a:lstStyle/>
          <a:p>
            <a:pPr algn="ctr"/>
            <a:r>
              <a:rPr lang="en-US" altLang="en-US" sz="2600" b="1"/>
              <a:t>INPUTS</a:t>
            </a:r>
          </a:p>
        </p:txBody>
      </p:sp>
      <p:sp>
        <p:nvSpPr>
          <p:cNvPr id="39956" name="AutoShape 37"/>
          <p:cNvSpPr>
            <a:spLocks noChangeArrowheads="1"/>
          </p:cNvSpPr>
          <p:nvPr/>
        </p:nvSpPr>
        <p:spPr bwMode="auto">
          <a:xfrm>
            <a:off x="890588" y="4379913"/>
            <a:ext cx="1371600" cy="566737"/>
          </a:xfrm>
          <a:prstGeom prst="roundRect">
            <a:avLst>
              <a:gd name="adj" fmla="val 12495"/>
            </a:avLst>
          </a:prstGeom>
          <a:solidFill>
            <a:schemeClr val="folHlink"/>
          </a:solidFill>
          <a:ln w="12700">
            <a:noFill/>
            <a:round/>
            <a:headEnd/>
            <a:tailEnd/>
          </a:ln>
          <a:effectLst/>
        </p:spPr>
        <p:txBody>
          <a:bodyPr wrap="none" lIns="90488" tIns="44450" rIns="90488" bIns="44450" anchor="ctr"/>
          <a:lstStyle/>
          <a:p>
            <a:pPr algn="ctr"/>
            <a:r>
              <a:rPr lang="en-US" altLang="en-US" sz="2600" b="1"/>
              <a:t>OUTPUT</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40962"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40963" name="Rectangle 5"/>
          <p:cNvSpPr>
            <a:spLocks noGrp="1" noChangeArrowheads="1"/>
          </p:cNvSpPr>
          <p:nvPr>
            <p:ph type="title"/>
          </p:nvPr>
        </p:nvSpPr>
        <p:spPr>
          <a:xfrm>
            <a:off x="457200" y="412750"/>
            <a:ext cx="8229600" cy="690563"/>
          </a:xfrm>
          <a:noFill/>
        </p:spPr>
        <p:txBody>
          <a:bodyPr lIns="90488" tIns="44450" rIns="90488" bIns="44450" anchor="ctr"/>
          <a:lstStyle/>
          <a:p>
            <a:pPr eaLnBrk="1" hangingPunct="1"/>
            <a:r>
              <a:rPr lang="en-US" altLang="en-US" smtClean="0"/>
              <a:t>Rationale for the IRR Method</a:t>
            </a:r>
          </a:p>
        </p:txBody>
      </p:sp>
      <p:sp>
        <p:nvSpPr>
          <p:cNvPr id="40964" name="Oval 6"/>
          <p:cNvSpPr>
            <a:spLocks noChangeArrowheads="1"/>
          </p:cNvSpPr>
          <p:nvPr/>
        </p:nvSpPr>
        <p:spPr bwMode="auto">
          <a:xfrm>
            <a:off x="2209800" y="2438400"/>
            <a:ext cx="457200" cy="377825"/>
          </a:xfrm>
          <a:prstGeom prst="ellipse">
            <a:avLst/>
          </a:prstGeom>
          <a:solidFill>
            <a:schemeClr val="folHlink"/>
          </a:solidFill>
          <a:ln w="12700">
            <a:noFill/>
            <a:round/>
            <a:headEnd/>
            <a:tailEnd/>
          </a:ln>
          <a:effectLst/>
        </p:spPr>
        <p:txBody>
          <a:bodyPr wrap="none" anchor="ctr"/>
          <a:lstStyle/>
          <a:p>
            <a:pPr eaLnBrk="1" hangingPunct="1"/>
            <a:endParaRPr lang="en-US" altLang="en-US"/>
          </a:p>
        </p:txBody>
      </p:sp>
      <p:sp>
        <p:nvSpPr>
          <p:cNvPr id="40965" name="Rectangle 7"/>
          <p:cNvSpPr>
            <a:spLocks noChangeArrowheads="1"/>
          </p:cNvSpPr>
          <p:nvPr/>
        </p:nvSpPr>
        <p:spPr bwMode="auto">
          <a:xfrm>
            <a:off x="1082675" y="2362200"/>
            <a:ext cx="7223125" cy="3500438"/>
          </a:xfrm>
          <a:prstGeom prst="rect">
            <a:avLst/>
          </a:prstGeom>
          <a:noFill/>
          <a:ln w="12700">
            <a:noFill/>
            <a:miter lim="800000"/>
            <a:headEnd/>
            <a:tailEnd/>
          </a:ln>
          <a:effectLst/>
        </p:spPr>
        <p:txBody>
          <a:bodyPr lIns="90488" tIns="44450" rIns="90488" bIns="44450">
            <a:spAutoFit/>
          </a:bodyPr>
          <a:lstStyle/>
          <a:p>
            <a:pPr>
              <a:tabLst>
                <a:tab pos="2057400" algn="l"/>
              </a:tabLst>
            </a:pPr>
            <a:r>
              <a:rPr lang="en-US" altLang="en-US" sz="3200" b="1"/>
              <a:t>If IRR &gt; WACC, then the project’s rate of return is greater than its cost-- some return is left over to boost stockholders’ returns.</a:t>
            </a:r>
          </a:p>
          <a:p>
            <a:pPr>
              <a:tabLst>
                <a:tab pos="2057400" algn="l"/>
              </a:tabLst>
            </a:pPr>
            <a:endParaRPr lang="en-US" altLang="en-US" sz="3200" b="1"/>
          </a:p>
          <a:p>
            <a:pPr>
              <a:tabLst>
                <a:tab pos="2057400" algn="l"/>
              </a:tabLst>
            </a:pPr>
            <a:r>
              <a:rPr lang="en-US" altLang="en-US" sz="3200" b="1" u="sng"/>
              <a:t>Example</a:t>
            </a:r>
            <a:r>
              <a:rPr lang="en-US" altLang="en-US" sz="3200" b="1"/>
              <a:t>:	WACC = 10%, IRR = 15%.</a:t>
            </a:r>
          </a:p>
          <a:p>
            <a:pPr>
              <a:tabLst>
                <a:tab pos="2057400" algn="l"/>
              </a:tabLst>
            </a:pPr>
            <a:r>
              <a:rPr lang="en-US" altLang="en-US" sz="3200" b="1"/>
              <a:t>	Profitable.</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41986"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41987" name="Rectangle 5"/>
          <p:cNvSpPr>
            <a:spLocks noGrp="1" noChangeArrowheads="1"/>
          </p:cNvSpPr>
          <p:nvPr>
            <p:ph type="title"/>
          </p:nvPr>
        </p:nvSpPr>
        <p:spPr>
          <a:xfrm>
            <a:off x="457200" y="447675"/>
            <a:ext cx="8229600" cy="639763"/>
          </a:xfrm>
          <a:noFill/>
        </p:spPr>
        <p:txBody>
          <a:bodyPr lIns="90488" tIns="44450" rIns="90488" bIns="44450" anchor="ctr"/>
          <a:lstStyle/>
          <a:p>
            <a:pPr eaLnBrk="1" hangingPunct="1"/>
            <a:r>
              <a:rPr lang="en-US" altLang="en-US" smtClean="0"/>
              <a:t>IRR Acceptance Criteria</a:t>
            </a:r>
          </a:p>
        </p:txBody>
      </p:sp>
      <p:sp>
        <p:nvSpPr>
          <p:cNvPr id="41988" name="Rectangle 10"/>
          <p:cNvSpPr>
            <a:spLocks noGrp="1" noChangeArrowheads="1"/>
          </p:cNvSpPr>
          <p:nvPr>
            <p:ph type="body" idx="1"/>
          </p:nvPr>
        </p:nvSpPr>
        <p:spPr>
          <a:xfrm>
            <a:off x="838200" y="1752600"/>
            <a:ext cx="6553200" cy="2770188"/>
          </a:xfrm>
          <a:noFill/>
        </p:spPr>
        <p:txBody>
          <a:bodyPr lIns="90488" tIns="44450" rIns="90488" bIns="44450"/>
          <a:lstStyle/>
          <a:p>
            <a:pPr eaLnBrk="1" hangingPunct="1">
              <a:lnSpc>
                <a:spcPct val="200000"/>
              </a:lnSpc>
            </a:pPr>
            <a:r>
              <a:rPr lang="en-US" altLang="en-US" smtClean="0"/>
              <a:t>If IRR &gt; k, accept project.</a:t>
            </a:r>
          </a:p>
          <a:p>
            <a:pPr eaLnBrk="1" hangingPunct="1">
              <a:lnSpc>
                <a:spcPct val="200000"/>
              </a:lnSpc>
            </a:pPr>
            <a:r>
              <a:rPr lang="en-US" altLang="en-US" smtClean="0"/>
              <a:t>If IRR &lt; k, reject project.</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762000" y="762000"/>
            <a:ext cx="7696200" cy="1295400"/>
          </a:xfrm>
          <a:noFill/>
        </p:spPr>
        <p:txBody>
          <a:bodyPr lIns="92075" tIns="46038" rIns="92075" bIns="46038" anchor="ctr"/>
          <a:lstStyle/>
          <a:p>
            <a:pPr eaLnBrk="1" hangingPunct="1">
              <a:lnSpc>
                <a:spcPct val="90000"/>
              </a:lnSpc>
            </a:pPr>
            <a:r>
              <a:rPr lang="en-US" altLang="en-US" smtClean="0">
                <a:solidFill>
                  <a:schemeClr val="bg2"/>
                </a:solidFill>
              </a:rPr>
              <a:t>What is the difference between independent and mutually exclusive projects?</a:t>
            </a:r>
          </a:p>
        </p:txBody>
      </p:sp>
      <p:sp>
        <p:nvSpPr>
          <p:cNvPr id="118787" name="Rectangle 3"/>
          <p:cNvSpPr>
            <a:spLocks noGrp="1" noChangeArrowheads="1"/>
          </p:cNvSpPr>
          <p:nvPr>
            <p:ph type="body" idx="1"/>
          </p:nvPr>
        </p:nvSpPr>
        <p:spPr>
          <a:xfrm>
            <a:off x="609600" y="2438400"/>
            <a:ext cx="7772400" cy="3733800"/>
          </a:xfrm>
          <a:noFill/>
        </p:spPr>
        <p:txBody>
          <a:bodyPr lIns="92075" tIns="46038" rIns="92075" bIns="46038"/>
          <a:lstStyle/>
          <a:p>
            <a:pPr marL="571500" indent="-571500" eaLnBrk="1" hangingPunct="1">
              <a:buFont typeface="Wingdings" pitchFamily="2" charset="2"/>
              <a:buNone/>
            </a:pPr>
            <a:r>
              <a:rPr lang="en-US" altLang="en-US" smtClean="0"/>
              <a:t>Projects are:</a:t>
            </a:r>
          </a:p>
          <a:p>
            <a:pPr marL="571500" indent="-571500" eaLnBrk="1" hangingPunct="1">
              <a:spcBef>
                <a:spcPct val="40000"/>
              </a:spcBef>
              <a:buFont typeface="Wingdings" pitchFamily="2" charset="2"/>
              <a:buNone/>
            </a:pPr>
            <a:r>
              <a:rPr lang="en-US" altLang="en-US" smtClean="0"/>
              <a:t>	</a:t>
            </a:r>
            <a:r>
              <a:rPr lang="en-US" altLang="en-US" smtClean="0">
                <a:solidFill>
                  <a:schemeClr val="hlink"/>
                </a:solidFill>
              </a:rPr>
              <a:t>independent</a:t>
            </a:r>
            <a:r>
              <a:rPr lang="en-US" altLang="en-US" smtClean="0"/>
              <a:t>, if the cash flows of one are unaffected by the acceptance of the other.</a:t>
            </a:r>
          </a:p>
          <a:p>
            <a:pPr marL="571500" indent="-571500" eaLnBrk="1" hangingPunct="1">
              <a:spcBef>
                <a:spcPct val="40000"/>
              </a:spcBef>
              <a:buFont typeface="Wingdings" pitchFamily="2" charset="2"/>
              <a:buNone/>
            </a:pPr>
            <a:r>
              <a:rPr lang="en-US" altLang="en-US" sz="3900" b="1" smtClean="0">
                <a:solidFill>
                  <a:schemeClr val="hlink"/>
                </a:solidFill>
              </a:rPr>
              <a:t>	</a:t>
            </a:r>
            <a:r>
              <a:rPr lang="en-US" altLang="en-US" smtClean="0">
                <a:solidFill>
                  <a:schemeClr val="hlink"/>
                </a:solidFill>
              </a:rPr>
              <a:t>mutually exclusive</a:t>
            </a:r>
            <a:r>
              <a:rPr lang="en-US" altLang="en-US" smtClean="0"/>
              <a:t>, if the cash flows of one can be adversely impacted by the acceptance of the other.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87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44034"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44035" name="Rectangle 4"/>
          <p:cNvSpPr>
            <a:spLocks noGrp="1" noChangeArrowheads="1"/>
          </p:cNvSpPr>
          <p:nvPr>
            <p:ph type="title"/>
          </p:nvPr>
        </p:nvSpPr>
        <p:spPr>
          <a:xfrm>
            <a:off x="703263" y="766763"/>
            <a:ext cx="7772400" cy="1143000"/>
          </a:xfrm>
          <a:noFill/>
        </p:spPr>
        <p:txBody>
          <a:bodyPr lIns="90488" tIns="44450" rIns="90488" bIns="44450" anchor="ctr"/>
          <a:lstStyle/>
          <a:p>
            <a:pPr eaLnBrk="1" hangingPunct="1"/>
            <a:r>
              <a:rPr lang="en-US" altLang="en-US" smtClean="0"/>
              <a:t>An Example of Mutually Exclusive Projects</a:t>
            </a:r>
          </a:p>
        </p:txBody>
      </p:sp>
      <p:graphicFrame>
        <p:nvGraphicFramePr>
          <p:cNvPr id="44036" name="Object 5">
            <a:hlinkClick r:id="" action="ppaction://ole?verb=0"/>
          </p:cNvPr>
          <p:cNvGraphicFramePr>
            <a:graphicFrameLocks/>
          </p:cNvGraphicFramePr>
          <p:nvPr/>
        </p:nvGraphicFramePr>
        <p:xfrm>
          <a:off x="4659313" y="2286000"/>
          <a:ext cx="3886200" cy="1828800"/>
        </p:xfrm>
        <a:graphic>
          <a:graphicData uri="http://schemas.openxmlformats.org/presentationml/2006/ole">
            <p:oleObj spid="_x0000_s44036" name="Clip" r:id="rId3" imgW="0" imgH="0" progId="MS_ClipArt_Gallery.2">
              <p:embed/>
            </p:oleObj>
          </a:graphicData>
        </a:graphic>
      </p:graphicFrame>
      <p:graphicFrame>
        <p:nvGraphicFramePr>
          <p:cNvPr id="44037" name="Object 6">
            <a:hlinkClick r:id="" action="ppaction://ole?verb=0"/>
          </p:cNvPr>
          <p:cNvGraphicFramePr>
            <a:graphicFrameLocks/>
          </p:cNvGraphicFramePr>
          <p:nvPr/>
        </p:nvGraphicFramePr>
        <p:xfrm>
          <a:off x="579438" y="2286000"/>
          <a:ext cx="3992562" cy="1828800"/>
        </p:xfrm>
        <a:graphic>
          <a:graphicData uri="http://schemas.openxmlformats.org/presentationml/2006/ole">
            <p:oleObj spid="_x0000_s44037" name="Clip" r:id="rId4" imgW="0" imgH="0" progId="MS_ClipArt_Gallery.2">
              <p:embed/>
            </p:oleObj>
          </a:graphicData>
        </a:graphic>
      </p:graphicFrame>
      <p:sp>
        <p:nvSpPr>
          <p:cNvPr id="44038" name="Rectangle 7"/>
          <p:cNvSpPr>
            <a:spLocks noChangeArrowheads="1"/>
          </p:cNvSpPr>
          <p:nvPr/>
        </p:nvSpPr>
        <p:spPr bwMode="auto">
          <a:xfrm>
            <a:off x="2206625" y="5140325"/>
            <a:ext cx="1620838" cy="431800"/>
          </a:xfrm>
          <a:prstGeom prst="rect">
            <a:avLst/>
          </a:prstGeom>
          <a:solidFill>
            <a:schemeClr val="folHlink"/>
          </a:solidFill>
          <a:ln w="12700">
            <a:noFill/>
            <a:miter lim="800000"/>
            <a:headEnd/>
            <a:tailEnd/>
          </a:ln>
          <a:effectLst/>
        </p:spPr>
        <p:txBody>
          <a:bodyPr wrap="none" anchor="ctr"/>
          <a:lstStyle/>
          <a:p>
            <a:pPr eaLnBrk="1" hangingPunct="1"/>
            <a:endParaRPr lang="en-US" altLang="en-US"/>
          </a:p>
        </p:txBody>
      </p:sp>
      <p:sp>
        <p:nvSpPr>
          <p:cNvPr id="44039" name="Rectangle 8"/>
          <p:cNvSpPr>
            <a:spLocks noChangeArrowheads="1"/>
          </p:cNvSpPr>
          <p:nvPr/>
        </p:nvSpPr>
        <p:spPr bwMode="auto">
          <a:xfrm>
            <a:off x="4572000" y="5140325"/>
            <a:ext cx="1143000" cy="431800"/>
          </a:xfrm>
          <a:prstGeom prst="rect">
            <a:avLst/>
          </a:prstGeom>
          <a:solidFill>
            <a:schemeClr val="accent1"/>
          </a:solidFill>
          <a:ln w="12700">
            <a:noFill/>
            <a:miter lim="800000"/>
            <a:headEnd/>
            <a:tailEnd/>
          </a:ln>
          <a:effectLst/>
        </p:spPr>
        <p:txBody>
          <a:bodyPr wrap="none" anchor="ctr"/>
          <a:lstStyle/>
          <a:p>
            <a:pPr eaLnBrk="1" hangingPunct="1"/>
            <a:endParaRPr lang="en-US" altLang="en-US"/>
          </a:p>
        </p:txBody>
      </p:sp>
      <p:sp>
        <p:nvSpPr>
          <p:cNvPr id="44040" name="Rectangle 9"/>
          <p:cNvSpPr>
            <a:spLocks noChangeArrowheads="1"/>
          </p:cNvSpPr>
          <p:nvPr/>
        </p:nvSpPr>
        <p:spPr bwMode="auto">
          <a:xfrm>
            <a:off x="1854200" y="5113338"/>
            <a:ext cx="5486400" cy="1063625"/>
          </a:xfrm>
          <a:prstGeom prst="rect">
            <a:avLst/>
          </a:prstGeom>
          <a:noFill/>
          <a:ln w="12700">
            <a:noFill/>
            <a:miter lim="800000"/>
            <a:headEnd/>
            <a:tailEnd/>
          </a:ln>
          <a:effectLst/>
        </p:spPr>
        <p:txBody>
          <a:bodyPr lIns="90488" tIns="44450" rIns="90488" bIns="44450">
            <a:spAutoFit/>
          </a:bodyPr>
          <a:lstStyle/>
          <a:p>
            <a:pPr algn="ctr"/>
            <a:r>
              <a:rPr lang="en-US" altLang="en-US" sz="3200" b="1"/>
              <a:t>BRIDGE vs. BOAT to get </a:t>
            </a:r>
          </a:p>
          <a:p>
            <a:pPr algn="ctr"/>
            <a:r>
              <a:rPr lang="en-US" altLang="en-US" sz="3200" b="1"/>
              <a:t>products across a river.</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altLang="en-US" smtClean="0"/>
              <a:t>Issues in Investment in infrastructure</a:t>
            </a:r>
          </a:p>
        </p:txBody>
      </p:sp>
      <p:sp>
        <p:nvSpPr>
          <p:cNvPr id="17410" name="Rectangle 3"/>
          <p:cNvSpPr>
            <a:spLocks noGrp="1" noChangeArrowheads="1"/>
          </p:cNvSpPr>
          <p:nvPr>
            <p:ph type="body" idx="1"/>
          </p:nvPr>
        </p:nvSpPr>
        <p:spPr/>
        <p:txBody>
          <a:bodyPr/>
          <a:lstStyle/>
          <a:p>
            <a:pPr eaLnBrk="1" hangingPunct="1"/>
            <a:r>
              <a:rPr lang="en-US" altLang="en-US" smtClean="0"/>
              <a:t>Irreversible.</a:t>
            </a:r>
          </a:p>
          <a:p>
            <a:pPr eaLnBrk="1" hangingPunct="1"/>
            <a:r>
              <a:rPr lang="en-US" altLang="en-US" smtClean="0"/>
              <a:t>Long gestation period</a:t>
            </a:r>
          </a:p>
          <a:p>
            <a:pPr eaLnBrk="1" hangingPunct="1"/>
            <a:r>
              <a:rPr lang="en-US" altLang="en-US" smtClean="0"/>
              <a:t>Demand side risks: asset specificity.</a:t>
            </a:r>
          </a:p>
          <a:p>
            <a:pPr eaLnBrk="1" hangingPunct="1"/>
            <a:r>
              <a:rPr lang="en-US" altLang="en-US" smtClean="0"/>
              <a:t>Role of regulators.</a:t>
            </a:r>
          </a:p>
          <a:p>
            <a:pPr eaLnBrk="1" hangingPunct="1"/>
            <a:r>
              <a:rPr lang="en-US" altLang="en-US" smtClean="0"/>
              <a:t>Tax incentives.</a:t>
            </a:r>
          </a:p>
          <a:p>
            <a:pPr eaLnBrk="1" hangingPunct="1"/>
            <a:endParaRPr lang="en-US" altLang="en-US"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45058"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45059" name="Rectangle 5"/>
          <p:cNvSpPr>
            <a:spLocks noGrp="1" noChangeArrowheads="1"/>
          </p:cNvSpPr>
          <p:nvPr>
            <p:ph type="title"/>
          </p:nvPr>
        </p:nvSpPr>
        <p:spPr>
          <a:xfrm>
            <a:off x="457200" y="430213"/>
            <a:ext cx="8229600" cy="788987"/>
          </a:xfrm>
          <a:noFill/>
        </p:spPr>
        <p:txBody>
          <a:bodyPr lIns="90488" tIns="44450" rIns="90488" bIns="44450" anchor="ctr"/>
          <a:lstStyle/>
          <a:p>
            <a:pPr eaLnBrk="1" hangingPunct="1"/>
            <a:r>
              <a:rPr lang="en-US" altLang="en-US" smtClean="0"/>
              <a:t>Decisions on  Projects S and L per IRR</a:t>
            </a:r>
          </a:p>
        </p:txBody>
      </p:sp>
      <p:sp>
        <p:nvSpPr>
          <p:cNvPr id="45060" name="Rectangle 8"/>
          <p:cNvSpPr>
            <a:spLocks noGrp="1" noChangeArrowheads="1"/>
          </p:cNvSpPr>
          <p:nvPr>
            <p:ph type="body" idx="1"/>
          </p:nvPr>
        </p:nvSpPr>
        <p:spPr>
          <a:xfrm>
            <a:off x="720725" y="2287588"/>
            <a:ext cx="6975475" cy="3214687"/>
          </a:xfrm>
          <a:noFill/>
        </p:spPr>
        <p:txBody>
          <a:bodyPr lIns="90488" tIns="44450" rIns="90488" bIns="44450"/>
          <a:lstStyle/>
          <a:p>
            <a:pPr eaLnBrk="1" hangingPunct="1"/>
            <a:r>
              <a:rPr lang="en-US" altLang="en-US" smtClean="0"/>
              <a:t>If S and L are independent, accept both.  IRRs &gt; k = 10%.</a:t>
            </a:r>
          </a:p>
          <a:p>
            <a:pPr eaLnBrk="1" hangingPunct="1"/>
            <a:r>
              <a:rPr lang="en-US" altLang="en-US" smtClean="0"/>
              <a:t>If S and L are mutually exclusive, accept S because IRR</a:t>
            </a:r>
            <a:r>
              <a:rPr lang="en-US" altLang="en-US" baseline="-25000" smtClean="0"/>
              <a:t>S</a:t>
            </a:r>
            <a:r>
              <a:rPr lang="en-US" altLang="en-US" smtClean="0"/>
              <a:t> &gt; IRR</a:t>
            </a:r>
            <a:r>
              <a:rPr lang="en-US" altLang="en-US" baseline="-25000" smtClean="0"/>
              <a:t>L</a:t>
            </a:r>
            <a:r>
              <a:rPr lang="en-US" altLang="en-US" smtClean="0"/>
              <a:t> .</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46082"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46083" name="Rectangle 5"/>
          <p:cNvSpPr>
            <a:spLocks noGrp="1" noChangeArrowheads="1"/>
          </p:cNvSpPr>
          <p:nvPr>
            <p:ph type="title"/>
          </p:nvPr>
        </p:nvSpPr>
        <p:spPr>
          <a:xfrm>
            <a:off x="457200" y="395288"/>
            <a:ext cx="8229600" cy="674687"/>
          </a:xfrm>
          <a:noFill/>
        </p:spPr>
        <p:txBody>
          <a:bodyPr lIns="90488" tIns="44450" rIns="90488" bIns="44450" anchor="ctr"/>
          <a:lstStyle/>
          <a:p>
            <a:pPr eaLnBrk="1" hangingPunct="1"/>
            <a:r>
              <a:rPr lang="en-US" altLang="en-US" smtClean="0"/>
              <a:t>Construct NPV Profiles</a:t>
            </a:r>
          </a:p>
        </p:txBody>
      </p:sp>
      <p:sp>
        <p:nvSpPr>
          <p:cNvPr id="46084" name="Rectangle 6"/>
          <p:cNvSpPr>
            <a:spLocks noChangeArrowheads="1"/>
          </p:cNvSpPr>
          <p:nvPr/>
        </p:nvSpPr>
        <p:spPr bwMode="auto">
          <a:xfrm>
            <a:off x="547688" y="1730375"/>
            <a:ext cx="7424737" cy="1063625"/>
          </a:xfrm>
          <a:prstGeom prst="rect">
            <a:avLst/>
          </a:prstGeom>
          <a:noFill/>
          <a:ln w="12700">
            <a:noFill/>
            <a:miter lim="800000"/>
            <a:headEnd/>
            <a:tailEnd/>
          </a:ln>
          <a:effectLst/>
        </p:spPr>
        <p:txBody>
          <a:bodyPr wrap="none" lIns="90488" tIns="44450" rIns="90488" bIns="44450">
            <a:spAutoFit/>
          </a:bodyPr>
          <a:lstStyle/>
          <a:p>
            <a:r>
              <a:rPr lang="en-US" altLang="en-US" sz="3200" b="1"/>
              <a:t>Enter CFs in CFLO and find NPV</a:t>
            </a:r>
            <a:r>
              <a:rPr lang="en-US" altLang="en-US" sz="3200" b="1" baseline="-25000"/>
              <a:t>L</a:t>
            </a:r>
            <a:r>
              <a:rPr lang="en-US" altLang="en-US" sz="3200" b="1"/>
              <a:t> and</a:t>
            </a:r>
          </a:p>
          <a:p>
            <a:r>
              <a:rPr lang="en-US" altLang="en-US" sz="3200" b="1"/>
              <a:t>NPV</a:t>
            </a:r>
            <a:r>
              <a:rPr lang="en-US" altLang="en-US" sz="3200" b="1" baseline="-25000"/>
              <a:t>S</a:t>
            </a:r>
            <a:r>
              <a:rPr lang="en-US" altLang="en-US" sz="3200" b="1"/>
              <a:t> at different discount rates: </a:t>
            </a:r>
          </a:p>
        </p:txBody>
      </p:sp>
      <p:sp>
        <p:nvSpPr>
          <p:cNvPr id="46085" name="Rectangle 7"/>
          <p:cNvSpPr>
            <a:spLocks noChangeArrowheads="1"/>
          </p:cNvSpPr>
          <p:nvPr/>
        </p:nvSpPr>
        <p:spPr bwMode="auto">
          <a:xfrm>
            <a:off x="1744663" y="3057525"/>
            <a:ext cx="622300" cy="3613150"/>
          </a:xfrm>
          <a:prstGeom prst="rect">
            <a:avLst/>
          </a:prstGeom>
          <a:noFill/>
          <a:ln w="12700">
            <a:noFill/>
            <a:miter lim="800000"/>
            <a:headEnd/>
            <a:tailEnd/>
          </a:ln>
          <a:effectLst/>
        </p:spPr>
        <p:txBody>
          <a:bodyPr lIns="90488" tIns="44450" rIns="90488" bIns="44450">
            <a:spAutoFit/>
          </a:bodyPr>
          <a:lstStyle/>
          <a:p>
            <a:pPr algn="r">
              <a:spcBef>
                <a:spcPct val="20000"/>
              </a:spcBef>
            </a:pPr>
            <a:r>
              <a:rPr lang="en-US" altLang="en-US" sz="2800" b="1" u="sng"/>
              <a:t>k</a:t>
            </a:r>
            <a:r>
              <a:rPr lang="en-US" altLang="en-US" sz="2800" b="1"/>
              <a:t>   </a:t>
            </a:r>
          </a:p>
          <a:p>
            <a:pPr algn="r">
              <a:spcBef>
                <a:spcPct val="20000"/>
              </a:spcBef>
            </a:pPr>
            <a:r>
              <a:rPr lang="en-US" altLang="en-US" sz="2800" b="1"/>
              <a:t>0</a:t>
            </a:r>
          </a:p>
          <a:p>
            <a:pPr algn="r">
              <a:spcBef>
                <a:spcPct val="20000"/>
              </a:spcBef>
            </a:pPr>
            <a:r>
              <a:rPr lang="en-US" altLang="en-US" sz="2800" b="1"/>
              <a:t>5</a:t>
            </a:r>
          </a:p>
          <a:p>
            <a:pPr algn="r">
              <a:spcBef>
                <a:spcPct val="20000"/>
              </a:spcBef>
            </a:pPr>
            <a:r>
              <a:rPr lang="en-US" altLang="en-US" sz="2800" b="1"/>
              <a:t>10</a:t>
            </a:r>
          </a:p>
          <a:p>
            <a:pPr algn="r">
              <a:spcBef>
                <a:spcPct val="20000"/>
              </a:spcBef>
            </a:pPr>
            <a:r>
              <a:rPr lang="en-US" altLang="en-US" sz="2800" b="1"/>
              <a:t>15</a:t>
            </a:r>
          </a:p>
          <a:p>
            <a:pPr algn="r">
              <a:spcBef>
                <a:spcPct val="20000"/>
              </a:spcBef>
            </a:pPr>
            <a:r>
              <a:rPr lang="en-US" altLang="en-US" sz="2800" b="1"/>
              <a:t>20</a:t>
            </a:r>
          </a:p>
          <a:p>
            <a:pPr algn="r" latinLnBrk="1">
              <a:lnSpc>
                <a:spcPct val="125000"/>
              </a:lnSpc>
            </a:pPr>
            <a:endParaRPr lang="en-US" altLang="en-US" sz="2800" b="1"/>
          </a:p>
        </p:txBody>
      </p:sp>
      <p:sp>
        <p:nvSpPr>
          <p:cNvPr id="46086" name="Rectangle 8"/>
          <p:cNvSpPr>
            <a:spLocks noChangeArrowheads="1"/>
          </p:cNvSpPr>
          <p:nvPr/>
        </p:nvSpPr>
        <p:spPr bwMode="auto">
          <a:xfrm>
            <a:off x="3776663" y="3025775"/>
            <a:ext cx="1206500" cy="3130550"/>
          </a:xfrm>
          <a:prstGeom prst="rect">
            <a:avLst/>
          </a:prstGeom>
          <a:solidFill>
            <a:srgbClr val="FED2EC"/>
          </a:solidFill>
          <a:ln w="50800">
            <a:solidFill>
              <a:schemeClr val="accent2"/>
            </a:solidFill>
            <a:miter lim="800000"/>
            <a:headEnd/>
            <a:tailEnd/>
          </a:ln>
          <a:effectLst/>
        </p:spPr>
        <p:txBody>
          <a:bodyPr lIns="90488" tIns="44450" rIns="90488" bIns="44450">
            <a:spAutoFit/>
          </a:bodyPr>
          <a:lstStyle/>
          <a:p>
            <a:pPr algn="r">
              <a:spcBef>
                <a:spcPct val="20000"/>
              </a:spcBef>
            </a:pPr>
            <a:r>
              <a:rPr lang="en-US" altLang="en-US" sz="2800" b="1" u="sng"/>
              <a:t>NPV</a:t>
            </a:r>
            <a:r>
              <a:rPr lang="en-US" altLang="en-US" sz="2800" b="1" baseline="-25000"/>
              <a:t>L</a:t>
            </a:r>
          </a:p>
          <a:p>
            <a:pPr algn="r">
              <a:spcBef>
                <a:spcPct val="20000"/>
              </a:spcBef>
            </a:pPr>
            <a:r>
              <a:rPr lang="en-US" altLang="en-US" sz="2800" b="1"/>
              <a:t>50     </a:t>
            </a:r>
          </a:p>
          <a:p>
            <a:pPr algn="r">
              <a:spcBef>
                <a:spcPct val="20000"/>
              </a:spcBef>
            </a:pPr>
            <a:r>
              <a:rPr lang="en-US" altLang="en-US" sz="2800" b="1"/>
              <a:t>33</a:t>
            </a:r>
          </a:p>
          <a:p>
            <a:pPr algn="r">
              <a:spcBef>
                <a:spcPct val="20000"/>
              </a:spcBef>
            </a:pPr>
            <a:r>
              <a:rPr lang="en-US" altLang="en-US" sz="2800" b="1"/>
              <a:t>19</a:t>
            </a:r>
          </a:p>
          <a:p>
            <a:pPr algn="r">
              <a:spcBef>
                <a:spcPct val="20000"/>
              </a:spcBef>
            </a:pPr>
            <a:r>
              <a:rPr lang="en-US" altLang="en-US" sz="2800" b="1"/>
              <a:t>7</a:t>
            </a:r>
          </a:p>
          <a:p>
            <a:pPr algn="r">
              <a:spcBef>
                <a:spcPct val="20000"/>
              </a:spcBef>
            </a:pPr>
            <a:r>
              <a:rPr lang="en-US" altLang="en-US" sz="2800" b="1"/>
              <a:t>      </a:t>
            </a:r>
          </a:p>
        </p:txBody>
      </p:sp>
      <p:sp>
        <p:nvSpPr>
          <p:cNvPr id="46087" name="Rectangle 9"/>
          <p:cNvSpPr>
            <a:spLocks noChangeArrowheads="1"/>
          </p:cNvSpPr>
          <p:nvPr/>
        </p:nvSpPr>
        <p:spPr bwMode="auto">
          <a:xfrm>
            <a:off x="6138863" y="3025775"/>
            <a:ext cx="1206500" cy="3130550"/>
          </a:xfrm>
          <a:prstGeom prst="rect">
            <a:avLst/>
          </a:prstGeom>
          <a:solidFill>
            <a:srgbClr val="BEF68E"/>
          </a:solidFill>
          <a:ln w="50800">
            <a:solidFill>
              <a:srgbClr val="00AE00"/>
            </a:solidFill>
            <a:miter lim="800000"/>
            <a:headEnd/>
            <a:tailEnd/>
          </a:ln>
          <a:effectLst/>
        </p:spPr>
        <p:txBody>
          <a:bodyPr lIns="90488" tIns="44450" rIns="90488" bIns="44450">
            <a:spAutoFit/>
          </a:bodyPr>
          <a:lstStyle/>
          <a:p>
            <a:pPr algn="r">
              <a:spcBef>
                <a:spcPct val="20000"/>
              </a:spcBef>
            </a:pPr>
            <a:r>
              <a:rPr lang="en-US" altLang="en-US" sz="2800" b="1" u="sng"/>
              <a:t>NPV</a:t>
            </a:r>
            <a:r>
              <a:rPr lang="en-US" altLang="en-US" sz="2800" b="1" baseline="-25000"/>
              <a:t>S</a:t>
            </a:r>
          </a:p>
          <a:p>
            <a:pPr algn="r">
              <a:spcBef>
                <a:spcPct val="20000"/>
              </a:spcBef>
            </a:pPr>
            <a:r>
              <a:rPr lang="en-US" altLang="en-US" sz="2800" b="1"/>
              <a:t>40</a:t>
            </a:r>
          </a:p>
          <a:p>
            <a:pPr algn="r">
              <a:spcBef>
                <a:spcPct val="20000"/>
              </a:spcBef>
            </a:pPr>
            <a:r>
              <a:rPr lang="en-US" altLang="en-US" sz="2800" b="1"/>
              <a:t>29</a:t>
            </a:r>
          </a:p>
          <a:p>
            <a:pPr algn="r">
              <a:spcBef>
                <a:spcPct val="20000"/>
              </a:spcBef>
            </a:pPr>
            <a:r>
              <a:rPr lang="en-US" altLang="en-US" sz="2800" b="1"/>
              <a:t>20</a:t>
            </a:r>
          </a:p>
          <a:p>
            <a:pPr algn="r">
              <a:spcBef>
                <a:spcPct val="20000"/>
              </a:spcBef>
            </a:pPr>
            <a:r>
              <a:rPr lang="en-US" altLang="en-US" sz="2800" b="1"/>
              <a:t>12</a:t>
            </a:r>
          </a:p>
          <a:p>
            <a:pPr algn="r">
              <a:spcBef>
                <a:spcPct val="20000"/>
              </a:spcBef>
            </a:pPr>
            <a:r>
              <a:rPr lang="en-US" altLang="en-US" sz="2800" b="1"/>
              <a:t>5 </a:t>
            </a:r>
          </a:p>
        </p:txBody>
      </p:sp>
      <p:sp>
        <p:nvSpPr>
          <p:cNvPr id="46088" name="Rectangle 10"/>
          <p:cNvSpPr>
            <a:spLocks noChangeArrowheads="1"/>
          </p:cNvSpPr>
          <p:nvPr/>
        </p:nvSpPr>
        <p:spPr bwMode="auto">
          <a:xfrm>
            <a:off x="4454525" y="5621338"/>
            <a:ext cx="617538" cy="515937"/>
          </a:xfrm>
          <a:prstGeom prst="rect">
            <a:avLst/>
          </a:prstGeom>
          <a:noFill/>
          <a:ln w="12700">
            <a:noFill/>
            <a:miter lim="800000"/>
            <a:headEnd/>
            <a:tailEnd/>
          </a:ln>
          <a:effectLst/>
        </p:spPr>
        <p:txBody>
          <a:bodyPr wrap="none" lIns="90488" tIns="44450" rIns="90488" bIns="44450">
            <a:spAutoFit/>
          </a:bodyPr>
          <a:lstStyle/>
          <a:p>
            <a:r>
              <a:rPr lang="en-US" altLang="en-US" sz="2800" b="1"/>
              <a:t>(4)</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pPr eaLnBrk="1" hangingPunct="1"/>
            <a:endParaRPr lang="en-US" altLang="en-US"/>
          </a:p>
        </p:txBody>
      </p:sp>
      <p:graphicFrame>
        <p:nvGraphicFramePr>
          <p:cNvPr id="47106" name="Object 3">
            <a:hlinkClick r:id="" action="ppaction://ole?verb=0"/>
          </p:cNvPr>
          <p:cNvGraphicFramePr>
            <a:graphicFrameLocks/>
          </p:cNvGraphicFramePr>
          <p:nvPr/>
        </p:nvGraphicFramePr>
        <p:xfrm>
          <a:off x="457200" y="895350"/>
          <a:ext cx="6319838" cy="5105400"/>
        </p:xfrm>
        <a:graphic>
          <a:graphicData uri="http://schemas.openxmlformats.org/presentationml/2006/ole">
            <p:oleObj spid="_x0000_s47106" name="Chart" r:id="rId3" imgW="0" imgH="0" progId="MSGraph.Chart.8">
              <p:embed followColorScheme="full"/>
            </p:oleObj>
          </a:graphicData>
        </a:graphic>
      </p:graphicFrame>
      <p:sp>
        <p:nvSpPr>
          <p:cNvPr id="47107" name="Rectangle 4"/>
          <p:cNvSpPr>
            <a:spLocks noChangeArrowheads="1"/>
          </p:cNvSpPr>
          <p:nvPr/>
        </p:nvSpPr>
        <p:spPr bwMode="auto">
          <a:xfrm>
            <a:off x="595313" y="511175"/>
            <a:ext cx="1446212" cy="515938"/>
          </a:xfrm>
          <a:prstGeom prst="rect">
            <a:avLst/>
          </a:prstGeom>
          <a:noFill/>
          <a:ln w="12700">
            <a:noFill/>
            <a:miter lim="800000"/>
            <a:headEnd/>
            <a:tailEnd/>
          </a:ln>
          <a:effectLst/>
        </p:spPr>
        <p:txBody>
          <a:bodyPr wrap="none" lIns="90488" tIns="44450" rIns="90488" bIns="44450">
            <a:spAutoFit/>
          </a:bodyPr>
          <a:lstStyle/>
          <a:p>
            <a:r>
              <a:rPr lang="en-US" altLang="en-US" sz="2800" b="1"/>
              <a:t>NPV ($)</a:t>
            </a:r>
          </a:p>
        </p:txBody>
      </p:sp>
      <p:sp>
        <p:nvSpPr>
          <p:cNvPr id="47108" name="Rectangle 5"/>
          <p:cNvSpPr>
            <a:spLocks noChangeArrowheads="1"/>
          </p:cNvSpPr>
          <p:nvPr/>
        </p:nvSpPr>
        <p:spPr bwMode="auto">
          <a:xfrm>
            <a:off x="5334000" y="4724400"/>
            <a:ext cx="3228975" cy="515938"/>
          </a:xfrm>
          <a:prstGeom prst="rect">
            <a:avLst/>
          </a:prstGeom>
          <a:noFill/>
          <a:ln w="12700">
            <a:noFill/>
            <a:miter lim="800000"/>
            <a:headEnd/>
            <a:tailEnd/>
          </a:ln>
          <a:effectLst/>
        </p:spPr>
        <p:txBody>
          <a:bodyPr wrap="none" lIns="90488" tIns="44450" rIns="90488" bIns="44450">
            <a:spAutoFit/>
          </a:bodyPr>
          <a:lstStyle/>
          <a:p>
            <a:r>
              <a:rPr lang="en-US" altLang="en-US" sz="2800" b="1"/>
              <a:t>Discount Rate (%)</a:t>
            </a:r>
          </a:p>
        </p:txBody>
      </p:sp>
      <p:sp>
        <p:nvSpPr>
          <p:cNvPr id="47109" name="Rectangle 6"/>
          <p:cNvSpPr>
            <a:spLocks noChangeArrowheads="1"/>
          </p:cNvSpPr>
          <p:nvPr/>
        </p:nvSpPr>
        <p:spPr bwMode="auto">
          <a:xfrm>
            <a:off x="3389313" y="5626100"/>
            <a:ext cx="2092325" cy="504825"/>
          </a:xfrm>
          <a:prstGeom prst="rect">
            <a:avLst/>
          </a:prstGeom>
          <a:solidFill>
            <a:srgbClr val="FED2EC"/>
          </a:solidFill>
          <a:ln w="50800">
            <a:solidFill>
              <a:schemeClr val="accent2"/>
            </a:solidFill>
            <a:miter lim="800000"/>
            <a:headEnd/>
            <a:tailEnd/>
          </a:ln>
          <a:effectLst/>
        </p:spPr>
        <p:txBody>
          <a:bodyPr wrap="none" lIns="90488" tIns="44450" rIns="90488" bIns="44450">
            <a:spAutoFit/>
          </a:bodyPr>
          <a:lstStyle/>
          <a:p>
            <a:r>
              <a:rPr lang="en-US" altLang="en-US" sz="2400" b="1"/>
              <a:t>IRR</a:t>
            </a:r>
            <a:r>
              <a:rPr lang="en-US" altLang="en-US" sz="2400" b="1" baseline="-25000"/>
              <a:t>L</a:t>
            </a:r>
            <a:r>
              <a:rPr lang="en-US" altLang="en-US" sz="2400" b="1"/>
              <a:t> = 18.1%</a:t>
            </a:r>
          </a:p>
        </p:txBody>
      </p:sp>
      <p:sp>
        <p:nvSpPr>
          <p:cNvPr id="47110" name="Rectangle 7"/>
          <p:cNvSpPr>
            <a:spLocks noChangeArrowheads="1"/>
          </p:cNvSpPr>
          <p:nvPr/>
        </p:nvSpPr>
        <p:spPr bwMode="auto">
          <a:xfrm>
            <a:off x="4760913" y="3960813"/>
            <a:ext cx="2103437" cy="504825"/>
          </a:xfrm>
          <a:prstGeom prst="rect">
            <a:avLst/>
          </a:prstGeom>
          <a:solidFill>
            <a:srgbClr val="BEF68E"/>
          </a:solidFill>
          <a:ln w="50800">
            <a:solidFill>
              <a:srgbClr val="00AE00"/>
            </a:solidFill>
            <a:miter lim="800000"/>
            <a:headEnd/>
            <a:tailEnd/>
          </a:ln>
          <a:effectLst/>
        </p:spPr>
        <p:txBody>
          <a:bodyPr wrap="none" lIns="90488" tIns="44450" rIns="90488" bIns="44450">
            <a:spAutoFit/>
          </a:bodyPr>
          <a:lstStyle/>
          <a:p>
            <a:r>
              <a:rPr lang="en-US" altLang="en-US" sz="2400" b="1"/>
              <a:t>IRR</a:t>
            </a:r>
            <a:r>
              <a:rPr lang="en-US" altLang="en-US" sz="2400" b="1" baseline="-25000"/>
              <a:t>S</a:t>
            </a:r>
            <a:r>
              <a:rPr lang="en-US" altLang="en-US" sz="2400" b="1"/>
              <a:t> = 23.6%</a:t>
            </a:r>
          </a:p>
        </p:txBody>
      </p:sp>
      <p:sp>
        <p:nvSpPr>
          <p:cNvPr id="47111" name="AutoShape 8"/>
          <p:cNvSpPr>
            <a:spLocks noChangeArrowheads="1"/>
          </p:cNvSpPr>
          <p:nvPr/>
        </p:nvSpPr>
        <p:spPr bwMode="auto">
          <a:xfrm>
            <a:off x="2438400" y="2112963"/>
            <a:ext cx="2133600" cy="742950"/>
          </a:xfrm>
          <a:prstGeom prst="roundRect">
            <a:avLst>
              <a:gd name="adj" fmla="val 12495"/>
            </a:avLst>
          </a:prstGeom>
          <a:solidFill>
            <a:srgbClr val="FFE7F5"/>
          </a:solidFill>
          <a:ln w="12700">
            <a:noFill/>
            <a:round/>
            <a:headEnd/>
            <a:tailEnd/>
          </a:ln>
          <a:effectLst/>
        </p:spPr>
        <p:txBody>
          <a:bodyPr wrap="none" anchor="ctr"/>
          <a:lstStyle/>
          <a:p>
            <a:pPr eaLnBrk="1" hangingPunct="1"/>
            <a:endParaRPr lang="en-US" altLang="en-US"/>
          </a:p>
        </p:txBody>
      </p:sp>
      <p:sp>
        <p:nvSpPr>
          <p:cNvPr id="47112" name="Rectangle 9"/>
          <p:cNvSpPr>
            <a:spLocks noChangeArrowheads="1"/>
          </p:cNvSpPr>
          <p:nvPr/>
        </p:nvSpPr>
        <p:spPr bwMode="auto">
          <a:xfrm>
            <a:off x="2424113" y="2079625"/>
            <a:ext cx="2151062" cy="819150"/>
          </a:xfrm>
          <a:prstGeom prst="rect">
            <a:avLst/>
          </a:prstGeom>
          <a:noFill/>
          <a:ln w="12700">
            <a:noFill/>
            <a:miter lim="800000"/>
            <a:headEnd/>
            <a:tailEnd/>
          </a:ln>
          <a:effectLst/>
        </p:spPr>
        <p:txBody>
          <a:bodyPr wrap="none" lIns="90488" tIns="44450" rIns="90488" bIns="44450">
            <a:spAutoFit/>
          </a:bodyPr>
          <a:lstStyle/>
          <a:p>
            <a:r>
              <a:rPr lang="en-US" altLang="en-US" sz="2400" b="1"/>
              <a:t>Crossover </a:t>
            </a:r>
          </a:p>
          <a:p>
            <a:r>
              <a:rPr lang="en-US" altLang="en-US" sz="2400" b="1"/>
              <a:t>Point  =  8.7%</a:t>
            </a:r>
          </a:p>
        </p:txBody>
      </p:sp>
      <p:sp>
        <p:nvSpPr>
          <p:cNvPr id="47113" name="Line 10"/>
          <p:cNvSpPr>
            <a:spLocks noChangeShapeType="1"/>
          </p:cNvSpPr>
          <p:nvPr/>
        </p:nvSpPr>
        <p:spPr bwMode="auto">
          <a:xfrm>
            <a:off x="2590800" y="3325813"/>
            <a:ext cx="0" cy="1574800"/>
          </a:xfrm>
          <a:prstGeom prst="line">
            <a:avLst/>
          </a:prstGeom>
          <a:noFill/>
          <a:ln w="25400">
            <a:solidFill>
              <a:schemeClr val="tx1"/>
            </a:solidFill>
            <a:prstDash val="lgDash"/>
            <a:round/>
            <a:headEnd/>
            <a:tailEnd/>
          </a:ln>
          <a:effectLst/>
        </p:spPr>
        <p:txBody>
          <a:bodyPr wrap="none" anchor="ctr"/>
          <a:lstStyle/>
          <a:p>
            <a:endParaRPr lang="en-US"/>
          </a:p>
        </p:txBody>
      </p:sp>
      <p:sp>
        <p:nvSpPr>
          <p:cNvPr id="47114" name="Line 11"/>
          <p:cNvSpPr>
            <a:spLocks noChangeShapeType="1"/>
          </p:cNvSpPr>
          <p:nvPr/>
        </p:nvSpPr>
        <p:spPr bwMode="auto">
          <a:xfrm flipH="1">
            <a:off x="2654300" y="2868613"/>
            <a:ext cx="482600" cy="355600"/>
          </a:xfrm>
          <a:prstGeom prst="line">
            <a:avLst/>
          </a:prstGeom>
          <a:noFill/>
          <a:ln w="25400">
            <a:solidFill>
              <a:schemeClr val="tx1"/>
            </a:solidFill>
            <a:round/>
            <a:headEnd/>
            <a:tailEnd type="triangle" w="med" len="med"/>
          </a:ln>
          <a:effectLst/>
        </p:spPr>
        <p:txBody>
          <a:bodyPr wrap="none" anchor="ctr"/>
          <a:lstStyle/>
          <a:p>
            <a:endParaRPr lang="en-US"/>
          </a:p>
        </p:txBody>
      </p:sp>
      <p:sp>
        <p:nvSpPr>
          <p:cNvPr id="47115" name="Line 12"/>
          <p:cNvSpPr>
            <a:spLocks noChangeShapeType="1"/>
          </p:cNvSpPr>
          <p:nvPr/>
        </p:nvSpPr>
        <p:spPr bwMode="auto">
          <a:xfrm flipH="1">
            <a:off x="5148263" y="4527550"/>
            <a:ext cx="227012" cy="292100"/>
          </a:xfrm>
          <a:prstGeom prst="line">
            <a:avLst/>
          </a:prstGeom>
          <a:noFill/>
          <a:ln w="25400">
            <a:solidFill>
              <a:schemeClr val="tx1"/>
            </a:solidFill>
            <a:round/>
            <a:headEnd/>
            <a:tailEnd type="triangle" w="med" len="med"/>
          </a:ln>
          <a:effectLst/>
        </p:spPr>
        <p:txBody>
          <a:bodyPr wrap="none" anchor="ctr"/>
          <a:lstStyle/>
          <a:p>
            <a:endParaRPr lang="en-US"/>
          </a:p>
        </p:txBody>
      </p:sp>
      <p:sp>
        <p:nvSpPr>
          <p:cNvPr id="47116" name="Line 13"/>
          <p:cNvSpPr>
            <a:spLocks noChangeShapeType="1"/>
          </p:cNvSpPr>
          <p:nvPr/>
        </p:nvSpPr>
        <p:spPr bwMode="auto">
          <a:xfrm flipV="1">
            <a:off x="3840163" y="4976813"/>
            <a:ext cx="109537" cy="647700"/>
          </a:xfrm>
          <a:prstGeom prst="line">
            <a:avLst/>
          </a:prstGeom>
          <a:noFill/>
          <a:ln w="25400">
            <a:solidFill>
              <a:schemeClr val="tx1"/>
            </a:solidFill>
            <a:round/>
            <a:headEnd/>
            <a:tailEnd type="triangle" w="med" len="med"/>
          </a:ln>
          <a:effectLst/>
        </p:spPr>
        <p:txBody>
          <a:bodyPr wrap="none" anchor="ctr"/>
          <a:lstStyle/>
          <a:p>
            <a:endParaRPr lang="en-US"/>
          </a:p>
        </p:txBody>
      </p:sp>
      <p:sp>
        <p:nvSpPr>
          <p:cNvPr id="47117" name="Rectangle 14"/>
          <p:cNvSpPr>
            <a:spLocks noChangeArrowheads="1"/>
          </p:cNvSpPr>
          <p:nvPr/>
        </p:nvSpPr>
        <p:spPr bwMode="auto">
          <a:xfrm>
            <a:off x="5243513" y="685800"/>
            <a:ext cx="622300" cy="2832100"/>
          </a:xfrm>
          <a:prstGeom prst="rect">
            <a:avLst/>
          </a:prstGeom>
          <a:solidFill>
            <a:schemeClr val="accent1"/>
          </a:solidFill>
          <a:ln w="12700">
            <a:noFill/>
            <a:miter lim="800000"/>
            <a:headEnd/>
            <a:tailEnd/>
          </a:ln>
          <a:effectLst/>
        </p:spPr>
        <p:txBody>
          <a:bodyPr lIns="90488" tIns="44450" rIns="90488" bIns="44450">
            <a:spAutoFit/>
          </a:bodyPr>
          <a:lstStyle/>
          <a:p>
            <a:pPr algn="r">
              <a:lnSpc>
                <a:spcPct val="125000"/>
              </a:lnSpc>
            </a:pPr>
            <a:r>
              <a:rPr lang="en-US" altLang="en-US" sz="2400" b="1" u="sng"/>
              <a:t>k</a:t>
            </a:r>
            <a:r>
              <a:rPr lang="en-US" altLang="en-US" sz="2400" b="1"/>
              <a:t>   </a:t>
            </a:r>
          </a:p>
          <a:p>
            <a:pPr algn="r">
              <a:lnSpc>
                <a:spcPct val="125000"/>
              </a:lnSpc>
            </a:pPr>
            <a:r>
              <a:rPr lang="en-US" altLang="en-US" sz="2400" b="1"/>
              <a:t>0</a:t>
            </a:r>
          </a:p>
          <a:p>
            <a:pPr algn="r">
              <a:lnSpc>
                <a:spcPct val="125000"/>
              </a:lnSpc>
            </a:pPr>
            <a:r>
              <a:rPr lang="en-US" altLang="en-US" sz="2400" b="1"/>
              <a:t>5</a:t>
            </a:r>
          </a:p>
          <a:p>
            <a:pPr algn="r">
              <a:lnSpc>
                <a:spcPct val="125000"/>
              </a:lnSpc>
            </a:pPr>
            <a:r>
              <a:rPr lang="en-US" altLang="en-US" sz="2400" b="1"/>
              <a:t>10</a:t>
            </a:r>
          </a:p>
          <a:p>
            <a:pPr algn="r">
              <a:lnSpc>
                <a:spcPct val="125000"/>
              </a:lnSpc>
            </a:pPr>
            <a:r>
              <a:rPr lang="en-US" altLang="en-US" sz="2400" b="1"/>
              <a:t>15</a:t>
            </a:r>
          </a:p>
          <a:p>
            <a:pPr algn="r">
              <a:lnSpc>
                <a:spcPct val="125000"/>
              </a:lnSpc>
            </a:pPr>
            <a:r>
              <a:rPr lang="en-US" altLang="en-US" sz="2400" b="1"/>
              <a:t>20</a:t>
            </a:r>
          </a:p>
        </p:txBody>
      </p:sp>
      <p:sp>
        <p:nvSpPr>
          <p:cNvPr id="47118" name="Rectangle 15"/>
          <p:cNvSpPr>
            <a:spLocks noChangeArrowheads="1"/>
          </p:cNvSpPr>
          <p:nvPr/>
        </p:nvSpPr>
        <p:spPr bwMode="auto">
          <a:xfrm>
            <a:off x="5943600" y="739775"/>
            <a:ext cx="1206500" cy="2695575"/>
          </a:xfrm>
          <a:prstGeom prst="rect">
            <a:avLst/>
          </a:prstGeom>
          <a:solidFill>
            <a:srgbClr val="FED2EC"/>
          </a:solidFill>
          <a:ln w="50800">
            <a:solidFill>
              <a:schemeClr val="accent2"/>
            </a:solidFill>
            <a:miter lim="800000"/>
            <a:headEnd/>
            <a:tailEnd/>
          </a:ln>
          <a:effectLst/>
        </p:spPr>
        <p:txBody>
          <a:bodyPr lIns="90488" tIns="44450" rIns="90488" bIns="44450">
            <a:spAutoFit/>
          </a:bodyPr>
          <a:lstStyle/>
          <a:p>
            <a:pPr algn="r">
              <a:spcBef>
                <a:spcPct val="20000"/>
              </a:spcBef>
            </a:pPr>
            <a:r>
              <a:rPr lang="en-US" altLang="en-US" sz="2400" b="1" u="sng"/>
              <a:t>NPV</a:t>
            </a:r>
            <a:r>
              <a:rPr lang="en-US" altLang="en-US" sz="2400" b="1" u="sng" baseline="-25000"/>
              <a:t>L</a:t>
            </a:r>
            <a:endParaRPr lang="en-US" altLang="en-US" sz="2400" b="1" baseline="-25000"/>
          </a:p>
          <a:p>
            <a:pPr algn="r">
              <a:spcBef>
                <a:spcPct val="20000"/>
              </a:spcBef>
            </a:pPr>
            <a:r>
              <a:rPr lang="en-US" altLang="en-US" sz="2400" b="1"/>
              <a:t>50</a:t>
            </a:r>
          </a:p>
          <a:p>
            <a:pPr algn="r">
              <a:spcBef>
                <a:spcPct val="20000"/>
              </a:spcBef>
            </a:pPr>
            <a:r>
              <a:rPr lang="en-US" altLang="en-US" sz="2400" b="1"/>
              <a:t>33</a:t>
            </a:r>
          </a:p>
          <a:p>
            <a:pPr algn="r">
              <a:spcBef>
                <a:spcPct val="20000"/>
              </a:spcBef>
            </a:pPr>
            <a:r>
              <a:rPr lang="en-US" altLang="en-US" sz="2400" b="1"/>
              <a:t>19</a:t>
            </a:r>
          </a:p>
          <a:p>
            <a:pPr algn="r">
              <a:spcBef>
                <a:spcPct val="20000"/>
              </a:spcBef>
            </a:pPr>
            <a:r>
              <a:rPr lang="en-US" altLang="en-US" sz="2400" b="1"/>
              <a:t>7</a:t>
            </a:r>
          </a:p>
          <a:p>
            <a:pPr algn="r">
              <a:spcBef>
                <a:spcPct val="20000"/>
              </a:spcBef>
            </a:pPr>
            <a:r>
              <a:rPr lang="en-US" altLang="en-US" sz="2400" b="1"/>
              <a:t>(4) </a:t>
            </a:r>
          </a:p>
        </p:txBody>
      </p:sp>
      <p:sp>
        <p:nvSpPr>
          <p:cNvPr id="47119" name="Rectangle 16"/>
          <p:cNvSpPr>
            <a:spLocks noChangeArrowheads="1"/>
          </p:cNvSpPr>
          <p:nvPr/>
        </p:nvSpPr>
        <p:spPr bwMode="auto">
          <a:xfrm>
            <a:off x="7315200" y="739775"/>
            <a:ext cx="1206500" cy="2695575"/>
          </a:xfrm>
          <a:prstGeom prst="rect">
            <a:avLst/>
          </a:prstGeom>
          <a:solidFill>
            <a:srgbClr val="BEF68E"/>
          </a:solidFill>
          <a:ln w="50800">
            <a:solidFill>
              <a:srgbClr val="00AE00"/>
            </a:solidFill>
            <a:miter lim="800000"/>
            <a:headEnd/>
            <a:tailEnd/>
          </a:ln>
          <a:effectLst/>
        </p:spPr>
        <p:txBody>
          <a:bodyPr lIns="90488" tIns="44450" rIns="90488" bIns="44450">
            <a:spAutoFit/>
          </a:bodyPr>
          <a:lstStyle/>
          <a:p>
            <a:pPr algn="r">
              <a:spcBef>
                <a:spcPct val="20000"/>
              </a:spcBef>
            </a:pPr>
            <a:r>
              <a:rPr lang="en-US" altLang="en-US" sz="2400" b="1" u="sng"/>
              <a:t>NPV</a:t>
            </a:r>
            <a:r>
              <a:rPr lang="en-US" altLang="en-US" sz="2400" b="1" baseline="-25000"/>
              <a:t>S</a:t>
            </a:r>
          </a:p>
          <a:p>
            <a:pPr algn="r">
              <a:spcBef>
                <a:spcPct val="20000"/>
              </a:spcBef>
            </a:pPr>
            <a:r>
              <a:rPr lang="en-US" altLang="en-US" sz="2400" b="1"/>
              <a:t>40</a:t>
            </a:r>
          </a:p>
          <a:p>
            <a:pPr algn="r">
              <a:spcBef>
                <a:spcPct val="20000"/>
              </a:spcBef>
            </a:pPr>
            <a:r>
              <a:rPr lang="en-US" altLang="en-US" sz="2400" b="1"/>
              <a:t>29</a:t>
            </a:r>
          </a:p>
          <a:p>
            <a:pPr algn="r">
              <a:spcBef>
                <a:spcPct val="20000"/>
              </a:spcBef>
            </a:pPr>
            <a:r>
              <a:rPr lang="en-US" altLang="en-US" sz="2400" b="1"/>
              <a:t>20</a:t>
            </a:r>
          </a:p>
          <a:p>
            <a:pPr algn="r">
              <a:spcBef>
                <a:spcPct val="20000"/>
              </a:spcBef>
            </a:pPr>
            <a:r>
              <a:rPr lang="en-US" altLang="en-US" sz="2400" b="1"/>
              <a:t>12</a:t>
            </a:r>
          </a:p>
          <a:p>
            <a:pPr algn="r">
              <a:spcBef>
                <a:spcPct val="20000"/>
              </a:spcBef>
            </a:pPr>
            <a:r>
              <a:rPr lang="en-US" altLang="en-US" sz="2400" b="1"/>
              <a:t>5 </a:t>
            </a:r>
          </a:p>
        </p:txBody>
      </p:sp>
      <p:sp>
        <p:nvSpPr>
          <p:cNvPr id="47120" name="Rectangle 17"/>
          <p:cNvSpPr>
            <a:spLocks noChangeArrowheads="1"/>
          </p:cNvSpPr>
          <p:nvPr/>
        </p:nvSpPr>
        <p:spPr bwMode="auto">
          <a:xfrm>
            <a:off x="3719513" y="3603625"/>
            <a:ext cx="384175" cy="454025"/>
          </a:xfrm>
          <a:prstGeom prst="rect">
            <a:avLst/>
          </a:prstGeom>
          <a:noFill/>
          <a:ln w="12700">
            <a:noFill/>
            <a:miter lim="800000"/>
            <a:headEnd/>
            <a:tailEnd/>
          </a:ln>
          <a:effectLst/>
        </p:spPr>
        <p:txBody>
          <a:bodyPr wrap="none" lIns="90488" tIns="44450" rIns="90488" bIns="44450">
            <a:spAutoFit/>
          </a:bodyPr>
          <a:lstStyle/>
          <a:p>
            <a:r>
              <a:rPr lang="en-US" altLang="en-US" sz="2400" b="1">
                <a:solidFill>
                  <a:srgbClr val="00AE00"/>
                </a:solidFill>
              </a:rPr>
              <a:t>S</a:t>
            </a:r>
          </a:p>
        </p:txBody>
      </p:sp>
      <p:sp>
        <p:nvSpPr>
          <p:cNvPr id="47121" name="Rectangle 18"/>
          <p:cNvSpPr>
            <a:spLocks noChangeArrowheads="1"/>
          </p:cNvSpPr>
          <p:nvPr/>
        </p:nvSpPr>
        <p:spPr bwMode="auto">
          <a:xfrm>
            <a:off x="2957513" y="4213225"/>
            <a:ext cx="366712" cy="454025"/>
          </a:xfrm>
          <a:prstGeom prst="rect">
            <a:avLst/>
          </a:prstGeom>
          <a:noFill/>
          <a:ln w="12700">
            <a:noFill/>
            <a:miter lim="800000"/>
            <a:headEnd/>
            <a:tailEnd/>
          </a:ln>
          <a:effectLst/>
        </p:spPr>
        <p:txBody>
          <a:bodyPr wrap="none" lIns="90488" tIns="44450" rIns="90488" bIns="44450">
            <a:spAutoFit/>
          </a:bodyPr>
          <a:lstStyle/>
          <a:p>
            <a:r>
              <a:rPr lang="en-US" altLang="en-US" sz="2400" b="1">
                <a:solidFill>
                  <a:srgbClr val="3333FF"/>
                </a:solidFill>
              </a:rPr>
              <a:t>L</a:t>
            </a:r>
            <a:endParaRPr lang="en-US" altLang="en-US" sz="2400" b="1">
              <a:solidFill>
                <a:srgbClr val="74A4FF"/>
              </a:solidFill>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48130"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48131" name="Rectangle 4"/>
          <p:cNvSpPr>
            <a:spLocks noChangeArrowheads="1"/>
          </p:cNvSpPr>
          <p:nvPr/>
        </p:nvSpPr>
        <p:spPr bwMode="auto">
          <a:xfrm>
            <a:off x="5602288" y="1038225"/>
            <a:ext cx="2554287" cy="450850"/>
          </a:xfrm>
          <a:prstGeom prst="rect">
            <a:avLst/>
          </a:prstGeom>
          <a:solidFill>
            <a:schemeClr val="accent1"/>
          </a:solidFill>
          <a:ln w="12700">
            <a:noFill/>
            <a:miter lim="800000"/>
            <a:headEnd/>
            <a:tailEnd/>
          </a:ln>
          <a:effectLst/>
        </p:spPr>
        <p:txBody>
          <a:bodyPr wrap="none" anchor="ctr"/>
          <a:lstStyle/>
          <a:p>
            <a:pPr eaLnBrk="1" hangingPunct="1"/>
            <a:endParaRPr lang="en-US" altLang="en-US"/>
          </a:p>
        </p:txBody>
      </p:sp>
      <p:sp>
        <p:nvSpPr>
          <p:cNvPr id="48132" name="Rectangle 5"/>
          <p:cNvSpPr>
            <a:spLocks noChangeArrowheads="1"/>
          </p:cNvSpPr>
          <p:nvPr/>
        </p:nvSpPr>
        <p:spPr bwMode="auto">
          <a:xfrm>
            <a:off x="546100" y="1471613"/>
            <a:ext cx="1878013" cy="450850"/>
          </a:xfrm>
          <a:prstGeom prst="rect">
            <a:avLst/>
          </a:prstGeom>
          <a:solidFill>
            <a:schemeClr val="accent1"/>
          </a:solidFill>
          <a:ln w="12700">
            <a:noFill/>
            <a:miter lim="800000"/>
            <a:headEnd/>
            <a:tailEnd/>
          </a:ln>
          <a:effectLst/>
        </p:spPr>
        <p:txBody>
          <a:bodyPr wrap="none" anchor="ctr"/>
          <a:lstStyle/>
          <a:p>
            <a:pPr eaLnBrk="1" hangingPunct="1"/>
            <a:endParaRPr lang="en-US" altLang="en-US"/>
          </a:p>
        </p:txBody>
      </p:sp>
      <p:sp>
        <p:nvSpPr>
          <p:cNvPr id="48133" name="Rectangle 6"/>
          <p:cNvSpPr>
            <a:spLocks noChangeArrowheads="1"/>
          </p:cNvSpPr>
          <p:nvPr/>
        </p:nvSpPr>
        <p:spPr bwMode="auto">
          <a:xfrm>
            <a:off x="547688" y="609600"/>
            <a:ext cx="8037512" cy="1331913"/>
          </a:xfrm>
          <a:prstGeom prst="rect">
            <a:avLst/>
          </a:prstGeom>
          <a:noFill/>
          <a:ln w="12700">
            <a:noFill/>
            <a:miter lim="800000"/>
            <a:headEnd/>
            <a:tailEnd/>
          </a:ln>
          <a:effectLst/>
        </p:spPr>
        <p:txBody>
          <a:bodyPr lIns="90488" tIns="44450" rIns="90488" bIns="44450">
            <a:spAutoFit/>
          </a:bodyPr>
          <a:lstStyle/>
          <a:p>
            <a:pPr>
              <a:lnSpc>
                <a:spcPct val="85000"/>
              </a:lnSpc>
            </a:pPr>
            <a:r>
              <a:rPr lang="en-US" altLang="en-US" sz="3200" b="1">
                <a:solidFill>
                  <a:schemeClr val="bg2"/>
                </a:solidFill>
              </a:rPr>
              <a:t>NPV and IRR always lead to the same accept/reject decision for independent projects:</a:t>
            </a:r>
          </a:p>
        </p:txBody>
      </p:sp>
      <p:sp>
        <p:nvSpPr>
          <p:cNvPr id="48134" name="Rectangle 7"/>
          <p:cNvSpPr>
            <a:spLocks noChangeArrowheads="1"/>
          </p:cNvSpPr>
          <p:nvPr/>
        </p:nvSpPr>
        <p:spPr bwMode="auto">
          <a:xfrm>
            <a:off x="6450013" y="2451100"/>
            <a:ext cx="2209800" cy="3581400"/>
          </a:xfrm>
          <a:prstGeom prst="rect">
            <a:avLst/>
          </a:prstGeom>
          <a:solidFill>
            <a:schemeClr val="folHlink"/>
          </a:solidFill>
          <a:ln w="12700">
            <a:noFill/>
            <a:miter lim="800000"/>
            <a:headEnd/>
            <a:tailEnd/>
          </a:ln>
          <a:effectLst/>
        </p:spPr>
        <p:txBody>
          <a:bodyPr wrap="none" anchor="ctr"/>
          <a:lstStyle/>
          <a:p>
            <a:pPr eaLnBrk="1" hangingPunct="1"/>
            <a:endParaRPr lang="en-US" altLang="en-US"/>
          </a:p>
        </p:txBody>
      </p:sp>
      <p:sp>
        <p:nvSpPr>
          <p:cNvPr id="48135" name="Rectangle 8"/>
          <p:cNvSpPr>
            <a:spLocks noChangeArrowheads="1"/>
          </p:cNvSpPr>
          <p:nvPr/>
        </p:nvSpPr>
        <p:spPr bwMode="auto">
          <a:xfrm>
            <a:off x="1192213" y="2451100"/>
            <a:ext cx="5257800" cy="3048000"/>
          </a:xfrm>
          <a:prstGeom prst="rect">
            <a:avLst/>
          </a:prstGeom>
          <a:solidFill>
            <a:srgbClr val="FED2EC"/>
          </a:solidFill>
          <a:ln w="12700">
            <a:noFill/>
            <a:miter lim="800000"/>
            <a:headEnd/>
            <a:tailEnd/>
          </a:ln>
          <a:effectLst/>
        </p:spPr>
        <p:txBody>
          <a:bodyPr wrap="none" anchor="ctr"/>
          <a:lstStyle/>
          <a:p>
            <a:pPr eaLnBrk="1" hangingPunct="1"/>
            <a:endParaRPr lang="en-US" altLang="en-US"/>
          </a:p>
        </p:txBody>
      </p:sp>
      <p:graphicFrame>
        <p:nvGraphicFramePr>
          <p:cNvPr id="48136" name="Object 9">
            <a:hlinkClick r:id="" action="ppaction://ole?verb=0"/>
          </p:cNvPr>
          <p:cNvGraphicFramePr>
            <a:graphicFrameLocks/>
          </p:cNvGraphicFramePr>
          <p:nvPr/>
        </p:nvGraphicFramePr>
        <p:xfrm>
          <a:off x="1076325" y="2297113"/>
          <a:ext cx="7394575" cy="3878262"/>
        </p:xfrm>
        <a:graphic>
          <a:graphicData uri="http://schemas.openxmlformats.org/presentationml/2006/ole">
            <p:oleObj spid="_x0000_s48136" name="Chart" r:id="rId3" imgW="0" imgH="0" progId="MSGraph.Chart.8">
              <p:embed followColorScheme="full"/>
            </p:oleObj>
          </a:graphicData>
        </a:graphic>
      </p:graphicFrame>
      <p:sp>
        <p:nvSpPr>
          <p:cNvPr id="48137" name="Line 10"/>
          <p:cNvSpPr>
            <a:spLocks noChangeShapeType="1"/>
          </p:cNvSpPr>
          <p:nvPr/>
        </p:nvSpPr>
        <p:spPr bwMode="auto">
          <a:xfrm>
            <a:off x="6450013" y="2463800"/>
            <a:ext cx="0" cy="3479800"/>
          </a:xfrm>
          <a:prstGeom prst="line">
            <a:avLst/>
          </a:prstGeom>
          <a:noFill/>
          <a:ln w="25400">
            <a:solidFill>
              <a:schemeClr val="tx1"/>
            </a:solidFill>
            <a:prstDash val="lgDash"/>
            <a:round/>
            <a:headEnd/>
            <a:tailEnd/>
          </a:ln>
          <a:effectLst/>
        </p:spPr>
        <p:txBody>
          <a:bodyPr wrap="none" anchor="ctr"/>
          <a:lstStyle/>
          <a:p>
            <a:endParaRPr lang="en-US"/>
          </a:p>
        </p:txBody>
      </p:sp>
      <p:sp>
        <p:nvSpPr>
          <p:cNvPr id="48138" name="Rectangle 11"/>
          <p:cNvSpPr>
            <a:spLocks noChangeArrowheads="1"/>
          </p:cNvSpPr>
          <p:nvPr/>
        </p:nvSpPr>
        <p:spPr bwMode="auto">
          <a:xfrm>
            <a:off x="6589713" y="2589213"/>
            <a:ext cx="2033587" cy="1184275"/>
          </a:xfrm>
          <a:prstGeom prst="rect">
            <a:avLst/>
          </a:prstGeom>
          <a:noFill/>
          <a:ln w="12700">
            <a:noFill/>
            <a:miter lim="800000"/>
            <a:headEnd/>
            <a:tailEnd/>
          </a:ln>
          <a:effectLst/>
        </p:spPr>
        <p:txBody>
          <a:bodyPr wrap="none" lIns="90488" tIns="44450" rIns="90488" bIns="44450">
            <a:spAutoFit/>
          </a:bodyPr>
          <a:lstStyle/>
          <a:p>
            <a:pPr algn="ctr"/>
            <a:r>
              <a:rPr lang="en-US" altLang="en-US" sz="2400" b="1"/>
              <a:t>k &gt; IRR</a:t>
            </a:r>
          </a:p>
          <a:p>
            <a:pPr algn="ctr"/>
            <a:r>
              <a:rPr lang="en-US" altLang="en-US" sz="2400" b="1"/>
              <a:t>and NPV &lt; 0.</a:t>
            </a:r>
          </a:p>
          <a:p>
            <a:pPr algn="ctr"/>
            <a:r>
              <a:rPr lang="en-US" altLang="en-US" sz="2400" b="1"/>
              <a:t>Reject.</a:t>
            </a:r>
          </a:p>
        </p:txBody>
      </p:sp>
      <p:sp>
        <p:nvSpPr>
          <p:cNvPr id="48139" name="Rectangle 12"/>
          <p:cNvSpPr>
            <a:spLocks noChangeArrowheads="1"/>
          </p:cNvSpPr>
          <p:nvPr/>
        </p:nvSpPr>
        <p:spPr bwMode="auto">
          <a:xfrm>
            <a:off x="622300" y="2041525"/>
            <a:ext cx="1265238" cy="454025"/>
          </a:xfrm>
          <a:prstGeom prst="rect">
            <a:avLst/>
          </a:prstGeom>
          <a:noFill/>
          <a:ln w="12700">
            <a:noFill/>
            <a:miter lim="800000"/>
            <a:headEnd/>
            <a:tailEnd/>
          </a:ln>
          <a:effectLst/>
        </p:spPr>
        <p:txBody>
          <a:bodyPr wrap="none" lIns="90488" tIns="44450" rIns="90488" bIns="44450">
            <a:spAutoFit/>
          </a:bodyPr>
          <a:lstStyle/>
          <a:p>
            <a:r>
              <a:rPr lang="en-US" altLang="en-US" sz="2400" b="1"/>
              <a:t>NPV ($)</a:t>
            </a:r>
          </a:p>
        </p:txBody>
      </p:sp>
      <p:sp>
        <p:nvSpPr>
          <p:cNvPr id="48140" name="Rectangle 13"/>
          <p:cNvSpPr>
            <a:spLocks noChangeArrowheads="1"/>
          </p:cNvSpPr>
          <p:nvPr/>
        </p:nvSpPr>
        <p:spPr bwMode="auto">
          <a:xfrm>
            <a:off x="7654925" y="5561013"/>
            <a:ext cx="909638" cy="454025"/>
          </a:xfrm>
          <a:prstGeom prst="rect">
            <a:avLst/>
          </a:prstGeom>
          <a:noFill/>
          <a:ln w="12700">
            <a:noFill/>
            <a:miter lim="800000"/>
            <a:headEnd/>
            <a:tailEnd/>
          </a:ln>
          <a:effectLst/>
        </p:spPr>
        <p:txBody>
          <a:bodyPr wrap="none" lIns="90488" tIns="44450" rIns="90488" bIns="44450">
            <a:spAutoFit/>
          </a:bodyPr>
          <a:lstStyle/>
          <a:p>
            <a:r>
              <a:rPr lang="en-US" altLang="en-US" sz="2400" b="1"/>
              <a:t>k (%)</a:t>
            </a:r>
          </a:p>
        </p:txBody>
      </p:sp>
      <p:sp>
        <p:nvSpPr>
          <p:cNvPr id="48141" name="Rectangle 14"/>
          <p:cNvSpPr>
            <a:spLocks noChangeArrowheads="1"/>
          </p:cNvSpPr>
          <p:nvPr/>
        </p:nvSpPr>
        <p:spPr bwMode="auto">
          <a:xfrm>
            <a:off x="5292725" y="5865813"/>
            <a:ext cx="706438" cy="454025"/>
          </a:xfrm>
          <a:prstGeom prst="rect">
            <a:avLst/>
          </a:prstGeom>
          <a:noFill/>
          <a:ln w="12700">
            <a:noFill/>
            <a:miter lim="800000"/>
            <a:headEnd/>
            <a:tailEnd/>
          </a:ln>
          <a:effectLst/>
        </p:spPr>
        <p:txBody>
          <a:bodyPr wrap="none" lIns="90488" tIns="44450" rIns="90488" bIns="44450">
            <a:spAutoFit/>
          </a:bodyPr>
          <a:lstStyle/>
          <a:p>
            <a:r>
              <a:rPr lang="en-US" altLang="en-US" sz="2400" b="1"/>
              <a:t>IRR</a:t>
            </a:r>
          </a:p>
        </p:txBody>
      </p:sp>
      <p:sp>
        <p:nvSpPr>
          <p:cNvPr id="48142" name="Line 15"/>
          <p:cNvSpPr>
            <a:spLocks noChangeShapeType="1"/>
          </p:cNvSpPr>
          <p:nvPr/>
        </p:nvSpPr>
        <p:spPr bwMode="auto">
          <a:xfrm flipV="1">
            <a:off x="5929313" y="5562600"/>
            <a:ext cx="431800" cy="406400"/>
          </a:xfrm>
          <a:prstGeom prst="line">
            <a:avLst/>
          </a:prstGeom>
          <a:noFill/>
          <a:ln w="25400">
            <a:solidFill>
              <a:schemeClr val="tx1"/>
            </a:solidFill>
            <a:round/>
            <a:headEnd/>
            <a:tailEnd type="triangle" w="med" len="med"/>
          </a:ln>
          <a:effectLst/>
        </p:spPr>
        <p:txBody>
          <a:bodyPr wrap="none" anchor="ctr"/>
          <a:lstStyle/>
          <a:p>
            <a:endParaRPr lang="en-US"/>
          </a:p>
        </p:txBody>
      </p:sp>
      <p:sp>
        <p:nvSpPr>
          <p:cNvPr id="48143" name="Rectangle 16"/>
          <p:cNvSpPr>
            <a:spLocks noChangeArrowheads="1"/>
          </p:cNvSpPr>
          <p:nvPr/>
        </p:nvSpPr>
        <p:spPr bwMode="auto">
          <a:xfrm>
            <a:off x="3159125" y="2589213"/>
            <a:ext cx="1949450" cy="1184275"/>
          </a:xfrm>
          <a:prstGeom prst="rect">
            <a:avLst/>
          </a:prstGeom>
          <a:noFill/>
          <a:ln w="12700">
            <a:noFill/>
            <a:miter lim="800000"/>
            <a:headEnd/>
            <a:tailEnd/>
          </a:ln>
          <a:effectLst/>
        </p:spPr>
        <p:txBody>
          <a:bodyPr wrap="none" lIns="90488" tIns="44450" rIns="90488" bIns="44450">
            <a:spAutoFit/>
          </a:bodyPr>
          <a:lstStyle/>
          <a:p>
            <a:pPr algn="ctr"/>
            <a:r>
              <a:rPr lang="en-US" altLang="en-US" sz="2400" b="1"/>
              <a:t>IRR &gt; k</a:t>
            </a:r>
          </a:p>
          <a:p>
            <a:pPr algn="ctr"/>
            <a:r>
              <a:rPr lang="en-US" altLang="en-US" sz="2400" b="1"/>
              <a:t>and NPV &gt; 0</a:t>
            </a:r>
          </a:p>
          <a:p>
            <a:pPr algn="ctr"/>
            <a:r>
              <a:rPr lang="en-US" altLang="en-US" sz="2400" b="1"/>
              <a:t>Accept.</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49154"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49155" name="Rectangle 5"/>
          <p:cNvSpPr>
            <a:spLocks noChangeArrowheads="1"/>
          </p:cNvSpPr>
          <p:nvPr/>
        </p:nvSpPr>
        <p:spPr bwMode="auto">
          <a:xfrm>
            <a:off x="2006600" y="3459163"/>
            <a:ext cx="152400" cy="2514600"/>
          </a:xfrm>
          <a:prstGeom prst="rect">
            <a:avLst/>
          </a:prstGeom>
          <a:solidFill>
            <a:schemeClr val="accent1"/>
          </a:solidFill>
          <a:ln w="12700">
            <a:noFill/>
            <a:miter lim="800000"/>
            <a:headEnd/>
            <a:tailEnd/>
          </a:ln>
          <a:effectLst/>
        </p:spPr>
        <p:txBody>
          <a:bodyPr wrap="none" anchor="ctr"/>
          <a:lstStyle/>
          <a:p>
            <a:pPr eaLnBrk="1" hangingPunct="1"/>
            <a:endParaRPr lang="en-US" altLang="en-US"/>
          </a:p>
        </p:txBody>
      </p:sp>
      <p:sp>
        <p:nvSpPr>
          <p:cNvPr id="49156" name="Rectangle 6"/>
          <p:cNvSpPr>
            <a:spLocks noChangeArrowheads="1"/>
          </p:cNvSpPr>
          <p:nvPr/>
        </p:nvSpPr>
        <p:spPr bwMode="auto">
          <a:xfrm>
            <a:off x="3302000" y="4525963"/>
            <a:ext cx="228600" cy="1447800"/>
          </a:xfrm>
          <a:prstGeom prst="rect">
            <a:avLst/>
          </a:prstGeom>
          <a:solidFill>
            <a:schemeClr val="folHlink"/>
          </a:solidFill>
          <a:ln w="12700">
            <a:noFill/>
            <a:miter lim="800000"/>
            <a:headEnd/>
            <a:tailEnd/>
          </a:ln>
          <a:effectLst/>
        </p:spPr>
        <p:txBody>
          <a:bodyPr wrap="none" anchor="ctr"/>
          <a:lstStyle/>
          <a:p>
            <a:pPr eaLnBrk="1" hangingPunct="1"/>
            <a:endParaRPr lang="en-US" altLang="en-US"/>
          </a:p>
        </p:txBody>
      </p:sp>
      <p:graphicFrame>
        <p:nvGraphicFramePr>
          <p:cNvPr id="49157" name="Object 7">
            <a:hlinkClick r:id="" action="ppaction://ole?verb=0"/>
          </p:cNvPr>
          <p:cNvGraphicFramePr>
            <a:graphicFrameLocks/>
          </p:cNvGraphicFramePr>
          <p:nvPr/>
        </p:nvGraphicFramePr>
        <p:xfrm>
          <a:off x="1022350" y="2084388"/>
          <a:ext cx="6483350" cy="4762500"/>
        </p:xfrm>
        <a:graphic>
          <a:graphicData uri="http://schemas.openxmlformats.org/presentationml/2006/ole">
            <p:oleObj spid="_x0000_s49157" name="Chart" r:id="rId3" imgW="0" imgH="0" progId="MSGraph.Chart.8">
              <p:embed followColorScheme="full"/>
            </p:oleObj>
          </a:graphicData>
        </a:graphic>
      </p:graphicFrame>
      <p:sp>
        <p:nvSpPr>
          <p:cNvPr id="49158" name="Rectangle 8"/>
          <p:cNvSpPr>
            <a:spLocks noChangeArrowheads="1"/>
          </p:cNvSpPr>
          <p:nvPr/>
        </p:nvSpPr>
        <p:spPr bwMode="auto">
          <a:xfrm>
            <a:off x="693738" y="760413"/>
            <a:ext cx="7807325" cy="576262"/>
          </a:xfrm>
          <a:prstGeom prst="rect">
            <a:avLst/>
          </a:prstGeom>
          <a:noFill/>
          <a:ln w="12700">
            <a:noFill/>
            <a:miter lim="800000"/>
            <a:headEnd/>
            <a:tailEnd/>
          </a:ln>
          <a:effectLst/>
        </p:spPr>
        <p:txBody>
          <a:bodyPr lIns="90488" tIns="44450" rIns="90488" bIns="44450">
            <a:spAutoFit/>
          </a:bodyPr>
          <a:lstStyle/>
          <a:p>
            <a:pPr algn="ctr"/>
            <a:r>
              <a:rPr lang="en-US" altLang="en-US" sz="3200" b="1">
                <a:solidFill>
                  <a:schemeClr val="bg2"/>
                </a:solidFill>
              </a:rPr>
              <a:t>Mutually Exclusive Projects</a:t>
            </a:r>
          </a:p>
        </p:txBody>
      </p:sp>
      <p:sp>
        <p:nvSpPr>
          <p:cNvPr id="49159" name="Line 9"/>
          <p:cNvSpPr>
            <a:spLocks noChangeShapeType="1"/>
          </p:cNvSpPr>
          <p:nvPr/>
        </p:nvSpPr>
        <p:spPr bwMode="auto">
          <a:xfrm>
            <a:off x="2082800" y="3548063"/>
            <a:ext cx="0" cy="2032000"/>
          </a:xfrm>
          <a:prstGeom prst="line">
            <a:avLst/>
          </a:prstGeom>
          <a:noFill/>
          <a:ln w="25400">
            <a:solidFill>
              <a:schemeClr val="tx1"/>
            </a:solidFill>
            <a:prstDash val="lgDash"/>
            <a:round/>
            <a:headEnd/>
            <a:tailEnd/>
          </a:ln>
          <a:effectLst/>
        </p:spPr>
        <p:txBody>
          <a:bodyPr wrap="none" anchor="ctr"/>
          <a:lstStyle/>
          <a:p>
            <a:endParaRPr lang="en-US"/>
          </a:p>
        </p:txBody>
      </p:sp>
      <p:sp>
        <p:nvSpPr>
          <p:cNvPr id="49160" name="Line 10"/>
          <p:cNvSpPr>
            <a:spLocks noChangeShapeType="1"/>
          </p:cNvSpPr>
          <p:nvPr/>
        </p:nvSpPr>
        <p:spPr bwMode="auto">
          <a:xfrm>
            <a:off x="2768600" y="4233863"/>
            <a:ext cx="0" cy="1346200"/>
          </a:xfrm>
          <a:prstGeom prst="line">
            <a:avLst/>
          </a:prstGeom>
          <a:noFill/>
          <a:ln w="25400">
            <a:solidFill>
              <a:schemeClr val="tx1"/>
            </a:solidFill>
            <a:prstDash val="lgDash"/>
            <a:round/>
            <a:headEnd/>
            <a:tailEnd/>
          </a:ln>
          <a:effectLst/>
        </p:spPr>
        <p:txBody>
          <a:bodyPr wrap="none" anchor="ctr"/>
          <a:lstStyle/>
          <a:p>
            <a:endParaRPr lang="en-US"/>
          </a:p>
        </p:txBody>
      </p:sp>
      <p:sp>
        <p:nvSpPr>
          <p:cNvPr id="49161" name="Line 11"/>
          <p:cNvSpPr>
            <a:spLocks noChangeShapeType="1"/>
          </p:cNvSpPr>
          <p:nvPr/>
        </p:nvSpPr>
        <p:spPr bwMode="auto">
          <a:xfrm>
            <a:off x="3378200" y="4538663"/>
            <a:ext cx="0" cy="1041400"/>
          </a:xfrm>
          <a:prstGeom prst="line">
            <a:avLst/>
          </a:prstGeom>
          <a:noFill/>
          <a:ln w="25400">
            <a:solidFill>
              <a:schemeClr val="tx1"/>
            </a:solidFill>
            <a:prstDash val="lgDash"/>
            <a:round/>
            <a:headEnd/>
            <a:tailEnd/>
          </a:ln>
          <a:effectLst/>
        </p:spPr>
        <p:txBody>
          <a:bodyPr wrap="none" anchor="ctr"/>
          <a:lstStyle/>
          <a:p>
            <a:endParaRPr lang="en-US"/>
          </a:p>
        </p:txBody>
      </p:sp>
      <p:sp>
        <p:nvSpPr>
          <p:cNvPr id="49162" name="Rectangle 12"/>
          <p:cNvSpPr>
            <a:spLocks noChangeArrowheads="1"/>
          </p:cNvSpPr>
          <p:nvPr/>
        </p:nvSpPr>
        <p:spPr bwMode="auto">
          <a:xfrm>
            <a:off x="1916113" y="5578475"/>
            <a:ext cx="1701800" cy="454025"/>
          </a:xfrm>
          <a:prstGeom prst="rect">
            <a:avLst/>
          </a:prstGeom>
          <a:noFill/>
          <a:ln w="12700">
            <a:noFill/>
            <a:miter lim="800000"/>
            <a:headEnd/>
            <a:tailEnd/>
          </a:ln>
          <a:effectLst/>
        </p:spPr>
        <p:txBody>
          <a:bodyPr wrap="none" lIns="90488" tIns="44450" rIns="90488" bIns="44450">
            <a:spAutoFit/>
          </a:bodyPr>
          <a:lstStyle/>
          <a:p>
            <a:r>
              <a:rPr lang="en-US" altLang="en-US" sz="2400" b="1"/>
              <a:t>k     8.7    k</a:t>
            </a:r>
          </a:p>
        </p:txBody>
      </p:sp>
      <p:sp>
        <p:nvSpPr>
          <p:cNvPr id="49163" name="Rectangle 13"/>
          <p:cNvSpPr>
            <a:spLocks noChangeArrowheads="1"/>
          </p:cNvSpPr>
          <p:nvPr/>
        </p:nvSpPr>
        <p:spPr bwMode="auto">
          <a:xfrm>
            <a:off x="773113" y="1874838"/>
            <a:ext cx="911225" cy="515937"/>
          </a:xfrm>
          <a:prstGeom prst="rect">
            <a:avLst/>
          </a:prstGeom>
          <a:noFill/>
          <a:ln w="12700">
            <a:noFill/>
            <a:miter lim="800000"/>
            <a:headEnd/>
            <a:tailEnd/>
          </a:ln>
          <a:effectLst/>
        </p:spPr>
        <p:txBody>
          <a:bodyPr wrap="none" lIns="90488" tIns="44450" rIns="90488" bIns="44450">
            <a:spAutoFit/>
          </a:bodyPr>
          <a:lstStyle/>
          <a:p>
            <a:r>
              <a:rPr lang="en-US" altLang="en-US" sz="2800" b="1"/>
              <a:t>NPV</a:t>
            </a:r>
          </a:p>
        </p:txBody>
      </p:sp>
      <p:sp>
        <p:nvSpPr>
          <p:cNvPr id="49164" name="Rectangle 14"/>
          <p:cNvSpPr>
            <a:spLocks noChangeArrowheads="1"/>
          </p:cNvSpPr>
          <p:nvPr/>
        </p:nvSpPr>
        <p:spPr bwMode="auto">
          <a:xfrm>
            <a:off x="5954713" y="5380038"/>
            <a:ext cx="496887" cy="515937"/>
          </a:xfrm>
          <a:prstGeom prst="rect">
            <a:avLst/>
          </a:prstGeom>
          <a:noFill/>
          <a:ln w="12700">
            <a:noFill/>
            <a:miter lim="800000"/>
            <a:headEnd/>
            <a:tailEnd/>
          </a:ln>
          <a:effectLst/>
        </p:spPr>
        <p:txBody>
          <a:bodyPr wrap="none" lIns="90488" tIns="44450" rIns="90488" bIns="44450">
            <a:spAutoFit/>
          </a:bodyPr>
          <a:lstStyle/>
          <a:p>
            <a:r>
              <a:rPr lang="en-US" altLang="en-US" sz="2800" b="1"/>
              <a:t>%</a:t>
            </a:r>
          </a:p>
        </p:txBody>
      </p:sp>
      <p:sp>
        <p:nvSpPr>
          <p:cNvPr id="49165" name="Rectangle 15"/>
          <p:cNvSpPr>
            <a:spLocks noChangeArrowheads="1"/>
          </p:cNvSpPr>
          <p:nvPr/>
        </p:nvSpPr>
        <p:spPr bwMode="auto">
          <a:xfrm>
            <a:off x="5345113" y="4492625"/>
            <a:ext cx="841375" cy="454025"/>
          </a:xfrm>
          <a:prstGeom prst="rect">
            <a:avLst/>
          </a:prstGeom>
          <a:noFill/>
          <a:ln w="12700">
            <a:noFill/>
            <a:miter lim="800000"/>
            <a:headEnd/>
            <a:tailEnd/>
          </a:ln>
          <a:effectLst/>
        </p:spPr>
        <p:txBody>
          <a:bodyPr wrap="none" lIns="90488" tIns="44450" rIns="90488" bIns="44450">
            <a:spAutoFit/>
          </a:bodyPr>
          <a:lstStyle/>
          <a:p>
            <a:r>
              <a:rPr lang="en-US" altLang="en-US" sz="2400" b="1">
                <a:solidFill>
                  <a:srgbClr val="74A4FF"/>
                </a:solidFill>
              </a:rPr>
              <a:t>IRR</a:t>
            </a:r>
            <a:r>
              <a:rPr lang="en-US" altLang="en-US" sz="2400" b="1" baseline="-25000">
                <a:solidFill>
                  <a:srgbClr val="74A4FF"/>
                </a:solidFill>
              </a:rPr>
              <a:t>S</a:t>
            </a:r>
          </a:p>
        </p:txBody>
      </p:sp>
      <p:sp>
        <p:nvSpPr>
          <p:cNvPr id="49166" name="Rectangle 16"/>
          <p:cNvSpPr>
            <a:spLocks noChangeArrowheads="1"/>
          </p:cNvSpPr>
          <p:nvPr/>
        </p:nvSpPr>
        <p:spPr bwMode="auto">
          <a:xfrm>
            <a:off x="3570288" y="5797550"/>
            <a:ext cx="830262" cy="454025"/>
          </a:xfrm>
          <a:prstGeom prst="rect">
            <a:avLst/>
          </a:prstGeom>
          <a:noFill/>
          <a:ln w="12700">
            <a:noFill/>
            <a:miter lim="800000"/>
            <a:headEnd/>
            <a:tailEnd/>
          </a:ln>
          <a:effectLst/>
        </p:spPr>
        <p:txBody>
          <a:bodyPr wrap="none" lIns="90488" tIns="44450" rIns="90488" bIns="44450">
            <a:spAutoFit/>
          </a:bodyPr>
          <a:lstStyle/>
          <a:p>
            <a:r>
              <a:rPr lang="en-US" altLang="en-US" sz="2400" b="1">
                <a:solidFill>
                  <a:schemeClr val="hlink"/>
                </a:solidFill>
              </a:rPr>
              <a:t>IRR</a:t>
            </a:r>
            <a:r>
              <a:rPr lang="en-US" altLang="en-US" sz="2400" b="1" baseline="-25000">
                <a:solidFill>
                  <a:schemeClr val="hlink"/>
                </a:solidFill>
              </a:rPr>
              <a:t>L</a:t>
            </a:r>
          </a:p>
        </p:txBody>
      </p:sp>
      <p:sp>
        <p:nvSpPr>
          <p:cNvPr id="49167" name="Oval 17"/>
          <p:cNvSpPr>
            <a:spLocks noChangeArrowheads="1"/>
          </p:cNvSpPr>
          <p:nvPr/>
        </p:nvSpPr>
        <p:spPr bwMode="auto">
          <a:xfrm>
            <a:off x="5670550" y="5437188"/>
            <a:ext cx="139700" cy="139700"/>
          </a:xfrm>
          <a:prstGeom prst="ellipse">
            <a:avLst/>
          </a:prstGeom>
          <a:solidFill>
            <a:schemeClr val="tx1"/>
          </a:solidFill>
          <a:ln w="12700">
            <a:solidFill>
              <a:schemeClr val="tx1"/>
            </a:solidFill>
            <a:round/>
            <a:headEnd/>
            <a:tailEnd/>
          </a:ln>
          <a:effectLst/>
        </p:spPr>
        <p:txBody>
          <a:bodyPr wrap="none" anchor="ctr"/>
          <a:lstStyle/>
          <a:p>
            <a:pPr eaLnBrk="1" hangingPunct="1"/>
            <a:endParaRPr lang="en-US" altLang="en-US"/>
          </a:p>
        </p:txBody>
      </p:sp>
      <p:sp>
        <p:nvSpPr>
          <p:cNvPr id="49168" name="Oval 18"/>
          <p:cNvSpPr>
            <a:spLocks noChangeArrowheads="1"/>
          </p:cNvSpPr>
          <p:nvPr/>
        </p:nvSpPr>
        <p:spPr bwMode="auto">
          <a:xfrm>
            <a:off x="4375150" y="5446713"/>
            <a:ext cx="139700" cy="139700"/>
          </a:xfrm>
          <a:prstGeom prst="ellipse">
            <a:avLst/>
          </a:prstGeom>
          <a:solidFill>
            <a:schemeClr val="tx1"/>
          </a:solidFill>
          <a:ln w="12700">
            <a:solidFill>
              <a:schemeClr val="tx1"/>
            </a:solidFill>
            <a:round/>
            <a:headEnd/>
            <a:tailEnd/>
          </a:ln>
          <a:effectLst/>
        </p:spPr>
        <p:txBody>
          <a:bodyPr wrap="none" anchor="ctr"/>
          <a:lstStyle/>
          <a:p>
            <a:pPr eaLnBrk="1" hangingPunct="1"/>
            <a:endParaRPr lang="en-US" altLang="en-US"/>
          </a:p>
        </p:txBody>
      </p:sp>
      <p:sp>
        <p:nvSpPr>
          <p:cNvPr id="49169" name="Line 19"/>
          <p:cNvSpPr>
            <a:spLocks noChangeShapeType="1"/>
          </p:cNvSpPr>
          <p:nvPr/>
        </p:nvSpPr>
        <p:spPr bwMode="auto">
          <a:xfrm>
            <a:off x="5740400" y="4883150"/>
            <a:ext cx="0" cy="455613"/>
          </a:xfrm>
          <a:prstGeom prst="line">
            <a:avLst/>
          </a:prstGeom>
          <a:noFill/>
          <a:ln w="50800">
            <a:solidFill>
              <a:srgbClr val="74A4FF"/>
            </a:solidFill>
            <a:round/>
            <a:headEnd/>
            <a:tailEnd type="triangle" w="med" len="med"/>
          </a:ln>
          <a:effectLst/>
        </p:spPr>
        <p:txBody>
          <a:bodyPr wrap="none" anchor="ctr"/>
          <a:lstStyle/>
          <a:p>
            <a:endParaRPr lang="en-US"/>
          </a:p>
        </p:txBody>
      </p:sp>
      <p:sp>
        <p:nvSpPr>
          <p:cNvPr id="49170" name="Line 20"/>
          <p:cNvSpPr>
            <a:spLocks noChangeShapeType="1"/>
          </p:cNvSpPr>
          <p:nvPr/>
        </p:nvSpPr>
        <p:spPr bwMode="auto">
          <a:xfrm flipV="1">
            <a:off x="4079875" y="5561013"/>
            <a:ext cx="285750" cy="347662"/>
          </a:xfrm>
          <a:prstGeom prst="line">
            <a:avLst/>
          </a:prstGeom>
          <a:noFill/>
          <a:ln w="25400">
            <a:solidFill>
              <a:schemeClr val="hlink"/>
            </a:solidFill>
            <a:round/>
            <a:headEnd/>
            <a:tailEnd type="triangle" w="med" len="med"/>
          </a:ln>
          <a:effectLst/>
        </p:spPr>
        <p:txBody>
          <a:bodyPr wrap="none" anchor="ctr"/>
          <a:lstStyle/>
          <a:p>
            <a:endParaRPr lang="en-US"/>
          </a:p>
        </p:txBody>
      </p:sp>
      <p:sp>
        <p:nvSpPr>
          <p:cNvPr id="49171" name="Rectangle 21"/>
          <p:cNvSpPr>
            <a:spLocks noChangeArrowheads="1"/>
          </p:cNvSpPr>
          <p:nvPr/>
        </p:nvSpPr>
        <p:spPr bwMode="auto">
          <a:xfrm>
            <a:off x="1687513" y="2606675"/>
            <a:ext cx="366712" cy="454025"/>
          </a:xfrm>
          <a:prstGeom prst="rect">
            <a:avLst/>
          </a:prstGeom>
          <a:noFill/>
          <a:ln w="12700">
            <a:noFill/>
            <a:miter lim="800000"/>
            <a:headEnd/>
            <a:tailEnd/>
          </a:ln>
          <a:effectLst/>
        </p:spPr>
        <p:txBody>
          <a:bodyPr wrap="none" lIns="90488" tIns="44450" rIns="90488" bIns="44450">
            <a:spAutoFit/>
          </a:bodyPr>
          <a:lstStyle/>
          <a:p>
            <a:r>
              <a:rPr lang="en-US" altLang="en-US" sz="2400" b="1">
                <a:solidFill>
                  <a:schemeClr val="hlink"/>
                </a:solidFill>
              </a:rPr>
              <a:t>L</a:t>
            </a:r>
          </a:p>
        </p:txBody>
      </p:sp>
      <p:sp>
        <p:nvSpPr>
          <p:cNvPr id="49172" name="Rectangle 22"/>
          <p:cNvSpPr>
            <a:spLocks noChangeArrowheads="1"/>
          </p:cNvSpPr>
          <p:nvPr/>
        </p:nvSpPr>
        <p:spPr bwMode="auto">
          <a:xfrm>
            <a:off x="4202113" y="4511675"/>
            <a:ext cx="384175" cy="454025"/>
          </a:xfrm>
          <a:prstGeom prst="rect">
            <a:avLst/>
          </a:prstGeom>
          <a:noFill/>
          <a:ln w="12700">
            <a:noFill/>
            <a:miter lim="800000"/>
            <a:headEnd/>
            <a:tailEnd/>
          </a:ln>
          <a:effectLst/>
        </p:spPr>
        <p:txBody>
          <a:bodyPr wrap="none" lIns="90488" tIns="44450" rIns="90488" bIns="44450">
            <a:spAutoFit/>
          </a:bodyPr>
          <a:lstStyle/>
          <a:p>
            <a:r>
              <a:rPr lang="en-US" altLang="en-US" sz="2400" b="1">
                <a:solidFill>
                  <a:srgbClr val="74A4FF"/>
                </a:solidFill>
              </a:rPr>
              <a:t>S</a:t>
            </a:r>
          </a:p>
        </p:txBody>
      </p:sp>
      <p:sp>
        <p:nvSpPr>
          <p:cNvPr id="49173" name="Rectangle 23"/>
          <p:cNvSpPr>
            <a:spLocks noChangeArrowheads="1"/>
          </p:cNvSpPr>
          <p:nvPr/>
        </p:nvSpPr>
        <p:spPr bwMode="auto">
          <a:xfrm>
            <a:off x="2874963" y="1870075"/>
            <a:ext cx="5741987" cy="942975"/>
          </a:xfrm>
          <a:prstGeom prst="rect">
            <a:avLst/>
          </a:prstGeom>
          <a:solidFill>
            <a:schemeClr val="accent1"/>
          </a:solidFill>
          <a:ln w="12700">
            <a:noFill/>
            <a:miter lim="800000"/>
            <a:headEnd/>
            <a:tailEnd/>
          </a:ln>
          <a:effectLst/>
        </p:spPr>
        <p:txBody>
          <a:bodyPr wrap="none" lIns="90488" tIns="44450" rIns="90488" bIns="44450">
            <a:spAutoFit/>
          </a:bodyPr>
          <a:lstStyle/>
          <a:p>
            <a:pPr algn="ctr"/>
            <a:r>
              <a:rPr lang="en-US" altLang="en-US" sz="2800" b="1"/>
              <a:t>k &lt; 8.7: NPV</a:t>
            </a:r>
            <a:r>
              <a:rPr lang="en-US" altLang="en-US" sz="2800" b="1" baseline="-25000"/>
              <a:t>L</a:t>
            </a:r>
            <a:r>
              <a:rPr lang="en-US" altLang="en-US" sz="2800" b="1"/>
              <a:t>&gt; NPV</a:t>
            </a:r>
            <a:r>
              <a:rPr lang="en-US" altLang="en-US" sz="2800" b="1" baseline="-25000"/>
              <a:t>S </a:t>
            </a:r>
            <a:r>
              <a:rPr lang="en-US" altLang="en-US" sz="2800" b="1"/>
              <a:t>, IRR</a:t>
            </a:r>
            <a:r>
              <a:rPr lang="en-US" altLang="en-US" sz="2800" b="1" baseline="-25000"/>
              <a:t>S </a:t>
            </a:r>
            <a:r>
              <a:rPr lang="en-US" altLang="en-US" sz="2800" b="1"/>
              <a:t>&gt; IRR</a:t>
            </a:r>
            <a:r>
              <a:rPr lang="en-US" altLang="en-US" sz="2800" b="1" baseline="-25000"/>
              <a:t>L</a:t>
            </a:r>
            <a:endParaRPr lang="en-US" altLang="en-US" sz="2800" b="1"/>
          </a:p>
          <a:p>
            <a:pPr algn="ctr"/>
            <a:r>
              <a:rPr lang="en-US" altLang="en-US" sz="2800" b="1"/>
              <a:t>CONFLICT </a:t>
            </a:r>
          </a:p>
        </p:txBody>
      </p:sp>
      <p:sp>
        <p:nvSpPr>
          <p:cNvPr id="49174" name="Rectangle 24"/>
          <p:cNvSpPr>
            <a:spLocks noChangeArrowheads="1"/>
          </p:cNvSpPr>
          <p:nvPr/>
        </p:nvSpPr>
        <p:spPr bwMode="auto">
          <a:xfrm>
            <a:off x="2873375" y="2708275"/>
            <a:ext cx="5741988" cy="942975"/>
          </a:xfrm>
          <a:prstGeom prst="rect">
            <a:avLst/>
          </a:prstGeom>
          <a:solidFill>
            <a:schemeClr val="folHlink"/>
          </a:solidFill>
          <a:ln w="12700">
            <a:noFill/>
            <a:miter lim="800000"/>
            <a:headEnd/>
            <a:tailEnd/>
          </a:ln>
          <a:effectLst/>
        </p:spPr>
        <p:txBody>
          <a:bodyPr wrap="none" lIns="90488" tIns="44450" rIns="90488" bIns="44450">
            <a:spAutoFit/>
          </a:bodyPr>
          <a:lstStyle/>
          <a:p>
            <a:pPr algn="ctr"/>
            <a:r>
              <a:rPr lang="en-US" altLang="en-US" sz="2800" b="1"/>
              <a:t>k &gt; 8.7: NPV</a:t>
            </a:r>
            <a:r>
              <a:rPr lang="en-US" altLang="en-US" sz="2800" b="1" baseline="-25000"/>
              <a:t>S</a:t>
            </a:r>
            <a:r>
              <a:rPr lang="en-US" altLang="en-US" sz="2800" b="1"/>
              <a:t>&gt; NPV</a:t>
            </a:r>
            <a:r>
              <a:rPr lang="en-US" altLang="en-US" sz="2800" b="1" baseline="-25000"/>
              <a:t>L </a:t>
            </a:r>
            <a:r>
              <a:rPr lang="en-US" altLang="en-US" sz="2800" b="1"/>
              <a:t>, IRR</a:t>
            </a:r>
            <a:r>
              <a:rPr lang="en-US" altLang="en-US" sz="2800" b="1" baseline="-25000"/>
              <a:t>S </a:t>
            </a:r>
            <a:r>
              <a:rPr lang="en-US" altLang="en-US" sz="2800" b="1"/>
              <a:t>&gt; IRR</a:t>
            </a:r>
            <a:r>
              <a:rPr lang="en-US" altLang="en-US" sz="2800" b="1" baseline="-25000"/>
              <a:t>L</a:t>
            </a:r>
            <a:endParaRPr lang="en-US" altLang="en-US" sz="2800" b="1"/>
          </a:p>
          <a:p>
            <a:pPr algn="ctr"/>
            <a:r>
              <a:rPr lang="en-US" altLang="en-US" sz="2800" b="1"/>
              <a:t>NO CONFLICT </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50178"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50179" name="Rectangle 5"/>
          <p:cNvSpPr>
            <a:spLocks noGrp="1" noChangeArrowheads="1"/>
          </p:cNvSpPr>
          <p:nvPr>
            <p:ph type="title"/>
          </p:nvPr>
        </p:nvSpPr>
        <p:spPr>
          <a:xfrm>
            <a:off x="457200" y="395288"/>
            <a:ext cx="8229600" cy="709612"/>
          </a:xfrm>
          <a:noFill/>
        </p:spPr>
        <p:txBody>
          <a:bodyPr lIns="90488" tIns="44450" rIns="90488" bIns="44450" anchor="ctr"/>
          <a:lstStyle/>
          <a:p>
            <a:pPr eaLnBrk="1" hangingPunct="1"/>
            <a:r>
              <a:rPr lang="en-US" altLang="en-US" smtClean="0"/>
              <a:t>To Find the Crossover Rate</a:t>
            </a:r>
          </a:p>
        </p:txBody>
      </p:sp>
      <p:sp>
        <p:nvSpPr>
          <p:cNvPr id="50180" name="Rectangle 6"/>
          <p:cNvSpPr>
            <a:spLocks noChangeArrowheads="1"/>
          </p:cNvSpPr>
          <p:nvPr/>
        </p:nvSpPr>
        <p:spPr bwMode="auto">
          <a:xfrm>
            <a:off x="669925" y="1984375"/>
            <a:ext cx="7935913" cy="3419475"/>
          </a:xfrm>
          <a:prstGeom prst="rect">
            <a:avLst/>
          </a:prstGeom>
          <a:noFill/>
          <a:ln w="12700">
            <a:noFill/>
            <a:miter lim="800000"/>
            <a:headEnd/>
            <a:tailEnd/>
          </a:ln>
          <a:effectLst/>
        </p:spPr>
        <p:txBody>
          <a:bodyPr lIns="90488" tIns="44450" rIns="90488" bIns="44450">
            <a:spAutoFit/>
          </a:bodyPr>
          <a:lstStyle/>
          <a:p>
            <a:pPr marL="571500" indent="-571500">
              <a:lnSpc>
                <a:spcPct val="90000"/>
              </a:lnSpc>
              <a:spcBef>
                <a:spcPct val="20000"/>
              </a:spcBef>
              <a:buFontTx/>
              <a:buAutoNum type="arabicPeriod"/>
              <a:tabLst>
                <a:tab pos="571500" algn="l"/>
              </a:tabLst>
            </a:pPr>
            <a:r>
              <a:rPr lang="en-US" altLang="en-US" sz="2800" b="1"/>
              <a:t>Find cash flow differences between the projects. </a:t>
            </a:r>
          </a:p>
          <a:p>
            <a:pPr marL="571500" indent="-571500">
              <a:lnSpc>
                <a:spcPct val="90000"/>
              </a:lnSpc>
              <a:spcBef>
                <a:spcPct val="20000"/>
              </a:spcBef>
              <a:buFontTx/>
              <a:buAutoNum type="arabicPeriod"/>
              <a:tabLst>
                <a:tab pos="571500" algn="l"/>
              </a:tabLst>
            </a:pPr>
            <a:r>
              <a:rPr lang="en-US" altLang="en-US" sz="2800" b="1"/>
              <a:t>Calculate IRR on cash flow differential.  Crossover rate = 8.68%, rounded to 8.7%.</a:t>
            </a:r>
          </a:p>
          <a:p>
            <a:pPr marL="571500" indent="-571500">
              <a:lnSpc>
                <a:spcPct val="90000"/>
              </a:lnSpc>
              <a:spcBef>
                <a:spcPct val="20000"/>
              </a:spcBef>
              <a:tabLst>
                <a:tab pos="571500" algn="l"/>
              </a:tabLst>
            </a:pPr>
            <a:r>
              <a:rPr lang="en-US" altLang="en-US" sz="2800" b="1"/>
              <a:t>3.	Can subtract S from L or vice versa, but better to have first CF negative.</a:t>
            </a:r>
          </a:p>
          <a:p>
            <a:pPr marL="571500" indent="-571500">
              <a:lnSpc>
                <a:spcPct val="90000"/>
              </a:lnSpc>
              <a:spcBef>
                <a:spcPct val="20000"/>
              </a:spcBef>
              <a:tabLst>
                <a:tab pos="571500" algn="l"/>
              </a:tabLst>
            </a:pPr>
            <a:r>
              <a:rPr lang="en-US" altLang="en-US" sz="2800" b="1"/>
              <a:t>4.	If profiles don’t cross, one project dominates the other.</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51202"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51203" name="Rectangle 5"/>
          <p:cNvSpPr>
            <a:spLocks noGrp="1" noChangeArrowheads="1"/>
          </p:cNvSpPr>
          <p:nvPr>
            <p:ph type="title"/>
          </p:nvPr>
        </p:nvSpPr>
        <p:spPr>
          <a:xfrm>
            <a:off x="457200" y="412750"/>
            <a:ext cx="8229600" cy="674688"/>
          </a:xfrm>
          <a:noFill/>
        </p:spPr>
        <p:txBody>
          <a:bodyPr lIns="90488" tIns="44450" rIns="90488" bIns="44450" anchor="ctr"/>
          <a:lstStyle/>
          <a:p>
            <a:pPr eaLnBrk="1" hangingPunct="1"/>
            <a:r>
              <a:rPr lang="en-US" altLang="en-US" smtClean="0"/>
              <a:t>Two Reasons NPV Profiles Cross</a:t>
            </a:r>
          </a:p>
        </p:txBody>
      </p:sp>
      <p:sp>
        <p:nvSpPr>
          <p:cNvPr id="51204" name="Rectangle 6"/>
          <p:cNvSpPr>
            <a:spLocks noChangeArrowheads="1"/>
          </p:cNvSpPr>
          <p:nvPr/>
        </p:nvSpPr>
        <p:spPr bwMode="auto">
          <a:xfrm>
            <a:off x="1030288" y="4402138"/>
            <a:ext cx="3827462" cy="454025"/>
          </a:xfrm>
          <a:prstGeom prst="rect">
            <a:avLst/>
          </a:prstGeom>
          <a:solidFill>
            <a:schemeClr val="folHlink"/>
          </a:solidFill>
          <a:ln w="12700">
            <a:noFill/>
            <a:miter lim="800000"/>
            <a:headEnd/>
            <a:tailEnd/>
          </a:ln>
          <a:effectLst/>
        </p:spPr>
        <p:txBody>
          <a:bodyPr wrap="none" anchor="ctr"/>
          <a:lstStyle/>
          <a:p>
            <a:pPr eaLnBrk="1" hangingPunct="1"/>
            <a:endParaRPr lang="en-US" altLang="en-US"/>
          </a:p>
        </p:txBody>
      </p:sp>
      <p:sp>
        <p:nvSpPr>
          <p:cNvPr id="51205" name="Rectangle 7"/>
          <p:cNvSpPr>
            <a:spLocks noChangeArrowheads="1"/>
          </p:cNvSpPr>
          <p:nvPr/>
        </p:nvSpPr>
        <p:spPr bwMode="auto">
          <a:xfrm>
            <a:off x="1030288" y="1957388"/>
            <a:ext cx="4741862" cy="447675"/>
          </a:xfrm>
          <a:prstGeom prst="rect">
            <a:avLst/>
          </a:prstGeom>
          <a:solidFill>
            <a:schemeClr val="folHlink"/>
          </a:solidFill>
          <a:ln w="12700">
            <a:noFill/>
            <a:miter lim="800000"/>
            <a:headEnd/>
            <a:tailEnd/>
          </a:ln>
          <a:effectLst/>
        </p:spPr>
        <p:txBody>
          <a:bodyPr wrap="none" anchor="ctr"/>
          <a:lstStyle/>
          <a:p>
            <a:pPr eaLnBrk="1" hangingPunct="1"/>
            <a:endParaRPr lang="en-US" altLang="en-US"/>
          </a:p>
        </p:txBody>
      </p:sp>
      <p:sp>
        <p:nvSpPr>
          <p:cNvPr id="51206" name="Rectangle 8"/>
          <p:cNvSpPr>
            <a:spLocks noChangeArrowheads="1"/>
          </p:cNvSpPr>
          <p:nvPr/>
        </p:nvSpPr>
        <p:spPr bwMode="auto">
          <a:xfrm>
            <a:off x="425450" y="1930400"/>
            <a:ext cx="8474075" cy="4276725"/>
          </a:xfrm>
          <a:prstGeom prst="rect">
            <a:avLst/>
          </a:prstGeom>
          <a:noFill/>
          <a:ln w="12700">
            <a:noFill/>
            <a:miter lim="800000"/>
            <a:headEnd/>
            <a:tailEnd/>
          </a:ln>
          <a:effectLst/>
        </p:spPr>
        <p:txBody>
          <a:bodyPr lIns="90488" tIns="44450" rIns="90488" bIns="44450">
            <a:spAutoFit/>
          </a:bodyPr>
          <a:lstStyle/>
          <a:p>
            <a:pPr marL="623888" indent="-623888">
              <a:lnSpc>
                <a:spcPct val="90000"/>
              </a:lnSpc>
              <a:spcBef>
                <a:spcPct val="50000"/>
              </a:spcBef>
              <a:tabLst>
                <a:tab pos="571500" algn="l"/>
              </a:tabLst>
            </a:pPr>
            <a:r>
              <a:rPr lang="en-US" altLang="en-US" sz="3200" b="1"/>
              <a:t>1.	Size (scale) differences.  Smaller project frees up funds at t = 0 for investment.  The higher the opportunity cost, the more valuable these funds, so high k favours small projects.</a:t>
            </a:r>
          </a:p>
          <a:p>
            <a:pPr marL="623888" indent="-623888">
              <a:lnSpc>
                <a:spcPct val="90000"/>
              </a:lnSpc>
              <a:spcBef>
                <a:spcPct val="50000"/>
              </a:spcBef>
              <a:tabLst>
                <a:tab pos="571500" algn="l"/>
              </a:tabLst>
            </a:pPr>
            <a:r>
              <a:rPr lang="en-US" altLang="en-US" sz="3200" b="1"/>
              <a:t>2.	Timing differences.  Project with faster payback provides more CF in early years for reinvestment.  If k is high, early CF especially good, NPV</a:t>
            </a:r>
            <a:r>
              <a:rPr lang="en-US" altLang="en-US" sz="3200" b="1" baseline="-25000"/>
              <a:t>S</a:t>
            </a:r>
            <a:r>
              <a:rPr lang="en-US" altLang="en-US" sz="3200" b="1"/>
              <a:t> &gt; NPV</a:t>
            </a:r>
            <a:r>
              <a:rPr lang="en-US" altLang="en-US" sz="3200" b="1" baseline="-25000"/>
              <a:t>L</a:t>
            </a:r>
            <a:r>
              <a:rPr lang="en-US" altLang="en-US" sz="3200" b="1"/>
              <a:t>.</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ChangeArrowheads="1"/>
          </p:cNvSpPr>
          <p:nvPr/>
        </p:nvSpPr>
        <p:spPr bwMode="auto">
          <a:xfrm>
            <a:off x="1312863" y="5191125"/>
            <a:ext cx="1128712" cy="457200"/>
          </a:xfrm>
          <a:prstGeom prst="rect">
            <a:avLst/>
          </a:prstGeom>
          <a:solidFill>
            <a:srgbClr val="FFE7F5"/>
          </a:solidFill>
          <a:ln w="12700">
            <a:noFill/>
            <a:miter lim="800000"/>
            <a:headEnd/>
            <a:tailEnd/>
          </a:ln>
          <a:effectLst/>
        </p:spPr>
        <p:txBody>
          <a:bodyPr wrap="none" anchor="ctr"/>
          <a:lstStyle/>
          <a:p>
            <a:pPr eaLnBrk="1" hangingPunct="1"/>
            <a:endParaRPr lang="en-US" altLang="en-US"/>
          </a:p>
        </p:txBody>
      </p:sp>
      <p:sp>
        <p:nvSpPr>
          <p:cNvPr id="52226" name="Rectangle 3"/>
          <p:cNvSpPr>
            <a:spLocks noChangeArrowheads="1"/>
          </p:cNvSpPr>
          <p:nvPr/>
        </p:nvSpPr>
        <p:spPr bwMode="auto">
          <a:xfrm>
            <a:off x="1350963" y="2973388"/>
            <a:ext cx="5645150" cy="473075"/>
          </a:xfrm>
          <a:prstGeom prst="rect">
            <a:avLst/>
          </a:prstGeom>
          <a:solidFill>
            <a:schemeClr val="folHlink"/>
          </a:solidFill>
          <a:ln w="12700">
            <a:noFill/>
            <a:miter lim="800000"/>
            <a:headEnd/>
            <a:tailEnd/>
          </a:ln>
          <a:effectLst/>
        </p:spPr>
        <p:txBody>
          <a:bodyPr wrap="none" anchor="ctr"/>
          <a:lstStyle/>
          <a:p>
            <a:pPr eaLnBrk="1" hangingPunct="1"/>
            <a:endParaRPr lang="en-US" altLang="en-US"/>
          </a:p>
        </p:txBody>
      </p:sp>
      <p:sp>
        <p:nvSpPr>
          <p:cNvPr id="52227" name="Rectangle 5"/>
          <p:cNvSpPr>
            <a:spLocks noGrp="1" noChangeArrowheads="1"/>
          </p:cNvSpPr>
          <p:nvPr>
            <p:ph type="title"/>
          </p:nvPr>
        </p:nvSpPr>
        <p:spPr>
          <a:xfrm>
            <a:off x="457200" y="412750"/>
            <a:ext cx="8229600" cy="657225"/>
          </a:xfrm>
          <a:noFill/>
        </p:spPr>
        <p:txBody>
          <a:bodyPr lIns="90488" tIns="44450" rIns="90488" bIns="44450" anchor="ctr"/>
          <a:lstStyle/>
          <a:p>
            <a:pPr eaLnBrk="1" hangingPunct="1"/>
            <a:r>
              <a:rPr lang="en-US" altLang="en-US" smtClean="0"/>
              <a:t>Reinvestment Rate Assumptions</a:t>
            </a:r>
          </a:p>
        </p:txBody>
      </p:sp>
      <p:sp>
        <p:nvSpPr>
          <p:cNvPr id="52228" name="Rectangle 6"/>
          <p:cNvSpPr>
            <a:spLocks noChangeArrowheads="1"/>
          </p:cNvSpPr>
          <p:nvPr/>
        </p:nvSpPr>
        <p:spPr bwMode="auto">
          <a:xfrm>
            <a:off x="1350963" y="2522538"/>
            <a:ext cx="6303962" cy="473075"/>
          </a:xfrm>
          <a:prstGeom prst="rect">
            <a:avLst/>
          </a:prstGeom>
          <a:solidFill>
            <a:schemeClr val="folHlink"/>
          </a:solidFill>
          <a:ln w="12700">
            <a:noFill/>
            <a:miter lim="800000"/>
            <a:headEnd/>
            <a:tailEnd/>
          </a:ln>
          <a:effectLst/>
        </p:spPr>
        <p:txBody>
          <a:bodyPr wrap="none" anchor="ctr"/>
          <a:lstStyle/>
          <a:p>
            <a:pPr eaLnBrk="1" hangingPunct="1"/>
            <a:endParaRPr lang="en-US" altLang="en-US"/>
          </a:p>
        </p:txBody>
      </p:sp>
      <p:sp>
        <p:nvSpPr>
          <p:cNvPr id="52229" name="Rectangle 7"/>
          <p:cNvSpPr>
            <a:spLocks noChangeArrowheads="1"/>
          </p:cNvSpPr>
          <p:nvPr/>
        </p:nvSpPr>
        <p:spPr bwMode="auto">
          <a:xfrm>
            <a:off x="1350963" y="3652838"/>
            <a:ext cx="5645150" cy="457200"/>
          </a:xfrm>
          <a:prstGeom prst="rect">
            <a:avLst/>
          </a:prstGeom>
          <a:solidFill>
            <a:schemeClr val="accent1"/>
          </a:solidFill>
          <a:ln w="12700">
            <a:noFill/>
            <a:miter lim="800000"/>
            <a:headEnd/>
            <a:tailEnd/>
          </a:ln>
          <a:effectLst/>
        </p:spPr>
        <p:txBody>
          <a:bodyPr wrap="none" anchor="ctr"/>
          <a:lstStyle/>
          <a:p>
            <a:pPr eaLnBrk="1" hangingPunct="1"/>
            <a:endParaRPr lang="en-US" altLang="en-US"/>
          </a:p>
        </p:txBody>
      </p:sp>
      <p:sp>
        <p:nvSpPr>
          <p:cNvPr id="52230" name="Rectangle 8"/>
          <p:cNvSpPr>
            <a:spLocks noChangeArrowheads="1"/>
          </p:cNvSpPr>
          <p:nvPr/>
        </p:nvSpPr>
        <p:spPr bwMode="auto">
          <a:xfrm>
            <a:off x="4779963" y="4776788"/>
            <a:ext cx="3030537" cy="457200"/>
          </a:xfrm>
          <a:prstGeom prst="rect">
            <a:avLst/>
          </a:prstGeom>
          <a:solidFill>
            <a:srgbClr val="FFE7F5"/>
          </a:solidFill>
          <a:ln w="12700">
            <a:noFill/>
            <a:miter lim="800000"/>
            <a:headEnd/>
            <a:tailEnd/>
          </a:ln>
          <a:effectLst/>
        </p:spPr>
        <p:txBody>
          <a:bodyPr wrap="none" anchor="ctr"/>
          <a:lstStyle/>
          <a:p>
            <a:pPr eaLnBrk="1" hangingPunct="1"/>
            <a:endParaRPr lang="en-US" altLang="en-US"/>
          </a:p>
        </p:txBody>
      </p:sp>
      <p:sp>
        <p:nvSpPr>
          <p:cNvPr id="52231" name="Rectangle 9"/>
          <p:cNvSpPr>
            <a:spLocks noGrp="1" noChangeArrowheads="1"/>
          </p:cNvSpPr>
          <p:nvPr>
            <p:ph type="body" idx="1"/>
          </p:nvPr>
        </p:nvSpPr>
        <p:spPr>
          <a:xfrm>
            <a:off x="914400" y="2514600"/>
            <a:ext cx="7740650" cy="3452813"/>
          </a:xfrm>
          <a:noFill/>
        </p:spPr>
        <p:txBody>
          <a:bodyPr lIns="90488" tIns="44450" rIns="90488" bIns="44450"/>
          <a:lstStyle/>
          <a:p>
            <a:pPr eaLnBrk="1" hangingPunct="1"/>
            <a:r>
              <a:rPr lang="en-US" altLang="en-US" smtClean="0"/>
              <a:t>NPV assumes reinvest at k (opportunity cost of capital).</a:t>
            </a:r>
          </a:p>
          <a:p>
            <a:pPr eaLnBrk="1" hangingPunct="1"/>
            <a:r>
              <a:rPr lang="en-US" altLang="en-US" smtClean="0"/>
              <a:t>IRR assumes reinvest at IRR.</a:t>
            </a:r>
          </a:p>
          <a:p>
            <a:pPr eaLnBrk="1" hangingPunct="1"/>
            <a:r>
              <a:rPr lang="en-US" altLang="en-US" smtClean="0"/>
              <a:t>Reinvest at opportunity cost, k, is more realistic, so NPV method is best.  NPV should be used to choose between mutually exclusive projects.</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p:txBody>
          <a:bodyPr/>
          <a:lstStyle/>
          <a:p>
            <a:pPr eaLnBrk="1" hangingPunct="1"/>
            <a:r>
              <a:rPr lang="en-US" altLang="en-US" smtClean="0"/>
              <a:t>Multiple IRR</a:t>
            </a:r>
            <a:endParaRPr lang="fr-FR" altLang="en-US" smtClean="0"/>
          </a:p>
        </p:txBody>
      </p:sp>
      <p:sp>
        <p:nvSpPr>
          <p:cNvPr id="53250" name="Rectangle 3"/>
          <p:cNvSpPr>
            <a:spLocks noGrp="1" noChangeArrowheads="1"/>
          </p:cNvSpPr>
          <p:nvPr>
            <p:ph type="body" idx="1"/>
          </p:nvPr>
        </p:nvSpPr>
        <p:spPr>
          <a:ln>
            <a:solidFill>
              <a:schemeClr val="tx1"/>
            </a:solidFill>
          </a:ln>
        </p:spPr>
        <p:txBody>
          <a:bodyPr/>
          <a:lstStyle/>
          <a:p>
            <a:pPr eaLnBrk="1" hangingPunct="1"/>
            <a:r>
              <a:rPr lang="en-US" altLang="en-US" smtClean="0"/>
              <a:t>There is another situation in which the IRR approach may not be usable-when projects with nonnormal cash flows are involved.</a:t>
            </a:r>
          </a:p>
          <a:p>
            <a:pPr eaLnBrk="1" hangingPunct="1"/>
            <a:r>
              <a:rPr lang="en-US" altLang="en-US" smtClean="0"/>
              <a:t>Projects with nonnormal cash flows would provide multiple IRRs.</a:t>
            </a:r>
            <a:endParaRPr lang="fr-FR" altLang="en-US"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54274"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54275" name="Rectangle 4"/>
          <p:cNvSpPr>
            <a:spLocks noGrp="1" noChangeArrowheads="1"/>
          </p:cNvSpPr>
          <p:nvPr>
            <p:ph type="title"/>
          </p:nvPr>
        </p:nvSpPr>
        <p:spPr>
          <a:xfrm>
            <a:off x="563563" y="658813"/>
            <a:ext cx="5376862" cy="407987"/>
          </a:xfrm>
          <a:solidFill>
            <a:schemeClr val="folHlink"/>
          </a:solidFill>
        </p:spPr>
        <p:txBody>
          <a:bodyPr lIns="90488" tIns="44450" rIns="90488" bIns="44450" anchor="ctr"/>
          <a:lstStyle/>
          <a:p>
            <a:pPr eaLnBrk="1" hangingPunct="1"/>
            <a:r>
              <a:rPr lang="en-US" altLang="en-US" smtClean="0">
                <a:solidFill>
                  <a:schemeClr val="bg2"/>
                </a:solidFill>
              </a:rPr>
              <a:t>Normal Cash Flow Project:</a:t>
            </a:r>
          </a:p>
        </p:txBody>
      </p:sp>
      <p:sp>
        <p:nvSpPr>
          <p:cNvPr id="54276" name="Rectangle 5"/>
          <p:cNvSpPr>
            <a:spLocks noChangeArrowheads="1"/>
          </p:cNvSpPr>
          <p:nvPr/>
        </p:nvSpPr>
        <p:spPr bwMode="auto">
          <a:xfrm>
            <a:off x="1539875" y="1220788"/>
            <a:ext cx="6445250" cy="1550987"/>
          </a:xfrm>
          <a:prstGeom prst="rect">
            <a:avLst/>
          </a:prstGeom>
          <a:noFill/>
          <a:ln w="12700">
            <a:noFill/>
            <a:miter lim="800000"/>
            <a:headEnd/>
            <a:tailEnd/>
          </a:ln>
          <a:effectLst/>
        </p:spPr>
        <p:txBody>
          <a:bodyPr wrap="none" lIns="90488" tIns="44450" rIns="90488" bIns="44450">
            <a:spAutoFit/>
          </a:bodyPr>
          <a:lstStyle/>
          <a:p>
            <a:r>
              <a:rPr lang="en-US" altLang="en-US" sz="3200" b="1"/>
              <a:t>Cost (negative CF) followed by a</a:t>
            </a:r>
          </a:p>
          <a:p>
            <a:r>
              <a:rPr lang="en-US" altLang="en-US" sz="3200" b="1"/>
              <a:t>series of positive cash inflows.  </a:t>
            </a:r>
          </a:p>
          <a:p>
            <a:r>
              <a:rPr lang="en-US" altLang="en-US" sz="3200" b="1" u="sng"/>
              <a:t>One</a:t>
            </a:r>
            <a:r>
              <a:rPr lang="en-US" altLang="en-US" sz="3200" b="1"/>
              <a:t> change of signs.</a:t>
            </a:r>
          </a:p>
        </p:txBody>
      </p:sp>
      <p:sp>
        <p:nvSpPr>
          <p:cNvPr id="54277" name="Rectangle 6"/>
          <p:cNvSpPr>
            <a:spLocks noChangeArrowheads="1"/>
          </p:cNvSpPr>
          <p:nvPr/>
        </p:nvSpPr>
        <p:spPr bwMode="auto">
          <a:xfrm>
            <a:off x="565150" y="3125788"/>
            <a:ext cx="6089650" cy="576262"/>
          </a:xfrm>
          <a:prstGeom prst="rect">
            <a:avLst/>
          </a:prstGeom>
          <a:solidFill>
            <a:schemeClr val="folHlink"/>
          </a:solidFill>
          <a:ln w="12700">
            <a:noFill/>
            <a:miter lim="800000"/>
            <a:headEnd/>
            <a:tailEnd/>
          </a:ln>
          <a:effectLst/>
        </p:spPr>
        <p:txBody>
          <a:bodyPr wrap="none" lIns="90488" tIns="44450" rIns="90488" bIns="44450">
            <a:spAutoFit/>
          </a:bodyPr>
          <a:lstStyle/>
          <a:p>
            <a:r>
              <a:rPr lang="en-US" altLang="en-US" sz="3200" b="1">
                <a:solidFill>
                  <a:schemeClr val="bg2"/>
                </a:solidFill>
              </a:rPr>
              <a:t>Nonnormal Cash Flow Project:</a:t>
            </a:r>
          </a:p>
        </p:txBody>
      </p:sp>
      <p:sp>
        <p:nvSpPr>
          <p:cNvPr id="54278" name="Rectangle 7"/>
          <p:cNvSpPr>
            <a:spLocks noChangeArrowheads="1"/>
          </p:cNvSpPr>
          <p:nvPr/>
        </p:nvSpPr>
        <p:spPr bwMode="auto">
          <a:xfrm>
            <a:off x="1539875" y="3735388"/>
            <a:ext cx="6337300" cy="2525712"/>
          </a:xfrm>
          <a:prstGeom prst="rect">
            <a:avLst/>
          </a:prstGeom>
          <a:noFill/>
          <a:ln w="12700">
            <a:noFill/>
            <a:miter lim="800000"/>
            <a:headEnd/>
            <a:tailEnd/>
          </a:ln>
          <a:effectLst/>
        </p:spPr>
        <p:txBody>
          <a:bodyPr wrap="none" lIns="90488" tIns="44450" rIns="90488" bIns="44450">
            <a:spAutoFit/>
          </a:bodyPr>
          <a:lstStyle/>
          <a:p>
            <a:r>
              <a:rPr lang="en-US" altLang="en-US" sz="3200" b="1" u="sng"/>
              <a:t>Two</a:t>
            </a:r>
            <a:r>
              <a:rPr lang="en-US" altLang="en-US" sz="3200" b="1"/>
              <a:t> or more changes of signs.</a:t>
            </a:r>
          </a:p>
          <a:p>
            <a:r>
              <a:rPr lang="en-US" altLang="en-US" sz="3200" b="1"/>
              <a:t>Most common:  Cost (negative</a:t>
            </a:r>
          </a:p>
          <a:p>
            <a:r>
              <a:rPr lang="en-US" altLang="en-US" sz="3200" b="1"/>
              <a:t>CF), then string of positive CFs,</a:t>
            </a:r>
          </a:p>
          <a:p>
            <a:r>
              <a:rPr lang="en-US" altLang="en-US" sz="3200" b="1"/>
              <a:t>then cost to close project.</a:t>
            </a:r>
          </a:p>
          <a:p>
            <a:r>
              <a:rPr lang="en-US" altLang="en-US" sz="3200" b="1"/>
              <a:t>Nuclear power plant, strip mine.</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altLang="en-US" smtClean="0"/>
              <a:t>Stages in Capital Budgeting</a:t>
            </a:r>
          </a:p>
        </p:txBody>
      </p:sp>
      <p:sp>
        <p:nvSpPr>
          <p:cNvPr id="18434" name="Rectangle 3"/>
          <p:cNvSpPr>
            <a:spLocks noGrp="1" noChangeArrowheads="1"/>
          </p:cNvSpPr>
          <p:nvPr>
            <p:ph type="body" idx="1"/>
          </p:nvPr>
        </p:nvSpPr>
        <p:spPr/>
        <p:txBody>
          <a:bodyPr/>
          <a:lstStyle/>
          <a:p>
            <a:pPr eaLnBrk="1" hangingPunct="1"/>
            <a:r>
              <a:rPr lang="en-US" altLang="en-US" smtClean="0"/>
              <a:t>Because a firm must continually evaluate possible investments, capital budgeting is an ongoing process.</a:t>
            </a:r>
          </a:p>
          <a:p>
            <a:pPr eaLnBrk="1" hangingPunct="1"/>
            <a:r>
              <a:rPr lang="en-US" altLang="en-US" smtClean="0"/>
              <a:t>Five stages:</a:t>
            </a:r>
          </a:p>
          <a:p>
            <a:pPr lvl="1" eaLnBrk="1" hangingPunct="1"/>
            <a:r>
              <a:rPr lang="en-US" altLang="en-US" smtClean="0"/>
              <a:t>Stage 1: </a:t>
            </a:r>
            <a:r>
              <a:rPr lang="en-US" altLang="en-US" i="1" smtClean="0"/>
              <a:t>Investment screening and selection</a:t>
            </a:r>
          </a:p>
          <a:p>
            <a:pPr lvl="1" eaLnBrk="1" hangingPunct="1"/>
            <a:r>
              <a:rPr lang="en-US" altLang="en-US" smtClean="0"/>
              <a:t>Stage 2: </a:t>
            </a:r>
            <a:r>
              <a:rPr lang="en-US" altLang="en-US" i="1" smtClean="0"/>
              <a:t>Capital budget proposal</a:t>
            </a:r>
            <a:endParaRPr lang="en-US" altLang="en-US" smtClean="0"/>
          </a:p>
          <a:p>
            <a:pPr lvl="1" eaLnBrk="1" hangingPunct="1"/>
            <a:r>
              <a:rPr lang="en-US" altLang="en-US" smtClean="0"/>
              <a:t>Stage 3: </a:t>
            </a:r>
            <a:r>
              <a:rPr lang="en-US" altLang="en-US" i="1" smtClean="0"/>
              <a:t>Budgeting approval and authorization</a:t>
            </a:r>
            <a:endParaRPr lang="en-US" altLang="en-US" smtClean="0"/>
          </a:p>
          <a:p>
            <a:pPr lvl="1" eaLnBrk="1" hangingPunct="1"/>
            <a:r>
              <a:rPr lang="en-US" altLang="en-US" smtClean="0"/>
              <a:t>Stage 4: </a:t>
            </a:r>
            <a:r>
              <a:rPr lang="en-US" altLang="en-US" i="1" smtClean="0"/>
              <a:t>Project tracking</a:t>
            </a:r>
            <a:endParaRPr lang="en-US" altLang="en-US" smtClean="0"/>
          </a:p>
          <a:p>
            <a:pPr lvl="1" eaLnBrk="1" hangingPunct="1"/>
            <a:r>
              <a:rPr lang="en-US" altLang="en-US" smtClean="0"/>
              <a:t>Stage 5: </a:t>
            </a:r>
            <a:r>
              <a:rPr lang="en-US" altLang="en-US" i="1" smtClean="0"/>
              <a:t>Post-completion audit</a:t>
            </a:r>
            <a:endParaRPr lang="en-US" alt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55298"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55299" name="Rectangle 4"/>
          <p:cNvSpPr>
            <a:spLocks noChangeArrowheads="1"/>
          </p:cNvSpPr>
          <p:nvPr/>
        </p:nvSpPr>
        <p:spPr bwMode="auto">
          <a:xfrm>
            <a:off x="1069975" y="1204913"/>
            <a:ext cx="6099175" cy="576262"/>
          </a:xfrm>
          <a:prstGeom prst="rect">
            <a:avLst/>
          </a:prstGeom>
          <a:noFill/>
          <a:ln w="12700">
            <a:noFill/>
            <a:miter lim="800000"/>
            <a:headEnd/>
            <a:tailEnd/>
          </a:ln>
          <a:effectLst/>
        </p:spPr>
        <p:txBody>
          <a:bodyPr wrap="none" lIns="90488" tIns="44450" rIns="90488" bIns="44450">
            <a:spAutoFit/>
          </a:bodyPr>
          <a:lstStyle/>
          <a:p>
            <a:r>
              <a:rPr lang="en-US" altLang="en-US" sz="3200" b="1" u="sng">
                <a:solidFill>
                  <a:srgbClr val="000000"/>
                </a:solidFill>
              </a:rPr>
              <a:t>Inflow (+) or Outflow (-) in Year</a:t>
            </a:r>
          </a:p>
        </p:txBody>
      </p:sp>
      <p:sp>
        <p:nvSpPr>
          <p:cNvPr id="55300" name="Rectangle 5"/>
          <p:cNvSpPr>
            <a:spLocks noChangeArrowheads="1"/>
          </p:cNvSpPr>
          <p:nvPr/>
        </p:nvSpPr>
        <p:spPr bwMode="auto">
          <a:xfrm>
            <a:off x="1031875" y="2212975"/>
            <a:ext cx="365125" cy="485775"/>
          </a:xfrm>
          <a:prstGeom prst="rect">
            <a:avLst/>
          </a:prstGeom>
          <a:noFill/>
          <a:ln w="12700">
            <a:noFill/>
            <a:miter lim="800000"/>
            <a:headEnd/>
            <a:tailEnd/>
          </a:ln>
          <a:effectLst/>
        </p:spPr>
        <p:txBody>
          <a:bodyPr wrap="none" lIns="90488" tIns="44450" rIns="90488" bIns="44450">
            <a:spAutoFit/>
          </a:bodyPr>
          <a:lstStyle/>
          <a:p>
            <a:r>
              <a:rPr lang="en-US" altLang="en-US" sz="2600" b="1">
                <a:solidFill>
                  <a:srgbClr val="000000"/>
                </a:solidFill>
              </a:rPr>
              <a:t>0</a:t>
            </a:r>
          </a:p>
        </p:txBody>
      </p:sp>
      <p:sp>
        <p:nvSpPr>
          <p:cNvPr id="55301" name="Rectangle 6"/>
          <p:cNvSpPr>
            <a:spLocks noChangeArrowheads="1"/>
          </p:cNvSpPr>
          <p:nvPr/>
        </p:nvSpPr>
        <p:spPr bwMode="auto">
          <a:xfrm>
            <a:off x="1992313" y="2212975"/>
            <a:ext cx="365125" cy="485775"/>
          </a:xfrm>
          <a:prstGeom prst="rect">
            <a:avLst/>
          </a:prstGeom>
          <a:noFill/>
          <a:ln w="12700">
            <a:noFill/>
            <a:miter lim="800000"/>
            <a:headEnd/>
            <a:tailEnd/>
          </a:ln>
          <a:effectLst/>
        </p:spPr>
        <p:txBody>
          <a:bodyPr wrap="none" lIns="90488" tIns="44450" rIns="90488" bIns="44450">
            <a:spAutoFit/>
          </a:bodyPr>
          <a:lstStyle/>
          <a:p>
            <a:r>
              <a:rPr lang="en-US" altLang="en-US" sz="2600" b="1">
                <a:solidFill>
                  <a:srgbClr val="000000"/>
                </a:solidFill>
              </a:rPr>
              <a:t>1</a:t>
            </a:r>
          </a:p>
        </p:txBody>
      </p:sp>
      <p:sp>
        <p:nvSpPr>
          <p:cNvPr id="55302" name="Rectangle 7"/>
          <p:cNvSpPr>
            <a:spLocks noChangeArrowheads="1"/>
          </p:cNvSpPr>
          <p:nvPr/>
        </p:nvSpPr>
        <p:spPr bwMode="auto">
          <a:xfrm>
            <a:off x="2963863" y="2212975"/>
            <a:ext cx="365125" cy="485775"/>
          </a:xfrm>
          <a:prstGeom prst="rect">
            <a:avLst/>
          </a:prstGeom>
          <a:noFill/>
          <a:ln w="12700">
            <a:noFill/>
            <a:miter lim="800000"/>
            <a:headEnd/>
            <a:tailEnd/>
          </a:ln>
          <a:effectLst/>
        </p:spPr>
        <p:txBody>
          <a:bodyPr wrap="none" lIns="90488" tIns="44450" rIns="90488" bIns="44450">
            <a:spAutoFit/>
          </a:bodyPr>
          <a:lstStyle/>
          <a:p>
            <a:r>
              <a:rPr lang="en-US" altLang="en-US" sz="2600" b="1">
                <a:solidFill>
                  <a:srgbClr val="000000"/>
                </a:solidFill>
              </a:rPr>
              <a:t>2</a:t>
            </a:r>
          </a:p>
        </p:txBody>
      </p:sp>
      <p:sp>
        <p:nvSpPr>
          <p:cNvPr id="55303" name="Rectangle 8"/>
          <p:cNvSpPr>
            <a:spLocks noChangeArrowheads="1"/>
          </p:cNvSpPr>
          <p:nvPr/>
        </p:nvSpPr>
        <p:spPr bwMode="auto">
          <a:xfrm>
            <a:off x="3937000" y="2212975"/>
            <a:ext cx="365125" cy="485775"/>
          </a:xfrm>
          <a:prstGeom prst="rect">
            <a:avLst/>
          </a:prstGeom>
          <a:noFill/>
          <a:ln w="12700">
            <a:noFill/>
            <a:miter lim="800000"/>
            <a:headEnd/>
            <a:tailEnd/>
          </a:ln>
          <a:effectLst/>
        </p:spPr>
        <p:txBody>
          <a:bodyPr wrap="none" lIns="90488" tIns="44450" rIns="90488" bIns="44450">
            <a:spAutoFit/>
          </a:bodyPr>
          <a:lstStyle/>
          <a:p>
            <a:r>
              <a:rPr lang="en-US" altLang="en-US" sz="2600" b="1">
                <a:solidFill>
                  <a:srgbClr val="000000"/>
                </a:solidFill>
              </a:rPr>
              <a:t>3</a:t>
            </a:r>
          </a:p>
        </p:txBody>
      </p:sp>
      <p:sp>
        <p:nvSpPr>
          <p:cNvPr id="55304" name="Rectangle 9"/>
          <p:cNvSpPr>
            <a:spLocks noChangeArrowheads="1"/>
          </p:cNvSpPr>
          <p:nvPr/>
        </p:nvSpPr>
        <p:spPr bwMode="auto">
          <a:xfrm>
            <a:off x="4908550" y="2212975"/>
            <a:ext cx="365125" cy="485775"/>
          </a:xfrm>
          <a:prstGeom prst="rect">
            <a:avLst/>
          </a:prstGeom>
          <a:noFill/>
          <a:ln w="12700">
            <a:noFill/>
            <a:miter lim="800000"/>
            <a:headEnd/>
            <a:tailEnd/>
          </a:ln>
          <a:effectLst/>
        </p:spPr>
        <p:txBody>
          <a:bodyPr wrap="none" lIns="90488" tIns="44450" rIns="90488" bIns="44450">
            <a:spAutoFit/>
          </a:bodyPr>
          <a:lstStyle/>
          <a:p>
            <a:r>
              <a:rPr lang="en-US" altLang="en-US" sz="2600" b="1">
                <a:solidFill>
                  <a:srgbClr val="000000"/>
                </a:solidFill>
              </a:rPr>
              <a:t>4</a:t>
            </a:r>
          </a:p>
        </p:txBody>
      </p:sp>
      <p:sp>
        <p:nvSpPr>
          <p:cNvPr id="55305" name="Rectangle 10"/>
          <p:cNvSpPr>
            <a:spLocks noChangeArrowheads="1"/>
          </p:cNvSpPr>
          <p:nvPr/>
        </p:nvSpPr>
        <p:spPr bwMode="auto">
          <a:xfrm>
            <a:off x="5878513" y="2212975"/>
            <a:ext cx="365125" cy="485775"/>
          </a:xfrm>
          <a:prstGeom prst="rect">
            <a:avLst/>
          </a:prstGeom>
          <a:noFill/>
          <a:ln w="12700">
            <a:noFill/>
            <a:miter lim="800000"/>
            <a:headEnd/>
            <a:tailEnd/>
          </a:ln>
          <a:effectLst/>
        </p:spPr>
        <p:txBody>
          <a:bodyPr wrap="none" lIns="90488" tIns="44450" rIns="90488" bIns="44450">
            <a:spAutoFit/>
          </a:bodyPr>
          <a:lstStyle/>
          <a:p>
            <a:r>
              <a:rPr lang="en-US" altLang="en-US" sz="2600" b="1">
                <a:solidFill>
                  <a:srgbClr val="000000"/>
                </a:solidFill>
              </a:rPr>
              <a:t>5</a:t>
            </a:r>
          </a:p>
        </p:txBody>
      </p:sp>
      <p:sp>
        <p:nvSpPr>
          <p:cNvPr id="55306" name="Rectangle 11"/>
          <p:cNvSpPr>
            <a:spLocks noChangeArrowheads="1"/>
          </p:cNvSpPr>
          <p:nvPr/>
        </p:nvSpPr>
        <p:spPr bwMode="auto">
          <a:xfrm>
            <a:off x="6823075" y="2212975"/>
            <a:ext cx="419100" cy="485775"/>
          </a:xfrm>
          <a:prstGeom prst="rect">
            <a:avLst/>
          </a:prstGeom>
          <a:solidFill>
            <a:schemeClr val="accent1"/>
          </a:solidFill>
          <a:ln w="12700">
            <a:noFill/>
            <a:miter lim="800000"/>
            <a:headEnd/>
            <a:tailEnd/>
          </a:ln>
          <a:effectLst/>
        </p:spPr>
        <p:txBody>
          <a:bodyPr wrap="none" lIns="90488" tIns="44450" rIns="90488" bIns="44450">
            <a:spAutoFit/>
          </a:bodyPr>
          <a:lstStyle/>
          <a:p>
            <a:r>
              <a:rPr lang="en-US" altLang="en-US" sz="2600" b="1">
                <a:solidFill>
                  <a:srgbClr val="000000"/>
                </a:solidFill>
              </a:rPr>
              <a:t>N</a:t>
            </a:r>
          </a:p>
        </p:txBody>
      </p:sp>
      <p:sp>
        <p:nvSpPr>
          <p:cNvPr id="55307" name="Rectangle 12"/>
          <p:cNvSpPr>
            <a:spLocks noChangeArrowheads="1"/>
          </p:cNvSpPr>
          <p:nvPr/>
        </p:nvSpPr>
        <p:spPr bwMode="auto">
          <a:xfrm>
            <a:off x="7675563" y="2212975"/>
            <a:ext cx="657225" cy="485775"/>
          </a:xfrm>
          <a:prstGeom prst="rect">
            <a:avLst/>
          </a:prstGeom>
          <a:solidFill>
            <a:schemeClr val="folHlink"/>
          </a:solidFill>
          <a:ln w="12700">
            <a:noFill/>
            <a:miter lim="800000"/>
            <a:headEnd/>
            <a:tailEnd/>
          </a:ln>
          <a:effectLst/>
        </p:spPr>
        <p:txBody>
          <a:bodyPr wrap="none" lIns="90488" tIns="44450" rIns="90488" bIns="44450">
            <a:spAutoFit/>
          </a:bodyPr>
          <a:lstStyle/>
          <a:p>
            <a:r>
              <a:rPr lang="en-US" altLang="en-US" sz="2600" b="1">
                <a:solidFill>
                  <a:srgbClr val="000000"/>
                </a:solidFill>
              </a:rPr>
              <a:t>NN</a:t>
            </a:r>
          </a:p>
        </p:txBody>
      </p:sp>
      <p:sp>
        <p:nvSpPr>
          <p:cNvPr id="55308" name="Rectangle 13"/>
          <p:cNvSpPr>
            <a:spLocks noChangeArrowheads="1"/>
          </p:cNvSpPr>
          <p:nvPr/>
        </p:nvSpPr>
        <p:spPr bwMode="auto">
          <a:xfrm>
            <a:off x="1068388" y="2836863"/>
            <a:ext cx="290512" cy="485775"/>
          </a:xfrm>
          <a:prstGeom prst="rect">
            <a:avLst/>
          </a:prstGeom>
          <a:noFill/>
          <a:ln w="12700">
            <a:noFill/>
            <a:miter lim="800000"/>
            <a:headEnd/>
            <a:tailEnd/>
          </a:ln>
          <a:effectLst/>
        </p:spPr>
        <p:txBody>
          <a:bodyPr wrap="none" lIns="90488" tIns="44450" rIns="90488" bIns="44450">
            <a:spAutoFit/>
          </a:bodyPr>
          <a:lstStyle/>
          <a:p>
            <a:r>
              <a:rPr lang="en-US" altLang="en-US" sz="2600" b="1">
                <a:solidFill>
                  <a:srgbClr val="000000"/>
                </a:solidFill>
              </a:rPr>
              <a:t>-</a:t>
            </a:r>
          </a:p>
        </p:txBody>
      </p:sp>
      <p:sp>
        <p:nvSpPr>
          <p:cNvPr id="55309" name="Rectangle 14"/>
          <p:cNvSpPr>
            <a:spLocks noChangeArrowheads="1"/>
          </p:cNvSpPr>
          <p:nvPr/>
        </p:nvSpPr>
        <p:spPr bwMode="auto">
          <a:xfrm>
            <a:off x="1985963" y="2836863"/>
            <a:ext cx="373062" cy="485775"/>
          </a:xfrm>
          <a:prstGeom prst="rect">
            <a:avLst/>
          </a:prstGeom>
          <a:noFill/>
          <a:ln w="12700">
            <a:noFill/>
            <a:miter lim="800000"/>
            <a:headEnd/>
            <a:tailEnd/>
          </a:ln>
          <a:effectLst/>
        </p:spPr>
        <p:txBody>
          <a:bodyPr wrap="none" lIns="90488" tIns="44450" rIns="90488" bIns="44450">
            <a:spAutoFit/>
          </a:bodyPr>
          <a:lstStyle/>
          <a:p>
            <a:r>
              <a:rPr lang="en-US" altLang="en-US" sz="2600" b="1">
                <a:solidFill>
                  <a:srgbClr val="000000"/>
                </a:solidFill>
              </a:rPr>
              <a:t>+</a:t>
            </a:r>
          </a:p>
        </p:txBody>
      </p:sp>
      <p:sp>
        <p:nvSpPr>
          <p:cNvPr id="55310" name="Rectangle 15"/>
          <p:cNvSpPr>
            <a:spLocks noChangeArrowheads="1"/>
          </p:cNvSpPr>
          <p:nvPr/>
        </p:nvSpPr>
        <p:spPr bwMode="auto">
          <a:xfrm>
            <a:off x="2959100" y="2836863"/>
            <a:ext cx="373063" cy="485775"/>
          </a:xfrm>
          <a:prstGeom prst="rect">
            <a:avLst/>
          </a:prstGeom>
          <a:noFill/>
          <a:ln w="12700">
            <a:noFill/>
            <a:miter lim="800000"/>
            <a:headEnd/>
            <a:tailEnd/>
          </a:ln>
          <a:effectLst/>
        </p:spPr>
        <p:txBody>
          <a:bodyPr wrap="none" lIns="90488" tIns="44450" rIns="90488" bIns="44450">
            <a:spAutoFit/>
          </a:bodyPr>
          <a:lstStyle/>
          <a:p>
            <a:r>
              <a:rPr lang="en-US" altLang="en-US" sz="2600" b="1">
                <a:solidFill>
                  <a:srgbClr val="000000"/>
                </a:solidFill>
              </a:rPr>
              <a:t>+</a:t>
            </a:r>
          </a:p>
        </p:txBody>
      </p:sp>
      <p:sp>
        <p:nvSpPr>
          <p:cNvPr id="55311" name="Rectangle 16"/>
          <p:cNvSpPr>
            <a:spLocks noChangeArrowheads="1"/>
          </p:cNvSpPr>
          <p:nvPr/>
        </p:nvSpPr>
        <p:spPr bwMode="auto">
          <a:xfrm>
            <a:off x="3930650" y="2836863"/>
            <a:ext cx="373063" cy="485775"/>
          </a:xfrm>
          <a:prstGeom prst="rect">
            <a:avLst/>
          </a:prstGeom>
          <a:noFill/>
          <a:ln w="12700">
            <a:noFill/>
            <a:miter lim="800000"/>
            <a:headEnd/>
            <a:tailEnd/>
          </a:ln>
          <a:effectLst/>
        </p:spPr>
        <p:txBody>
          <a:bodyPr wrap="none" lIns="90488" tIns="44450" rIns="90488" bIns="44450">
            <a:spAutoFit/>
          </a:bodyPr>
          <a:lstStyle/>
          <a:p>
            <a:r>
              <a:rPr lang="en-US" altLang="en-US" sz="2600" b="1">
                <a:solidFill>
                  <a:srgbClr val="000000"/>
                </a:solidFill>
              </a:rPr>
              <a:t>+</a:t>
            </a:r>
          </a:p>
        </p:txBody>
      </p:sp>
      <p:sp>
        <p:nvSpPr>
          <p:cNvPr id="55312" name="Rectangle 17"/>
          <p:cNvSpPr>
            <a:spLocks noChangeArrowheads="1"/>
          </p:cNvSpPr>
          <p:nvPr/>
        </p:nvSpPr>
        <p:spPr bwMode="auto">
          <a:xfrm>
            <a:off x="4902200" y="2836863"/>
            <a:ext cx="373063" cy="485775"/>
          </a:xfrm>
          <a:prstGeom prst="rect">
            <a:avLst/>
          </a:prstGeom>
          <a:noFill/>
          <a:ln w="12700">
            <a:noFill/>
            <a:miter lim="800000"/>
            <a:headEnd/>
            <a:tailEnd/>
          </a:ln>
          <a:effectLst/>
        </p:spPr>
        <p:txBody>
          <a:bodyPr wrap="none" lIns="90488" tIns="44450" rIns="90488" bIns="44450">
            <a:spAutoFit/>
          </a:bodyPr>
          <a:lstStyle/>
          <a:p>
            <a:r>
              <a:rPr lang="en-US" altLang="en-US" sz="2600" b="1">
                <a:solidFill>
                  <a:srgbClr val="000000"/>
                </a:solidFill>
              </a:rPr>
              <a:t>+</a:t>
            </a:r>
          </a:p>
        </p:txBody>
      </p:sp>
      <p:sp>
        <p:nvSpPr>
          <p:cNvPr id="55313" name="Rectangle 18"/>
          <p:cNvSpPr>
            <a:spLocks noChangeArrowheads="1"/>
          </p:cNvSpPr>
          <p:nvPr/>
        </p:nvSpPr>
        <p:spPr bwMode="auto">
          <a:xfrm>
            <a:off x="5872163" y="2836863"/>
            <a:ext cx="373062" cy="485775"/>
          </a:xfrm>
          <a:prstGeom prst="rect">
            <a:avLst/>
          </a:prstGeom>
          <a:noFill/>
          <a:ln w="12700">
            <a:noFill/>
            <a:miter lim="800000"/>
            <a:headEnd/>
            <a:tailEnd/>
          </a:ln>
          <a:effectLst/>
        </p:spPr>
        <p:txBody>
          <a:bodyPr wrap="none" lIns="90488" tIns="44450" rIns="90488" bIns="44450">
            <a:spAutoFit/>
          </a:bodyPr>
          <a:lstStyle/>
          <a:p>
            <a:r>
              <a:rPr lang="en-US" altLang="en-US" sz="2600" b="1">
                <a:solidFill>
                  <a:srgbClr val="000000"/>
                </a:solidFill>
              </a:rPr>
              <a:t>+</a:t>
            </a:r>
          </a:p>
        </p:txBody>
      </p:sp>
      <p:sp>
        <p:nvSpPr>
          <p:cNvPr id="55314" name="Rectangle 19"/>
          <p:cNvSpPr>
            <a:spLocks noChangeArrowheads="1"/>
          </p:cNvSpPr>
          <p:nvPr/>
        </p:nvSpPr>
        <p:spPr bwMode="auto">
          <a:xfrm>
            <a:off x="6823075" y="2836863"/>
            <a:ext cx="419100" cy="485775"/>
          </a:xfrm>
          <a:prstGeom prst="rect">
            <a:avLst/>
          </a:prstGeom>
          <a:solidFill>
            <a:schemeClr val="accent1"/>
          </a:solidFill>
          <a:ln w="12700">
            <a:noFill/>
            <a:miter lim="800000"/>
            <a:headEnd/>
            <a:tailEnd/>
          </a:ln>
          <a:effectLst/>
        </p:spPr>
        <p:txBody>
          <a:bodyPr wrap="none" lIns="90488" tIns="44450" rIns="90488" bIns="44450">
            <a:spAutoFit/>
          </a:bodyPr>
          <a:lstStyle/>
          <a:p>
            <a:r>
              <a:rPr lang="en-US" altLang="en-US" sz="2600" b="1">
                <a:solidFill>
                  <a:srgbClr val="000000"/>
                </a:solidFill>
              </a:rPr>
              <a:t>N</a:t>
            </a:r>
          </a:p>
        </p:txBody>
      </p:sp>
      <p:sp>
        <p:nvSpPr>
          <p:cNvPr id="55315" name="Rectangle 20"/>
          <p:cNvSpPr>
            <a:spLocks noChangeArrowheads="1"/>
          </p:cNvSpPr>
          <p:nvPr/>
        </p:nvSpPr>
        <p:spPr bwMode="auto">
          <a:xfrm>
            <a:off x="1068388" y="3462338"/>
            <a:ext cx="290512" cy="485775"/>
          </a:xfrm>
          <a:prstGeom prst="rect">
            <a:avLst/>
          </a:prstGeom>
          <a:noFill/>
          <a:ln w="12700">
            <a:noFill/>
            <a:miter lim="800000"/>
            <a:headEnd/>
            <a:tailEnd/>
          </a:ln>
          <a:effectLst/>
        </p:spPr>
        <p:txBody>
          <a:bodyPr wrap="none" lIns="90488" tIns="44450" rIns="90488" bIns="44450">
            <a:spAutoFit/>
          </a:bodyPr>
          <a:lstStyle/>
          <a:p>
            <a:r>
              <a:rPr lang="en-US" altLang="en-US" sz="2600" b="1">
                <a:solidFill>
                  <a:srgbClr val="000000"/>
                </a:solidFill>
              </a:rPr>
              <a:t>-</a:t>
            </a:r>
          </a:p>
        </p:txBody>
      </p:sp>
      <p:sp>
        <p:nvSpPr>
          <p:cNvPr id="55316" name="Rectangle 21"/>
          <p:cNvSpPr>
            <a:spLocks noChangeArrowheads="1"/>
          </p:cNvSpPr>
          <p:nvPr/>
        </p:nvSpPr>
        <p:spPr bwMode="auto">
          <a:xfrm>
            <a:off x="1985963" y="3462338"/>
            <a:ext cx="373062" cy="485775"/>
          </a:xfrm>
          <a:prstGeom prst="rect">
            <a:avLst/>
          </a:prstGeom>
          <a:noFill/>
          <a:ln w="12700">
            <a:noFill/>
            <a:miter lim="800000"/>
            <a:headEnd/>
            <a:tailEnd/>
          </a:ln>
          <a:effectLst/>
        </p:spPr>
        <p:txBody>
          <a:bodyPr wrap="none" lIns="90488" tIns="44450" rIns="90488" bIns="44450">
            <a:spAutoFit/>
          </a:bodyPr>
          <a:lstStyle/>
          <a:p>
            <a:r>
              <a:rPr lang="en-US" altLang="en-US" sz="2600" b="1">
                <a:solidFill>
                  <a:srgbClr val="000000"/>
                </a:solidFill>
              </a:rPr>
              <a:t>+</a:t>
            </a:r>
          </a:p>
        </p:txBody>
      </p:sp>
      <p:sp>
        <p:nvSpPr>
          <p:cNvPr id="55317" name="Rectangle 22"/>
          <p:cNvSpPr>
            <a:spLocks noChangeArrowheads="1"/>
          </p:cNvSpPr>
          <p:nvPr/>
        </p:nvSpPr>
        <p:spPr bwMode="auto">
          <a:xfrm>
            <a:off x="2959100" y="3462338"/>
            <a:ext cx="373063" cy="485775"/>
          </a:xfrm>
          <a:prstGeom prst="rect">
            <a:avLst/>
          </a:prstGeom>
          <a:noFill/>
          <a:ln w="12700">
            <a:noFill/>
            <a:miter lim="800000"/>
            <a:headEnd/>
            <a:tailEnd/>
          </a:ln>
          <a:effectLst/>
        </p:spPr>
        <p:txBody>
          <a:bodyPr wrap="none" lIns="90488" tIns="44450" rIns="90488" bIns="44450">
            <a:spAutoFit/>
          </a:bodyPr>
          <a:lstStyle/>
          <a:p>
            <a:r>
              <a:rPr lang="en-US" altLang="en-US" sz="2600" b="1">
                <a:solidFill>
                  <a:srgbClr val="000000"/>
                </a:solidFill>
              </a:rPr>
              <a:t>+</a:t>
            </a:r>
          </a:p>
        </p:txBody>
      </p:sp>
      <p:sp>
        <p:nvSpPr>
          <p:cNvPr id="55318" name="Rectangle 23"/>
          <p:cNvSpPr>
            <a:spLocks noChangeArrowheads="1"/>
          </p:cNvSpPr>
          <p:nvPr/>
        </p:nvSpPr>
        <p:spPr bwMode="auto">
          <a:xfrm>
            <a:off x="3930650" y="3462338"/>
            <a:ext cx="373063" cy="485775"/>
          </a:xfrm>
          <a:prstGeom prst="rect">
            <a:avLst/>
          </a:prstGeom>
          <a:noFill/>
          <a:ln w="12700">
            <a:noFill/>
            <a:miter lim="800000"/>
            <a:headEnd/>
            <a:tailEnd/>
          </a:ln>
          <a:effectLst/>
        </p:spPr>
        <p:txBody>
          <a:bodyPr wrap="none" lIns="90488" tIns="44450" rIns="90488" bIns="44450">
            <a:spAutoFit/>
          </a:bodyPr>
          <a:lstStyle/>
          <a:p>
            <a:r>
              <a:rPr lang="en-US" altLang="en-US" sz="2600" b="1">
                <a:solidFill>
                  <a:srgbClr val="000000"/>
                </a:solidFill>
              </a:rPr>
              <a:t>+</a:t>
            </a:r>
          </a:p>
        </p:txBody>
      </p:sp>
      <p:sp>
        <p:nvSpPr>
          <p:cNvPr id="55319" name="Rectangle 24"/>
          <p:cNvSpPr>
            <a:spLocks noChangeArrowheads="1"/>
          </p:cNvSpPr>
          <p:nvPr/>
        </p:nvSpPr>
        <p:spPr bwMode="auto">
          <a:xfrm>
            <a:off x="4902200" y="3462338"/>
            <a:ext cx="373063" cy="485775"/>
          </a:xfrm>
          <a:prstGeom prst="rect">
            <a:avLst/>
          </a:prstGeom>
          <a:noFill/>
          <a:ln w="12700">
            <a:noFill/>
            <a:miter lim="800000"/>
            <a:headEnd/>
            <a:tailEnd/>
          </a:ln>
          <a:effectLst/>
        </p:spPr>
        <p:txBody>
          <a:bodyPr wrap="none" lIns="90488" tIns="44450" rIns="90488" bIns="44450">
            <a:spAutoFit/>
          </a:bodyPr>
          <a:lstStyle/>
          <a:p>
            <a:r>
              <a:rPr lang="en-US" altLang="en-US" sz="2600" b="1">
                <a:solidFill>
                  <a:srgbClr val="000000"/>
                </a:solidFill>
              </a:rPr>
              <a:t>+</a:t>
            </a:r>
          </a:p>
        </p:txBody>
      </p:sp>
      <p:sp>
        <p:nvSpPr>
          <p:cNvPr id="55320" name="Rectangle 25"/>
          <p:cNvSpPr>
            <a:spLocks noChangeArrowheads="1"/>
          </p:cNvSpPr>
          <p:nvPr/>
        </p:nvSpPr>
        <p:spPr bwMode="auto">
          <a:xfrm>
            <a:off x="5915025" y="3462338"/>
            <a:ext cx="290513" cy="485775"/>
          </a:xfrm>
          <a:prstGeom prst="rect">
            <a:avLst/>
          </a:prstGeom>
          <a:noFill/>
          <a:ln w="12700">
            <a:noFill/>
            <a:miter lim="800000"/>
            <a:headEnd/>
            <a:tailEnd/>
          </a:ln>
          <a:effectLst/>
        </p:spPr>
        <p:txBody>
          <a:bodyPr wrap="none" lIns="90488" tIns="44450" rIns="90488" bIns="44450">
            <a:spAutoFit/>
          </a:bodyPr>
          <a:lstStyle/>
          <a:p>
            <a:r>
              <a:rPr lang="en-US" altLang="en-US" sz="2600" b="1">
                <a:solidFill>
                  <a:srgbClr val="000000"/>
                </a:solidFill>
              </a:rPr>
              <a:t>-</a:t>
            </a:r>
          </a:p>
        </p:txBody>
      </p:sp>
      <p:sp>
        <p:nvSpPr>
          <p:cNvPr id="55321" name="Rectangle 26"/>
          <p:cNvSpPr>
            <a:spLocks noChangeArrowheads="1"/>
          </p:cNvSpPr>
          <p:nvPr/>
        </p:nvSpPr>
        <p:spPr bwMode="auto">
          <a:xfrm>
            <a:off x="7675563" y="3462338"/>
            <a:ext cx="657225" cy="485775"/>
          </a:xfrm>
          <a:prstGeom prst="rect">
            <a:avLst/>
          </a:prstGeom>
          <a:solidFill>
            <a:schemeClr val="folHlink"/>
          </a:solidFill>
          <a:ln w="12700">
            <a:noFill/>
            <a:miter lim="800000"/>
            <a:headEnd/>
            <a:tailEnd/>
          </a:ln>
          <a:effectLst/>
        </p:spPr>
        <p:txBody>
          <a:bodyPr wrap="none" lIns="90488" tIns="44450" rIns="90488" bIns="44450">
            <a:spAutoFit/>
          </a:bodyPr>
          <a:lstStyle/>
          <a:p>
            <a:r>
              <a:rPr lang="en-US" altLang="en-US" sz="2600" b="1">
                <a:solidFill>
                  <a:srgbClr val="000000"/>
                </a:solidFill>
              </a:rPr>
              <a:t>NN</a:t>
            </a:r>
          </a:p>
        </p:txBody>
      </p:sp>
      <p:sp>
        <p:nvSpPr>
          <p:cNvPr id="55322" name="Rectangle 27"/>
          <p:cNvSpPr>
            <a:spLocks noChangeArrowheads="1"/>
          </p:cNvSpPr>
          <p:nvPr/>
        </p:nvSpPr>
        <p:spPr bwMode="auto">
          <a:xfrm>
            <a:off x="1068388" y="4086225"/>
            <a:ext cx="290512" cy="485775"/>
          </a:xfrm>
          <a:prstGeom prst="rect">
            <a:avLst/>
          </a:prstGeom>
          <a:noFill/>
          <a:ln w="12700">
            <a:noFill/>
            <a:miter lim="800000"/>
            <a:headEnd/>
            <a:tailEnd/>
          </a:ln>
          <a:effectLst/>
        </p:spPr>
        <p:txBody>
          <a:bodyPr wrap="none" lIns="90488" tIns="44450" rIns="90488" bIns="44450">
            <a:spAutoFit/>
          </a:bodyPr>
          <a:lstStyle/>
          <a:p>
            <a:r>
              <a:rPr lang="en-US" altLang="en-US" sz="2600" b="1">
                <a:solidFill>
                  <a:srgbClr val="000000"/>
                </a:solidFill>
              </a:rPr>
              <a:t>-</a:t>
            </a:r>
          </a:p>
        </p:txBody>
      </p:sp>
      <p:sp>
        <p:nvSpPr>
          <p:cNvPr id="55323" name="Rectangle 28"/>
          <p:cNvSpPr>
            <a:spLocks noChangeArrowheads="1"/>
          </p:cNvSpPr>
          <p:nvPr/>
        </p:nvSpPr>
        <p:spPr bwMode="auto">
          <a:xfrm>
            <a:off x="2028825" y="4086225"/>
            <a:ext cx="290513" cy="485775"/>
          </a:xfrm>
          <a:prstGeom prst="rect">
            <a:avLst/>
          </a:prstGeom>
          <a:noFill/>
          <a:ln w="12700">
            <a:noFill/>
            <a:miter lim="800000"/>
            <a:headEnd/>
            <a:tailEnd/>
          </a:ln>
          <a:effectLst/>
        </p:spPr>
        <p:txBody>
          <a:bodyPr wrap="none" lIns="90488" tIns="44450" rIns="90488" bIns="44450">
            <a:spAutoFit/>
          </a:bodyPr>
          <a:lstStyle/>
          <a:p>
            <a:r>
              <a:rPr lang="en-US" altLang="en-US" sz="2600" b="1">
                <a:solidFill>
                  <a:srgbClr val="000000"/>
                </a:solidFill>
              </a:rPr>
              <a:t>-</a:t>
            </a:r>
          </a:p>
        </p:txBody>
      </p:sp>
      <p:sp>
        <p:nvSpPr>
          <p:cNvPr id="55324" name="Rectangle 29"/>
          <p:cNvSpPr>
            <a:spLocks noChangeArrowheads="1"/>
          </p:cNvSpPr>
          <p:nvPr/>
        </p:nvSpPr>
        <p:spPr bwMode="auto">
          <a:xfrm>
            <a:off x="3000375" y="4086225"/>
            <a:ext cx="290513" cy="485775"/>
          </a:xfrm>
          <a:prstGeom prst="rect">
            <a:avLst/>
          </a:prstGeom>
          <a:noFill/>
          <a:ln w="12700">
            <a:noFill/>
            <a:miter lim="800000"/>
            <a:headEnd/>
            <a:tailEnd/>
          </a:ln>
          <a:effectLst/>
        </p:spPr>
        <p:txBody>
          <a:bodyPr wrap="none" lIns="90488" tIns="44450" rIns="90488" bIns="44450">
            <a:spAutoFit/>
          </a:bodyPr>
          <a:lstStyle/>
          <a:p>
            <a:r>
              <a:rPr lang="en-US" altLang="en-US" sz="2600" b="1">
                <a:solidFill>
                  <a:srgbClr val="000000"/>
                </a:solidFill>
              </a:rPr>
              <a:t>-</a:t>
            </a:r>
          </a:p>
        </p:txBody>
      </p:sp>
      <p:sp>
        <p:nvSpPr>
          <p:cNvPr id="55325" name="Rectangle 30"/>
          <p:cNvSpPr>
            <a:spLocks noChangeArrowheads="1"/>
          </p:cNvSpPr>
          <p:nvPr/>
        </p:nvSpPr>
        <p:spPr bwMode="auto">
          <a:xfrm>
            <a:off x="3930650" y="4086225"/>
            <a:ext cx="373063" cy="485775"/>
          </a:xfrm>
          <a:prstGeom prst="rect">
            <a:avLst/>
          </a:prstGeom>
          <a:noFill/>
          <a:ln w="12700">
            <a:noFill/>
            <a:miter lim="800000"/>
            <a:headEnd/>
            <a:tailEnd/>
          </a:ln>
          <a:effectLst/>
        </p:spPr>
        <p:txBody>
          <a:bodyPr wrap="none" lIns="90488" tIns="44450" rIns="90488" bIns="44450">
            <a:spAutoFit/>
          </a:bodyPr>
          <a:lstStyle/>
          <a:p>
            <a:r>
              <a:rPr lang="en-US" altLang="en-US" sz="2600" b="1">
                <a:solidFill>
                  <a:srgbClr val="000000"/>
                </a:solidFill>
              </a:rPr>
              <a:t>+</a:t>
            </a:r>
          </a:p>
        </p:txBody>
      </p:sp>
      <p:sp>
        <p:nvSpPr>
          <p:cNvPr id="55326" name="Rectangle 31"/>
          <p:cNvSpPr>
            <a:spLocks noChangeArrowheads="1"/>
          </p:cNvSpPr>
          <p:nvPr/>
        </p:nvSpPr>
        <p:spPr bwMode="auto">
          <a:xfrm>
            <a:off x="4902200" y="4086225"/>
            <a:ext cx="373063" cy="485775"/>
          </a:xfrm>
          <a:prstGeom prst="rect">
            <a:avLst/>
          </a:prstGeom>
          <a:noFill/>
          <a:ln w="12700">
            <a:noFill/>
            <a:miter lim="800000"/>
            <a:headEnd/>
            <a:tailEnd/>
          </a:ln>
          <a:effectLst/>
        </p:spPr>
        <p:txBody>
          <a:bodyPr wrap="none" lIns="90488" tIns="44450" rIns="90488" bIns="44450">
            <a:spAutoFit/>
          </a:bodyPr>
          <a:lstStyle/>
          <a:p>
            <a:r>
              <a:rPr lang="en-US" altLang="en-US" sz="2600" b="1">
                <a:solidFill>
                  <a:srgbClr val="000000"/>
                </a:solidFill>
              </a:rPr>
              <a:t>+</a:t>
            </a:r>
          </a:p>
        </p:txBody>
      </p:sp>
      <p:sp>
        <p:nvSpPr>
          <p:cNvPr id="55327" name="Rectangle 32"/>
          <p:cNvSpPr>
            <a:spLocks noChangeArrowheads="1"/>
          </p:cNvSpPr>
          <p:nvPr/>
        </p:nvSpPr>
        <p:spPr bwMode="auto">
          <a:xfrm>
            <a:off x="5872163" y="4086225"/>
            <a:ext cx="373062" cy="485775"/>
          </a:xfrm>
          <a:prstGeom prst="rect">
            <a:avLst/>
          </a:prstGeom>
          <a:noFill/>
          <a:ln w="12700">
            <a:noFill/>
            <a:miter lim="800000"/>
            <a:headEnd/>
            <a:tailEnd/>
          </a:ln>
          <a:effectLst/>
        </p:spPr>
        <p:txBody>
          <a:bodyPr wrap="none" lIns="90488" tIns="44450" rIns="90488" bIns="44450">
            <a:spAutoFit/>
          </a:bodyPr>
          <a:lstStyle/>
          <a:p>
            <a:r>
              <a:rPr lang="en-US" altLang="en-US" sz="2600" b="1">
                <a:solidFill>
                  <a:srgbClr val="000000"/>
                </a:solidFill>
              </a:rPr>
              <a:t>+</a:t>
            </a:r>
          </a:p>
        </p:txBody>
      </p:sp>
      <p:sp>
        <p:nvSpPr>
          <p:cNvPr id="55328" name="Rectangle 33"/>
          <p:cNvSpPr>
            <a:spLocks noChangeArrowheads="1"/>
          </p:cNvSpPr>
          <p:nvPr/>
        </p:nvSpPr>
        <p:spPr bwMode="auto">
          <a:xfrm>
            <a:off x="6823075" y="4086225"/>
            <a:ext cx="419100" cy="485775"/>
          </a:xfrm>
          <a:prstGeom prst="rect">
            <a:avLst/>
          </a:prstGeom>
          <a:solidFill>
            <a:schemeClr val="accent1"/>
          </a:solidFill>
          <a:ln w="12700">
            <a:noFill/>
            <a:miter lim="800000"/>
            <a:headEnd/>
            <a:tailEnd/>
          </a:ln>
          <a:effectLst/>
        </p:spPr>
        <p:txBody>
          <a:bodyPr wrap="none" lIns="90488" tIns="44450" rIns="90488" bIns="44450">
            <a:spAutoFit/>
          </a:bodyPr>
          <a:lstStyle/>
          <a:p>
            <a:r>
              <a:rPr lang="en-US" altLang="en-US" sz="2600" b="1">
                <a:solidFill>
                  <a:srgbClr val="000000"/>
                </a:solidFill>
              </a:rPr>
              <a:t>N</a:t>
            </a:r>
          </a:p>
        </p:txBody>
      </p:sp>
      <p:sp>
        <p:nvSpPr>
          <p:cNvPr id="55329" name="Rectangle 34"/>
          <p:cNvSpPr>
            <a:spLocks noChangeArrowheads="1"/>
          </p:cNvSpPr>
          <p:nvPr/>
        </p:nvSpPr>
        <p:spPr bwMode="auto">
          <a:xfrm>
            <a:off x="1025525" y="4711700"/>
            <a:ext cx="373063" cy="485775"/>
          </a:xfrm>
          <a:prstGeom prst="rect">
            <a:avLst/>
          </a:prstGeom>
          <a:noFill/>
          <a:ln w="12700">
            <a:noFill/>
            <a:miter lim="800000"/>
            <a:headEnd/>
            <a:tailEnd/>
          </a:ln>
          <a:effectLst/>
        </p:spPr>
        <p:txBody>
          <a:bodyPr wrap="none" lIns="90488" tIns="44450" rIns="90488" bIns="44450">
            <a:spAutoFit/>
          </a:bodyPr>
          <a:lstStyle/>
          <a:p>
            <a:r>
              <a:rPr lang="en-US" altLang="en-US" sz="2600" b="1">
                <a:solidFill>
                  <a:srgbClr val="000000"/>
                </a:solidFill>
              </a:rPr>
              <a:t>+</a:t>
            </a:r>
          </a:p>
        </p:txBody>
      </p:sp>
      <p:sp>
        <p:nvSpPr>
          <p:cNvPr id="55330" name="Rectangle 35"/>
          <p:cNvSpPr>
            <a:spLocks noChangeArrowheads="1"/>
          </p:cNvSpPr>
          <p:nvPr/>
        </p:nvSpPr>
        <p:spPr bwMode="auto">
          <a:xfrm>
            <a:off x="1985963" y="4711700"/>
            <a:ext cx="373062" cy="485775"/>
          </a:xfrm>
          <a:prstGeom prst="rect">
            <a:avLst/>
          </a:prstGeom>
          <a:noFill/>
          <a:ln w="12700">
            <a:noFill/>
            <a:miter lim="800000"/>
            <a:headEnd/>
            <a:tailEnd/>
          </a:ln>
          <a:effectLst/>
        </p:spPr>
        <p:txBody>
          <a:bodyPr wrap="none" lIns="90488" tIns="44450" rIns="90488" bIns="44450">
            <a:spAutoFit/>
          </a:bodyPr>
          <a:lstStyle/>
          <a:p>
            <a:r>
              <a:rPr lang="en-US" altLang="en-US" sz="2600" b="1">
                <a:solidFill>
                  <a:srgbClr val="000000"/>
                </a:solidFill>
              </a:rPr>
              <a:t>+</a:t>
            </a:r>
          </a:p>
        </p:txBody>
      </p:sp>
      <p:sp>
        <p:nvSpPr>
          <p:cNvPr id="55331" name="Rectangle 36"/>
          <p:cNvSpPr>
            <a:spLocks noChangeArrowheads="1"/>
          </p:cNvSpPr>
          <p:nvPr/>
        </p:nvSpPr>
        <p:spPr bwMode="auto">
          <a:xfrm>
            <a:off x="2959100" y="4711700"/>
            <a:ext cx="373063" cy="485775"/>
          </a:xfrm>
          <a:prstGeom prst="rect">
            <a:avLst/>
          </a:prstGeom>
          <a:noFill/>
          <a:ln w="12700">
            <a:noFill/>
            <a:miter lim="800000"/>
            <a:headEnd/>
            <a:tailEnd/>
          </a:ln>
          <a:effectLst/>
        </p:spPr>
        <p:txBody>
          <a:bodyPr wrap="none" lIns="90488" tIns="44450" rIns="90488" bIns="44450">
            <a:spAutoFit/>
          </a:bodyPr>
          <a:lstStyle/>
          <a:p>
            <a:r>
              <a:rPr lang="en-US" altLang="en-US" sz="2600" b="1">
                <a:solidFill>
                  <a:srgbClr val="000000"/>
                </a:solidFill>
              </a:rPr>
              <a:t>+</a:t>
            </a:r>
          </a:p>
        </p:txBody>
      </p:sp>
      <p:sp>
        <p:nvSpPr>
          <p:cNvPr id="55332" name="Rectangle 37"/>
          <p:cNvSpPr>
            <a:spLocks noChangeArrowheads="1"/>
          </p:cNvSpPr>
          <p:nvPr/>
        </p:nvSpPr>
        <p:spPr bwMode="auto">
          <a:xfrm>
            <a:off x="3973513" y="4711700"/>
            <a:ext cx="290512" cy="485775"/>
          </a:xfrm>
          <a:prstGeom prst="rect">
            <a:avLst/>
          </a:prstGeom>
          <a:noFill/>
          <a:ln w="12700">
            <a:noFill/>
            <a:miter lim="800000"/>
            <a:headEnd/>
            <a:tailEnd/>
          </a:ln>
          <a:effectLst/>
        </p:spPr>
        <p:txBody>
          <a:bodyPr wrap="none" lIns="90488" tIns="44450" rIns="90488" bIns="44450">
            <a:spAutoFit/>
          </a:bodyPr>
          <a:lstStyle/>
          <a:p>
            <a:r>
              <a:rPr lang="en-US" altLang="en-US" sz="2600" b="1">
                <a:solidFill>
                  <a:srgbClr val="000000"/>
                </a:solidFill>
              </a:rPr>
              <a:t>-</a:t>
            </a:r>
          </a:p>
        </p:txBody>
      </p:sp>
      <p:sp>
        <p:nvSpPr>
          <p:cNvPr id="55333" name="Rectangle 38"/>
          <p:cNvSpPr>
            <a:spLocks noChangeArrowheads="1"/>
          </p:cNvSpPr>
          <p:nvPr/>
        </p:nvSpPr>
        <p:spPr bwMode="auto">
          <a:xfrm>
            <a:off x="4945063" y="4711700"/>
            <a:ext cx="290512" cy="485775"/>
          </a:xfrm>
          <a:prstGeom prst="rect">
            <a:avLst/>
          </a:prstGeom>
          <a:noFill/>
          <a:ln w="12700">
            <a:noFill/>
            <a:miter lim="800000"/>
            <a:headEnd/>
            <a:tailEnd/>
          </a:ln>
          <a:effectLst/>
        </p:spPr>
        <p:txBody>
          <a:bodyPr wrap="none" lIns="90488" tIns="44450" rIns="90488" bIns="44450">
            <a:spAutoFit/>
          </a:bodyPr>
          <a:lstStyle/>
          <a:p>
            <a:r>
              <a:rPr lang="en-US" altLang="en-US" sz="2600" b="1">
                <a:solidFill>
                  <a:srgbClr val="000000"/>
                </a:solidFill>
              </a:rPr>
              <a:t>-</a:t>
            </a:r>
          </a:p>
        </p:txBody>
      </p:sp>
      <p:sp>
        <p:nvSpPr>
          <p:cNvPr id="55334" name="Rectangle 39"/>
          <p:cNvSpPr>
            <a:spLocks noChangeArrowheads="1"/>
          </p:cNvSpPr>
          <p:nvPr/>
        </p:nvSpPr>
        <p:spPr bwMode="auto">
          <a:xfrm>
            <a:off x="5915025" y="4711700"/>
            <a:ext cx="290513" cy="485775"/>
          </a:xfrm>
          <a:prstGeom prst="rect">
            <a:avLst/>
          </a:prstGeom>
          <a:noFill/>
          <a:ln w="12700">
            <a:noFill/>
            <a:miter lim="800000"/>
            <a:headEnd/>
            <a:tailEnd/>
          </a:ln>
          <a:effectLst/>
        </p:spPr>
        <p:txBody>
          <a:bodyPr wrap="none" lIns="90488" tIns="44450" rIns="90488" bIns="44450">
            <a:spAutoFit/>
          </a:bodyPr>
          <a:lstStyle/>
          <a:p>
            <a:r>
              <a:rPr lang="en-US" altLang="en-US" sz="2600" b="1">
                <a:solidFill>
                  <a:srgbClr val="000000"/>
                </a:solidFill>
              </a:rPr>
              <a:t>-</a:t>
            </a:r>
          </a:p>
        </p:txBody>
      </p:sp>
      <p:sp>
        <p:nvSpPr>
          <p:cNvPr id="55335" name="Rectangle 40"/>
          <p:cNvSpPr>
            <a:spLocks noChangeArrowheads="1"/>
          </p:cNvSpPr>
          <p:nvPr/>
        </p:nvSpPr>
        <p:spPr bwMode="auto">
          <a:xfrm>
            <a:off x="6823075" y="4711700"/>
            <a:ext cx="419100" cy="485775"/>
          </a:xfrm>
          <a:prstGeom prst="rect">
            <a:avLst/>
          </a:prstGeom>
          <a:solidFill>
            <a:schemeClr val="accent1"/>
          </a:solidFill>
          <a:ln w="12700">
            <a:noFill/>
            <a:miter lim="800000"/>
            <a:headEnd/>
            <a:tailEnd/>
          </a:ln>
          <a:effectLst/>
        </p:spPr>
        <p:txBody>
          <a:bodyPr wrap="none" lIns="90488" tIns="44450" rIns="90488" bIns="44450">
            <a:spAutoFit/>
          </a:bodyPr>
          <a:lstStyle/>
          <a:p>
            <a:r>
              <a:rPr lang="en-US" altLang="en-US" sz="2600" b="1">
                <a:solidFill>
                  <a:srgbClr val="000000"/>
                </a:solidFill>
              </a:rPr>
              <a:t>N</a:t>
            </a:r>
          </a:p>
        </p:txBody>
      </p:sp>
      <p:sp>
        <p:nvSpPr>
          <p:cNvPr id="55336" name="Rectangle 41"/>
          <p:cNvSpPr>
            <a:spLocks noChangeArrowheads="1"/>
          </p:cNvSpPr>
          <p:nvPr/>
        </p:nvSpPr>
        <p:spPr bwMode="auto">
          <a:xfrm>
            <a:off x="1068388" y="5335588"/>
            <a:ext cx="290512" cy="485775"/>
          </a:xfrm>
          <a:prstGeom prst="rect">
            <a:avLst/>
          </a:prstGeom>
          <a:noFill/>
          <a:ln w="12700">
            <a:noFill/>
            <a:miter lim="800000"/>
            <a:headEnd/>
            <a:tailEnd/>
          </a:ln>
          <a:effectLst/>
        </p:spPr>
        <p:txBody>
          <a:bodyPr wrap="none" lIns="90488" tIns="44450" rIns="90488" bIns="44450">
            <a:spAutoFit/>
          </a:bodyPr>
          <a:lstStyle/>
          <a:p>
            <a:r>
              <a:rPr lang="en-US" altLang="en-US" sz="2600" b="1">
                <a:solidFill>
                  <a:srgbClr val="000000"/>
                </a:solidFill>
              </a:rPr>
              <a:t>-</a:t>
            </a:r>
          </a:p>
        </p:txBody>
      </p:sp>
      <p:sp>
        <p:nvSpPr>
          <p:cNvPr id="55337" name="Rectangle 42"/>
          <p:cNvSpPr>
            <a:spLocks noChangeArrowheads="1"/>
          </p:cNvSpPr>
          <p:nvPr/>
        </p:nvSpPr>
        <p:spPr bwMode="auto">
          <a:xfrm>
            <a:off x="1985963" y="5335588"/>
            <a:ext cx="373062" cy="485775"/>
          </a:xfrm>
          <a:prstGeom prst="rect">
            <a:avLst/>
          </a:prstGeom>
          <a:noFill/>
          <a:ln w="12700">
            <a:noFill/>
            <a:miter lim="800000"/>
            <a:headEnd/>
            <a:tailEnd/>
          </a:ln>
          <a:effectLst/>
        </p:spPr>
        <p:txBody>
          <a:bodyPr wrap="none" lIns="90488" tIns="44450" rIns="90488" bIns="44450">
            <a:spAutoFit/>
          </a:bodyPr>
          <a:lstStyle/>
          <a:p>
            <a:r>
              <a:rPr lang="en-US" altLang="en-US" sz="2600" b="1">
                <a:solidFill>
                  <a:srgbClr val="000000"/>
                </a:solidFill>
              </a:rPr>
              <a:t>+</a:t>
            </a:r>
          </a:p>
        </p:txBody>
      </p:sp>
      <p:sp>
        <p:nvSpPr>
          <p:cNvPr id="55338" name="Rectangle 43"/>
          <p:cNvSpPr>
            <a:spLocks noChangeArrowheads="1"/>
          </p:cNvSpPr>
          <p:nvPr/>
        </p:nvSpPr>
        <p:spPr bwMode="auto">
          <a:xfrm>
            <a:off x="2959100" y="5335588"/>
            <a:ext cx="373063" cy="485775"/>
          </a:xfrm>
          <a:prstGeom prst="rect">
            <a:avLst/>
          </a:prstGeom>
          <a:noFill/>
          <a:ln w="12700">
            <a:noFill/>
            <a:miter lim="800000"/>
            <a:headEnd/>
            <a:tailEnd/>
          </a:ln>
          <a:effectLst/>
        </p:spPr>
        <p:txBody>
          <a:bodyPr wrap="none" lIns="90488" tIns="44450" rIns="90488" bIns="44450">
            <a:spAutoFit/>
          </a:bodyPr>
          <a:lstStyle/>
          <a:p>
            <a:r>
              <a:rPr lang="en-US" altLang="en-US" sz="2600" b="1">
                <a:solidFill>
                  <a:srgbClr val="000000"/>
                </a:solidFill>
              </a:rPr>
              <a:t>+</a:t>
            </a:r>
          </a:p>
        </p:txBody>
      </p:sp>
      <p:sp>
        <p:nvSpPr>
          <p:cNvPr id="55339" name="Rectangle 44"/>
          <p:cNvSpPr>
            <a:spLocks noChangeArrowheads="1"/>
          </p:cNvSpPr>
          <p:nvPr/>
        </p:nvSpPr>
        <p:spPr bwMode="auto">
          <a:xfrm>
            <a:off x="3973513" y="5335588"/>
            <a:ext cx="290512" cy="485775"/>
          </a:xfrm>
          <a:prstGeom prst="rect">
            <a:avLst/>
          </a:prstGeom>
          <a:noFill/>
          <a:ln w="12700">
            <a:noFill/>
            <a:miter lim="800000"/>
            <a:headEnd/>
            <a:tailEnd/>
          </a:ln>
          <a:effectLst/>
        </p:spPr>
        <p:txBody>
          <a:bodyPr wrap="none" lIns="90488" tIns="44450" rIns="90488" bIns="44450">
            <a:spAutoFit/>
          </a:bodyPr>
          <a:lstStyle/>
          <a:p>
            <a:r>
              <a:rPr lang="en-US" altLang="en-US" sz="2600" b="1">
                <a:solidFill>
                  <a:srgbClr val="000000"/>
                </a:solidFill>
              </a:rPr>
              <a:t>-</a:t>
            </a:r>
          </a:p>
        </p:txBody>
      </p:sp>
      <p:sp>
        <p:nvSpPr>
          <p:cNvPr id="55340" name="Rectangle 45"/>
          <p:cNvSpPr>
            <a:spLocks noChangeArrowheads="1"/>
          </p:cNvSpPr>
          <p:nvPr/>
        </p:nvSpPr>
        <p:spPr bwMode="auto">
          <a:xfrm>
            <a:off x="4902200" y="5335588"/>
            <a:ext cx="373063" cy="485775"/>
          </a:xfrm>
          <a:prstGeom prst="rect">
            <a:avLst/>
          </a:prstGeom>
          <a:noFill/>
          <a:ln w="12700">
            <a:noFill/>
            <a:miter lim="800000"/>
            <a:headEnd/>
            <a:tailEnd/>
          </a:ln>
          <a:effectLst/>
        </p:spPr>
        <p:txBody>
          <a:bodyPr wrap="none" lIns="90488" tIns="44450" rIns="90488" bIns="44450">
            <a:spAutoFit/>
          </a:bodyPr>
          <a:lstStyle/>
          <a:p>
            <a:r>
              <a:rPr lang="en-US" altLang="en-US" sz="2600" b="1">
                <a:solidFill>
                  <a:srgbClr val="000000"/>
                </a:solidFill>
              </a:rPr>
              <a:t>+</a:t>
            </a:r>
          </a:p>
        </p:txBody>
      </p:sp>
      <p:sp>
        <p:nvSpPr>
          <p:cNvPr id="55341" name="Rectangle 46"/>
          <p:cNvSpPr>
            <a:spLocks noChangeArrowheads="1"/>
          </p:cNvSpPr>
          <p:nvPr/>
        </p:nvSpPr>
        <p:spPr bwMode="auto">
          <a:xfrm>
            <a:off x="5915025" y="5335588"/>
            <a:ext cx="290513" cy="485775"/>
          </a:xfrm>
          <a:prstGeom prst="rect">
            <a:avLst/>
          </a:prstGeom>
          <a:noFill/>
          <a:ln w="12700">
            <a:noFill/>
            <a:miter lim="800000"/>
            <a:headEnd/>
            <a:tailEnd/>
          </a:ln>
          <a:effectLst/>
        </p:spPr>
        <p:txBody>
          <a:bodyPr wrap="none" lIns="90488" tIns="44450" rIns="90488" bIns="44450">
            <a:spAutoFit/>
          </a:bodyPr>
          <a:lstStyle/>
          <a:p>
            <a:r>
              <a:rPr lang="en-US" altLang="en-US" sz="2600" b="1">
                <a:solidFill>
                  <a:srgbClr val="000000"/>
                </a:solidFill>
              </a:rPr>
              <a:t>-</a:t>
            </a:r>
          </a:p>
        </p:txBody>
      </p:sp>
      <p:sp>
        <p:nvSpPr>
          <p:cNvPr id="55342" name="Rectangle 47"/>
          <p:cNvSpPr>
            <a:spLocks noChangeArrowheads="1"/>
          </p:cNvSpPr>
          <p:nvPr/>
        </p:nvSpPr>
        <p:spPr bwMode="auto">
          <a:xfrm>
            <a:off x="7675563" y="5335588"/>
            <a:ext cx="657225" cy="485775"/>
          </a:xfrm>
          <a:prstGeom prst="rect">
            <a:avLst/>
          </a:prstGeom>
          <a:solidFill>
            <a:schemeClr val="folHlink"/>
          </a:solidFill>
          <a:ln w="12700">
            <a:noFill/>
            <a:miter lim="800000"/>
            <a:headEnd/>
            <a:tailEnd/>
          </a:ln>
          <a:effectLst/>
        </p:spPr>
        <p:txBody>
          <a:bodyPr wrap="none" lIns="90488" tIns="44450" rIns="90488" bIns="44450">
            <a:spAutoFit/>
          </a:bodyPr>
          <a:lstStyle/>
          <a:p>
            <a:r>
              <a:rPr lang="en-US" altLang="en-US" sz="2600" b="1">
                <a:solidFill>
                  <a:srgbClr val="000000"/>
                </a:solidFill>
              </a:rPr>
              <a:t>NN</a:t>
            </a:r>
          </a:p>
        </p:txBody>
      </p:sp>
      <p:sp>
        <p:nvSpPr>
          <p:cNvPr id="55343" name="Line 48"/>
          <p:cNvSpPr>
            <a:spLocks noChangeShapeType="1"/>
          </p:cNvSpPr>
          <p:nvPr/>
        </p:nvSpPr>
        <p:spPr bwMode="auto">
          <a:xfrm>
            <a:off x="1130300" y="2670175"/>
            <a:ext cx="203200" cy="0"/>
          </a:xfrm>
          <a:prstGeom prst="line">
            <a:avLst/>
          </a:prstGeom>
          <a:noFill/>
          <a:ln w="25400">
            <a:solidFill>
              <a:schemeClr val="tx1"/>
            </a:solidFill>
            <a:round/>
            <a:headEnd/>
            <a:tailEnd/>
          </a:ln>
          <a:effectLst/>
        </p:spPr>
        <p:txBody>
          <a:bodyPr wrap="none" anchor="ctr"/>
          <a:lstStyle/>
          <a:p>
            <a:endParaRPr lang="en-US"/>
          </a:p>
        </p:txBody>
      </p:sp>
      <p:sp>
        <p:nvSpPr>
          <p:cNvPr id="55344" name="Line 49"/>
          <p:cNvSpPr>
            <a:spLocks noChangeShapeType="1"/>
          </p:cNvSpPr>
          <p:nvPr/>
        </p:nvSpPr>
        <p:spPr bwMode="auto">
          <a:xfrm>
            <a:off x="2120900" y="2670175"/>
            <a:ext cx="203200" cy="0"/>
          </a:xfrm>
          <a:prstGeom prst="line">
            <a:avLst/>
          </a:prstGeom>
          <a:noFill/>
          <a:ln w="25400">
            <a:solidFill>
              <a:schemeClr val="tx1"/>
            </a:solidFill>
            <a:round/>
            <a:headEnd/>
            <a:tailEnd/>
          </a:ln>
          <a:effectLst/>
        </p:spPr>
        <p:txBody>
          <a:bodyPr wrap="none" anchor="ctr"/>
          <a:lstStyle/>
          <a:p>
            <a:endParaRPr lang="en-US"/>
          </a:p>
        </p:txBody>
      </p:sp>
      <p:sp>
        <p:nvSpPr>
          <p:cNvPr id="55345" name="Line 50"/>
          <p:cNvSpPr>
            <a:spLocks noChangeShapeType="1"/>
          </p:cNvSpPr>
          <p:nvPr/>
        </p:nvSpPr>
        <p:spPr bwMode="auto">
          <a:xfrm>
            <a:off x="3035300" y="2670175"/>
            <a:ext cx="203200" cy="0"/>
          </a:xfrm>
          <a:prstGeom prst="line">
            <a:avLst/>
          </a:prstGeom>
          <a:noFill/>
          <a:ln w="25400">
            <a:solidFill>
              <a:schemeClr val="tx1"/>
            </a:solidFill>
            <a:round/>
            <a:headEnd/>
            <a:tailEnd/>
          </a:ln>
          <a:effectLst/>
        </p:spPr>
        <p:txBody>
          <a:bodyPr wrap="none" anchor="ctr"/>
          <a:lstStyle/>
          <a:p>
            <a:endParaRPr lang="en-US"/>
          </a:p>
        </p:txBody>
      </p:sp>
      <p:sp>
        <p:nvSpPr>
          <p:cNvPr id="55346" name="Line 51"/>
          <p:cNvSpPr>
            <a:spLocks noChangeShapeType="1"/>
          </p:cNvSpPr>
          <p:nvPr/>
        </p:nvSpPr>
        <p:spPr bwMode="auto">
          <a:xfrm>
            <a:off x="4025900" y="2670175"/>
            <a:ext cx="203200" cy="0"/>
          </a:xfrm>
          <a:prstGeom prst="line">
            <a:avLst/>
          </a:prstGeom>
          <a:noFill/>
          <a:ln w="25400">
            <a:solidFill>
              <a:schemeClr val="tx1"/>
            </a:solidFill>
            <a:round/>
            <a:headEnd/>
            <a:tailEnd/>
          </a:ln>
          <a:effectLst/>
        </p:spPr>
        <p:txBody>
          <a:bodyPr wrap="none" anchor="ctr"/>
          <a:lstStyle/>
          <a:p>
            <a:endParaRPr lang="en-US"/>
          </a:p>
        </p:txBody>
      </p:sp>
      <p:sp>
        <p:nvSpPr>
          <p:cNvPr id="55347" name="Line 52"/>
          <p:cNvSpPr>
            <a:spLocks noChangeShapeType="1"/>
          </p:cNvSpPr>
          <p:nvPr/>
        </p:nvSpPr>
        <p:spPr bwMode="auto">
          <a:xfrm>
            <a:off x="5016500" y="2670175"/>
            <a:ext cx="203200" cy="0"/>
          </a:xfrm>
          <a:prstGeom prst="line">
            <a:avLst/>
          </a:prstGeom>
          <a:noFill/>
          <a:ln w="25400">
            <a:solidFill>
              <a:schemeClr val="tx1"/>
            </a:solidFill>
            <a:round/>
            <a:headEnd/>
            <a:tailEnd/>
          </a:ln>
          <a:effectLst/>
        </p:spPr>
        <p:txBody>
          <a:bodyPr wrap="none" anchor="ctr"/>
          <a:lstStyle/>
          <a:p>
            <a:endParaRPr lang="en-US"/>
          </a:p>
        </p:txBody>
      </p:sp>
      <p:sp>
        <p:nvSpPr>
          <p:cNvPr id="55348" name="Line 53"/>
          <p:cNvSpPr>
            <a:spLocks noChangeShapeType="1"/>
          </p:cNvSpPr>
          <p:nvPr/>
        </p:nvSpPr>
        <p:spPr bwMode="auto">
          <a:xfrm>
            <a:off x="6007100" y="2670175"/>
            <a:ext cx="203200" cy="0"/>
          </a:xfrm>
          <a:prstGeom prst="line">
            <a:avLst/>
          </a:prstGeom>
          <a:noFill/>
          <a:ln w="25400">
            <a:solidFill>
              <a:schemeClr val="tx1"/>
            </a:solidFill>
            <a:round/>
            <a:headEnd/>
            <a:tailEnd/>
          </a:ln>
          <a:effectLst/>
        </p:spPr>
        <p:txBody>
          <a:bodyPr wrap="none" anchor="ctr"/>
          <a:lstStyle/>
          <a:p>
            <a:endParaRPr lang="en-US"/>
          </a:p>
        </p:txBody>
      </p:sp>
      <p:sp>
        <p:nvSpPr>
          <p:cNvPr id="55349" name="Line 54"/>
          <p:cNvSpPr>
            <a:spLocks noChangeShapeType="1"/>
          </p:cNvSpPr>
          <p:nvPr/>
        </p:nvSpPr>
        <p:spPr bwMode="auto">
          <a:xfrm>
            <a:off x="6845300" y="2670175"/>
            <a:ext cx="1574800" cy="0"/>
          </a:xfrm>
          <a:prstGeom prst="line">
            <a:avLst/>
          </a:prstGeom>
          <a:noFill/>
          <a:ln w="25400">
            <a:solidFill>
              <a:schemeClr val="tx1"/>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altLang="en-US" smtClean="0"/>
              <a:t>Multiple IRRs</a:t>
            </a:r>
          </a:p>
        </p:txBody>
      </p:sp>
      <p:sp>
        <p:nvSpPr>
          <p:cNvPr id="56322" name="Rectangle 3"/>
          <p:cNvSpPr>
            <a:spLocks noGrp="1" noChangeArrowheads="1"/>
          </p:cNvSpPr>
          <p:nvPr>
            <p:ph type="body" idx="1"/>
          </p:nvPr>
        </p:nvSpPr>
        <p:spPr/>
        <p:txBody>
          <a:bodyPr/>
          <a:lstStyle/>
          <a:p>
            <a:pPr eaLnBrk="1" hangingPunct="1">
              <a:buFont typeface="Wingdings" pitchFamily="2" charset="2"/>
              <a:buNone/>
            </a:pPr>
            <a:r>
              <a:rPr lang="en-US" altLang="en-US" sz="2600" smtClean="0"/>
              <a:t>	</a:t>
            </a:r>
            <a:r>
              <a:rPr lang="en-US" altLang="en-US" sz="2600" smtClean="0">
                <a:solidFill>
                  <a:schemeClr val="hlink"/>
                </a:solidFill>
              </a:rPr>
              <a:t>Suppose a company takes a machine on rent from a supplier for a period of 2 years with the understanding that the company will pay the rent of the machine of Rs.20 million at the end of 2 years when the machine will be returned.</a:t>
            </a:r>
            <a:r>
              <a:rPr lang="en-US" altLang="en-US" sz="2600" smtClean="0"/>
              <a:t> The company spends Rs.2 million to install the machine and earns Rs.10.5 million and Rs.10 million in the 1st and 2nd year respectively before returning the machine. What is the IRR of this investment?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p:txBody>
          <a:bodyPr/>
          <a:lstStyle/>
          <a:p>
            <a:pPr eaLnBrk="1" hangingPunct="1"/>
            <a:r>
              <a:rPr lang="en-US" altLang="en-US" smtClean="0"/>
              <a:t>Multiple IRRs</a:t>
            </a:r>
          </a:p>
        </p:txBody>
      </p:sp>
      <p:sp>
        <p:nvSpPr>
          <p:cNvPr id="57346" name="Rectangle 3"/>
          <p:cNvSpPr>
            <a:spLocks noGrp="1" noChangeArrowheads="1"/>
          </p:cNvSpPr>
          <p:nvPr>
            <p:ph type="body" idx="1"/>
          </p:nvPr>
        </p:nvSpPr>
        <p:spPr/>
        <p:txBody>
          <a:bodyPr/>
          <a:lstStyle/>
          <a:p>
            <a:pPr marL="609600" indent="-609600" eaLnBrk="1" hangingPunct="1">
              <a:lnSpc>
                <a:spcPct val="80000"/>
              </a:lnSpc>
              <a:buFont typeface="Wingdings" pitchFamily="2" charset="2"/>
              <a:buNone/>
            </a:pPr>
            <a:r>
              <a:rPr lang="en-US" altLang="en-US" sz="2600" smtClean="0"/>
              <a:t>The cash flows are as follows: </a:t>
            </a:r>
          </a:p>
          <a:p>
            <a:pPr marL="609600" indent="-609600" eaLnBrk="1" hangingPunct="1">
              <a:lnSpc>
                <a:spcPct val="80000"/>
              </a:lnSpc>
              <a:buFont typeface="Wingdings" pitchFamily="2" charset="2"/>
              <a:buNone/>
            </a:pPr>
            <a:r>
              <a:rPr lang="en-US" altLang="en-US" sz="2600" smtClean="0"/>
              <a:t>	</a:t>
            </a:r>
            <a:r>
              <a:rPr lang="en-US" altLang="en-US" sz="2600" u="sng" smtClean="0"/>
              <a:t>Time (Yrs)</a:t>
            </a:r>
            <a:r>
              <a:rPr lang="en-US" altLang="en-US" sz="2600" smtClean="0"/>
              <a:t>		</a:t>
            </a:r>
            <a:r>
              <a:rPr lang="en-US" altLang="en-US" sz="2600" u="sng" smtClean="0"/>
              <a:t>Amount</a:t>
            </a:r>
            <a:endParaRPr lang="en-US" altLang="en-US" sz="2600" smtClean="0"/>
          </a:p>
          <a:p>
            <a:pPr marL="609600" indent="-609600" eaLnBrk="1" hangingPunct="1">
              <a:lnSpc>
                <a:spcPct val="80000"/>
              </a:lnSpc>
              <a:buFont typeface="Wingdings" pitchFamily="2" charset="2"/>
              <a:buNone/>
            </a:pPr>
            <a:r>
              <a:rPr lang="en-US" altLang="en-US" sz="2600" smtClean="0"/>
              <a:t>	   0		- Rs.2 million</a:t>
            </a:r>
          </a:p>
          <a:p>
            <a:pPr marL="609600" indent="-609600" eaLnBrk="1" hangingPunct="1">
              <a:lnSpc>
                <a:spcPct val="80000"/>
              </a:lnSpc>
              <a:buFont typeface="Wingdings" pitchFamily="2" charset="2"/>
              <a:buNone/>
            </a:pPr>
            <a:r>
              <a:rPr lang="en-US" altLang="en-US" sz="2600" smtClean="0"/>
              <a:t>	   1		+ Rs.10.5 million</a:t>
            </a:r>
          </a:p>
          <a:p>
            <a:pPr marL="609600" indent="-609600" eaLnBrk="1" hangingPunct="1">
              <a:lnSpc>
                <a:spcPct val="80000"/>
              </a:lnSpc>
              <a:buFont typeface="Wingdings" pitchFamily="2" charset="2"/>
              <a:buNone/>
            </a:pPr>
            <a:r>
              <a:rPr lang="en-US" altLang="en-US" sz="2600" smtClean="0"/>
              <a:t>	   2		– Rs.10 million   [ -20+10 ]</a:t>
            </a:r>
          </a:p>
          <a:p>
            <a:pPr marL="609600" indent="-609600" eaLnBrk="1" hangingPunct="1">
              <a:lnSpc>
                <a:spcPct val="80000"/>
              </a:lnSpc>
              <a:buFont typeface="Wingdings" pitchFamily="2" charset="2"/>
              <a:buNone/>
            </a:pPr>
            <a:r>
              <a:rPr lang="en-US" altLang="en-US" sz="2600" smtClean="0"/>
              <a:t>So, the IRR of the investment can be calculated by</a:t>
            </a:r>
          </a:p>
          <a:p>
            <a:pPr marL="609600" indent="-609600" eaLnBrk="1" hangingPunct="1">
              <a:lnSpc>
                <a:spcPct val="80000"/>
              </a:lnSpc>
              <a:buFont typeface="Wingdings" pitchFamily="2" charset="2"/>
              <a:buNone/>
            </a:pPr>
            <a:r>
              <a:rPr lang="en-US" altLang="en-US" sz="2600" smtClean="0"/>
              <a:t>solving the equation,</a:t>
            </a:r>
          </a:p>
          <a:p>
            <a:pPr marL="609600" indent="-609600" eaLnBrk="1" hangingPunct="1">
              <a:lnSpc>
                <a:spcPct val="80000"/>
              </a:lnSpc>
              <a:buFont typeface="Wingdings" pitchFamily="2" charset="2"/>
              <a:buNone/>
            </a:pPr>
            <a:r>
              <a:rPr lang="en-US" altLang="en-US" sz="2600" smtClean="0"/>
              <a:t>- 2 + 10.5/(1+k) -10/(1+k)^2 = 0</a:t>
            </a:r>
          </a:p>
          <a:p>
            <a:pPr marL="609600" indent="-609600" eaLnBrk="1" hangingPunct="1">
              <a:lnSpc>
                <a:spcPct val="80000"/>
              </a:lnSpc>
              <a:buFont typeface="Wingdings" pitchFamily="2" charset="2"/>
              <a:buNone/>
            </a:pPr>
            <a:r>
              <a:rPr lang="en-US" altLang="en-US" sz="2600" smtClean="0"/>
              <a:t>Solving we get,</a:t>
            </a:r>
          </a:p>
          <a:p>
            <a:pPr marL="609600" indent="-609600" eaLnBrk="1" hangingPunct="1">
              <a:lnSpc>
                <a:spcPct val="80000"/>
              </a:lnSpc>
              <a:buFont typeface="Wingdings" pitchFamily="2" charset="2"/>
              <a:buNone/>
            </a:pPr>
            <a:r>
              <a:rPr lang="en-US" altLang="en-US" sz="2600" smtClean="0"/>
              <a:t>	K = 25% and also 300%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altLang="en-US" smtClean="0"/>
              <a:t>Multiple IRRs</a:t>
            </a:r>
          </a:p>
        </p:txBody>
      </p:sp>
      <p:graphicFrame>
        <p:nvGraphicFramePr>
          <p:cNvPr id="58370" name="Object 3"/>
          <p:cNvGraphicFramePr>
            <a:graphicFrameLocks noChangeAspect="1"/>
          </p:cNvGraphicFramePr>
          <p:nvPr>
            <p:ph idx="1"/>
          </p:nvPr>
        </p:nvGraphicFramePr>
        <p:xfrm>
          <a:off x="1676400" y="2592388"/>
          <a:ext cx="5791200" cy="3127375"/>
        </p:xfrm>
        <a:graphic>
          <a:graphicData uri="http://schemas.openxmlformats.org/presentationml/2006/ole">
            <p:oleObj spid="_x0000_s58370" name="Worksheet" r:id="rId3" imgW="0" imgH="0" progId="Excel.Sheet.8">
              <p:embed/>
            </p:oleObj>
          </a:graphicData>
        </a:graphic>
      </p:graphicFrame>
      <p:sp>
        <p:nvSpPr>
          <p:cNvPr id="58371" name="Text Box 4"/>
          <p:cNvSpPr txBox="1">
            <a:spLocks noChangeArrowheads="1"/>
          </p:cNvSpPr>
          <p:nvPr/>
        </p:nvSpPr>
        <p:spPr bwMode="auto">
          <a:xfrm>
            <a:off x="2422525" y="1692275"/>
            <a:ext cx="2397125" cy="579438"/>
          </a:xfrm>
          <a:prstGeom prst="rect">
            <a:avLst/>
          </a:prstGeom>
          <a:noFill/>
          <a:ln w="9525">
            <a:noFill/>
            <a:miter lim="800000"/>
            <a:headEnd/>
            <a:tailEnd/>
          </a:ln>
          <a:effectLst/>
        </p:spPr>
        <p:txBody>
          <a:bodyPr wrap="none">
            <a:spAutoFit/>
          </a:bodyPr>
          <a:lstStyle/>
          <a:p>
            <a:r>
              <a:rPr lang="en-US" altLang="en-US" sz="3200" u="sng"/>
              <a:t>NPV  Profile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p:txBody>
          <a:bodyPr/>
          <a:lstStyle/>
          <a:p>
            <a:pPr eaLnBrk="1" hangingPunct="1"/>
            <a:r>
              <a:rPr lang="en-US" altLang="en-US" smtClean="0"/>
              <a:t>Multiple IRRs</a:t>
            </a:r>
          </a:p>
        </p:txBody>
      </p:sp>
      <p:sp>
        <p:nvSpPr>
          <p:cNvPr id="59394" name="Rectangle 3"/>
          <p:cNvSpPr>
            <a:spLocks noGrp="1" noChangeArrowheads="1"/>
          </p:cNvSpPr>
          <p:nvPr>
            <p:ph type="body" idx="1"/>
          </p:nvPr>
        </p:nvSpPr>
        <p:spPr/>
        <p:txBody>
          <a:bodyPr/>
          <a:lstStyle/>
          <a:p>
            <a:pPr eaLnBrk="1" hangingPunct="1"/>
            <a:r>
              <a:rPr lang="en-US" altLang="en-US" smtClean="0"/>
              <a:t>Now, we are in a dilemma - which IRR is correct?</a:t>
            </a:r>
          </a:p>
          <a:p>
            <a:pPr eaLnBrk="1" hangingPunct="1"/>
            <a:r>
              <a:rPr lang="en-US" altLang="en-US" smtClean="0">
                <a:solidFill>
                  <a:schemeClr val="hlink"/>
                </a:solidFill>
              </a:rPr>
              <a:t>In some cases there may even be number of feasible IRRs.</a:t>
            </a:r>
          </a:p>
          <a:p>
            <a:pPr eaLnBrk="1" hangingPunct="1"/>
            <a:r>
              <a:rPr lang="en-US" altLang="en-US" smtClean="0"/>
              <a:t>In all such cases, the NPV rule should be applied.</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pPr eaLnBrk="1" hangingPunct="1"/>
            <a:r>
              <a:rPr lang="en-US" altLang="en-US" sz="3800" smtClean="0"/>
              <a:t>Modified Internal Rate of Return (MIRR) </a:t>
            </a:r>
          </a:p>
        </p:txBody>
      </p:sp>
      <p:sp>
        <p:nvSpPr>
          <p:cNvPr id="60418" name="Rectangle 3"/>
          <p:cNvSpPr>
            <a:spLocks noGrp="1" noChangeArrowheads="1"/>
          </p:cNvSpPr>
          <p:nvPr>
            <p:ph type="body" idx="1"/>
          </p:nvPr>
        </p:nvSpPr>
        <p:spPr/>
        <p:txBody>
          <a:bodyPr/>
          <a:lstStyle/>
          <a:p>
            <a:pPr eaLnBrk="1" hangingPunct="1">
              <a:lnSpc>
                <a:spcPct val="90000"/>
              </a:lnSpc>
            </a:pPr>
            <a:r>
              <a:rPr lang="en-US" altLang="en-US" sz="2600" smtClean="0">
                <a:solidFill>
                  <a:schemeClr val="hlink"/>
                </a:solidFill>
              </a:rPr>
              <a:t>Modified Rate of Return (MIRR) is the rate of return from an investment when the reinvestment rate of intermediate cash flows is assumed at the rate of the cost of capital. </a:t>
            </a:r>
          </a:p>
          <a:p>
            <a:pPr eaLnBrk="1" hangingPunct="1">
              <a:lnSpc>
                <a:spcPct val="90000"/>
              </a:lnSpc>
            </a:pPr>
            <a:r>
              <a:rPr lang="en-US" altLang="en-US" sz="2600" smtClean="0"/>
              <a:t>The PV of all cash outflows are calculated using cost of capital as the discount rate. Then the terminal values of all cash inflows are calculated using the rate of cost of capital. Finally the sum of the PV of cash outflows and the sum of the terminal values of cash inflows are equated to calculate the MIRR.</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p:txBody>
          <a:bodyPr/>
          <a:lstStyle/>
          <a:p>
            <a:pPr marL="838200" indent="-838200" eaLnBrk="1" hangingPunct="1"/>
            <a:r>
              <a:rPr lang="en-US" altLang="en-US" smtClean="0"/>
              <a:t>Profitability Index (PI)</a:t>
            </a:r>
          </a:p>
        </p:txBody>
      </p:sp>
      <p:sp>
        <p:nvSpPr>
          <p:cNvPr id="61442" name="Rectangle 3"/>
          <p:cNvSpPr>
            <a:spLocks noGrp="1" noChangeArrowheads="1"/>
          </p:cNvSpPr>
          <p:nvPr>
            <p:ph type="body" idx="1"/>
          </p:nvPr>
        </p:nvSpPr>
        <p:spPr/>
        <p:txBody>
          <a:bodyPr/>
          <a:lstStyle/>
          <a:p>
            <a:pPr eaLnBrk="1" hangingPunct="1">
              <a:lnSpc>
                <a:spcPct val="90000"/>
              </a:lnSpc>
            </a:pPr>
            <a:r>
              <a:rPr lang="en-US" altLang="en-US" smtClean="0">
                <a:solidFill>
                  <a:schemeClr val="hlink"/>
                </a:solidFill>
              </a:rPr>
              <a:t>Profitability Index (PI) is defined as:</a:t>
            </a:r>
          </a:p>
          <a:p>
            <a:pPr eaLnBrk="1" hangingPunct="1">
              <a:lnSpc>
                <a:spcPct val="90000"/>
              </a:lnSpc>
              <a:buFont typeface="Wingdings" pitchFamily="2" charset="2"/>
              <a:buNone/>
            </a:pPr>
            <a:r>
              <a:rPr lang="en-US" altLang="en-US" smtClean="0">
                <a:solidFill>
                  <a:schemeClr val="hlink"/>
                </a:solidFill>
              </a:rPr>
              <a:t>	PI = PV (cash inflows subsequent to initial investment) / Initial investment</a:t>
            </a:r>
          </a:p>
          <a:p>
            <a:pPr eaLnBrk="1" hangingPunct="1">
              <a:lnSpc>
                <a:spcPct val="90000"/>
              </a:lnSpc>
            </a:pPr>
            <a:r>
              <a:rPr lang="en-US" altLang="en-US" smtClean="0"/>
              <a:t>An investment is acceptable only if the PI is greater than 1.0. </a:t>
            </a:r>
          </a:p>
          <a:p>
            <a:pPr eaLnBrk="1" hangingPunct="1">
              <a:lnSpc>
                <a:spcPct val="90000"/>
              </a:lnSpc>
            </a:pPr>
            <a:r>
              <a:rPr lang="en-US" altLang="en-US" smtClean="0">
                <a:solidFill>
                  <a:schemeClr val="hlink"/>
                </a:solidFill>
              </a:rPr>
              <a:t>The PI decision rule is a variant of the NPV decision rule.</a:t>
            </a:r>
          </a:p>
          <a:p>
            <a:pPr eaLnBrk="1" hangingPunct="1">
              <a:lnSpc>
                <a:spcPct val="90000"/>
              </a:lnSpc>
            </a:pPr>
            <a:r>
              <a:rPr lang="en-US" altLang="en-US" smtClean="0"/>
              <a:t>PI method is very useful for capital rationing.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p:txBody>
          <a:bodyPr/>
          <a:lstStyle/>
          <a:p>
            <a:pPr marL="838200" indent="-838200" eaLnBrk="1" hangingPunct="1"/>
            <a:r>
              <a:rPr lang="en-US" altLang="en-US" smtClean="0"/>
              <a:t>Capital Rationing </a:t>
            </a:r>
          </a:p>
        </p:txBody>
      </p:sp>
      <p:sp>
        <p:nvSpPr>
          <p:cNvPr id="62466" name="Rectangle 3"/>
          <p:cNvSpPr>
            <a:spLocks noGrp="1" noChangeArrowheads="1"/>
          </p:cNvSpPr>
          <p:nvPr>
            <p:ph type="body" idx="1"/>
          </p:nvPr>
        </p:nvSpPr>
        <p:spPr/>
        <p:txBody>
          <a:bodyPr/>
          <a:lstStyle/>
          <a:p>
            <a:pPr eaLnBrk="1" hangingPunct="1">
              <a:lnSpc>
                <a:spcPct val="90000"/>
              </a:lnSpc>
            </a:pPr>
            <a:r>
              <a:rPr lang="en-US" altLang="en-US" smtClean="0"/>
              <a:t>Capital rationing is undertaken when a company has many positive NPV projects but not enough funds to take up all of them. </a:t>
            </a:r>
          </a:p>
          <a:p>
            <a:pPr eaLnBrk="1" hangingPunct="1">
              <a:lnSpc>
                <a:spcPct val="90000"/>
              </a:lnSpc>
            </a:pPr>
            <a:r>
              <a:rPr lang="en-US" altLang="en-US" smtClean="0"/>
              <a:t>This can be solved by linear programming but if the number of projects is small, then all possible sets of projects can be checked and the set which provides the highest NPV can be selected.</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p:txBody>
          <a:bodyPr/>
          <a:lstStyle/>
          <a:p>
            <a:pPr marL="838200" indent="-838200" eaLnBrk="1" hangingPunct="1"/>
            <a:r>
              <a:rPr lang="en-US" altLang="en-US" smtClean="0"/>
              <a:t>Capital Rationing </a:t>
            </a:r>
          </a:p>
        </p:txBody>
      </p:sp>
      <p:sp>
        <p:nvSpPr>
          <p:cNvPr id="63490"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altLang="en-US" sz="2100" smtClean="0"/>
              <a:t>Suppose, a company has five projects with investment, </a:t>
            </a:r>
          </a:p>
          <a:p>
            <a:pPr eaLnBrk="1" hangingPunct="1">
              <a:lnSpc>
                <a:spcPct val="90000"/>
              </a:lnSpc>
              <a:buFont typeface="Wingdings" pitchFamily="2" charset="2"/>
              <a:buNone/>
            </a:pPr>
            <a:r>
              <a:rPr lang="en-US" altLang="en-US" sz="2100" smtClean="0"/>
              <a:t>NPV and PI as follows: -</a:t>
            </a:r>
            <a:endParaRPr lang="en-US" altLang="en-US" sz="2100" u="sng" smtClean="0"/>
          </a:p>
          <a:p>
            <a:pPr eaLnBrk="1" hangingPunct="1">
              <a:lnSpc>
                <a:spcPct val="90000"/>
              </a:lnSpc>
              <a:buFont typeface="Wingdings" pitchFamily="2" charset="2"/>
              <a:buNone/>
            </a:pPr>
            <a:r>
              <a:rPr lang="en-US" altLang="en-US" sz="2100" u="sng" smtClean="0">
                <a:solidFill>
                  <a:schemeClr val="hlink"/>
                </a:solidFill>
              </a:rPr>
              <a:t>Project</a:t>
            </a:r>
            <a:r>
              <a:rPr lang="en-US" altLang="en-US" sz="2100" smtClean="0">
                <a:solidFill>
                  <a:schemeClr val="hlink"/>
                </a:solidFill>
              </a:rPr>
              <a:t>	</a:t>
            </a:r>
            <a:r>
              <a:rPr lang="en-US" altLang="en-US" sz="2100" u="sng" smtClean="0">
                <a:solidFill>
                  <a:schemeClr val="hlink"/>
                </a:solidFill>
              </a:rPr>
              <a:t>Investment</a:t>
            </a:r>
            <a:r>
              <a:rPr lang="en-US" altLang="en-US" sz="2100" smtClean="0">
                <a:solidFill>
                  <a:schemeClr val="hlink"/>
                </a:solidFill>
              </a:rPr>
              <a:t>		            </a:t>
            </a:r>
            <a:r>
              <a:rPr lang="en-US" altLang="en-US" sz="2100" u="sng" smtClean="0">
                <a:solidFill>
                  <a:schemeClr val="hlink"/>
                </a:solidFill>
              </a:rPr>
              <a:t>NPV</a:t>
            </a:r>
            <a:r>
              <a:rPr lang="en-US" altLang="en-US" sz="2100" smtClean="0">
                <a:solidFill>
                  <a:schemeClr val="hlink"/>
                </a:solidFill>
              </a:rPr>
              <a:t>		 </a:t>
            </a:r>
            <a:r>
              <a:rPr lang="en-US" altLang="en-US" sz="2100" u="sng" smtClean="0">
                <a:solidFill>
                  <a:schemeClr val="hlink"/>
                </a:solidFill>
              </a:rPr>
              <a:t>PI</a:t>
            </a:r>
            <a:r>
              <a:rPr lang="en-US" altLang="en-US" sz="2100" smtClean="0">
                <a:solidFill>
                  <a:schemeClr val="hlink"/>
                </a:solidFill>
              </a:rPr>
              <a:t> </a:t>
            </a:r>
          </a:p>
          <a:p>
            <a:pPr eaLnBrk="1" hangingPunct="1">
              <a:lnSpc>
                <a:spcPct val="90000"/>
              </a:lnSpc>
              <a:buFont typeface="Wingdings" pitchFamily="2" charset="2"/>
              <a:buNone/>
            </a:pPr>
            <a:r>
              <a:rPr lang="en-US" altLang="en-US" sz="2100" smtClean="0">
                <a:solidFill>
                  <a:schemeClr val="hlink"/>
                </a:solidFill>
              </a:rPr>
              <a:t>   1		Rs.100, 000		Rs.10, 000	1.1</a:t>
            </a:r>
          </a:p>
          <a:p>
            <a:pPr eaLnBrk="1" hangingPunct="1">
              <a:lnSpc>
                <a:spcPct val="90000"/>
              </a:lnSpc>
              <a:buFont typeface="Wingdings" pitchFamily="2" charset="2"/>
              <a:buNone/>
            </a:pPr>
            <a:r>
              <a:rPr lang="en-US" altLang="en-US" sz="2100" smtClean="0">
                <a:solidFill>
                  <a:schemeClr val="hlink"/>
                </a:solidFill>
              </a:rPr>
              <a:t>   2		Rs.100, 000		Rs.25, 000	1.25</a:t>
            </a:r>
          </a:p>
          <a:p>
            <a:pPr eaLnBrk="1" hangingPunct="1">
              <a:lnSpc>
                <a:spcPct val="90000"/>
              </a:lnSpc>
              <a:buFont typeface="Wingdings" pitchFamily="2" charset="2"/>
              <a:buNone/>
            </a:pPr>
            <a:r>
              <a:rPr lang="en-US" altLang="en-US" sz="2100" smtClean="0">
                <a:solidFill>
                  <a:schemeClr val="hlink"/>
                </a:solidFill>
              </a:rPr>
              <a:t>   3		Rs.200, 000		Rs.30, 000	1.15</a:t>
            </a:r>
          </a:p>
          <a:p>
            <a:pPr eaLnBrk="1" hangingPunct="1">
              <a:lnSpc>
                <a:spcPct val="90000"/>
              </a:lnSpc>
              <a:buFont typeface="Wingdings" pitchFamily="2" charset="2"/>
              <a:buNone/>
            </a:pPr>
            <a:r>
              <a:rPr lang="en-US" altLang="en-US" sz="2100" smtClean="0">
                <a:solidFill>
                  <a:schemeClr val="hlink"/>
                </a:solidFill>
              </a:rPr>
              <a:t>   4		Rs.200, 000		Rs.10, 000	0.95</a:t>
            </a:r>
          </a:p>
          <a:p>
            <a:pPr eaLnBrk="1" hangingPunct="1">
              <a:lnSpc>
                <a:spcPct val="90000"/>
              </a:lnSpc>
              <a:buFont typeface="Wingdings" pitchFamily="2" charset="2"/>
              <a:buNone/>
            </a:pPr>
            <a:r>
              <a:rPr lang="en-US" altLang="en-US" sz="2100" smtClean="0">
                <a:solidFill>
                  <a:schemeClr val="hlink"/>
                </a:solidFill>
              </a:rPr>
              <a:t>   5		Rs.300, 000		Rs.15, 000	1.05</a:t>
            </a:r>
          </a:p>
          <a:p>
            <a:pPr eaLnBrk="1" hangingPunct="1">
              <a:lnSpc>
                <a:spcPct val="90000"/>
              </a:lnSpc>
              <a:buFont typeface="Wingdings" pitchFamily="2" charset="2"/>
              <a:buNone/>
            </a:pPr>
            <a:r>
              <a:rPr lang="en-US" altLang="en-US" sz="2100" smtClean="0"/>
              <a:t>Suppose, the company has Rs.400, 000 for investment.</a:t>
            </a:r>
          </a:p>
          <a:p>
            <a:pPr eaLnBrk="1" hangingPunct="1">
              <a:lnSpc>
                <a:spcPct val="90000"/>
              </a:lnSpc>
              <a:buFont typeface="Wingdings" pitchFamily="2" charset="2"/>
              <a:buNone/>
            </a:pPr>
            <a:r>
              <a:rPr lang="en-US" altLang="en-US" sz="2100" smtClean="0"/>
              <a:t>Then, which projects are to be selected?</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pPr marL="838200" indent="-838200" eaLnBrk="1" hangingPunct="1"/>
            <a:r>
              <a:rPr lang="en-US" altLang="en-US" smtClean="0"/>
              <a:t>Capital Rationing </a:t>
            </a:r>
          </a:p>
        </p:txBody>
      </p:sp>
      <p:sp>
        <p:nvSpPr>
          <p:cNvPr id="64514" name="Rectangle 3"/>
          <p:cNvSpPr>
            <a:spLocks noGrp="1" noChangeArrowheads="1"/>
          </p:cNvSpPr>
          <p:nvPr>
            <p:ph type="body" idx="1"/>
          </p:nvPr>
        </p:nvSpPr>
        <p:spPr/>
        <p:txBody>
          <a:bodyPr/>
          <a:lstStyle/>
          <a:p>
            <a:pPr eaLnBrk="1" hangingPunct="1">
              <a:lnSpc>
                <a:spcPct val="90000"/>
              </a:lnSpc>
            </a:pPr>
            <a:r>
              <a:rPr lang="en-US" altLang="en-US" sz="2100" smtClean="0">
                <a:solidFill>
                  <a:schemeClr val="hlink"/>
                </a:solidFill>
              </a:rPr>
              <a:t>The project 4 need not be considered because PI &lt; 1.0 and has negative NPV. In terms of ranking</a:t>
            </a:r>
            <a:r>
              <a:rPr lang="en-US" altLang="en-US" sz="2100" u="sng" smtClean="0">
                <a:solidFill>
                  <a:schemeClr val="hlink"/>
                </a:solidFill>
              </a:rPr>
              <a:t>,</a:t>
            </a:r>
            <a:r>
              <a:rPr lang="en-US" altLang="en-US" sz="2100" smtClean="0">
                <a:solidFill>
                  <a:schemeClr val="hlink"/>
                </a:solidFill>
              </a:rPr>
              <a:t> the project 2 is most profitable (highest PI) and the projects 3, 1 and 5 are attractive in that order.</a:t>
            </a:r>
          </a:p>
          <a:p>
            <a:pPr eaLnBrk="1" hangingPunct="1">
              <a:lnSpc>
                <a:spcPct val="90000"/>
              </a:lnSpc>
            </a:pPr>
            <a:r>
              <a:rPr lang="en-US" altLang="en-US" sz="2100" smtClean="0"/>
              <a:t>Now,  since  investible  fund  is  Rs.400, 000,  the  possible  selection  could be (2 and 5), (1 and 5) and (1, 2 and 3). All these would require Rs.400, 000 of investment. </a:t>
            </a:r>
          </a:p>
          <a:p>
            <a:pPr eaLnBrk="1" hangingPunct="1">
              <a:lnSpc>
                <a:spcPct val="90000"/>
              </a:lnSpc>
            </a:pPr>
            <a:r>
              <a:rPr lang="en-US" altLang="en-US" sz="2100" smtClean="0">
                <a:solidFill>
                  <a:schemeClr val="hlink"/>
                </a:solidFill>
              </a:rPr>
              <a:t>The net NPVs of these sets are Rs.40,000, Rs.35,000 and Rs.65,000 respectively. </a:t>
            </a:r>
          </a:p>
          <a:p>
            <a:pPr eaLnBrk="1" hangingPunct="1">
              <a:lnSpc>
                <a:spcPct val="90000"/>
              </a:lnSpc>
            </a:pPr>
            <a:r>
              <a:rPr lang="en-US" altLang="en-US" sz="2100" smtClean="0"/>
              <a:t>The final selection is the projects 1, 2 and 3 since this set of projects would maximize the NPV.</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457200" y="493713"/>
            <a:ext cx="8229600" cy="434975"/>
          </a:xfrm>
        </p:spPr>
        <p:txBody>
          <a:bodyPr/>
          <a:lstStyle/>
          <a:p>
            <a:pPr eaLnBrk="1" hangingPunct="1"/>
            <a:r>
              <a:rPr lang="en-US" altLang="en-US" sz="3800" smtClean="0"/>
              <a:t>Financial Appraisal Tools</a:t>
            </a:r>
          </a:p>
        </p:txBody>
      </p:sp>
      <p:sp>
        <p:nvSpPr>
          <p:cNvPr id="19458" name="Rectangle 3"/>
          <p:cNvSpPr>
            <a:spLocks noGrp="1" noChangeArrowheads="1"/>
          </p:cNvSpPr>
          <p:nvPr>
            <p:ph type="body" idx="1"/>
          </p:nvPr>
        </p:nvSpPr>
        <p:spPr/>
        <p:txBody>
          <a:bodyPr/>
          <a:lstStyle/>
          <a:p>
            <a:pPr eaLnBrk="1" hangingPunct="1"/>
            <a:r>
              <a:rPr lang="en-US" altLang="en-US" smtClean="0"/>
              <a:t>Accounting rate of Return.</a:t>
            </a:r>
          </a:p>
          <a:p>
            <a:pPr eaLnBrk="1" hangingPunct="1"/>
            <a:r>
              <a:rPr lang="en-US" altLang="en-US" smtClean="0"/>
              <a:t>Payback Method.</a:t>
            </a:r>
          </a:p>
          <a:p>
            <a:pPr eaLnBrk="1" hangingPunct="1"/>
            <a:r>
              <a:rPr lang="en-US" altLang="en-US" smtClean="0"/>
              <a:t>Discounted Payback Method.</a:t>
            </a:r>
          </a:p>
          <a:p>
            <a:pPr eaLnBrk="1" hangingPunct="1"/>
            <a:r>
              <a:rPr lang="en-US" altLang="en-US" smtClean="0"/>
              <a:t>NPV.</a:t>
            </a:r>
          </a:p>
          <a:p>
            <a:pPr eaLnBrk="1" hangingPunct="1"/>
            <a:r>
              <a:rPr lang="en-US" altLang="en-US" smtClean="0"/>
              <a:t>IRR</a:t>
            </a:r>
          </a:p>
          <a:p>
            <a:pPr lvl="1" eaLnBrk="1" hangingPunct="1"/>
            <a:r>
              <a:rPr lang="en-US" altLang="en-US" smtClean="0"/>
              <a:t>Project IRR</a:t>
            </a:r>
          </a:p>
          <a:p>
            <a:pPr lvl="1" eaLnBrk="1" hangingPunct="1"/>
            <a:r>
              <a:rPr lang="en-US" altLang="en-US" smtClean="0"/>
              <a:t>Equity IRR</a:t>
            </a:r>
          </a:p>
          <a:p>
            <a:pPr eaLnBrk="1" hangingPunct="1"/>
            <a:r>
              <a:rPr lang="en-US" altLang="en-US" smtClean="0"/>
              <a:t>Profitability Index.</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noChangeArrowheads="1"/>
          </p:cNvSpPr>
          <p:nvPr>
            <p:ph type="title"/>
          </p:nvPr>
        </p:nvSpPr>
        <p:spPr/>
        <p:txBody>
          <a:bodyPr/>
          <a:lstStyle/>
          <a:p>
            <a:r>
              <a:rPr lang="en-US" altLang="en-US" smtClean="0"/>
              <a:t>NPV Vs. IRR: Example</a:t>
            </a:r>
          </a:p>
        </p:txBody>
      </p:sp>
      <p:pic>
        <p:nvPicPr>
          <p:cNvPr id="65538" name="Content Placeholder 3"/>
          <p:cNvPicPr>
            <a:picLocks noGrp="1" noChangeAspect="1" noChangeArrowheads="1"/>
          </p:cNvPicPr>
          <p:nvPr>
            <p:ph idx="1"/>
          </p:nvPr>
        </p:nvPicPr>
        <p:blipFill>
          <a:blip r:embed="rId2"/>
          <a:srcRect/>
          <a:stretch>
            <a:fillRect/>
          </a:stretch>
        </p:blipFill>
        <p:spPr>
          <a:xfrm>
            <a:off x="990600" y="2209800"/>
            <a:ext cx="7813675" cy="1600200"/>
          </a:xfr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ctrTitle"/>
          </p:nvPr>
        </p:nvSpPr>
        <p:spPr>
          <a:xfrm>
            <a:off x="685800" y="2130425"/>
            <a:ext cx="7772400" cy="1470025"/>
          </a:xfrm>
        </p:spPr>
        <p:txBody>
          <a:bodyPr anchor="ctr"/>
          <a:lstStyle/>
          <a:p>
            <a:r>
              <a:rPr lang="en-US" altLang="en-US" sz="4400" smtClean="0"/>
              <a:t>Issues in Capital Budgeting</a:t>
            </a:r>
          </a:p>
        </p:txBody>
      </p:sp>
      <p:sp>
        <p:nvSpPr>
          <p:cNvPr id="66562" name="Rectangle 3"/>
          <p:cNvSpPr>
            <a:spLocks noGrp="1" noChangeArrowheads="1"/>
          </p:cNvSpPr>
          <p:nvPr>
            <p:ph type="subTitle" idx="1"/>
          </p:nvPr>
        </p:nvSpPr>
        <p:spPr>
          <a:xfrm>
            <a:off x="1371600" y="3886200"/>
            <a:ext cx="6400800" cy="1752600"/>
          </a:xfrm>
        </p:spPr>
        <p:txBody>
          <a:bodyPr/>
          <a:lstStyle/>
          <a:p>
            <a:r>
              <a:rPr lang="en-US" altLang="en-US" sz="3200" smtClean="0"/>
              <a:t>Handling uncertainties and Risks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p:txBody>
          <a:bodyPr/>
          <a:lstStyle/>
          <a:p>
            <a:r>
              <a:rPr lang="en-US" altLang="en-US" smtClean="0"/>
              <a:t>Issues in Capital Budgeting</a:t>
            </a:r>
          </a:p>
        </p:txBody>
      </p:sp>
      <p:sp>
        <p:nvSpPr>
          <p:cNvPr id="67586" name="Rectangle 3"/>
          <p:cNvSpPr>
            <a:spLocks noGrp="1" noChangeArrowheads="1"/>
          </p:cNvSpPr>
          <p:nvPr>
            <p:ph type="body" idx="1"/>
          </p:nvPr>
        </p:nvSpPr>
        <p:spPr/>
        <p:txBody>
          <a:bodyPr/>
          <a:lstStyle/>
          <a:p>
            <a:r>
              <a:rPr lang="en-US" altLang="en-US" smtClean="0"/>
              <a:t>How to handle inflation?</a:t>
            </a:r>
          </a:p>
          <a:p>
            <a:r>
              <a:rPr lang="en-US" altLang="en-US" smtClean="0"/>
              <a:t>Assets with unequal life.</a:t>
            </a:r>
          </a:p>
          <a:p>
            <a:r>
              <a:rPr lang="en-US" altLang="en-US" smtClean="0"/>
              <a:t>Tax shield on losses</a:t>
            </a:r>
          </a:p>
          <a:p>
            <a:r>
              <a:rPr lang="en-US" altLang="en-US" smtClean="0"/>
              <a:t>Modified IRR</a:t>
            </a:r>
          </a:p>
          <a:p>
            <a:r>
              <a:rPr lang="en-US" altLang="en-US" smtClean="0"/>
              <a:t>Lease decisions- How to calculate incremental cash flows?</a:t>
            </a:r>
          </a:p>
          <a:p>
            <a:r>
              <a:rPr lang="en-US" altLang="en-US" smtClean="0"/>
              <a:t>How to handle risks and uncertainties?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a:xfrm>
            <a:off x="762000" y="76200"/>
            <a:ext cx="8229600" cy="1143000"/>
          </a:xfrm>
        </p:spPr>
        <p:txBody>
          <a:bodyPr/>
          <a:lstStyle/>
          <a:p>
            <a:pPr>
              <a:spcAft>
                <a:spcPts val="650"/>
              </a:spcAft>
            </a:pPr>
            <a:r>
              <a:rPr lang="en-US" altLang="en-US" sz="4600" smtClean="0"/>
              <a:t>Investments of Unequal Lives</a:t>
            </a:r>
          </a:p>
        </p:txBody>
      </p:sp>
      <p:sp>
        <p:nvSpPr>
          <p:cNvPr id="4099" name="Rectangle 3"/>
          <p:cNvSpPr>
            <a:spLocks noGrp="1" noChangeArrowheads="1"/>
          </p:cNvSpPr>
          <p:nvPr>
            <p:ph type="body" idx="1"/>
          </p:nvPr>
        </p:nvSpPr>
        <p:spPr>
          <a:xfrm>
            <a:off x="762000" y="1143000"/>
            <a:ext cx="8229600" cy="4525963"/>
          </a:xfrm>
        </p:spPr>
        <p:txBody>
          <a:bodyPr/>
          <a:lstStyle/>
          <a:p>
            <a:pPr>
              <a:lnSpc>
                <a:spcPct val="90000"/>
              </a:lnSpc>
            </a:pPr>
            <a:r>
              <a:rPr lang="en-US" altLang="en-US" sz="2800" smtClean="0"/>
              <a:t>There are times when application of the NPV rule can lead to the wrong decision. Consider a factory that must have an air cleaner that is mandated by law. There are two choices:</a:t>
            </a:r>
          </a:p>
          <a:p>
            <a:pPr lvl="1">
              <a:lnSpc>
                <a:spcPct val="90000"/>
              </a:lnSpc>
            </a:pPr>
            <a:r>
              <a:rPr lang="en-US" altLang="en-US" smtClean="0"/>
              <a:t>The “Cadillac cleaner” costs $4,000 today, has annual operating costs of $100, and lasts 10 years.</a:t>
            </a:r>
          </a:p>
          <a:p>
            <a:pPr lvl="1">
              <a:lnSpc>
                <a:spcPct val="90000"/>
              </a:lnSpc>
            </a:pPr>
            <a:r>
              <a:rPr lang="en-US" altLang="en-US" smtClean="0"/>
              <a:t>The “Cheapskate cleaner” costs $1,000 today, has annual operating costs of $500, and lasts 5 years.</a:t>
            </a:r>
          </a:p>
          <a:p>
            <a:pPr>
              <a:lnSpc>
                <a:spcPct val="90000"/>
              </a:lnSpc>
            </a:pPr>
            <a:r>
              <a:rPr lang="en-US" altLang="en-US" sz="2800" smtClean="0"/>
              <a:t>Assuming a 10% discount rate, which one should we choose?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1000"/>
                                        <p:tgtEl>
                                          <p:spTgt spid="4099">
                                            <p:txEl>
                                              <p:pRg st="0" end="0"/>
                                            </p:txEl>
                                          </p:spTgt>
                                        </p:tgtEl>
                                      </p:cBhvr>
                                    </p:animEffect>
                                    <p:anim calcmode="lin" valueType="num">
                                      <p:cBhvr>
                                        <p:cTn id="8" dur="1000" fill="hold"/>
                                        <p:tgtEl>
                                          <p:spTgt spid="409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09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1000"/>
                                        <p:tgtEl>
                                          <p:spTgt spid="4099">
                                            <p:txEl>
                                              <p:pRg st="1" end="1"/>
                                            </p:txEl>
                                          </p:spTgt>
                                        </p:tgtEl>
                                      </p:cBhvr>
                                    </p:animEffect>
                                    <p:anim calcmode="lin" valueType="num">
                                      <p:cBhvr>
                                        <p:cTn id="13" dur="1000" fill="hold"/>
                                        <p:tgtEl>
                                          <p:spTgt spid="409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09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1000"/>
                                        <p:tgtEl>
                                          <p:spTgt spid="4099">
                                            <p:txEl>
                                              <p:pRg st="2" end="2"/>
                                            </p:txEl>
                                          </p:spTgt>
                                        </p:tgtEl>
                                      </p:cBhvr>
                                    </p:animEffect>
                                    <p:anim calcmode="lin" valueType="num">
                                      <p:cBhvr>
                                        <p:cTn id="18" dur="1000" fill="hold"/>
                                        <p:tgtEl>
                                          <p:spTgt spid="409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09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4099">
                                            <p:txEl>
                                              <p:pRg st="3" end="3"/>
                                            </p:txEl>
                                          </p:spTgt>
                                        </p:tgtEl>
                                        <p:attrNameLst>
                                          <p:attrName>style.visibility</p:attrName>
                                        </p:attrNameLst>
                                      </p:cBhvr>
                                      <p:to>
                                        <p:strVal val="visible"/>
                                      </p:to>
                                    </p:set>
                                    <p:animEffect transition="in" filter="fade">
                                      <p:cBhvr>
                                        <p:cTn id="24" dur="1000"/>
                                        <p:tgtEl>
                                          <p:spTgt spid="4099">
                                            <p:txEl>
                                              <p:pRg st="3" end="3"/>
                                            </p:txEl>
                                          </p:spTgt>
                                        </p:tgtEl>
                                      </p:cBhvr>
                                    </p:animEffect>
                                    <p:anim calcmode="lin" valueType="num">
                                      <p:cBhvr>
                                        <p:cTn id="25" dur="1000" fill="hold"/>
                                        <p:tgtEl>
                                          <p:spTgt spid="4099">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409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p:txBody>
          <a:bodyPr/>
          <a:lstStyle/>
          <a:p>
            <a:r>
              <a:rPr lang="en-US" altLang="en-US" smtClean="0"/>
              <a:t>Investments of Unequal Lives</a:t>
            </a:r>
          </a:p>
        </p:txBody>
      </p:sp>
      <p:sp>
        <p:nvSpPr>
          <p:cNvPr id="5123" name="Rectangle 3"/>
          <p:cNvSpPr>
            <a:spLocks noGrp="1" noChangeArrowheads="1"/>
          </p:cNvSpPr>
          <p:nvPr>
            <p:ph type="body" idx="1"/>
          </p:nvPr>
        </p:nvSpPr>
        <p:spPr>
          <a:xfrm>
            <a:off x="914400" y="5867400"/>
            <a:ext cx="8534400" cy="685800"/>
          </a:xfrm>
        </p:spPr>
        <p:txBody>
          <a:bodyPr/>
          <a:lstStyle/>
          <a:p>
            <a:pPr>
              <a:buFontTx/>
              <a:buNone/>
            </a:pPr>
            <a:r>
              <a:rPr lang="en-US" altLang="en-US" sz="2400" smtClean="0"/>
              <a:t>At first glance, the Cheapskate cleaner has a higher NPV.</a:t>
            </a:r>
          </a:p>
        </p:txBody>
      </p:sp>
      <p:sp>
        <p:nvSpPr>
          <p:cNvPr id="5124" name="Text Box 4"/>
          <p:cNvSpPr txBox="1">
            <a:spLocks noChangeArrowheads="1"/>
          </p:cNvSpPr>
          <p:nvPr/>
        </p:nvSpPr>
        <p:spPr bwMode="auto">
          <a:xfrm>
            <a:off x="2209800" y="3581400"/>
            <a:ext cx="914400"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altLang="en-US" sz="2800">
                <a:solidFill>
                  <a:srgbClr val="644A1A"/>
                </a:solidFill>
                <a:latin typeface="Times New Roman" pitchFamily="18" charset="0"/>
                <a:cs typeface="Times New Roman" pitchFamily="18" charset="0"/>
              </a:rPr>
              <a:t>10</a:t>
            </a:r>
            <a:endParaRPr lang="en-US" altLang="en-US" sz="2800">
              <a:solidFill>
                <a:srgbClr val="644A1A"/>
              </a:solidFill>
              <a:latin typeface="Times New Roman" pitchFamily="18" charset="0"/>
            </a:endParaRPr>
          </a:p>
        </p:txBody>
      </p:sp>
      <p:sp>
        <p:nvSpPr>
          <p:cNvPr id="5125" name="Text Box 5"/>
          <p:cNvSpPr txBox="1">
            <a:spLocks noChangeArrowheads="1"/>
          </p:cNvSpPr>
          <p:nvPr/>
        </p:nvSpPr>
        <p:spPr bwMode="auto">
          <a:xfrm>
            <a:off x="2209800" y="2781300"/>
            <a:ext cx="914400"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altLang="en-US" sz="2400">
                <a:solidFill>
                  <a:srgbClr val="644A1A"/>
                </a:solidFill>
                <a:latin typeface="Times New Roman" pitchFamily="18" charset="0"/>
              </a:rPr>
              <a:t>–</a:t>
            </a:r>
            <a:r>
              <a:rPr lang="en-US" altLang="en-US" sz="2800">
                <a:solidFill>
                  <a:srgbClr val="644A1A"/>
                </a:solidFill>
                <a:latin typeface="Times New Roman" pitchFamily="18" charset="0"/>
                <a:cs typeface="Times New Roman" pitchFamily="18" charset="0"/>
              </a:rPr>
              <a:t>100</a:t>
            </a:r>
          </a:p>
        </p:txBody>
      </p:sp>
      <p:sp>
        <p:nvSpPr>
          <p:cNvPr id="5126" name="Text Box 6"/>
          <p:cNvSpPr txBox="1">
            <a:spLocks noChangeArrowheads="1"/>
          </p:cNvSpPr>
          <p:nvPr/>
        </p:nvSpPr>
        <p:spPr bwMode="auto">
          <a:xfrm>
            <a:off x="2209800" y="5181600"/>
            <a:ext cx="16764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altLang="en-US" sz="2400">
                <a:solidFill>
                  <a:srgbClr val="644A1A"/>
                </a:solidFill>
                <a:latin typeface="Times New Roman" pitchFamily="18" charset="0"/>
              </a:rPr>
              <a:t>–4,614.46</a:t>
            </a:r>
            <a:endParaRPr lang="en-US" altLang="en-US" sz="2800">
              <a:solidFill>
                <a:srgbClr val="FF0000"/>
              </a:solidFill>
              <a:latin typeface="Times New Roman" pitchFamily="18" charset="0"/>
            </a:endParaRPr>
          </a:p>
        </p:txBody>
      </p:sp>
      <p:sp>
        <p:nvSpPr>
          <p:cNvPr id="5127" name="Text Box 7"/>
          <p:cNvSpPr txBox="1">
            <a:spLocks noChangeArrowheads="1"/>
          </p:cNvSpPr>
          <p:nvPr/>
        </p:nvSpPr>
        <p:spPr bwMode="auto">
          <a:xfrm>
            <a:off x="2209800" y="1981200"/>
            <a:ext cx="1447800"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altLang="en-US">
                <a:solidFill>
                  <a:srgbClr val="644A1A"/>
                </a:solidFill>
                <a:latin typeface="Times New Roman" pitchFamily="18" charset="0"/>
              </a:rPr>
              <a:t>–</a:t>
            </a:r>
            <a:r>
              <a:rPr lang="en-US" altLang="en-US">
                <a:latin typeface="Times New Roman" pitchFamily="18" charset="0"/>
              </a:rPr>
              <a:t> </a:t>
            </a:r>
            <a:r>
              <a:rPr lang="en-US" altLang="en-US" sz="2800">
                <a:solidFill>
                  <a:srgbClr val="644A1A"/>
                </a:solidFill>
                <a:latin typeface="Times New Roman" pitchFamily="18" charset="0"/>
                <a:cs typeface="Times New Roman" pitchFamily="18" charset="0"/>
              </a:rPr>
              <a:t>4,000</a:t>
            </a:r>
          </a:p>
        </p:txBody>
      </p:sp>
      <p:grpSp>
        <p:nvGrpSpPr>
          <p:cNvPr id="5128" name="Group 8"/>
          <p:cNvGrpSpPr>
            <a:grpSpLocks/>
          </p:cNvGrpSpPr>
          <p:nvPr/>
        </p:nvGrpSpPr>
        <p:grpSpPr bwMode="auto">
          <a:xfrm>
            <a:off x="914400" y="1981200"/>
            <a:ext cx="914400" cy="3670300"/>
            <a:chOff x="576" y="1584"/>
            <a:chExt cx="576" cy="2312"/>
          </a:xfrm>
        </p:grpSpPr>
        <p:sp>
          <p:nvSpPr>
            <p:cNvPr id="69656" name="Text Box 9"/>
            <p:cNvSpPr txBox="1">
              <a:spLocks noChangeArrowheads="1"/>
            </p:cNvSpPr>
            <p:nvPr/>
          </p:nvSpPr>
          <p:spPr bwMode="auto">
            <a:xfrm>
              <a:off x="576" y="2088"/>
              <a:ext cx="576" cy="296"/>
            </a:xfrm>
            <a:prstGeom prst="rect">
              <a:avLst/>
            </a:prstGeom>
            <a:gradFill rotWithShape="1">
              <a:gsLst>
                <a:gs pos="0">
                  <a:srgbClr val="993300"/>
                </a:gs>
                <a:gs pos="50000">
                  <a:srgbClr val="CC6600"/>
                </a:gs>
                <a:gs pos="100000">
                  <a:srgbClr val="993300"/>
                </a:gs>
              </a:gsLst>
              <a:lin ang="5400000" scaled="1"/>
            </a:gradFill>
            <a:ln w="12700" cap="sq">
              <a:solidFill>
                <a:srgbClr val="800000"/>
              </a:solidFill>
              <a:miter lim="800000"/>
              <a:headEnd type="none" w="sm" len="sm"/>
              <a:tailEnd type="none" w="sm" len="sm"/>
            </a:ln>
            <a:effectLst/>
          </p:spPr>
          <p:txBody>
            <a:bodyPr>
              <a:spAutoFit/>
            </a:bodyPr>
            <a:lstStyle/>
            <a:p>
              <a:pPr algn="ctr">
                <a:spcBef>
                  <a:spcPct val="50000"/>
                </a:spcBef>
              </a:pPr>
              <a:r>
                <a:rPr lang="en-US" altLang="en-US" sz="2400">
                  <a:solidFill>
                    <a:schemeClr val="accent1"/>
                  </a:solidFill>
                  <a:latin typeface="Times New Roman" pitchFamily="18" charset="0"/>
                </a:rPr>
                <a:t>CF1</a:t>
              </a:r>
            </a:p>
          </p:txBody>
        </p:sp>
        <p:sp>
          <p:nvSpPr>
            <p:cNvPr id="69657" name="Text Box 10"/>
            <p:cNvSpPr txBox="1">
              <a:spLocks noChangeArrowheads="1"/>
            </p:cNvSpPr>
            <p:nvPr/>
          </p:nvSpPr>
          <p:spPr bwMode="auto">
            <a:xfrm>
              <a:off x="576" y="2592"/>
              <a:ext cx="576" cy="296"/>
            </a:xfrm>
            <a:prstGeom prst="rect">
              <a:avLst/>
            </a:prstGeom>
            <a:gradFill rotWithShape="1">
              <a:gsLst>
                <a:gs pos="0">
                  <a:srgbClr val="993300"/>
                </a:gs>
                <a:gs pos="50000">
                  <a:srgbClr val="CC6600"/>
                </a:gs>
                <a:gs pos="100000">
                  <a:srgbClr val="993300"/>
                </a:gs>
              </a:gsLst>
              <a:lin ang="5400000" scaled="1"/>
            </a:gradFill>
            <a:ln w="12700" cap="sq">
              <a:solidFill>
                <a:srgbClr val="800000"/>
              </a:solidFill>
              <a:miter lim="800000"/>
              <a:headEnd type="none" w="sm" len="sm"/>
              <a:tailEnd type="none" w="sm" len="sm"/>
            </a:ln>
            <a:effectLst/>
          </p:spPr>
          <p:txBody>
            <a:bodyPr>
              <a:spAutoFit/>
            </a:bodyPr>
            <a:lstStyle/>
            <a:p>
              <a:pPr algn="ctr">
                <a:spcBef>
                  <a:spcPct val="50000"/>
                </a:spcBef>
              </a:pPr>
              <a:r>
                <a:rPr lang="en-US" altLang="en-US" sz="2400">
                  <a:solidFill>
                    <a:schemeClr val="accent1"/>
                  </a:solidFill>
                  <a:latin typeface="Times New Roman" pitchFamily="18" charset="0"/>
                </a:rPr>
                <a:t>F1</a:t>
              </a:r>
            </a:p>
          </p:txBody>
        </p:sp>
        <p:sp>
          <p:nvSpPr>
            <p:cNvPr id="69658" name="Text Box 11"/>
            <p:cNvSpPr txBox="1">
              <a:spLocks noChangeArrowheads="1"/>
            </p:cNvSpPr>
            <p:nvPr/>
          </p:nvSpPr>
          <p:spPr bwMode="auto">
            <a:xfrm>
              <a:off x="576" y="1584"/>
              <a:ext cx="576" cy="296"/>
            </a:xfrm>
            <a:prstGeom prst="rect">
              <a:avLst/>
            </a:prstGeom>
            <a:gradFill rotWithShape="1">
              <a:gsLst>
                <a:gs pos="0">
                  <a:srgbClr val="993300"/>
                </a:gs>
                <a:gs pos="50000">
                  <a:srgbClr val="CC6600"/>
                </a:gs>
                <a:gs pos="100000">
                  <a:srgbClr val="993300"/>
                </a:gs>
              </a:gsLst>
              <a:lin ang="5400000" scaled="1"/>
            </a:gradFill>
            <a:ln w="12700" cap="sq">
              <a:solidFill>
                <a:srgbClr val="800000"/>
              </a:solidFill>
              <a:miter lim="800000"/>
              <a:headEnd type="none" w="sm" len="sm"/>
              <a:tailEnd type="none" w="sm" len="sm"/>
            </a:ln>
            <a:effectLst/>
          </p:spPr>
          <p:txBody>
            <a:bodyPr>
              <a:spAutoFit/>
            </a:bodyPr>
            <a:lstStyle/>
            <a:p>
              <a:pPr algn="ctr">
                <a:spcBef>
                  <a:spcPct val="50000"/>
                </a:spcBef>
              </a:pPr>
              <a:r>
                <a:rPr lang="en-US" altLang="en-US" sz="2400">
                  <a:solidFill>
                    <a:schemeClr val="accent1"/>
                  </a:solidFill>
                  <a:latin typeface="Times New Roman" pitchFamily="18" charset="0"/>
                </a:rPr>
                <a:t>CF0</a:t>
              </a:r>
            </a:p>
          </p:txBody>
        </p:sp>
        <p:sp>
          <p:nvSpPr>
            <p:cNvPr id="69659" name="Text Box 12"/>
            <p:cNvSpPr txBox="1">
              <a:spLocks noChangeArrowheads="1"/>
            </p:cNvSpPr>
            <p:nvPr/>
          </p:nvSpPr>
          <p:spPr bwMode="auto">
            <a:xfrm>
              <a:off x="576" y="3096"/>
              <a:ext cx="576" cy="296"/>
            </a:xfrm>
            <a:prstGeom prst="rect">
              <a:avLst/>
            </a:prstGeom>
            <a:gradFill rotWithShape="1">
              <a:gsLst>
                <a:gs pos="0">
                  <a:srgbClr val="993300"/>
                </a:gs>
                <a:gs pos="50000">
                  <a:srgbClr val="CC6600"/>
                </a:gs>
                <a:gs pos="100000">
                  <a:srgbClr val="993300"/>
                </a:gs>
              </a:gsLst>
              <a:lin ang="5400000" scaled="1"/>
            </a:gradFill>
            <a:ln w="12700" cap="sq">
              <a:solidFill>
                <a:srgbClr val="800000"/>
              </a:solidFill>
              <a:miter lim="800000"/>
              <a:headEnd type="none" w="sm" len="sm"/>
              <a:tailEnd type="none" w="sm" len="sm"/>
            </a:ln>
            <a:effectLst/>
          </p:spPr>
          <p:txBody>
            <a:bodyPr>
              <a:spAutoFit/>
            </a:bodyPr>
            <a:lstStyle/>
            <a:p>
              <a:pPr algn="ctr">
                <a:spcBef>
                  <a:spcPct val="50000"/>
                </a:spcBef>
              </a:pPr>
              <a:r>
                <a:rPr lang="en-US" altLang="en-US" sz="2400">
                  <a:solidFill>
                    <a:schemeClr val="accent1"/>
                  </a:solidFill>
                  <a:latin typeface="Times New Roman" pitchFamily="18" charset="0"/>
                </a:rPr>
                <a:t>I</a:t>
              </a:r>
            </a:p>
          </p:txBody>
        </p:sp>
        <p:sp>
          <p:nvSpPr>
            <p:cNvPr id="69660" name="Text Box 13"/>
            <p:cNvSpPr txBox="1">
              <a:spLocks noChangeArrowheads="1"/>
            </p:cNvSpPr>
            <p:nvPr/>
          </p:nvSpPr>
          <p:spPr bwMode="auto">
            <a:xfrm>
              <a:off x="576" y="3600"/>
              <a:ext cx="576" cy="296"/>
            </a:xfrm>
            <a:prstGeom prst="rect">
              <a:avLst/>
            </a:prstGeom>
            <a:gradFill rotWithShape="1">
              <a:gsLst>
                <a:gs pos="0">
                  <a:srgbClr val="993300"/>
                </a:gs>
                <a:gs pos="50000">
                  <a:srgbClr val="CC6600"/>
                </a:gs>
                <a:gs pos="100000">
                  <a:srgbClr val="993300"/>
                </a:gs>
              </a:gsLst>
              <a:lin ang="5400000" scaled="1"/>
            </a:gradFill>
            <a:ln w="12700" cap="sq">
              <a:solidFill>
                <a:srgbClr val="800000"/>
              </a:solidFill>
              <a:miter lim="800000"/>
              <a:headEnd type="none" w="sm" len="sm"/>
              <a:tailEnd type="none" w="sm" len="sm"/>
            </a:ln>
            <a:effectLst/>
          </p:spPr>
          <p:txBody>
            <a:bodyPr>
              <a:spAutoFit/>
            </a:bodyPr>
            <a:lstStyle/>
            <a:p>
              <a:pPr algn="ctr">
                <a:spcBef>
                  <a:spcPct val="50000"/>
                </a:spcBef>
              </a:pPr>
              <a:r>
                <a:rPr lang="en-US" altLang="en-US" sz="2400">
                  <a:solidFill>
                    <a:schemeClr val="accent1"/>
                  </a:solidFill>
                  <a:latin typeface="Times New Roman" pitchFamily="18" charset="0"/>
                </a:rPr>
                <a:t>NPV</a:t>
              </a:r>
            </a:p>
          </p:txBody>
        </p:sp>
      </p:grpSp>
      <p:sp>
        <p:nvSpPr>
          <p:cNvPr id="5134" name="Text Box 14"/>
          <p:cNvSpPr txBox="1">
            <a:spLocks noChangeArrowheads="1"/>
          </p:cNvSpPr>
          <p:nvPr/>
        </p:nvSpPr>
        <p:spPr bwMode="auto">
          <a:xfrm>
            <a:off x="2209800" y="4357688"/>
            <a:ext cx="914400" cy="519112"/>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altLang="en-US" sz="2800">
                <a:solidFill>
                  <a:srgbClr val="644A1A"/>
                </a:solidFill>
                <a:latin typeface="Times New Roman" pitchFamily="18" charset="0"/>
                <a:cs typeface="Times New Roman" pitchFamily="18" charset="0"/>
              </a:rPr>
              <a:t>10</a:t>
            </a:r>
            <a:endParaRPr lang="en-US" altLang="en-US" sz="2800">
              <a:solidFill>
                <a:srgbClr val="644A1A"/>
              </a:solidFill>
              <a:latin typeface="Times New Roman" pitchFamily="18" charset="0"/>
            </a:endParaRPr>
          </a:p>
        </p:txBody>
      </p:sp>
      <p:sp>
        <p:nvSpPr>
          <p:cNvPr id="5135" name="Text Box 15"/>
          <p:cNvSpPr txBox="1">
            <a:spLocks noChangeArrowheads="1"/>
          </p:cNvSpPr>
          <p:nvPr/>
        </p:nvSpPr>
        <p:spPr bwMode="auto">
          <a:xfrm>
            <a:off x="6553200" y="3581400"/>
            <a:ext cx="914400"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altLang="en-US" sz="2800">
                <a:solidFill>
                  <a:srgbClr val="644A1A"/>
                </a:solidFill>
                <a:latin typeface="Times New Roman" pitchFamily="18" charset="0"/>
                <a:cs typeface="Times New Roman" pitchFamily="18" charset="0"/>
              </a:rPr>
              <a:t>5</a:t>
            </a:r>
            <a:endParaRPr lang="en-US" altLang="en-US" sz="2800">
              <a:solidFill>
                <a:srgbClr val="644A1A"/>
              </a:solidFill>
              <a:latin typeface="Times New Roman" pitchFamily="18" charset="0"/>
            </a:endParaRPr>
          </a:p>
        </p:txBody>
      </p:sp>
      <p:sp>
        <p:nvSpPr>
          <p:cNvPr id="5136" name="Text Box 16"/>
          <p:cNvSpPr txBox="1">
            <a:spLocks noChangeArrowheads="1"/>
          </p:cNvSpPr>
          <p:nvPr/>
        </p:nvSpPr>
        <p:spPr bwMode="auto">
          <a:xfrm>
            <a:off x="6553200" y="2781300"/>
            <a:ext cx="914400"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altLang="en-US" sz="2800">
                <a:solidFill>
                  <a:srgbClr val="644A1A"/>
                </a:solidFill>
                <a:latin typeface="Times New Roman" pitchFamily="18" charset="0"/>
                <a:cs typeface="Times New Roman" pitchFamily="18" charset="0"/>
              </a:rPr>
              <a:t>–500</a:t>
            </a:r>
          </a:p>
        </p:txBody>
      </p:sp>
      <p:sp>
        <p:nvSpPr>
          <p:cNvPr id="5137" name="Text Box 17"/>
          <p:cNvSpPr txBox="1">
            <a:spLocks noChangeArrowheads="1"/>
          </p:cNvSpPr>
          <p:nvPr/>
        </p:nvSpPr>
        <p:spPr bwMode="auto">
          <a:xfrm>
            <a:off x="6553200" y="5181600"/>
            <a:ext cx="16764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altLang="en-US" sz="2400">
                <a:solidFill>
                  <a:srgbClr val="644A1A"/>
                </a:solidFill>
                <a:latin typeface="Times New Roman" pitchFamily="18" charset="0"/>
              </a:rPr>
              <a:t>–2,895.39</a:t>
            </a:r>
            <a:endParaRPr lang="en-US" altLang="en-US" sz="2800">
              <a:solidFill>
                <a:srgbClr val="FF0000"/>
              </a:solidFill>
              <a:latin typeface="Times New Roman" pitchFamily="18" charset="0"/>
            </a:endParaRPr>
          </a:p>
        </p:txBody>
      </p:sp>
      <p:sp>
        <p:nvSpPr>
          <p:cNvPr id="5138" name="Text Box 18"/>
          <p:cNvSpPr txBox="1">
            <a:spLocks noChangeArrowheads="1"/>
          </p:cNvSpPr>
          <p:nvPr/>
        </p:nvSpPr>
        <p:spPr bwMode="auto">
          <a:xfrm>
            <a:off x="6553200" y="1981200"/>
            <a:ext cx="1447800"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altLang="en-US" sz="2800">
                <a:solidFill>
                  <a:srgbClr val="644A1A"/>
                </a:solidFill>
                <a:latin typeface="Times New Roman" pitchFamily="18" charset="0"/>
                <a:cs typeface="Times New Roman" pitchFamily="18" charset="0"/>
              </a:rPr>
              <a:t>–1,000</a:t>
            </a:r>
          </a:p>
        </p:txBody>
      </p:sp>
      <p:grpSp>
        <p:nvGrpSpPr>
          <p:cNvPr id="5139" name="Group 19"/>
          <p:cNvGrpSpPr>
            <a:grpSpLocks/>
          </p:cNvGrpSpPr>
          <p:nvPr/>
        </p:nvGrpSpPr>
        <p:grpSpPr bwMode="auto">
          <a:xfrm>
            <a:off x="5257800" y="1981200"/>
            <a:ext cx="914400" cy="3670300"/>
            <a:chOff x="576" y="1584"/>
            <a:chExt cx="576" cy="2312"/>
          </a:xfrm>
        </p:grpSpPr>
        <p:sp>
          <p:nvSpPr>
            <p:cNvPr id="69651" name="Text Box 20"/>
            <p:cNvSpPr txBox="1">
              <a:spLocks noChangeArrowheads="1"/>
            </p:cNvSpPr>
            <p:nvPr/>
          </p:nvSpPr>
          <p:spPr bwMode="auto">
            <a:xfrm>
              <a:off x="576" y="2088"/>
              <a:ext cx="576" cy="296"/>
            </a:xfrm>
            <a:prstGeom prst="rect">
              <a:avLst/>
            </a:prstGeom>
            <a:gradFill rotWithShape="1">
              <a:gsLst>
                <a:gs pos="0">
                  <a:srgbClr val="993300"/>
                </a:gs>
                <a:gs pos="50000">
                  <a:srgbClr val="CC6600"/>
                </a:gs>
                <a:gs pos="100000">
                  <a:srgbClr val="993300"/>
                </a:gs>
              </a:gsLst>
              <a:lin ang="5400000" scaled="1"/>
            </a:gradFill>
            <a:ln w="12700" cap="sq">
              <a:solidFill>
                <a:srgbClr val="800000"/>
              </a:solidFill>
              <a:miter lim="800000"/>
              <a:headEnd type="none" w="sm" len="sm"/>
              <a:tailEnd type="none" w="sm" len="sm"/>
            </a:ln>
            <a:effectLst/>
          </p:spPr>
          <p:txBody>
            <a:bodyPr>
              <a:spAutoFit/>
            </a:bodyPr>
            <a:lstStyle/>
            <a:p>
              <a:pPr algn="ctr">
                <a:spcBef>
                  <a:spcPct val="50000"/>
                </a:spcBef>
              </a:pPr>
              <a:r>
                <a:rPr lang="en-US" altLang="en-US" sz="2400">
                  <a:solidFill>
                    <a:schemeClr val="accent1"/>
                  </a:solidFill>
                  <a:latin typeface="Times New Roman" pitchFamily="18" charset="0"/>
                </a:rPr>
                <a:t>CF1</a:t>
              </a:r>
            </a:p>
          </p:txBody>
        </p:sp>
        <p:sp>
          <p:nvSpPr>
            <p:cNvPr id="69652" name="Text Box 21"/>
            <p:cNvSpPr txBox="1">
              <a:spLocks noChangeArrowheads="1"/>
            </p:cNvSpPr>
            <p:nvPr/>
          </p:nvSpPr>
          <p:spPr bwMode="auto">
            <a:xfrm>
              <a:off x="576" y="2592"/>
              <a:ext cx="576" cy="296"/>
            </a:xfrm>
            <a:prstGeom prst="rect">
              <a:avLst/>
            </a:prstGeom>
            <a:gradFill rotWithShape="1">
              <a:gsLst>
                <a:gs pos="0">
                  <a:srgbClr val="993300"/>
                </a:gs>
                <a:gs pos="50000">
                  <a:srgbClr val="CC6600"/>
                </a:gs>
                <a:gs pos="100000">
                  <a:srgbClr val="993300"/>
                </a:gs>
              </a:gsLst>
              <a:lin ang="5400000" scaled="1"/>
            </a:gradFill>
            <a:ln w="12700" cap="sq">
              <a:solidFill>
                <a:srgbClr val="800000"/>
              </a:solidFill>
              <a:miter lim="800000"/>
              <a:headEnd type="none" w="sm" len="sm"/>
              <a:tailEnd type="none" w="sm" len="sm"/>
            </a:ln>
            <a:effectLst/>
          </p:spPr>
          <p:txBody>
            <a:bodyPr>
              <a:spAutoFit/>
            </a:bodyPr>
            <a:lstStyle/>
            <a:p>
              <a:pPr algn="ctr">
                <a:spcBef>
                  <a:spcPct val="50000"/>
                </a:spcBef>
              </a:pPr>
              <a:r>
                <a:rPr lang="en-US" altLang="en-US" sz="2400">
                  <a:solidFill>
                    <a:schemeClr val="accent1"/>
                  </a:solidFill>
                  <a:latin typeface="Times New Roman" pitchFamily="18" charset="0"/>
                </a:rPr>
                <a:t>F1</a:t>
              </a:r>
            </a:p>
          </p:txBody>
        </p:sp>
        <p:sp>
          <p:nvSpPr>
            <p:cNvPr id="69653" name="Text Box 22"/>
            <p:cNvSpPr txBox="1">
              <a:spLocks noChangeArrowheads="1"/>
            </p:cNvSpPr>
            <p:nvPr/>
          </p:nvSpPr>
          <p:spPr bwMode="auto">
            <a:xfrm>
              <a:off x="576" y="1584"/>
              <a:ext cx="576" cy="296"/>
            </a:xfrm>
            <a:prstGeom prst="rect">
              <a:avLst/>
            </a:prstGeom>
            <a:gradFill rotWithShape="1">
              <a:gsLst>
                <a:gs pos="0">
                  <a:srgbClr val="993300"/>
                </a:gs>
                <a:gs pos="50000">
                  <a:srgbClr val="CC6600"/>
                </a:gs>
                <a:gs pos="100000">
                  <a:srgbClr val="993300"/>
                </a:gs>
              </a:gsLst>
              <a:lin ang="5400000" scaled="1"/>
            </a:gradFill>
            <a:ln w="12700" cap="sq">
              <a:solidFill>
                <a:srgbClr val="800000"/>
              </a:solidFill>
              <a:miter lim="800000"/>
              <a:headEnd type="none" w="sm" len="sm"/>
              <a:tailEnd type="none" w="sm" len="sm"/>
            </a:ln>
            <a:effectLst/>
          </p:spPr>
          <p:txBody>
            <a:bodyPr>
              <a:spAutoFit/>
            </a:bodyPr>
            <a:lstStyle/>
            <a:p>
              <a:pPr algn="ctr">
                <a:spcBef>
                  <a:spcPct val="50000"/>
                </a:spcBef>
              </a:pPr>
              <a:r>
                <a:rPr lang="en-US" altLang="en-US" sz="2400">
                  <a:solidFill>
                    <a:schemeClr val="accent1"/>
                  </a:solidFill>
                  <a:latin typeface="Times New Roman" pitchFamily="18" charset="0"/>
                </a:rPr>
                <a:t>CF0</a:t>
              </a:r>
            </a:p>
          </p:txBody>
        </p:sp>
        <p:sp>
          <p:nvSpPr>
            <p:cNvPr id="69654" name="Text Box 23"/>
            <p:cNvSpPr txBox="1">
              <a:spLocks noChangeArrowheads="1"/>
            </p:cNvSpPr>
            <p:nvPr/>
          </p:nvSpPr>
          <p:spPr bwMode="auto">
            <a:xfrm>
              <a:off x="576" y="3096"/>
              <a:ext cx="576" cy="296"/>
            </a:xfrm>
            <a:prstGeom prst="rect">
              <a:avLst/>
            </a:prstGeom>
            <a:gradFill rotWithShape="1">
              <a:gsLst>
                <a:gs pos="0">
                  <a:srgbClr val="993300"/>
                </a:gs>
                <a:gs pos="50000">
                  <a:srgbClr val="CC6600"/>
                </a:gs>
                <a:gs pos="100000">
                  <a:srgbClr val="993300"/>
                </a:gs>
              </a:gsLst>
              <a:lin ang="5400000" scaled="1"/>
            </a:gradFill>
            <a:ln w="12700" cap="sq">
              <a:solidFill>
                <a:srgbClr val="800000"/>
              </a:solidFill>
              <a:miter lim="800000"/>
              <a:headEnd type="none" w="sm" len="sm"/>
              <a:tailEnd type="none" w="sm" len="sm"/>
            </a:ln>
            <a:effectLst/>
          </p:spPr>
          <p:txBody>
            <a:bodyPr>
              <a:spAutoFit/>
            </a:bodyPr>
            <a:lstStyle/>
            <a:p>
              <a:pPr algn="ctr">
                <a:spcBef>
                  <a:spcPct val="50000"/>
                </a:spcBef>
              </a:pPr>
              <a:r>
                <a:rPr lang="en-US" altLang="en-US" sz="2400">
                  <a:solidFill>
                    <a:schemeClr val="accent1"/>
                  </a:solidFill>
                  <a:latin typeface="Times New Roman" pitchFamily="18" charset="0"/>
                </a:rPr>
                <a:t>I</a:t>
              </a:r>
            </a:p>
          </p:txBody>
        </p:sp>
        <p:sp>
          <p:nvSpPr>
            <p:cNvPr id="69655" name="Text Box 24"/>
            <p:cNvSpPr txBox="1">
              <a:spLocks noChangeArrowheads="1"/>
            </p:cNvSpPr>
            <p:nvPr/>
          </p:nvSpPr>
          <p:spPr bwMode="auto">
            <a:xfrm>
              <a:off x="576" y="3600"/>
              <a:ext cx="576" cy="296"/>
            </a:xfrm>
            <a:prstGeom prst="rect">
              <a:avLst/>
            </a:prstGeom>
            <a:gradFill rotWithShape="1">
              <a:gsLst>
                <a:gs pos="0">
                  <a:srgbClr val="993300"/>
                </a:gs>
                <a:gs pos="50000">
                  <a:srgbClr val="CC6600"/>
                </a:gs>
                <a:gs pos="100000">
                  <a:srgbClr val="993300"/>
                </a:gs>
              </a:gsLst>
              <a:lin ang="5400000" scaled="1"/>
            </a:gradFill>
            <a:ln w="12700" cap="sq">
              <a:solidFill>
                <a:srgbClr val="800000"/>
              </a:solidFill>
              <a:miter lim="800000"/>
              <a:headEnd type="none" w="sm" len="sm"/>
              <a:tailEnd type="none" w="sm" len="sm"/>
            </a:ln>
            <a:effectLst/>
          </p:spPr>
          <p:txBody>
            <a:bodyPr>
              <a:spAutoFit/>
            </a:bodyPr>
            <a:lstStyle/>
            <a:p>
              <a:pPr algn="ctr">
                <a:spcBef>
                  <a:spcPct val="50000"/>
                </a:spcBef>
              </a:pPr>
              <a:r>
                <a:rPr lang="en-US" altLang="en-US" sz="2400">
                  <a:solidFill>
                    <a:schemeClr val="accent1"/>
                  </a:solidFill>
                  <a:latin typeface="Times New Roman" pitchFamily="18" charset="0"/>
                </a:rPr>
                <a:t>NPV</a:t>
              </a:r>
            </a:p>
          </p:txBody>
        </p:sp>
      </p:grpSp>
      <p:sp>
        <p:nvSpPr>
          <p:cNvPr id="5145" name="Text Box 25"/>
          <p:cNvSpPr txBox="1">
            <a:spLocks noChangeArrowheads="1"/>
          </p:cNvSpPr>
          <p:nvPr/>
        </p:nvSpPr>
        <p:spPr bwMode="auto">
          <a:xfrm>
            <a:off x="6553200" y="4357688"/>
            <a:ext cx="914400" cy="519112"/>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altLang="en-US" sz="2800">
                <a:solidFill>
                  <a:srgbClr val="644A1A"/>
                </a:solidFill>
                <a:latin typeface="Times New Roman" pitchFamily="18" charset="0"/>
                <a:cs typeface="Times New Roman" pitchFamily="18" charset="0"/>
              </a:rPr>
              <a:t>10</a:t>
            </a:r>
            <a:endParaRPr lang="en-US" altLang="en-US" sz="2800">
              <a:solidFill>
                <a:srgbClr val="644A1A"/>
              </a:solidFill>
              <a:latin typeface="Times New Roman" pitchFamily="18" charset="0"/>
            </a:endParaRPr>
          </a:p>
        </p:txBody>
      </p:sp>
      <p:grpSp>
        <p:nvGrpSpPr>
          <p:cNvPr id="5146" name="Group 26"/>
          <p:cNvGrpSpPr>
            <a:grpSpLocks/>
          </p:cNvGrpSpPr>
          <p:nvPr/>
        </p:nvGrpSpPr>
        <p:grpSpPr bwMode="auto">
          <a:xfrm>
            <a:off x="879475" y="1219200"/>
            <a:ext cx="8264525" cy="533400"/>
            <a:chOff x="528" y="1104"/>
            <a:chExt cx="5206" cy="336"/>
          </a:xfrm>
        </p:grpSpPr>
        <p:sp>
          <p:nvSpPr>
            <p:cNvPr id="69648" name="Text Box 27"/>
            <p:cNvSpPr txBox="1">
              <a:spLocks noChangeArrowheads="1"/>
            </p:cNvSpPr>
            <p:nvPr/>
          </p:nvSpPr>
          <p:spPr bwMode="auto">
            <a:xfrm>
              <a:off x="528" y="1104"/>
              <a:ext cx="2208" cy="327"/>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en-US" sz="2800">
                  <a:latin typeface="Times New Roman" pitchFamily="18" charset="0"/>
                </a:rPr>
                <a:t>Cadillac Air Cleaner</a:t>
              </a:r>
            </a:p>
          </p:txBody>
        </p:sp>
        <p:sp>
          <p:nvSpPr>
            <p:cNvPr id="69649" name="Text Box 28"/>
            <p:cNvSpPr txBox="1">
              <a:spLocks noChangeArrowheads="1"/>
            </p:cNvSpPr>
            <p:nvPr/>
          </p:nvSpPr>
          <p:spPr bwMode="auto">
            <a:xfrm>
              <a:off x="3360" y="1104"/>
              <a:ext cx="2374" cy="327"/>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en-US" sz="2800">
                  <a:latin typeface="Times New Roman" pitchFamily="18" charset="0"/>
                </a:rPr>
                <a:t>Cheapskate Air Cleaner</a:t>
              </a:r>
            </a:p>
          </p:txBody>
        </p:sp>
        <p:sp>
          <p:nvSpPr>
            <p:cNvPr id="69650" name="Line 29"/>
            <p:cNvSpPr>
              <a:spLocks noChangeShapeType="1"/>
            </p:cNvSpPr>
            <p:nvPr/>
          </p:nvSpPr>
          <p:spPr bwMode="auto">
            <a:xfrm>
              <a:off x="576" y="1440"/>
              <a:ext cx="5040" cy="0"/>
            </a:xfrm>
            <a:prstGeom prst="line">
              <a:avLst/>
            </a:prstGeom>
            <a:noFill/>
            <a:ln w="57150" cap="sq" cmpd="thinThick">
              <a:solidFill>
                <a:srgbClr val="7C4818"/>
              </a:solidFill>
              <a:round/>
              <a:headEnd type="none" w="sm" len="sm"/>
              <a:tailEnd type="none" w="sm" len="sm"/>
            </a:ln>
            <a:effectLst/>
          </p:spPr>
          <p:txBody>
            <a:bodyPr wrap="none"/>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5124"/>
                                        </p:tgtEl>
                                        <p:attrNameLst>
                                          <p:attrName>style.visibility</p:attrName>
                                        </p:attrNameLst>
                                      </p:cBhvr>
                                      <p:to>
                                        <p:strVal val="visible"/>
                                      </p:to>
                                    </p:set>
                                    <p:animEffect transition="in" filter="fade">
                                      <p:cBhvr>
                                        <p:cTn id="15" dur="1000"/>
                                        <p:tgtEl>
                                          <p:spTgt spid="5124"/>
                                        </p:tgtEl>
                                      </p:cBhvr>
                                    </p:animEffect>
                                    <p:anim calcmode="lin" valueType="num">
                                      <p:cBhvr>
                                        <p:cTn id="16" dur="1000" fill="hold"/>
                                        <p:tgtEl>
                                          <p:spTgt spid="5124"/>
                                        </p:tgtEl>
                                        <p:attrNameLst>
                                          <p:attrName>ppt_x</p:attrName>
                                        </p:attrNameLst>
                                      </p:cBhvr>
                                      <p:tavLst>
                                        <p:tav tm="0">
                                          <p:val>
                                            <p:strVal val="#ppt_x"/>
                                          </p:val>
                                        </p:tav>
                                        <p:tav tm="100000">
                                          <p:val>
                                            <p:strVal val="#ppt_x"/>
                                          </p:val>
                                        </p:tav>
                                      </p:tavLst>
                                    </p:anim>
                                    <p:anim calcmode="lin" valueType="num">
                                      <p:cBhvr>
                                        <p:cTn id="17" dur="1000" fill="hold"/>
                                        <p:tgtEl>
                                          <p:spTgt spid="5124"/>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5125"/>
                                        </p:tgtEl>
                                        <p:attrNameLst>
                                          <p:attrName>style.visibility</p:attrName>
                                        </p:attrNameLst>
                                      </p:cBhvr>
                                      <p:to>
                                        <p:strVal val="visible"/>
                                      </p:to>
                                    </p:set>
                                    <p:animEffect transition="in" filter="fade">
                                      <p:cBhvr>
                                        <p:cTn id="20" dur="1000"/>
                                        <p:tgtEl>
                                          <p:spTgt spid="5125"/>
                                        </p:tgtEl>
                                      </p:cBhvr>
                                    </p:animEffect>
                                    <p:anim calcmode="lin" valueType="num">
                                      <p:cBhvr>
                                        <p:cTn id="21" dur="1000" fill="hold"/>
                                        <p:tgtEl>
                                          <p:spTgt spid="5125"/>
                                        </p:tgtEl>
                                        <p:attrNameLst>
                                          <p:attrName>ppt_x</p:attrName>
                                        </p:attrNameLst>
                                      </p:cBhvr>
                                      <p:tavLst>
                                        <p:tav tm="0">
                                          <p:val>
                                            <p:strVal val="#ppt_x"/>
                                          </p:val>
                                        </p:tav>
                                        <p:tav tm="100000">
                                          <p:val>
                                            <p:strVal val="#ppt_x"/>
                                          </p:val>
                                        </p:tav>
                                      </p:tavLst>
                                    </p:anim>
                                    <p:anim calcmode="lin" valueType="num">
                                      <p:cBhvr>
                                        <p:cTn id="22" dur="1000" fill="hold"/>
                                        <p:tgtEl>
                                          <p:spTgt spid="5125"/>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5127"/>
                                        </p:tgtEl>
                                        <p:attrNameLst>
                                          <p:attrName>style.visibility</p:attrName>
                                        </p:attrNameLst>
                                      </p:cBhvr>
                                      <p:to>
                                        <p:strVal val="visible"/>
                                      </p:to>
                                    </p:set>
                                    <p:animEffect transition="in" filter="fade">
                                      <p:cBhvr>
                                        <p:cTn id="25" dur="1000"/>
                                        <p:tgtEl>
                                          <p:spTgt spid="5127"/>
                                        </p:tgtEl>
                                      </p:cBhvr>
                                    </p:animEffect>
                                    <p:anim calcmode="lin" valueType="num">
                                      <p:cBhvr>
                                        <p:cTn id="26" dur="1000" fill="hold"/>
                                        <p:tgtEl>
                                          <p:spTgt spid="5127"/>
                                        </p:tgtEl>
                                        <p:attrNameLst>
                                          <p:attrName>ppt_x</p:attrName>
                                        </p:attrNameLst>
                                      </p:cBhvr>
                                      <p:tavLst>
                                        <p:tav tm="0">
                                          <p:val>
                                            <p:strVal val="#ppt_x"/>
                                          </p:val>
                                        </p:tav>
                                        <p:tav tm="100000">
                                          <p:val>
                                            <p:strVal val="#ppt_x"/>
                                          </p:val>
                                        </p:tav>
                                      </p:tavLst>
                                    </p:anim>
                                    <p:anim calcmode="lin" valueType="num">
                                      <p:cBhvr>
                                        <p:cTn id="27" dur="1000" fill="hold"/>
                                        <p:tgtEl>
                                          <p:spTgt spid="5127"/>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5134"/>
                                        </p:tgtEl>
                                        <p:attrNameLst>
                                          <p:attrName>style.visibility</p:attrName>
                                        </p:attrNameLst>
                                      </p:cBhvr>
                                      <p:to>
                                        <p:strVal val="visible"/>
                                      </p:to>
                                    </p:set>
                                    <p:animEffect transition="in" filter="fade">
                                      <p:cBhvr>
                                        <p:cTn id="30" dur="1000"/>
                                        <p:tgtEl>
                                          <p:spTgt spid="5134"/>
                                        </p:tgtEl>
                                      </p:cBhvr>
                                    </p:animEffect>
                                    <p:anim calcmode="lin" valueType="num">
                                      <p:cBhvr>
                                        <p:cTn id="31" dur="1000" fill="hold"/>
                                        <p:tgtEl>
                                          <p:spTgt spid="5134"/>
                                        </p:tgtEl>
                                        <p:attrNameLst>
                                          <p:attrName>ppt_x</p:attrName>
                                        </p:attrNameLst>
                                      </p:cBhvr>
                                      <p:tavLst>
                                        <p:tav tm="0">
                                          <p:val>
                                            <p:strVal val="#ppt_x"/>
                                          </p:val>
                                        </p:tav>
                                        <p:tav tm="100000">
                                          <p:val>
                                            <p:strVal val="#ppt_x"/>
                                          </p:val>
                                        </p:tav>
                                      </p:tavLst>
                                    </p:anim>
                                    <p:anim calcmode="lin" valueType="num">
                                      <p:cBhvr>
                                        <p:cTn id="32" dur="1000" fill="hold"/>
                                        <p:tgtEl>
                                          <p:spTgt spid="5134"/>
                                        </p:tgtEl>
                                        <p:attrNameLst>
                                          <p:attrName>ppt_y</p:attrName>
                                        </p:attrNameLst>
                                      </p:cBhvr>
                                      <p:tavLst>
                                        <p:tav tm="0">
                                          <p:val>
                                            <p:strVal val="#ppt_y+.1"/>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126"/>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5139"/>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5135"/>
                                        </p:tgtEl>
                                        <p:attrNameLst>
                                          <p:attrName>style.visibility</p:attrName>
                                        </p:attrNameLst>
                                      </p:cBhvr>
                                      <p:to>
                                        <p:strVal val="visible"/>
                                      </p:to>
                                    </p:set>
                                    <p:animEffect transition="in" filter="fade">
                                      <p:cBhvr>
                                        <p:cTn id="45" dur="1000"/>
                                        <p:tgtEl>
                                          <p:spTgt spid="5135"/>
                                        </p:tgtEl>
                                      </p:cBhvr>
                                    </p:animEffect>
                                    <p:anim calcmode="lin" valueType="num">
                                      <p:cBhvr>
                                        <p:cTn id="46" dur="1000" fill="hold"/>
                                        <p:tgtEl>
                                          <p:spTgt spid="5135"/>
                                        </p:tgtEl>
                                        <p:attrNameLst>
                                          <p:attrName>ppt_x</p:attrName>
                                        </p:attrNameLst>
                                      </p:cBhvr>
                                      <p:tavLst>
                                        <p:tav tm="0">
                                          <p:val>
                                            <p:strVal val="#ppt_x"/>
                                          </p:val>
                                        </p:tav>
                                        <p:tav tm="100000">
                                          <p:val>
                                            <p:strVal val="#ppt_x"/>
                                          </p:val>
                                        </p:tav>
                                      </p:tavLst>
                                    </p:anim>
                                    <p:anim calcmode="lin" valueType="num">
                                      <p:cBhvr>
                                        <p:cTn id="47" dur="1000" fill="hold"/>
                                        <p:tgtEl>
                                          <p:spTgt spid="5135"/>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5136"/>
                                        </p:tgtEl>
                                        <p:attrNameLst>
                                          <p:attrName>style.visibility</p:attrName>
                                        </p:attrNameLst>
                                      </p:cBhvr>
                                      <p:to>
                                        <p:strVal val="visible"/>
                                      </p:to>
                                    </p:set>
                                    <p:animEffect transition="in" filter="fade">
                                      <p:cBhvr>
                                        <p:cTn id="50" dur="1000"/>
                                        <p:tgtEl>
                                          <p:spTgt spid="5136"/>
                                        </p:tgtEl>
                                      </p:cBhvr>
                                    </p:animEffect>
                                    <p:anim calcmode="lin" valueType="num">
                                      <p:cBhvr>
                                        <p:cTn id="51" dur="1000" fill="hold"/>
                                        <p:tgtEl>
                                          <p:spTgt spid="5136"/>
                                        </p:tgtEl>
                                        <p:attrNameLst>
                                          <p:attrName>ppt_x</p:attrName>
                                        </p:attrNameLst>
                                      </p:cBhvr>
                                      <p:tavLst>
                                        <p:tav tm="0">
                                          <p:val>
                                            <p:strVal val="#ppt_x"/>
                                          </p:val>
                                        </p:tav>
                                        <p:tav tm="100000">
                                          <p:val>
                                            <p:strVal val="#ppt_x"/>
                                          </p:val>
                                        </p:tav>
                                      </p:tavLst>
                                    </p:anim>
                                    <p:anim calcmode="lin" valueType="num">
                                      <p:cBhvr>
                                        <p:cTn id="52" dur="1000" fill="hold"/>
                                        <p:tgtEl>
                                          <p:spTgt spid="5136"/>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5138"/>
                                        </p:tgtEl>
                                        <p:attrNameLst>
                                          <p:attrName>style.visibility</p:attrName>
                                        </p:attrNameLst>
                                      </p:cBhvr>
                                      <p:to>
                                        <p:strVal val="visible"/>
                                      </p:to>
                                    </p:set>
                                    <p:animEffect transition="in" filter="fade">
                                      <p:cBhvr>
                                        <p:cTn id="55" dur="1000"/>
                                        <p:tgtEl>
                                          <p:spTgt spid="5138"/>
                                        </p:tgtEl>
                                      </p:cBhvr>
                                    </p:animEffect>
                                    <p:anim calcmode="lin" valueType="num">
                                      <p:cBhvr>
                                        <p:cTn id="56" dur="1000" fill="hold"/>
                                        <p:tgtEl>
                                          <p:spTgt spid="5138"/>
                                        </p:tgtEl>
                                        <p:attrNameLst>
                                          <p:attrName>ppt_x</p:attrName>
                                        </p:attrNameLst>
                                      </p:cBhvr>
                                      <p:tavLst>
                                        <p:tav tm="0">
                                          <p:val>
                                            <p:strVal val="#ppt_x"/>
                                          </p:val>
                                        </p:tav>
                                        <p:tav tm="100000">
                                          <p:val>
                                            <p:strVal val="#ppt_x"/>
                                          </p:val>
                                        </p:tav>
                                      </p:tavLst>
                                    </p:anim>
                                    <p:anim calcmode="lin" valueType="num">
                                      <p:cBhvr>
                                        <p:cTn id="57" dur="1000" fill="hold"/>
                                        <p:tgtEl>
                                          <p:spTgt spid="5138"/>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5145"/>
                                        </p:tgtEl>
                                        <p:attrNameLst>
                                          <p:attrName>style.visibility</p:attrName>
                                        </p:attrNameLst>
                                      </p:cBhvr>
                                      <p:to>
                                        <p:strVal val="visible"/>
                                      </p:to>
                                    </p:set>
                                    <p:animEffect transition="in" filter="fade">
                                      <p:cBhvr>
                                        <p:cTn id="60" dur="1000"/>
                                        <p:tgtEl>
                                          <p:spTgt spid="5145"/>
                                        </p:tgtEl>
                                      </p:cBhvr>
                                    </p:animEffect>
                                    <p:anim calcmode="lin" valueType="num">
                                      <p:cBhvr>
                                        <p:cTn id="61" dur="1000" fill="hold"/>
                                        <p:tgtEl>
                                          <p:spTgt spid="5145"/>
                                        </p:tgtEl>
                                        <p:attrNameLst>
                                          <p:attrName>ppt_x</p:attrName>
                                        </p:attrNameLst>
                                      </p:cBhvr>
                                      <p:tavLst>
                                        <p:tav tm="0">
                                          <p:val>
                                            <p:strVal val="#ppt_x"/>
                                          </p:val>
                                        </p:tav>
                                        <p:tav tm="100000">
                                          <p:val>
                                            <p:strVal val="#ppt_x"/>
                                          </p:val>
                                        </p:tav>
                                      </p:tavLst>
                                    </p:anim>
                                    <p:anim calcmode="lin" valueType="num">
                                      <p:cBhvr>
                                        <p:cTn id="62" dur="1000" fill="hold"/>
                                        <p:tgtEl>
                                          <p:spTgt spid="5145"/>
                                        </p:tgtEl>
                                        <p:attrNameLst>
                                          <p:attrName>ppt_y</p:attrName>
                                        </p:attrNameLst>
                                      </p:cBhvr>
                                      <p:tavLst>
                                        <p:tav tm="0">
                                          <p:val>
                                            <p:strVal val="#ppt_y+.1"/>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137"/>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5123">
                                            <p:txEl>
                                              <p:pRg st="0" end="0"/>
                                            </p:txEl>
                                          </p:spTgt>
                                        </p:tgtEl>
                                        <p:attrNameLst>
                                          <p:attrName>style.visibility</p:attrName>
                                        </p:attrNameLst>
                                      </p:cBhvr>
                                      <p:to>
                                        <p:strVal val="visible"/>
                                      </p:to>
                                    </p:set>
                                    <p:animEffect transition="in" filter="fade">
                                      <p:cBhvr>
                                        <p:cTn id="71" dur="1000"/>
                                        <p:tgtEl>
                                          <p:spTgt spid="5123">
                                            <p:txEl>
                                              <p:pRg st="0" end="0"/>
                                            </p:txEl>
                                          </p:spTgt>
                                        </p:tgtEl>
                                      </p:cBhvr>
                                    </p:animEffect>
                                    <p:anim calcmode="lin" valueType="num">
                                      <p:cBhvr>
                                        <p:cTn id="72" dur="1000" fill="hold"/>
                                        <p:tgtEl>
                                          <p:spTgt spid="5123">
                                            <p:txEl>
                                              <p:pRg st="0" end="0"/>
                                            </p:txEl>
                                          </p:spTgt>
                                        </p:tgtEl>
                                        <p:attrNameLst>
                                          <p:attrName>ppt_x</p:attrName>
                                        </p:attrNameLst>
                                      </p:cBhvr>
                                      <p:tavLst>
                                        <p:tav tm="0">
                                          <p:val>
                                            <p:strVal val="#ppt_x"/>
                                          </p:val>
                                        </p:tav>
                                        <p:tav tm="100000">
                                          <p:val>
                                            <p:strVal val="#ppt_x"/>
                                          </p:val>
                                        </p:tav>
                                      </p:tavLst>
                                    </p:anim>
                                    <p:anim calcmode="lin" valueType="num">
                                      <p:cBhvr>
                                        <p:cTn id="73" dur="1000" fill="hold"/>
                                        <p:tgtEl>
                                          <p:spTgt spid="512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P spid="5124" grpId="0"/>
      <p:bldP spid="5125" grpId="0"/>
      <p:bldP spid="5126" grpId="0"/>
      <p:bldP spid="5127" grpId="0"/>
      <p:bldP spid="5134" grpId="0"/>
      <p:bldP spid="5135" grpId="0"/>
      <p:bldP spid="5136" grpId="0"/>
      <p:bldP spid="5137" grpId="0"/>
      <p:bldP spid="5138" grpId="0"/>
      <p:bldP spid="5145" grpId="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p:txBody>
          <a:bodyPr/>
          <a:lstStyle/>
          <a:p>
            <a:pPr>
              <a:spcAft>
                <a:spcPts val="650"/>
              </a:spcAft>
            </a:pPr>
            <a:r>
              <a:rPr lang="en-US" altLang="en-US" smtClean="0"/>
              <a:t>Investments of Unequal Lives</a:t>
            </a:r>
          </a:p>
        </p:txBody>
      </p:sp>
      <p:sp>
        <p:nvSpPr>
          <p:cNvPr id="6147" name="Rectangle 3"/>
          <p:cNvSpPr>
            <a:spLocks noGrp="1" noChangeArrowheads="1"/>
          </p:cNvSpPr>
          <p:nvPr>
            <p:ph type="body" idx="1"/>
          </p:nvPr>
        </p:nvSpPr>
        <p:spPr>
          <a:xfrm>
            <a:off x="457200" y="1600200"/>
            <a:ext cx="8229600" cy="3175000"/>
          </a:xfrm>
        </p:spPr>
        <p:txBody>
          <a:bodyPr/>
          <a:lstStyle/>
          <a:p>
            <a:r>
              <a:rPr lang="en-US" altLang="en-US" sz="3600" smtClean="0"/>
              <a:t>This overlooks the fact that the Cadillac cleaner lasts twice as long.</a:t>
            </a:r>
          </a:p>
          <a:p>
            <a:r>
              <a:rPr lang="en-US" altLang="en-US" sz="3600" smtClean="0"/>
              <a:t>When we incorporate the difference in lives, the Cadillac cleaner is actually cheaper (i.e., has a higher NPV).</a:t>
            </a:r>
          </a:p>
          <a:p>
            <a:endParaRPr lang="en-US" altLang="en-US" sz="36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fade">
                                      <p:cBhvr>
                                        <p:cTn id="7" dur="1000"/>
                                        <p:tgtEl>
                                          <p:spTgt spid="6147">
                                            <p:txEl>
                                              <p:pRg st="0" end="0"/>
                                            </p:txEl>
                                          </p:spTgt>
                                        </p:tgtEl>
                                      </p:cBhvr>
                                    </p:animEffect>
                                    <p:anim calcmode="lin" valueType="num">
                                      <p:cBhvr>
                                        <p:cTn id="8" dur="1000" fill="hold"/>
                                        <p:tgtEl>
                                          <p:spTgt spid="614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14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147">
                                            <p:txEl>
                                              <p:pRg st="1" end="1"/>
                                            </p:txEl>
                                          </p:spTgt>
                                        </p:tgtEl>
                                        <p:attrNameLst>
                                          <p:attrName>style.visibility</p:attrName>
                                        </p:attrNameLst>
                                      </p:cBhvr>
                                      <p:to>
                                        <p:strVal val="visible"/>
                                      </p:to>
                                    </p:set>
                                    <p:animEffect transition="in" filter="fade">
                                      <p:cBhvr>
                                        <p:cTn id="14" dur="1000"/>
                                        <p:tgtEl>
                                          <p:spTgt spid="6147">
                                            <p:txEl>
                                              <p:pRg st="1" end="1"/>
                                            </p:txEl>
                                          </p:spTgt>
                                        </p:tgtEl>
                                      </p:cBhvr>
                                    </p:animEffect>
                                    <p:anim calcmode="lin" valueType="num">
                                      <p:cBhvr>
                                        <p:cTn id="15" dur="1000" fill="hold"/>
                                        <p:tgtEl>
                                          <p:spTgt spid="614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14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p:txBody>
          <a:bodyPr/>
          <a:lstStyle/>
          <a:p>
            <a:r>
              <a:rPr lang="en-US" altLang="en-US" smtClean="0"/>
              <a:t>Investments of Unequal Lives</a:t>
            </a:r>
          </a:p>
        </p:txBody>
      </p:sp>
      <p:sp>
        <p:nvSpPr>
          <p:cNvPr id="7171" name="Rectangle 3"/>
          <p:cNvSpPr>
            <a:spLocks noGrp="1" noChangeArrowheads="1"/>
          </p:cNvSpPr>
          <p:nvPr>
            <p:ph type="body" idx="1"/>
          </p:nvPr>
        </p:nvSpPr>
        <p:spPr>
          <a:xfrm>
            <a:off x="762000" y="1828800"/>
            <a:ext cx="7727950" cy="5257800"/>
          </a:xfrm>
        </p:spPr>
        <p:txBody>
          <a:bodyPr/>
          <a:lstStyle/>
          <a:p>
            <a:pPr>
              <a:lnSpc>
                <a:spcPct val="90000"/>
              </a:lnSpc>
            </a:pPr>
            <a:r>
              <a:rPr lang="en-US" altLang="en-US" smtClean="0"/>
              <a:t>Replacement Chain</a:t>
            </a:r>
          </a:p>
          <a:p>
            <a:pPr lvl="1">
              <a:lnSpc>
                <a:spcPct val="90000"/>
              </a:lnSpc>
            </a:pPr>
            <a:r>
              <a:rPr lang="en-US" altLang="en-US" smtClean="0"/>
              <a:t>Repeat projects until they begin and end at the same time.</a:t>
            </a:r>
          </a:p>
          <a:p>
            <a:pPr lvl="1">
              <a:lnSpc>
                <a:spcPct val="90000"/>
              </a:lnSpc>
            </a:pPr>
            <a:r>
              <a:rPr lang="en-US" altLang="en-US" smtClean="0"/>
              <a:t>Compute </a:t>
            </a:r>
            <a:r>
              <a:rPr lang="en-US" altLang="en-US" i="1" smtClean="0"/>
              <a:t>NPV</a:t>
            </a:r>
            <a:r>
              <a:rPr lang="en-US" altLang="en-US" smtClean="0"/>
              <a:t> for the “repeated projects.”</a:t>
            </a:r>
          </a:p>
          <a:p>
            <a:pPr>
              <a:lnSpc>
                <a:spcPct val="90000"/>
              </a:lnSpc>
            </a:pPr>
            <a:r>
              <a:rPr lang="en-US" altLang="en-US" smtClean="0"/>
              <a:t>The Equivalent Annual Cost Method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1000"/>
                                        <p:tgtEl>
                                          <p:spTgt spid="7171">
                                            <p:txEl>
                                              <p:pRg st="0" end="0"/>
                                            </p:txEl>
                                          </p:spTgt>
                                        </p:tgtEl>
                                      </p:cBhvr>
                                    </p:animEffect>
                                    <p:anim calcmode="lin" valueType="num">
                                      <p:cBhvr>
                                        <p:cTn id="8" dur="1000" fill="hold"/>
                                        <p:tgtEl>
                                          <p:spTgt spid="717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17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fade">
                                      <p:cBhvr>
                                        <p:cTn id="12" dur="1000"/>
                                        <p:tgtEl>
                                          <p:spTgt spid="7171">
                                            <p:txEl>
                                              <p:pRg st="1" end="1"/>
                                            </p:txEl>
                                          </p:spTgt>
                                        </p:tgtEl>
                                      </p:cBhvr>
                                    </p:animEffect>
                                    <p:anim calcmode="lin" valueType="num">
                                      <p:cBhvr>
                                        <p:cTn id="13" dur="1000" fill="hold"/>
                                        <p:tgtEl>
                                          <p:spTgt spid="717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17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fade">
                                      <p:cBhvr>
                                        <p:cTn id="17" dur="1000"/>
                                        <p:tgtEl>
                                          <p:spTgt spid="7171">
                                            <p:txEl>
                                              <p:pRg st="2" end="2"/>
                                            </p:txEl>
                                          </p:spTgt>
                                        </p:tgtEl>
                                      </p:cBhvr>
                                    </p:animEffect>
                                    <p:anim calcmode="lin" valueType="num">
                                      <p:cBhvr>
                                        <p:cTn id="18" dur="1000" fill="hold"/>
                                        <p:tgtEl>
                                          <p:spTgt spid="7171">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717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7171">
                                            <p:txEl>
                                              <p:pRg st="3" end="3"/>
                                            </p:txEl>
                                          </p:spTgt>
                                        </p:tgtEl>
                                        <p:attrNameLst>
                                          <p:attrName>style.visibility</p:attrName>
                                        </p:attrNameLst>
                                      </p:cBhvr>
                                      <p:to>
                                        <p:strVal val="visible"/>
                                      </p:to>
                                    </p:set>
                                    <p:animEffect transition="in" filter="fade">
                                      <p:cBhvr>
                                        <p:cTn id="24" dur="1000"/>
                                        <p:tgtEl>
                                          <p:spTgt spid="7171">
                                            <p:txEl>
                                              <p:pRg st="3" end="3"/>
                                            </p:txEl>
                                          </p:spTgt>
                                        </p:tgtEl>
                                      </p:cBhvr>
                                    </p:animEffect>
                                    <p:anim calcmode="lin" valueType="num">
                                      <p:cBhvr>
                                        <p:cTn id="25" dur="1000" fill="hold"/>
                                        <p:tgtEl>
                                          <p:spTgt spid="7171">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717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29" name="Rectangle 2"/>
          <p:cNvSpPr>
            <a:spLocks noGrp="1" noChangeArrowheads="1"/>
          </p:cNvSpPr>
          <p:nvPr>
            <p:ph type="title"/>
          </p:nvPr>
        </p:nvSpPr>
        <p:spPr/>
        <p:txBody>
          <a:bodyPr/>
          <a:lstStyle/>
          <a:p>
            <a:r>
              <a:rPr lang="en-US" altLang="en-US" smtClean="0"/>
              <a:t>Replacement Chain Approach</a:t>
            </a:r>
          </a:p>
        </p:txBody>
      </p:sp>
      <p:sp>
        <p:nvSpPr>
          <p:cNvPr id="10243" name="Rectangle 3"/>
          <p:cNvSpPr>
            <a:spLocks noGrp="1" noChangeArrowheads="1"/>
          </p:cNvSpPr>
          <p:nvPr>
            <p:ph type="body" idx="1"/>
          </p:nvPr>
        </p:nvSpPr>
        <p:spPr>
          <a:xfrm>
            <a:off x="914400" y="1447800"/>
            <a:ext cx="7772400" cy="561975"/>
          </a:xfrm>
        </p:spPr>
        <p:txBody>
          <a:bodyPr/>
          <a:lstStyle/>
          <a:p>
            <a:pPr>
              <a:buFontTx/>
              <a:buNone/>
            </a:pPr>
            <a:r>
              <a:rPr lang="en-US" altLang="en-US" smtClean="0"/>
              <a:t>The Cadillac cleaner time line of cash flows:</a:t>
            </a:r>
          </a:p>
        </p:txBody>
      </p:sp>
      <p:grpSp>
        <p:nvGrpSpPr>
          <p:cNvPr id="10244" name="Group 4"/>
          <p:cNvGrpSpPr>
            <a:grpSpLocks/>
          </p:cNvGrpSpPr>
          <p:nvPr/>
        </p:nvGrpSpPr>
        <p:grpSpPr bwMode="auto">
          <a:xfrm>
            <a:off x="609600" y="2514600"/>
            <a:ext cx="7924800" cy="1143000"/>
            <a:chOff x="672" y="1008"/>
            <a:chExt cx="4992" cy="720"/>
          </a:xfrm>
        </p:grpSpPr>
        <p:sp>
          <p:nvSpPr>
            <p:cNvPr id="73748" name="Line 5"/>
            <p:cNvSpPr>
              <a:spLocks noChangeShapeType="1"/>
            </p:cNvSpPr>
            <p:nvPr/>
          </p:nvSpPr>
          <p:spPr bwMode="auto">
            <a:xfrm>
              <a:off x="1056" y="1320"/>
              <a:ext cx="4320" cy="0"/>
            </a:xfrm>
            <a:prstGeom prst="line">
              <a:avLst/>
            </a:prstGeom>
            <a:noFill/>
            <a:ln w="38100">
              <a:solidFill>
                <a:schemeClr val="tx1"/>
              </a:solidFill>
              <a:round/>
              <a:headEnd type="none" w="sm" len="sm"/>
              <a:tailEnd type="none" w="sm" len="sm"/>
            </a:ln>
            <a:effectLst/>
          </p:spPr>
          <p:txBody>
            <a:bodyPr/>
            <a:lstStyle/>
            <a:p>
              <a:endParaRPr lang="en-US"/>
            </a:p>
          </p:txBody>
        </p:sp>
        <p:sp>
          <p:nvSpPr>
            <p:cNvPr id="73749" name="Line 6"/>
            <p:cNvSpPr>
              <a:spLocks noChangeShapeType="1"/>
            </p:cNvSpPr>
            <p:nvPr/>
          </p:nvSpPr>
          <p:spPr bwMode="auto">
            <a:xfrm>
              <a:off x="1056" y="1231"/>
              <a:ext cx="0" cy="179"/>
            </a:xfrm>
            <a:prstGeom prst="line">
              <a:avLst/>
            </a:prstGeom>
            <a:noFill/>
            <a:ln w="38100">
              <a:solidFill>
                <a:schemeClr val="tx1"/>
              </a:solidFill>
              <a:round/>
              <a:headEnd type="none" w="sm" len="sm"/>
              <a:tailEnd type="none" w="sm" len="sm"/>
            </a:ln>
            <a:effectLst/>
          </p:spPr>
          <p:txBody>
            <a:bodyPr/>
            <a:lstStyle/>
            <a:p>
              <a:endParaRPr lang="en-US"/>
            </a:p>
          </p:txBody>
        </p:sp>
        <p:sp>
          <p:nvSpPr>
            <p:cNvPr id="73750" name="Line 7"/>
            <p:cNvSpPr>
              <a:spLocks noChangeShapeType="1"/>
            </p:cNvSpPr>
            <p:nvPr/>
          </p:nvSpPr>
          <p:spPr bwMode="auto">
            <a:xfrm>
              <a:off x="2288" y="1231"/>
              <a:ext cx="0" cy="179"/>
            </a:xfrm>
            <a:prstGeom prst="line">
              <a:avLst/>
            </a:prstGeom>
            <a:noFill/>
            <a:ln w="38100">
              <a:solidFill>
                <a:schemeClr val="tx1"/>
              </a:solidFill>
              <a:round/>
              <a:headEnd type="none" w="sm" len="sm"/>
              <a:tailEnd type="none" w="sm" len="sm"/>
            </a:ln>
            <a:effectLst/>
          </p:spPr>
          <p:txBody>
            <a:bodyPr/>
            <a:lstStyle/>
            <a:p>
              <a:endParaRPr lang="en-US"/>
            </a:p>
          </p:txBody>
        </p:sp>
        <p:sp>
          <p:nvSpPr>
            <p:cNvPr id="73751" name="Line 8"/>
            <p:cNvSpPr>
              <a:spLocks noChangeShapeType="1"/>
            </p:cNvSpPr>
            <p:nvPr/>
          </p:nvSpPr>
          <p:spPr bwMode="auto">
            <a:xfrm>
              <a:off x="5376" y="1231"/>
              <a:ext cx="0" cy="179"/>
            </a:xfrm>
            <a:prstGeom prst="line">
              <a:avLst/>
            </a:prstGeom>
            <a:noFill/>
            <a:ln w="38100">
              <a:solidFill>
                <a:schemeClr val="tx1"/>
              </a:solidFill>
              <a:round/>
              <a:headEnd type="none" w="sm" len="sm"/>
              <a:tailEnd type="none" w="sm" len="sm"/>
            </a:ln>
            <a:effectLst/>
          </p:spPr>
          <p:txBody>
            <a:bodyPr/>
            <a:lstStyle/>
            <a:p>
              <a:endParaRPr lang="en-US"/>
            </a:p>
          </p:txBody>
        </p:sp>
        <p:sp>
          <p:nvSpPr>
            <p:cNvPr id="73752" name="Text Box 9"/>
            <p:cNvSpPr txBox="1">
              <a:spLocks noChangeArrowheads="1"/>
            </p:cNvSpPr>
            <p:nvPr/>
          </p:nvSpPr>
          <p:spPr bwMode="auto">
            <a:xfrm>
              <a:off x="672" y="1008"/>
              <a:ext cx="4896" cy="250"/>
            </a:xfrm>
            <a:prstGeom prst="rect">
              <a:avLst/>
            </a:prstGeom>
            <a:noFill/>
            <a:ln w="12700">
              <a:noFill/>
              <a:miter lim="800000"/>
              <a:headEnd type="none" w="sm" len="sm"/>
              <a:tailEnd type="none" w="sm" len="sm"/>
            </a:ln>
            <a:effectLst/>
          </p:spPr>
          <p:txBody>
            <a:bodyPr>
              <a:spAutoFit/>
            </a:bodyPr>
            <a:lstStyle/>
            <a:p>
              <a:pPr>
                <a:spcBef>
                  <a:spcPct val="50000"/>
                </a:spcBef>
              </a:pPr>
              <a:r>
                <a:rPr lang="en-US" altLang="en-US" sz="2000">
                  <a:latin typeface="Book Antiqua" pitchFamily="18" charset="0"/>
                </a:rPr>
                <a:t>-$4,000 –100   -100    -100   -100   -100    -100   -100    -100    -100    -100</a:t>
              </a:r>
            </a:p>
          </p:txBody>
        </p:sp>
        <p:sp>
          <p:nvSpPr>
            <p:cNvPr id="73753" name="Text Box 10"/>
            <p:cNvSpPr txBox="1">
              <a:spLocks noChangeArrowheads="1"/>
            </p:cNvSpPr>
            <p:nvPr/>
          </p:nvSpPr>
          <p:spPr bwMode="auto">
            <a:xfrm>
              <a:off x="912" y="1440"/>
              <a:ext cx="4752" cy="288"/>
            </a:xfrm>
            <a:prstGeom prst="rect">
              <a:avLst/>
            </a:prstGeom>
            <a:noFill/>
            <a:ln w="12700">
              <a:noFill/>
              <a:miter lim="800000"/>
              <a:headEnd type="none" w="sm" len="sm"/>
              <a:tailEnd type="none" w="sm" len="sm"/>
            </a:ln>
            <a:effectLst/>
          </p:spPr>
          <p:txBody>
            <a:bodyPr>
              <a:spAutoFit/>
            </a:bodyPr>
            <a:lstStyle/>
            <a:p>
              <a:pPr>
                <a:spcBef>
                  <a:spcPct val="50000"/>
                </a:spcBef>
              </a:pPr>
              <a:r>
                <a:rPr lang="en-US" altLang="en-US" sz="2400">
                  <a:latin typeface="Book Antiqua" pitchFamily="18" charset="0"/>
                </a:rPr>
                <a:t>0      1        2       3       4       5       6       7       8       9       10</a:t>
              </a:r>
              <a:endParaRPr lang="en-US" altLang="en-US" sz="2400" i="1">
                <a:latin typeface="Book Antiqua" pitchFamily="18" charset="0"/>
              </a:endParaRPr>
            </a:p>
          </p:txBody>
        </p:sp>
        <p:sp>
          <p:nvSpPr>
            <p:cNvPr id="73754" name="Line 11"/>
            <p:cNvSpPr>
              <a:spLocks noChangeShapeType="1"/>
            </p:cNvSpPr>
            <p:nvPr/>
          </p:nvSpPr>
          <p:spPr bwMode="auto">
            <a:xfrm>
              <a:off x="3611" y="1231"/>
              <a:ext cx="0" cy="179"/>
            </a:xfrm>
            <a:prstGeom prst="line">
              <a:avLst/>
            </a:prstGeom>
            <a:noFill/>
            <a:ln w="38100">
              <a:solidFill>
                <a:schemeClr val="tx1"/>
              </a:solidFill>
              <a:round/>
              <a:headEnd type="none" w="sm" len="sm"/>
              <a:tailEnd type="none" w="sm" len="sm"/>
            </a:ln>
            <a:effectLst/>
          </p:spPr>
          <p:txBody>
            <a:bodyPr/>
            <a:lstStyle/>
            <a:p>
              <a:endParaRPr lang="en-US"/>
            </a:p>
          </p:txBody>
        </p:sp>
        <p:sp>
          <p:nvSpPr>
            <p:cNvPr id="73755" name="Line 12"/>
            <p:cNvSpPr>
              <a:spLocks noChangeShapeType="1"/>
            </p:cNvSpPr>
            <p:nvPr/>
          </p:nvSpPr>
          <p:spPr bwMode="auto">
            <a:xfrm>
              <a:off x="1406" y="1231"/>
              <a:ext cx="0" cy="179"/>
            </a:xfrm>
            <a:prstGeom prst="line">
              <a:avLst/>
            </a:prstGeom>
            <a:noFill/>
            <a:ln w="38100">
              <a:solidFill>
                <a:schemeClr val="tx1"/>
              </a:solidFill>
              <a:round/>
              <a:headEnd type="none" w="sm" len="sm"/>
              <a:tailEnd type="none" w="sm" len="sm"/>
            </a:ln>
            <a:effectLst/>
          </p:spPr>
          <p:txBody>
            <a:bodyPr/>
            <a:lstStyle/>
            <a:p>
              <a:endParaRPr lang="en-US"/>
            </a:p>
          </p:txBody>
        </p:sp>
        <p:sp>
          <p:nvSpPr>
            <p:cNvPr id="73756" name="Line 13"/>
            <p:cNvSpPr>
              <a:spLocks noChangeShapeType="1"/>
            </p:cNvSpPr>
            <p:nvPr/>
          </p:nvSpPr>
          <p:spPr bwMode="auto">
            <a:xfrm>
              <a:off x="1847" y="1231"/>
              <a:ext cx="0" cy="179"/>
            </a:xfrm>
            <a:prstGeom prst="line">
              <a:avLst/>
            </a:prstGeom>
            <a:noFill/>
            <a:ln w="38100">
              <a:solidFill>
                <a:schemeClr val="tx1"/>
              </a:solidFill>
              <a:round/>
              <a:headEnd type="none" w="sm" len="sm"/>
              <a:tailEnd type="none" w="sm" len="sm"/>
            </a:ln>
            <a:effectLst/>
          </p:spPr>
          <p:txBody>
            <a:bodyPr/>
            <a:lstStyle/>
            <a:p>
              <a:endParaRPr lang="en-US"/>
            </a:p>
          </p:txBody>
        </p:sp>
        <p:sp>
          <p:nvSpPr>
            <p:cNvPr id="73757" name="Line 14"/>
            <p:cNvSpPr>
              <a:spLocks noChangeShapeType="1"/>
            </p:cNvSpPr>
            <p:nvPr/>
          </p:nvSpPr>
          <p:spPr bwMode="auto">
            <a:xfrm>
              <a:off x="2729" y="1231"/>
              <a:ext cx="0" cy="179"/>
            </a:xfrm>
            <a:prstGeom prst="line">
              <a:avLst/>
            </a:prstGeom>
            <a:noFill/>
            <a:ln w="38100">
              <a:solidFill>
                <a:schemeClr val="tx1"/>
              </a:solidFill>
              <a:round/>
              <a:headEnd type="none" w="sm" len="sm"/>
              <a:tailEnd type="none" w="sm" len="sm"/>
            </a:ln>
            <a:effectLst/>
          </p:spPr>
          <p:txBody>
            <a:bodyPr/>
            <a:lstStyle/>
            <a:p>
              <a:endParaRPr lang="en-US"/>
            </a:p>
          </p:txBody>
        </p:sp>
        <p:sp>
          <p:nvSpPr>
            <p:cNvPr id="73758" name="Line 15"/>
            <p:cNvSpPr>
              <a:spLocks noChangeShapeType="1"/>
            </p:cNvSpPr>
            <p:nvPr/>
          </p:nvSpPr>
          <p:spPr bwMode="auto">
            <a:xfrm>
              <a:off x="3170" y="1231"/>
              <a:ext cx="0" cy="179"/>
            </a:xfrm>
            <a:prstGeom prst="line">
              <a:avLst/>
            </a:prstGeom>
            <a:noFill/>
            <a:ln w="38100">
              <a:solidFill>
                <a:schemeClr val="tx1"/>
              </a:solidFill>
              <a:round/>
              <a:headEnd type="none" w="sm" len="sm"/>
              <a:tailEnd type="none" w="sm" len="sm"/>
            </a:ln>
            <a:effectLst/>
          </p:spPr>
          <p:txBody>
            <a:bodyPr/>
            <a:lstStyle/>
            <a:p>
              <a:endParaRPr lang="en-US"/>
            </a:p>
          </p:txBody>
        </p:sp>
        <p:sp>
          <p:nvSpPr>
            <p:cNvPr id="73759" name="Line 16"/>
            <p:cNvSpPr>
              <a:spLocks noChangeShapeType="1"/>
            </p:cNvSpPr>
            <p:nvPr/>
          </p:nvSpPr>
          <p:spPr bwMode="auto">
            <a:xfrm>
              <a:off x="4052" y="1231"/>
              <a:ext cx="0" cy="179"/>
            </a:xfrm>
            <a:prstGeom prst="line">
              <a:avLst/>
            </a:prstGeom>
            <a:noFill/>
            <a:ln w="38100">
              <a:solidFill>
                <a:schemeClr val="tx1"/>
              </a:solidFill>
              <a:round/>
              <a:headEnd type="none" w="sm" len="sm"/>
              <a:tailEnd type="none" w="sm" len="sm"/>
            </a:ln>
            <a:effectLst/>
          </p:spPr>
          <p:txBody>
            <a:bodyPr/>
            <a:lstStyle/>
            <a:p>
              <a:endParaRPr lang="en-US"/>
            </a:p>
          </p:txBody>
        </p:sp>
        <p:sp>
          <p:nvSpPr>
            <p:cNvPr id="73760" name="Line 17"/>
            <p:cNvSpPr>
              <a:spLocks noChangeShapeType="1"/>
            </p:cNvSpPr>
            <p:nvPr/>
          </p:nvSpPr>
          <p:spPr bwMode="auto">
            <a:xfrm>
              <a:off x="4493" y="1231"/>
              <a:ext cx="0" cy="179"/>
            </a:xfrm>
            <a:prstGeom prst="line">
              <a:avLst/>
            </a:prstGeom>
            <a:noFill/>
            <a:ln w="38100">
              <a:solidFill>
                <a:schemeClr val="tx1"/>
              </a:solidFill>
              <a:round/>
              <a:headEnd type="none" w="sm" len="sm"/>
              <a:tailEnd type="none" w="sm" len="sm"/>
            </a:ln>
            <a:effectLst/>
          </p:spPr>
          <p:txBody>
            <a:bodyPr/>
            <a:lstStyle/>
            <a:p>
              <a:endParaRPr lang="en-US"/>
            </a:p>
          </p:txBody>
        </p:sp>
        <p:sp>
          <p:nvSpPr>
            <p:cNvPr id="73761" name="Line 18"/>
            <p:cNvSpPr>
              <a:spLocks noChangeShapeType="1"/>
            </p:cNvSpPr>
            <p:nvPr/>
          </p:nvSpPr>
          <p:spPr bwMode="auto">
            <a:xfrm>
              <a:off x="4934" y="1231"/>
              <a:ext cx="0" cy="179"/>
            </a:xfrm>
            <a:prstGeom prst="line">
              <a:avLst/>
            </a:prstGeom>
            <a:noFill/>
            <a:ln w="38100">
              <a:solidFill>
                <a:schemeClr val="tx1"/>
              </a:solidFill>
              <a:round/>
              <a:headEnd type="none" w="sm" len="sm"/>
              <a:tailEnd type="none" w="sm" len="sm"/>
            </a:ln>
            <a:effectLst/>
          </p:spPr>
          <p:txBody>
            <a:bodyPr/>
            <a:lstStyle/>
            <a:p>
              <a:endParaRPr lang="en-US"/>
            </a:p>
          </p:txBody>
        </p:sp>
      </p:grpSp>
      <p:grpSp>
        <p:nvGrpSpPr>
          <p:cNvPr id="10259" name="Group 19"/>
          <p:cNvGrpSpPr>
            <a:grpSpLocks/>
          </p:cNvGrpSpPr>
          <p:nvPr/>
        </p:nvGrpSpPr>
        <p:grpSpPr bwMode="auto">
          <a:xfrm>
            <a:off x="609600" y="4929188"/>
            <a:ext cx="8077200" cy="1166812"/>
            <a:chOff x="672" y="2625"/>
            <a:chExt cx="5088" cy="735"/>
          </a:xfrm>
        </p:grpSpPr>
        <p:sp>
          <p:nvSpPr>
            <p:cNvPr id="73734" name="Line 20"/>
            <p:cNvSpPr>
              <a:spLocks noChangeShapeType="1"/>
            </p:cNvSpPr>
            <p:nvPr/>
          </p:nvSpPr>
          <p:spPr bwMode="auto">
            <a:xfrm>
              <a:off x="1056" y="2954"/>
              <a:ext cx="4320" cy="0"/>
            </a:xfrm>
            <a:prstGeom prst="line">
              <a:avLst/>
            </a:prstGeom>
            <a:noFill/>
            <a:ln w="38100">
              <a:solidFill>
                <a:schemeClr val="tx1"/>
              </a:solidFill>
              <a:round/>
              <a:headEnd type="none" w="sm" len="sm"/>
              <a:tailEnd type="none" w="sm" len="sm"/>
            </a:ln>
            <a:effectLst/>
          </p:spPr>
          <p:txBody>
            <a:bodyPr/>
            <a:lstStyle/>
            <a:p>
              <a:endParaRPr lang="en-US"/>
            </a:p>
          </p:txBody>
        </p:sp>
        <p:sp>
          <p:nvSpPr>
            <p:cNvPr id="73735" name="Line 21"/>
            <p:cNvSpPr>
              <a:spLocks noChangeShapeType="1"/>
            </p:cNvSpPr>
            <p:nvPr/>
          </p:nvSpPr>
          <p:spPr bwMode="auto">
            <a:xfrm>
              <a:off x="1056" y="2865"/>
              <a:ext cx="0" cy="177"/>
            </a:xfrm>
            <a:prstGeom prst="line">
              <a:avLst/>
            </a:prstGeom>
            <a:noFill/>
            <a:ln w="38100">
              <a:solidFill>
                <a:schemeClr val="tx1"/>
              </a:solidFill>
              <a:round/>
              <a:headEnd type="none" w="sm" len="sm"/>
              <a:tailEnd type="none" w="sm" len="sm"/>
            </a:ln>
            <a:effectLst/>
          </p:spPr>
          <p:txBody>
            <a:bodyPr/>
            <a:lstStyle/>
            <a:p>
              <a:endParaRPr lang="en-US"/>
            </a:p>
          </p:txBody>
        </p:sp>
        <p:sp>
          <p:nvSpPr>
            <p:cNvPr id="73736" name="Line 22"/>
            <p:cNvSpPr>
              <a:spLocks noChangeShapeType="1"/>
            </p:cNvSpPr>
            <p:nvPr/>
          </p:nvSpPr>
          <p:spPr bwMode="auto">
            <a:xfrm>
              <a:off x="2288" y="2865"/>
              <a:ext cx="0" cy="177"/>
            </a:xfrm>
            <a:prstGeom prst="line">
              <a:avLst/>
            </a:prstGeom>
            <a:noFill/>
            <a:ln w="38100">
              <a:solidFill>
                <a:schemeClr val="tx1"/>
              </a:solidFill>
              <a:round/>
              <a:headEnd type="none" w="sm" len="sm"/>
              <a:tailEnd type="none" w="sm" len="sm"/>
            </a:ln>
            <a:effectLst/>
          </p:spPr>
          <p:txBody>
            <a:bodyPr/>
            <a:lstStyle/>
            <a:p>
              <a:endParaRPr lang="en-US"/>
            </a:p>
          </p:txBody>
        </p:sp>
        <p:sp>
          <p:nvSpPr>
            <p:cNvPr id="73737" name="Line 23"/>
            <p:cNvSpPr>
              <a:spLocks noChangeShapeType="1"/>
            </p:cNvSpPr>
            <p:nvPr/>
          </p:nvSpPr>
          <p:spPr bwMode="auto">
            <a:xfrm>
              <a:off x="5376" y="2865"/>
              <a:ext cx="0" cy="177"/>
            </a:xfrm>
            <a:prstGeom prst="line">
              <a:avLst/>
            </a:prstGeom>
            <a:noFill/>
            <a:ln w="38100">
              <a:solidFill>
                <a:schemeClr val="tx1"/>
              </a:solidFill>
              <a:round/>
              <a:headEnd type="none" w="sm" len="sm"/>
              <a:tailEnd type="none" w="sm" len="sm"/>
            </a:ln>
            <a:effectLst/>
          </p:spPr>
          <p:txBody>
            <a:bodyPr/>
            <a:lstStyle/>
            <a:p>
              <a:endParaRPr lang="en-US"/>
            </a:p>
          </p:txBody>
        </p:sp>
        <p:sp>
          <p:nvSpPr>
            <p:cNvPr id="73738" name="Text Box 24"/>
            <p:cNvSpPr txBox="1">
              <a:spLocks noChangeArrowheads="1"/>
            </p:cNvSpPr>
            <p:nvPr/>
          </p:nvSpPr>
          <p:spPr bwMode="auto">
            <a:xfrm>
              <a:off x="672" y="2625"/>
              <a:ext cx="5088" cy="250"/>
            </a:xfrm>
            <a:prstGeom prst="rect">
              <a:avLst/>
            </a:prstGeom>
            <a:noFill/>
            <a:ln w="12700">
              <a:noFill/>
              <a:miter lim="800000"/>
              <a:headEnd type="none" w="sm" len="sm"/>
              <a:tailEnd type="none" w="sm" len="sm"/>
            </a:ln>
            <a:effectLst/>
          </p:spPr>
          <p:txBody>
            <a:bodyPr>
              <a:spAutoFit/>
            </a:bodyPr>
            <a:lstStyle/>
            <a:p>
              <a:pPr>
                <a:spcBef>
                  <a:spcPct val="50000"/>
                </a:spcBef>
              </a:pPr>
              <a:r>
                <a:rPr lang="en-US" altLang="en-US" sz="2000">
                  <a:latin typeface="Book Antiqua" pitchFamily="18" charset="0"/>
                </a:rPr>
                <a:t>-$1,000 –500   -500    -500   -500 -1,500    -500   -500    -500    -500    -500</a:t>
              </a:r>
            </a:p>
          </p:txBody>
        </p:sp>
        <p:sp>
          <p:nvSpPr>
            <p:cNvPr id="73739" name="Text Box 25"/>
            <p:cNvSpPr txBox="1">
              <a:spLocks noChangeArrowheads="1"/>
            </p:cNvSpPr>
            <p:nvPr/>
          </p:nvSpPr>
          <p:spPr bwMode="auto">
            <a:xfrm>
              <a:off x="912" y="3072"/>
              <a:ext cx="4752" cy="288"/>
            </a:xfrm>
            <a:prstGeom prst="rect">
              <a:avLst/>
            </a:prstGeom>
            <a:noFill/>
            <a:ln w="12700">
              <a:noFill/>
              <a:miter lim="800000"/>
              <a:headEnd type="none" w="sm" len="sm"/>
              <a:tailEnd type="none" w="sm" len="sm"/>
            </a:ln>
            <a:effectLst/>
          </p:spPr>
          <p:txBody>
            <a:bodyPr>
              <a:spAutoFit/>
            </a:bodyPr>
            <a:lstStyle/>
            <a:p>
              <a:pPr>
                <a:spcBef>
                  <a:spcPct val="50000"/>
                </a:spcBef>
              </a:pPr>
              <a:r>
                <a:rPr lang="en-US" altLang="en-US" sz="2400">
                  <a:latin typeface="Book Antiqua" pitchFamily="18" charset="0"/>
                </a:rPr>
                <a:t>0      1        2       3       4       5       6       7       8       9       10</a:t>
              </a:r>
            </a:p>
          </p:txBody>
        </p:sp>
        <p:sp>
          <p:nvSpPr>
            <p:cNvPr id="73740" name="Line 26"/>
            <p:cNvSpPr>
              <a:spLocks noChangeShapeType="1"/>
            </p:cNvSpPr>
            <p:nvPr/>
          </p:nvSpPr>
          <p:spPr bwMode="auto">
            <a:xfrm>
              <a:off x="3611" y="2865"/>
              <a:ext cx="0" cy="177"/>
            </a:xfrm>
            <a:prstGeom prst="line">
              <a:avLst/>
            </a:prstGeom>
            <a:noFill/>
            <a:ln w="38100">
              <a:solidFill>
                <a:schemeClr val="tx1"/>
              </a:solidFill>
              <a:round/>
              <a:headEnd type="none" w="sm" len="sm"/>
              <a:tailEnd type="none" w="sm" len="sm"/>
            </a:ln>
            <a:effectLst/>
          </p:spPr>
          <p:txBody>
            <a:bodyPr/>
            <a:lstStyle/>
            <a:p>
              <a:endParaRPr lang="en-US"/>
            </a:p>
          </p:txBody>
        </p:sp>
        <p:sp>
          <p:nvSpPr>
            <p:cNvPr id="73741" name="Line 27"/>
            <p:cNvSpPr>
              <a:spLocks noChangeShapeType="1"/>
            </p:cNvSpPr>
            <p:nvPr/>
          </p:nvSpPr>
          <p:spPr bwMode="auto">
            <a:xfrm>
              <a:off x="1406" y="2865"/>
              <a:ext cx="0" cy="177"/>
            </a:xfrm>
            <a:prstGeom prst="line">
              <a:avLst/>
            </a:prstGeom>
            <a:noFill/>
            <a:ln w="38100">
              <a:solidFill>
                <a:schemeClr val="tx1"/>
              </a:solidFill>
              <a:round/>
              <a:headEnd type="none" w="sm" len="sm"/>
              <a:tailEnd type="none" w="sm" len="sm"/>
            </a:ln>
            <a:effectLst/>
          </p:spPr>
          <p:txBody>
            <a:bodyPr/>
            <a:lstStyle/>
            <a:p>
              <a:endParaRPr lang="en-US"/>
            </a:p>
          </p:txBody>
        </p:sp>
        <p:sp>
          <p:nvSpPr>
            <p:cNvPr id="73742" name="Line 28"/>
            <p:cNvSpPr>
              <a:spLocks noChangeShapeType="1"/>
            </p:cNvSpPr>
            <p:nvPr/>
          </p:nvSpPr>
          <p:spPr bwMode="auto">
            <a:xfrm>
              <a:off x="1847" y="2865"/>
              <a:ext cx="0" cy="177"/>
            </a:xfrm>
            <a:prstGeom prst="line">
              <a:avLst/>
            </a:prstGeom>
            <a:noFill/>
            <a:ln w="38100">
              <a:solidFill>
                <a:schemeClr val="tx1"/>
              </a:solidFill>
              <a:round/>
              <a:headEnd type="none" w="sm" len="sm"/>
              <a:tailEnd type="none" w="sm" len="sm"/>
            </a:ln>
            <a:effectLst/>
          </p:spPr>
          <p:txBody>
            <a:bodyPr/>
            <a:lstStyle/>
            <a:p>
              <a:endParaRPr lang="en-US"/>
            </a:p>
          </p:txBody>
        </p:sp>
        <p:sp>
          <p:nvSpPr>
            <p:cNvPr id="73743" name="Line 29"/>
            <p:cNvSpPr>
              <a:spLocks noChangeShapeType="1"/>
            </p:cNvSpPr>
            <p:nvPr/>
          </p:nvSpPr>
          <p:spPr bwMode="auto">
            <a:xfrm>
              <a:off x="2729" y="2865"/>
              <a:ext cx="0" cy="177"/>
            </a:xfrm>
            <a:prstGeom prst="line">
              <a:avLst/>
            </a:prstGeom>
            <a:noFill/>
            <a:ln w="38100">
              <a:solidFill>
                <a:schemeClr val="tx1"/>
              </a:solidFill>
              <a:round/>
              <a:headEnd type="none" w="sm" len="sm"/>
              <a:tailEnd type="none" w="sm" len="sm"/>
            </a:ln>
            <a:effectLst/>
          </p:spPr>
          <p:txBody>
            <a:bodyPr/>
            <a:lstStyle/>
            <a:p>
              <a:endParaRPr lang="en-US"/>
            </a:p>
          </p:txBody>
        </p:sp>
        <p:sp>
          <p:nvSpPr>
            <p:cNvPr id="73744" name="Line 30"/>
            <p:cNvSpPr>
              <a:spLocks noChangeShapeType="1"/>
            </p:cNvSpPr>
            <p:nvPr/>
          </p:nvSpPr>
          <p:spPr bwMode="auto">
            <a:xfrm>
              <a:off x="3170" y="2865"/>
              <a:ext cx="0" cy="177"/>
            </a:xfrm>
            <a:prstGeom prst="line">
              <a:avLst/>
            </a:prstGeom>
            <a:noFill/>
            <a:ln w="38100">
              <a:solidFill>
                <a:schemeClr val="tx1"/>
              </a:solidFill>
              <a:round/>
              <a:headEnd type="none" w="sm" len="sm"/>
              <a:tailEnd type="none" w="sm" len="sm"/>
            </a:ln>
            <a:effectLst/>
          </p:spPr>
          <p:txBody>
            <a:bodyPr/>
            <a:lstStyle/>
            <a:p>
              <a:endParaRPr lang="en-US"/>
            </a:p>
          </p:txBody>
        </p:sp>
        <p:sp>
          <p:nvSpPr>
            <p:cNvPr id="73745" name="Line 31"/>
            <p:cNvSpPr>
              <a:spLocks noChangeShapeType="1"/>
            </p:cNvSpPr>
            <p:nvPr/>
          </p:nvSpPr>
          <p:spPr bwMode="auto">
            <a:xfrm>
              <a:off x="4052" y="2865"/>
              <a:ext cx="0" cy="177"/>
            </a:xfrm>
            <a:prstGeom prst="line">
              <a:avLst/>
            </a:prstGeom>
            <a:noFill/>
            <a:ln w="38100">
              <a:solidFill>
                <a:schemeClr val="tx1"/>
              </a:solidFill>
              <a:round/>
              <a:headEnd type="none" w="sm" len="sm"/>
              <a:tailEnd type="none" w="sm" len="sm"/>
            </a:ln>
            <a:effectLst/>
          </p:spPr>
          <p:txBody>
            <a:bodyPr/>
            <a:lstStyle/>
            <a:p>
              <a:endParaRPr lang="en-US"/>
            </a:p>
          </p:txBody>
        </p:sp>
        <p:sp>
          <p:nvSpPr>
            <p:cNvPr id="73746" name="Line 32"/>
            <p:cNvSpPr>
              <a:spLocks noChangeShapeType="1"/>
            </p:cNvSpPr>
            <p:nvPr/>
          </p:nvSpPr>
          <p:spPr bwMode="auto">
            <a:xfrm>
              <a:off x="4493" y="2865"/>
              <a:ext cx="0" cy="177"/>
            </a:xfrm>
            <a:prstGeom prst="line">
              <a:avLst/>
            </a:prstGeom>
            <a:noFill/>
            <a:ln w="38100">
              <a:solidFill>
                <a:schemeClr val="tx1"/>
              </a:solidFill>
              <a:round/>
              <a:headEnd type="none" w="sm" len="sm"/>
              <a:tailEnd type="none" w="sm" len="sm"/>
            </a:ln>
            <a:effectLst/>
          </p:spPr>
          <p:txBody>
            <a:bodyPr/>
            <a:lstStyle/>
            <a:p>
              <a:endParaRPr lang="en-US"/>
            </a:p>
          </p:txBody>
        </p:sp>
        <p:sp>
          <p:nvSpPr>
            <p:cNvPr id="73747" name="Line 33"/>
            <p:cNvSpPr>
              <a:spLocks noChangeShapeType="1"/>
            </p:cNvSpPr>
            <p:nvPr/>
          </p:nvSpPr>
          <p:spPr bwMode="auto">
            <a:xfrm>
              <a:off x="4934" y="2865"/>
              <a:ext cx="0" cy="177"/>
            </a:xfrm>
            <a:prstGeom prst="line">
              <a:avLst/>
            </a:prstGeom>
            <a:noFill/>
            <a:ln w="38100">
              <a:solidFill>
                <a:schemeClr val="tx1"/>
              </a:solidFill>
              <a:round/>
              <a:headEnd type="none" w="sm" len="sm"/>
              <a:tailEnd type="none" w="sm" len="sm"/>
            </a:ln>
            <a:effectLst/>
          </p:spPr>
          <p:txBody>
            <a:bodyPr/>
            <a:lstStyle/>
            <a:p>
              <a:endParaRPr lang="en-US"/>
            </a:p>
          </p:txBody>
        </p:sp>
      </p:grpSp>
      <p:sp>
        <p:nvSpPr>
          <p:cNvPr id="10274" name="Rectangle 34"/>
          <p:cNvSpPr>
            <a:spLocks noChangeArrowheads="1"/>
          </p:cNvSpPr>
          <p:nvPr/>
        </p:nvSpPr>
        <p:spPr bwMode="auto">
          <a:xfrm>
            <a:off x="533400" y="3962400"/>
            <a:ext cx="8077200" cy="533400"/>
          </a:xfrm>
          <a:prstGeom prst="rect">
            <a:avLst/>
          </a:prstGeom>
          <a:noFill/>
          <a:ln w="12700">
            <a:noFill/>
            <a:miter lim="800000"/>
            <a:headEnd/>
            <a:tailEnd/>
          </a:ln>
          <a:effectLst/>
        </p:spPr>
        <p:txBody>
          <a:bodyPr lIns="90475" tIns="44443" rIns="90475" bIns="44443"/>
          <a:lstStyle/>
          <a:p>
            <a:pPr marL="342900" indent="-342900">
              <a:lnSpc>
                <a:spcPct val="90000"/>
              </a:lnSpc>
              <a:spcBef>
                <a:spcPct val="20000"/>
              </a:spcBef>
              <a:buSzPct val="90000"/>
              <a:buFont typeface="Symbol" pitchFamily="18" charset="2"/>
              <a:buNone/>
            </a:pPr>
            <a:r>
              <a:rPr lang="en-US" altLang="en-US" sz="3200">
                <a:latin typeface="Times New Roman" pitchFamily="18" charset="0"/>
                <a:cs typeface="Arial" charset="0"/>
              </a:rPr>
              <a:t>The Cheapskate cleaner time line of cash flows </a:t>
            </a:r>
            <a:r>
              <a:rPr lang="en-US" altLang="en-US" sz="3200" i="1">
                <a:latin typeface="Times New Roman" pitchFamily="18" charset="0"/>
                <a:cs typeface="Arial" charset="0"/>
              </a:rPr>
              <a:t>over ten years: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nodeType="clickEffect">
                                  <p:stCondLst>
                                    <p:cond delay="0"/>
                                  </p:stCondLst>
                                  <p:childTnLst>
                                    <p:set>
                                      <p:cBhvr>
                                        <p:cTn id="13" dur="1" fill="hold">
                                          <p:stCondLst>
                                            <p:cond delay="0"/>
                                          </p:stCondLst>
                                        </p:cTn>
                                        <p:tgtEl>
                                          <p:spTgt spid="10244"/>
                                        </p:tgtEl>
                                        <p:attrNameLst>
                                          <p:attrName>style.visibility</p:attrName>
                                        </p:attrNameLst>
                                      </p:cBhvr>
                                      <p:to>
                                        <p:strVal val="visible"/>
                                      </p:to>
                                    </p:set>
                                    <p:animEffect transition="in" filter="wipe(left)">
                                      <p:cBhvr>
                                        <p:cTn id="14" dur="500"/>
                                        <p:tgtEl>
                                          <p:spTgt spid="1024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274"/>
                                        </p:tgtEl>
                                        <p:attrNameLst>
                                          <p:attrName>style.visibility</p:attrName>
                                        </p:attrNameLst>
                                      </p:cBhvr>
                                      <p:to>
                                        <p:strVal val="visible"/>
                                      </p:to>
                                    </p:set>
                                    <p:animEffect transition="in" filter="fade">
                                      <p:cBhvr>
                                        <p:cTn id="19" dur="1000"/>
                                        <p:tgtEl>
                                          <p:spTgt spid="10274"/>
                                        </p:tgtEl>
                                      </p:cBhvr>
                                    </p:animEffect>
                                    <p:anim calcmode="lin" valueType="num">
                                      <p:cBhvr>
                                        <p:cTn id="20" dur="1000" fill="hold"/>
                                        <p:tgtEl>
                                          <p:spTgt spid="10274"/>
                                        </p:tgtEl>
                                        <p:attrNameLst>
                                          <p:attrName>ppt_x</p:attrName>
                                        </p:attrNameLst>
                                      </p:cBhvr>
                                      <p:tavLst>
                                        <p:tav tm="0">
                                          <p:val>
                                            <p:strVal val="#ppt_x"/>
                                          </p:val>
                                        </p:tav>
                                        <p:tav tm="100000">
                                          <p:val>
                                            <p:strVal val="#ppt_x"/>
                                          </p:val>
                                        </p:tav>
                                      </p:tavLst>
                                    </p:anim>
                                    <p:anim calcmode="lin" valueType="num">
                                      <p:cBhvr>
                                        <p:cTn id="21" dur="1000" fill="hold"/>
                                        <p:tgtEl>
                                          <p:spTgt spid="10274"/>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0259"/>
                                        </p:tgtEl>
                                        <p:attrNameLst>
                                          <p:attrName>style.visibility</p:attrName>
                                        </p:attrNameLst>
                                      </p:cBhvr>
                                      <p:to>
                                        <p:strVal val="visible"/>
                                      </p:to>
                                    </p:set>
                                    <p:animEffect transition="in" filter="wipe(left)">
                                      <p:cBhvr>
                                        <p:cTn id="26" dur="500"/>
                                        <p:tgtEl>
                                          <p:spTgt spid="10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P spid="10274"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p:txBody>
          <a:bodyPr/>
          <a:lstStyle/>
          <a:p>
            <a:r>
              <a:rPr lang="en-US" altLang="en-US" smtClean="0"/>
              <a:t>Equivalent Annual Cost (EAC)</a:t>
            </a:r>
          </a:p>
        </p:txBody>
      </p:sp>
      <p:sp>
        <p:nvSpPr>
          <p:cNvPr id="75778" name="Rectangle 3"/>
          <p:cNvSpPr>
            <a:spLocks noGrp="1" noChangeArrowheads="1"/>
          </p:cNvSpPr>
          <p:nvPr>
            <p:ph type="body" idx="1"/>
          </p:nvPr>
        </p:nvSpPr>
        <p:spPr>
          <a:xfrm>
            <a:off x="609600" y="1371600"/>
            <a:ext cx="8534400" cy="5562600"/>
          </a:xfrm>
        </p:spPr>
        <p:txBody>
          <a:bodyPr/>
          <a:lstStyle/>
          <a:p>
            <a:r>
              <a:rPr lang="en-US" altLang="en-US" smtClean="0"/>
              <a:t>Applicable to a much more robust set of circumstances than the replacement chain</a:t>
            </a:r>
          </a:p>
          <a:p>
            <a:r>
              <a:rPr lang="en-US" altLang="en-US" smtClean="0"/>
              <a:t>The EAC is the value of the level payment annuity that has the same </a:t>
            </a:r>
            <a:r>
              <a:rPr lang="en-US" altLang="en-US" i="1" smtClean="0"/>
              <a:t>PV</a:t>
            </a:r>
            <a:r>
              <a:rPr lang="en-US" altLang="en-US" smtClean="0"/>
              <a:t> as our original set of cash flows.</a:t>
            </a:r>
          </a:p>
          <a:p>
            <a:pPr lvl="1"/>
            <a:r>
              <a:rPr lang="en-US" altLang="en-US" smtClean="0"/>
              <a:t>For example, the EAC for the Cadillac air cleaner is $750.98.</a:t>
            </a:r>
          </a:p>
          <a:p>
            <a:pPr lvl="1"/>
            <a:r>
              <a:rPr lang="en-US" altLang="en-US" smtClean="0"/>
              <a:t>The EAC for the Cheapskate air cleaner is $763.80, which confirms our earlier decision to reject it.</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ctrTitle"/>
          </p:nvPr>
        </p:nvSpPr>
        <p:spPr>
          <a:xfrm>
            <a:off x="685800" y="2130425"/>
            <a:ext cx="7772400" cy="1470025"/>
          </a:xfrm>
        </p:spPr>
        <p:txBody>
          <a:bodyPr anchor="ctr"/>
          <a:lstStyle/>
          <a:p>
            <a:r>
              <a:rPr lang="en-US" altLang="en-US" sz="4400" smtClean="0"/>
              <a:t>Lease Vs. Borrow Decision</a:t>
            </a:r>
          </a:p>
        </p:txBody>
      </p:sp>
      <p:sp>
        <p:nvSpPr>
          <p:cNvPr id="77826" name="Rectangle 3"/>
          <p:cNvSpPr>
            <a:spLocks noGrp="1" noChangeArrowheads="1"/>
          </p:cNvSpPr>
          <p:nvPr>
            <p:ph type="subTitle" idx="1"/>
          </p:nvPr>
        </p:nvSpPr>
        <p:spPr>
          <a:xfrm>
            <a:off x="1371600" y="3886200"/>
            <a:ext cx="6400800" cy="1752600"/>
          </a:xfrm>
        </p:spPr>
        <p:txBody>
          <a:bodyPr/>
          <a:lstStyle/>
          <a:p>
            <a:endParaRPr lang="en-US" altLang="en-US" sz="320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20482"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20483" name="Rectangle 5"/>
          <p:cNvSpPr>
            <a:spLocks noGrp="1" noChangeArrowheads="1"/>
          </p:cNvSpPr>
          <p:nvPr>
            <p:ph type="title"/>
          </p:nvPr>
        </p:nvSpPr>
        <p:spPr>
          <a:xfrm>
            <a:off x="457200" y="430213"/>
            <a:ext cx="8229600" cy="608012"/>
          </a:xfrm>
          <a:noFill/>
        </p:spPr>
        <p:txBody>
          <a:bodyPr lIns="90488" tIns="44450" rIns="90488" bIns="44450" anchor="ctr"/>
          <a:lstStyle/>
          <a:p>
            <a:pPr eaLnBrk="1" hangingPunct="1"/>
            <a:r>
              <a:rPr lang="en-US" altLang="en-US" smtClean="0"/>
              <a:t>What is the payback period?</a:t>
            </a:r>
          </a:p>
        </p:txBody>
      </p:sp>
      <p:sp>
        <p:nvSpPr>
          <p:cNvPr id="20484" name="Rectangle 6"/>
          <p:cNvSpPr>
            <a:spLocks noChangeArrowheads="1"/>
          </p:cNvSpPr>
          <p:nvPr/>
        </p:nvSpPr>
        <p:spPr bwMode="auto">
          <a:xfrm>
            <a:off x="1109663" y="2597150"/>
            <a:ext cx="6959600" cy="2525713"/>
          </a:xfrm>
          <a:prstGeom prst="rect">
            <a:avLst/>
          </a:prstGeom>
          <a:noFill/>
          <a:ln w="12700">
            <a:noFill/>
            <a:miter lim="800000"/>
            <a:headEnd/>
            <a:tailEnd/>
          </a:ln>
          <a:effectLst/>
        </p:spPr>
        <p:txBody>
          <a:bodyPr lIns="90488" tIns="44450" rIns="90488" bIns="44450">
            <a:spAutoFit/>
          </a:bodyPr>
          <a:lstStyle/>
          <a:p>
            <a:r>
              <a:rPr lang="en-US" altLang="en-US" sz="3200" b="1"/>
              <a:t>The number of years required to recover a project’s cost,</a:t>
            </a:r>
          </a:p>
          <a:p>
            <a:endParaRPr lang="en-US" altLang="en-US" sz="3200" b="1"/>
          </a:p>
          <a:p>
            <a:r>
              <a:rPr lang="en-US" altLang="en-US" sz="3200" b="1"/>
              <a:t>or how long does it take to get the business’s money back?</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p:txBody>
          <a:bodyPr/>
          <a:lstStyle/>
          <a:p>
            <a:r>
              <a:rPr lang="en-US" altLang="en-US" smtClean="0"/>
              <a:t>Lease Vs. Borrow</a:t>
            </a:r>
          </a:p>
        </p:txBody>
      </p:sp>
      <p:sp>
        <p:nvSpPr>
          <p:cNvPr id="78850" name="Rectangle 3"/>
          <p:cNvSpPr>
            <a:spLocks noGrp="1" noChangeArrowheads="1"/>
          </p:cNvSpPr>
          <p:nvPr>
            <p:ph type="body" idx="1"/>
          </p:nvPr>
        </p:nvSpPr>
        <p:spPr/>
        <p:txBody>
          <a:bodyPr/>
          <a:lstStyle/>
          <a:p>
            <a:r>
              <a:rPr lang="en-US" altLang="en-US" smtClean="0"/>
              <a:t>Leasing is a financing decision.</a:t>
            </a:r>
          </a:p>
          <a:p>
            <a:r>
              <a:rPr lang="en-US" altLang="en-US" smtClean="0"/>
              <a:t>Compute the NPV under lease and borrow alternatives separately.</a:t>
            </a:r>
          </a:p>
          <a:p>
            <a:r>
              <a:rPr lang="en-US" altLang="en-US" smtClean="0"/>
              <a:t>Accept the lowest NPV alternative.</a:t>
            </a:r>
          </a:p>
          <a:p>
            <a:r>
              <a:rPr lang="en-US" altLang="en-US" smtClean="0"/>
              <a:t>The direct cash flows from the lease should be discounted by cost of borrowing.</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p:txBody>
          <a:bodyPr/>
          <a:lstStyle/>
          <a:p>
            <a:r>
              <a:rPr lang="en-US" altLang="en-US" smtClean="0"/>
              <a:t>Lease Vs. Borrow</a:t>
            </a:r>
          </a:p>
        </p:txBody>
      </p:sp>
      <p:sp>
        <p:nvSpPr>
          <p:cNvPr id="79874" name="Rectangle 3"/>
          <p:cNvSpPr>
            <a:spLocks noGrp="1" noChangeArrowheads="1"/>
          </p:cNvSpPr>
          <p:nvPr>
            <p:ph type="body" idx="1"/>
          </p:nvPr>
        </p:nvSpPr>
        <p:spPr/>
        <p:txBody>
          <a:bodyPr/>
          <a:lstStyle/>
          <a:p>
            <a:pPr>
              <a:lnSpc>
                <a:spcPct val="90000"/>
              </a:lnSpc>
            </a:pPr>
            <a:r>
              <a:rPr lang="en-US" altLang="en-US" sz="2800" smtClean="0"/>
              <a:t>Another way of comparing lease vs. borrow is to compare the cost of borrowing with the implicit cost of leasing.</a:t>
            </a:r>
          </a:p>
          <a:p>
            <a:pPr>
              <a:lnSpc>
                <a:spcPct val="90000"/>
              </a:lnSpc>
            </a:pPr>
            <a:r>
              <a:rPr lang="en-US" altLang="en-US" sz="2800" smtClean="0"/>
              <a:t>The advantage of the NPV lease valuation model is that it permits interaction of the investment and financing decisions.</a:t>
            </a:r>
          </a:p>
          <a:p>
            <a:pPr>
              <a:lnSpc>
                <a:spcPct val="90000"/>
              </a:lnSpc>
            </a:pPr>
            <a:r>
              <a:rPr lang="en-US" altLang="en-US" sz="2800" smtClean="0"/>
              <a:t>As a result, it is simple to determine whether an investment proposal that has a negative NPV assuming normal financing can be made economically attractive by a favorable lease arrangement.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a:xfrm>
            <a:off x="685800" y="0"/>
            <a:ext cx="8229600" cy="1143000"/>
          </a:xfrm>
        </p:spPr>
        <p:txBody>
          <a:bodyPr/>
          <a:lstStyle/>
          <a:p>
            <a:pPr>
              <a:lnSpc>
                <a:spcPct val="85000"/>
              </a:lnSpc>
              <a:spcAft>
                <a:spcPts val="600"/>
              </a:spcAft>
            </a:pPr>
            <a:r>
              <a:rPr lang="en-US" altLang="en-US" smtClean="0"/>
              <a:t>The Cash Flows of Leasing</a:t>
            </a:r>
          </a:p>
        </p:txBody>
      </p:sp>
      <p:sp>
        <p:nvSpPr>
          <p:cNvPr id="67587" name="Rectangle 3"/>
          <p:cNvSpPr>
            <a:spLocks noGrp="1" noChangeArrowheads="1"/>
          </p:cNvSpPr>
          <p:nvPr>
            <p:ph type="body" idx="1"/>
          </p:nvPr>
        </p:nvSpPr>
        <p:spPr>
          <a:xfrm>
            <a:off x="914400" y="1371600"/>
            <a:ext cx="7696200" cy="5257800"/>
          </a:xfrm>
        </p:spPr>
        <p:txBody>
          <a:bodyPr/>
          <a:lstStyle/>
          <a:p>
            <a:pPr>
              <a:lnSpc>
                <a:spcPct val="90000"/>
              </a:lnSpc>
              <a:buFontTx/>
              <a:buNone/>
            </a:pPr>
            <a:r>
              <a:rPr lang="en-US" altLang="en-US" smtClean="0"/>
              <a:t>Consider a firm, ClumZee Movers, that wishes to acquire a delivery truck.</a:t>
            </a:r>
          </a:p>
          <a:p>
            <a:pPr>
              <a:lnSpc>
                <a:spcPct val="90000"/>
              </a:lnSpc>
              <a:buFontTx/>
              <a:buNone/>
            </a:pPr>
            <a:r>
              <a:rPr lang="en-US" altLang="en-US" smtClean="0"/>
              <a:t>The truck is expected to reduce costs by $4,500 per year.</a:t>
            </a:r>
          </a:p>
          <a:p>
            <a:pPr>
              <a:lnSpc>
                <a:spcPct val="90000"/>
              </a:lnSpc>
              <a:buFontTx/>
              <a:buNone/>
            </a:pPr>
            <a:r>
              <a:rPr lang="en-US" altLang="en-US" smtClean="0"/>
              <a:t>The truck costs $25,000 and has a useful life of 5 years.</a:t>
            </a:r>
          </a:p>
          <a:p>
            <a:pPr>
              <a:lnSpc>
                <a:spcPct val="90000"/>
              </a:lnSpc>
              <a:buFontTx/>
              <a:buNone/>
            </a:pPr>
            <a:r>
              <a:rPr lang="en-US" altLang="en-US" smtClean="0"/>
              <a:t>If the firm buys the truck, they will depreciate it straight-line to zero. </a:t>
            </a:r>
          </a:p>
          <a:p>
            <a:pPr>
              <a:lnSpc>
                <a:spcPct val="90000"/>
              </a:lnSpc>
              <a:buFontTx/>
              <a:buNone/>
            </a:pPr>
            <a:r>
              <a:rPr lang="en-US" altLang="en-US" smtClean="0"/>
              <a:t>They can lease it for 5 years from Tiger Leasing with an annual lease payment of $6,250.</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Effect transition="in" filter="fade">
                                      <p:cBhvr>
                                        <p:cTn id="7" dur="1000"/>
                                        <p:tgtEl>
                                          <p:spTgt spid="67587">
                                            <p:txEl>
                                              <p:pRg st="0" end="0"/>
                                            </p:txEl>
                                          </p:spTgt>
                                        </p:tgtEl>
                                      </p:cBhvr>
                                    </p:animEffect>
                                    <p:anim calcmode="lin" valueType="num">
                                      <p:cBhvr>
                                        <p:cTn id="8" dur="1000" fill="hold"/>
                                        <p:tgtEl>
                                          <p:spTgt spid="6758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758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7587">
                                            <p:txEl>
                                              <p:pRg st="1" end="1"/>
                                            </p:txEl>
                                          </p:spTgt>
                                        </p:tgtEl>
                                        <p:attrNameLst>
                                          <p:attrName>style.visibility</p:attrName>
                                        </p:attrNameLst>
                                      </p:cBhvr>
                                      <p:to>
                                        <p:strVal val="visible"/>
                                      </p:to>
                                    </p:set>
                                    <p:animEffect transition="in" filter="fade">
                                      <p:cBhvr>
                                        <p:cTn id="14" dur="1000"/>
                                        <p:tgtEl>
                                          <p:spTgt spid="67587">
                                            <p:txEl>
                                              <p:pRg st="1" end="1"/>
                                            </p:txEl>
                                          </p:spTgt>
                                        </p:tgtEl>
                                      </p:cBhvr>
                                    </p:animEffect>
                                    <p:anim calcmode="lin" valueType="num">
                                      <p:cBhvr>
                                        <p:cTn id="15" dur="1000" fill="hold"/>
                                        <p:tgtEl>
                                          <p:spTgt spid="6758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758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7587">
                                            <p:txEl>
                                              <p:pRg st="2" end="2"/>
                                            </p:txEl>
                                          </p:spTgt>
                                        </p:tgtEl>
                                        <p:attrNameLst>
                                          <p:attrName>style.visibility</p:attrName>
                                        </p:attrNameLst>
                                      </p:cBhvr>
                                      <p:to>
                                        <p:strVal val="visible"/>
                                      </p:to>
                                    </p:set>
                                    <p:animEffect transition="in" filter="fade">
                                      <p:cBhvr>
                                        <p:cTn id="21" dur="1000"/>
                                        <p:tgtEl>
                                          <p:spTgt spid="67587">
                                            <p:txEl>
                                              <p:pRg st="2" end="2"/>
                                            </p:txEl>
                                          </p:spTgt>
                                        </p:tgtEl>
                                      </p:cBhvr>
                                    </p:animEffect>
                                    <p:anim calcmode="lin" valueType="num">
                                      <p:cBhvr>
                                        <p:cTn id="22" dur="1000" fill="hold"/>
                                        <p:tgtEl>
                                          <p:spTgt spid="6758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758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7587">
                                            <p:txEl>
                                              <p:pRg st="3" end="3"/>
                                            </p:txEl>
                                          </p:spTgt>
                                        </p:tgtEl>
                                        <p:attrNameLst>
                                          <p:attrName>style.visibility</p:attrName>
                                        </p:attrNameLst>
                                      </p:cBhvr>
                                      <p:to>
                                        <p:strVal val="visible"/>
                                      </p:to>
                                    </p:set>
                                    <p:animEffect transition="in" filter="fade">
                                      <p:cBhvr>
                                        <p:cTn id="28" dur="1000"/>
                                        <p:tgtEl>
                                          <p:spTgt spid="67587">
                                            <p:txEl>
                                              <p:pRg st="3" end="3"/>
                                            </p:txEl>
                                          </p:spTgt>
                                        </p:tgtEl>
                                      </p:cBhvr>
                                    </p:animEffect>
                                    <p:anim calcmode="lin" valueType="num">
                                      <p:cBhvr>
                                        <p:cTn id="29" dur="1000" fill="hold"/>
                                        <p:tgtEl>
                                          <p:spTgt spid="6758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758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7587">
                                            <p:txEl>
                                              <p:pRg st="4" end="4"/>
                                            </p:txEl>
                                          </p:spTgt>
                                        </p:tgtEl>
                                        <p:attrNameLst>
                                          <p:attrName>style.visibility</p:attrName>
                                        </p:attrNameLst>
                                      </p:cBhvr>
                                      <p:to>
                                        <p:strVal val="visible"/>
                                      </p:to>
                                    </p:set>
                                    <p:animEffect transition="in" filter="fade">
                                      <p:cBhvr>
                                        <p:cTn id="35" dur="1000"/>
                                        <p:tgtEl>
                                          <p:spTgt spid="67587">
                                            <p:txEl>
                                              <p:pRg st="4" end="4"/>
                                            </p:txEl>
                                          </p:spTgt>
                                        </p:tgtEl>
                                      </p:cBhvr>
                                    </p:animEffect>
                                    <p:anim calcmode="lin" valueType="num">
                                      <p:cBhvr>
                                        <p:cTn id="36" dur="1000" fill="hold"/>
                                        <p:tgtEl>
                                          <p:spTgt spid="6758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758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a:xfrm>
            <a:off x="457200" y="274638"/>
            <a:ext cx="8229600" cy="762000"/>
          </a:xfrm>
        </p:spPr>
        <p:txBody>
          <a:bodyPr/>
          <a:lstStyle/>
          <a:p>
            <a:r>
              <a:rPr lang="en-US" altLang="en-US" smtClean="0"/>
              <a:t>The Cash Flows of Leasing</a:t>
            </a:r>
          </a:p>
        </p:txBody>
      </p:sp>
      <p:sp>
        <p:nvSpPr>
          <p:cNvPr id="81922" name="Rectangle 3"/>
          <p:cNvSpPr>
            <a:spLocks noGrp="1" noChangeArrowheads="1"/>
          </p:cNvSpPr>
          <p:nvPr>
            <p:ph type="body" sz="half" idx="1"/>
          </p:nvPr>
        </p:nvSpPr>
        <p:spPr>
          <a:xfrm>
            <a:off x="762000" y="1073150"/>
            <a:ext cx="7924800" cy="2514600"/>
          </a:xfrm>
        </p:spPr>
        <p:txBody>
          <a:bodyPr/>
          <a:lstStyle/>
          <a:p>
            <a:r>
              <a:rPr lang="en-US" altLang="en-US" smtClean="0"/>
              <a:t>Cash Flows: Buy</a:t>
            </a:r>
          </a:p>
          <a:p>
            <a:pPr>
              <a:buFontTx/>
              <a:buNone/>
            </a:pPr>
            <a:r>
              <a:rPr lang="en-US" altLang="en-US" sz="2200" smtClean="0"/>
              <a:t>				   Year 0	        Years 1-5	</a:t>
            </a:r>
          </a:p>
          <a:p>
            <a:pPr>
              <a:buFontTx/>
              <a:buNone/>
            </a:pPr>
            <a:r>
              <a:rPr lang="en-US" altLang="en-US" sz="2200" smtClean="0"/>
              <a:t>Cost of truck		</a:t>
            </a:r>
            <a:r>
              <a:rPr lang="en-US" altLang="en-US" sz="2200" smtClean="0">
                <a:cs typeface="Times New Roman" pitchFamily="18" charset="0"/>
              </a:rPr>
              <a:t>–</a:t>
            </a:r>
            <a:r>
              <a:rPr lang="en-US" altLang="en-US" sz="2200" smtClean="0"/>
              <a:t>$25,000</a:t>
            </a:r>
          </a:p>
          <a:p>
            <a:pPr>
              <a:buFontTx/>
              <a:buNone/>
            </a:pPr>
            <a:r>
              <a:rPr lang="en-US" altLang="en-US" sz="2200" smtClean="0"/>
              <a:t>After-tax savings		          4,500</a:t>
            </a:r>
            <a:r>
              <a:rPr lang="en-US" altLang="en-US" sz="2200" smtClean="0">
                <a:cs typeface="Times New Roman" pitchFamily="18" charset="0"/>
              </a:rPr>
              <a:t>×(1-.34) = $2,970</a:t>
            </a:r>
          </a:p>
          <a:p>
            <a:pPr>
              <a:buFontTx/>
              <a:buNone/>
            </a:pPr>
            <a:r>
              <a:rPr lang="en-US" altLang="en-US" sz="2200" smtClean="0">
                <a:cs typeface="Times New Roman" pitchFamily="18" charset="0"/>
              </a:rPr>
              <a:t>Depreciation Tax Shield</a:t>
            </a:r>
            <a:r>
              <a:rPr lang="en-US" altLang="en-US" sz="2200" u="sng" smtClean="0">
                <a:cs typeface="Times New Roman" pitchFamily="18" charset="0"/>
              </a:rPr>
              <a:t>	_</a:t>
            </a:r>
            <a:r>
              <a:rPr lang="en-US" altLang="en-US" sz="2200" smtClean="0">
                <a:cs typeface="Times New Roman" pitchFamily="18" charset="0"/>
              </a:rPr>
              <a:t>	5</a:t>
            </a:r>
            <a:r>
              <a:rPr lang="en-US" altLang="en-US" sz="2200" smtClean="0"/>
              <a:t>,000</a:t>
            </a:r>
            <a:r>
              <a:rPr lang="en-US" altLang="en-US" sz="2200" smtClean="0">
                <a:cs typeface="Times New Roman" pitchFamily="18" charset="0"/>
              </a:rPr>
              <a:t>×(.34) = 	</a:t>
            </a:r>
            <a:r>
              <a:rPr lang="en-US" altLang="en-US" sz="2200" u="sng" smtClean="0">
                <a:cs typeface="Times New Roman" pitchFamily="18" charset="0"/>
              </a:rPr>
              <a:t>$1,700</a:t>
            </a:r>
            <a:r>
              <a:rPr lang="en-US" altLang="en-US" sz="2200" smtClean="0"/>
              <a:t>			            </a:t>
            </a:r>
            <a:r>
              <a:rPr lang="en-US" altLang="en-US" sz="2200" smtClean="0">
                <a:cs typeface="Times New Roman" pitchFamily="18" charset="0"/>
              </a:rPr>
              <a:t>–</a:t>
            </a:r>
            <a:r>
              <a:rPr lang="en-US" altLang="en-US" sz="2200" smtClean="0"/>
              <a:t>$25,000			$4,670</a:t>
            </a:r>
          </a:p>
        </p:txBody>
      </p:sp>
      <p:sp>
        <p:nvSpPr>
          <p:cNvPr id="81923" name="Rectangle 4"/>
          <p:cNvSpPr>
            <a:spLocks noGrp="1" noChangeArrowheads="1"/>
          </p:cNvSpPr>
          <p:nvPr>
            <p:ph type="body" sz="half" idx="2"/>
          </p:nvPr>
        </p:nvSpPr>
        <p:spPr>
          <a:xfrm>
            <a:off x="685800" y="3892550"/>
            <a:ext cx="8148638" cy="1517650"/>
          </a:xfrm>
        </p:spPr>
        <p:txBody>
          <a:bodyPr/>
          <a:lstStyle/>
          <a:p>
            <a:r>
              <a:rPr lang="en-US" altLang="en-US" smtClean="0"/>
              <a:t>Cash Flows: Lease</a:t>
            </a:r>
          </a:p>
          <a:p>
            <a:pPr>
              <a:buFontTx/>
              <a:buNone/>
            </a:pPr>
            <a:r>
              <a:rPr lang="en-US" altLang="en-US" sz="2200" smtClean="0"/>
              <a:t>				      Year 0	    Years 1-5	</a:t>
            </a:r>
          </a:p>
          <a:p>
            <a:pPr>
              <a:buFontTx/>
              <a:buNone/>
            </a:pPr>
            <a:r>
              <a:rPr lang="en-US" altLang="en-US" sz="2200" smtClean="0"/>
              <a:t>Lease Payments			</a:t>
            </a:r>
            <a:r>
              <a:rPr lang="en-US" altLang="en-US" sz="2200" smtClean="0">
                <a:cs typeface="Times New Roman" pitchFamily="18" charset="0"/>
              </a:rPr>
              <a:t>–</a:t>
            </a:r>
            <a:r>
              <a:rPr lang="en-US" altLang="en-US" sz="2200" smtClean="0"/>
              <a:t>6,250</a:t>
            </a:r>
            <a:r>
              <a:rPr lang="en-US" altLang="en-US" sz="2200" smtClean="0">
                <a:cs typeface="Times New Roman" pitchFamily="18" charset="0"/>
              </a:rPr>
              <a:t>×(1-.34) = –$4,125</a:t>
            </a:r>
          </a:p>
          <a:p>
            <a:pPr>
              <a:buFontTx/>
              <a:buNone/>
            </a:pPr>
            <a:r>
              <a:rPr lang="en-US" altLang="en-US" sz="2200" smtClean="0"/>
              <a:t>After-tax savings			4,500</a:t>
            </a:r>
            <a:r>
              <a:rPr lang="en-US" altLang="en-US" sz="2200" smtClean="0">
                <a:cs typeface="Times New Roman" pitchFamily="18" charset="0"/>
              </a:rPr>
              <a:t>×(1-.34) =     </a:t>
            </a:r>
            <a:r>
              <a:rPr lang="en-US" altLang="en-US" sz="2200" u="sng" smtClean="0">
                <a:cs typeface="Times New Roman" pitchFamily="18" charset="0"/>
              </a:rPr>
              <a:t>$2,970</a:t>
            </a:r>
          </a:p>
          <a:p>
            <a:pPr>
              <a:buFontTx/>
              <a:buNone/>
            </a:pPr>
            <a:r>
              <a:rPr lang="en-US" altLang="en-US" sz="2200" smtClean="0"/>
              <a:t>								    </a:t>
            </a:r>
            <a:r>
              <a:rPr lang="en-US" altLang="en-US" sz="2200" smtClean="0">
                <a:cs typeface="Times New Roman" pitchFamily="18" charset="0"/>
              </a:rPr>
              <a:t>–</a:t>
            </a:r>
            <a:r>
              <a:rPr lang="en-US" altLang="en-US" sz="2200" smtClean="0"/>
              <a:t>$1,155</a:t>
            </a:r>
          </a:p>
        </p:txBody>
      </p:sp>
      <p:sp>
        <p:nvSpPr>
          <p:cNvPr id="81924" name="Line 5"/>
          <p:cNvSpPr>
            <a:spLocks noChangeShapeType="1"/>
          </p:cNvSpPr>
          <p:nvPr/>
        </p:nvSpPr>
        <p:spPr bwMode="auto">
          <a:xfrm>
            <a:off x="3505200" y="2063750"/>
            <a:ext cx="4648200" cy="0"/>
          </a:xfrm>
          <a:prstGeom prst="line">
            <a:avLst/>
          </a:prstGeom>
          <a:noFill/>
          <a:ln w="28575">
            <a:solidFill>
              <a:schemeClr val="tx1"/>
            </a:solidFill>
            <a:round/>
            <a:headEnd/>
            <a:tailEnd/>
          </a:ln>
          <a:effectLst/>
        </p:spPr>
        <p:txBody>
          <a:bodyPr/>
          <a:lstStyle/>
          <a:p>
            <a:endParaRPr lang="en-US"/>
          </a:p>
        </p:txBody>
      </p:sp>
      <p:sp>
        <p:nvSpPr>
          <p:cNvPr id="81925" name="Line 6"/>
          <p:cNvSpPr>
            <a:spLocks noChangeShapeType="1"/>
          </p:cNvSpPr>
          <p:nvPr/>
        </p:nvSpPr>
        <p:spPr bwMode="auto">
          <a:xfrm>
            <a:off x="3352800" y="4806950"/>
            <a:ext cx="4648200" cy="0"/>
          </a:xfrm>
          <a:prstGeom prst="line">
            <a:avLst/>
          </a:prstGeom>
          <a:noFill/>
          <a:ln w="28575">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p:txBody>
          <a:bodyPr/>
          <a:lstStyle/>
          <a:p>
            <a:r>
              <a:rPr lang="en-US" altLang="en-US" smtClean="0"/>
              <a:t>The Cash Flows of Leasing</a:t>
            </a:r>
          </a:p>
        </p:txBody>
      </p:sp>
      <p:sp>
        <p:nvSpPr>
          <p:cNvPr id="82946" name="Rectangle 3"/>
          <p:cNvSpPr>
            <a:spLocks noChangeArrowheads="1"/>
          </p:cNvSpPr>
          <p:nvPr/>
        </p:nvSpPr>
        <p:spPr bwMode="auto">
          <a:xfrm>
            <a:off x="762000" y="1371600"/>
            <a:ext cx="8001000" cy="1143000"/>
          </a:xfrm>
          <a:prstGeom prst="rect">
            <a:avLst/>
          </a:prstGeom>
          <a:noFill/>
          <a:ln w="9525">
            <a:noFill/>
            <a:miter lim="800000"/>
            <a:headEnd/>
            <a:tailEnd/>
          </a:ln>
          <a:effectLst/>
        </p:spPr>
        <p:txBody>
          <a:bodyPr/>
          <a:lstStyle/>
          <a:p>
            <a:pPr marL="342900" indent="-342900">
              <a:spcBef>
                <a:spcPct val="20000"/>
              </a:spcBef>
            </a:pPr>
            <a:r>
              <a:rPr lang="en-US" altLang="en-US" sz="3200">
                <a:latin typeface="Times New Roman" pitchFamily="18" charset="0"/>
                <a:cs typeface="Arial" charset="0"/>
              </a:rPr>
              <a:t>Cash Flows: Leasing Instead of Buying</a:t>
            </a:r>
          </a:p>
          <a:p>
            <a:pPr marL="342900" indent="-342900">
              <a:spcBef>
                <a:spcPct val="20000"/>
              </a:spcBef>
            </a:pPr>
            <a:r>
              <a:rPr lang="en-US" altLang="en-US">
                <a:latin typeface="Times New Roman" pitchFamily="18" charset="0"/>
                <a:cs typeface="Arial" charset="0"/>
              </a:rPr>
              <a:t>			</a:t>
            </a:r>
            <a:r>
              <a:rPr lang="en-US" altLang="en-US" sz="2800">
                <a:latin typeface="Times New Roman" pitchFamily="18" charset="0"/>
                <a:cs typeface="Arial" charset="0"/>
              </a:rPr>
              <a:t>Year 0	       Years 1-5	</a:t>
            </a:r>
          </a:p>
          <a:p>
            <a:pPr marL="342900" indent="-342900">
              <a:spcBef>
                <a:spcPct val="20000"/>
              </a:spcBef>
            </a:pPr>
            <a:r>
              <a:rPr lang="en-US" altLang="en-US" sz="2800">
                <a:latin typeface="Times New Roman" pitchFamily="18" charset="0"/>
                <a:cs typeface="Arial" charset="0"/>
              </a:rPr>
              <a:t>			$25,000	</a:t>
            </a:r>
            <a:r>
              <a:rPr lang="en-US" altLang="en-US" sz="2800">
                <a:latin typeface="Times New Roman" pitchFamily="18" charset="0"/>
                <a:cs typeface="Times New Roman" pitchFamily="18" charset="0"/>
              </a:rPr>
              <a:t>–$1,155 – $4,670 = –$5,825</a:t>
            </a:r>
          </a:p>
        </p:txBody>
      </p:sp>
      <p:sp>
        <p:nvSpPr>
          <p:cNvPr id="82947" name="Line 4"/>
          <p:cNvSpPr>
            <a:spLocks noChangeShapeType="1"/>
          </p:cNvSpPr>
          <p:nvPr/>
        </p:nvSpPr>
        <p:spPr bwMode="auto">
          <a:xfrm>
            <a:off x="2438400" y="2438400"/>
            <a:ext cx="5113338" cy="0"/>
          </a:xfrm>
          <a:prstGeom prst="line">
            <a:avLst/>
          </a:prstGeom>
          <a:noFill/>
          <a:ln w="28575">
            <a:solidFill>
              <a:schemeClr val="tx1"/>
            </a:solidFill>
            <a:round/>
            <a:headEnd/>
            <a:tailEnd/>
          </a:ln>
          <a:effectLst/>
        </p:spPr>
        <p:txBody>
          <a:bodyPr/>
          <a:lstStyle/>
          <a:p>
            <a:endParaRPr lang="en-US"/>
          </a:p>
        </p:txBody>
      </p:sp>
      <p:sp>
        <p:nvSpPr>
          <p:cNvPr id="69637" name="Text Box 5"/>
          <p:cNvSpPr txBox="1">
            <a:spLocks noChangeArrowheads="1"/>
          </p:cNvSpPr>
          <p:nvPr/>
        </p:nvSpPr>
        <p:spPr bwMode="auto">
          <a:xfrm>
            <a:off x="685800" y="3429000"/>
            <a:ext cx="7315200" cy="1373188"/>
          </a:xfrm>
          <a:prstGeom prst="rect">
            <a:avLst/>
          </a:prstGeom>
          <a:noFill/>
          <a:ln w="12700" cap="sq">
            <a:noFill/>
            <a:miter lim="800000"/>
            <a:headEnd type="none" w="sm" len="sm"/>
            <a:tailEnd type="none" w="sm" len="sm"/>
          </a:ln>
          <a:effectLst/>
        </p:spPr>
        <p:txBody>
          <a:bodyPr>
            <a:spAutoFit/>
          </a:bodyPr>
          <a:lstStyle/>
          <a:p>
            <a:pPr marL="228600" indent="-228600">
              <a:spcBef>
                <a:spcPct val="50000"/>
              </a:spcBef>
            </a:pPr>
            <a:r>
              <a:rPr lang="en-US" altLang="en-US" sz="2800">
                <a:latin typeface="Times New Roman" pitchFamily="18" charset="0"/>
                <a:cs typeface="Arial" charset="0"/>
              </a:rPr>
              <a:t>We could also view the cash flows as buying minus leasing, which would simply change the signs on the cash flows.</a:t>
            </a:r>
          </a:p>
        </p:txBody>
      </p:sp>
      <p:sp>
        <p:nvSpPr>
          <p:cNvPr id="69638" name="Text Box 6"/>
          <p:cNvSpPr txBox="1">
            <a:spLocks noChangeArrowheads="1"/>
          </p:cNvSpPr>
          <p:nvPr/>
        </p:nvSpPr>
        <p:spPr bwMode="auto">
          <a:xfrm>
            <a:off x="685800" y="4800600"/>
            <a:ext cx="7315200" cy="946150"/>
          </a:xfrm>
          <a:prstGeom prst="rect">
            <a:avLst/>
          </a:prstGeom>
          <a:noFill/>
          <a:ln w="12700" cap="sq">
            <a:noFill/>
            <a:miter lim="800000"/>
            <a:headEnd type="none" w="sm" len="sm"/>
            <a:tailEnd type="none" w="sm" len="sm"/>
          </a:ln>
          <a:effectLst/>
        </p:spPr>
        <p:txBody>
          <a:bodyPr>
            <a:spAutoFit/>
          </a:bodyPr>
          <a:lstStyle/>
          <a:p>
            <a:pPr marL="228600" indent="-228600">
              <a:spcBef>
                <a:spcPct val="50000"/>
              </a:spcBef>
            </a:pPr>
            <a:r>
              <a:rPr lang="en-US" altLang="en-US" sz="2800">
                <a:latin typeface="Times New Roman" pitchFamily="18" charset="0"/>
                <a:cs typeface="Arial" charset="0"/>
              </a:rPr>
              <a:t>The discount rate is the aftertax rate on the firm’s secured debt.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9637"/>
                                        </p:tgtEl>
                                        <p:attrNameLst>
                                          <p:attrName>style.visibility</p:attrName>
                                        </p:attrNameLst>
                                      </p:cBhvr>
                                      <p:to>
                                        <p:strVal val="visible"/>
                                      </p:to>
                                    </p:set>
                                    <p:animEffect transition="in" filter="fade">
                                      <p:cBhvr>
                                        <p:cTn id="7" dur="1000"/>
                                        <p:tgtEl>
                                          <p:spTgt spid="69637"/>
                                        </p:tgtEl>
                                      </p:cBhvr>
                                    </p:animEffect>
                                    <p:anim calcmode="lin" valueType="num">
                                      <p:cBhvr>
                                        <p:cTn id="8" dur="1000" fill="hold"/>
                                        <p:tgtEl>
                                          <p:spTgt spid="69637"/>
                                        </p:tgtEl>
                                        <p:attrNameLst>
                                          <p:attrName>ppt_x</p:attrName>
                                        </p:attrNameLst>
                                      </p:cBhvr>
                                      <p:tavLst>
                                        <p:tav tm="0">
                                          <p:val>
                                            <p:strVal val="#ppt_x"/>
                                          </p:val>
                                        </p:tav>
                                        <p:tav tm="100000">
                                          <p:val>
                                            <p:strVal val="#ppt_x"/>
                                          </p:val>
                                        </p:tav>
                                      </p:tavLst>
                                    </p:anim>
                                    <p:anim calcmode="lin" valueType="num">
                                      <p:cBhvr>
                                        <p:cTn id="9" dur="1000" fill="hold"/>
                                        <p:tgtEl>
                                          <p:spTgt spid="69637"/>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9638"/>
                                        </p:tgtEl>
                                        <p:attrNameLst>
                                          <p:attrName>style.visibility</p:attrName>
                                        </p:attrNameLst>
                                      </p:cBhvr>
                                      <p:to>
                                        <p:strVal val="visible"/>
                                      </p:to>
                                    </p:set>
                                    <p:animEffect transition="in" filter="fade">
                                      <p:cBhvr>
                                        <p:cTn id="14" dur="1000"/>
                                        <p:tgtEl>
                                          <p:spTgt spid="69638"/>
                                        </p:tgtEl>
                                      </p:cBhvr>
                                    </p:animEffect>
                                    <p:anim calcmode="lin" valueType="num">
                                      <p:cBhvr>
                                        <p:cTn id="15" dur="1000" fill="hold"/>
                                        <p:tgtEl>
                                          <p:spTgt spid="69638"/>
                                        </p:tgtEl>
                                        <p:attrNameLst>
                                          <p:attrName>ppt_x</p:attrName>
                                        </p:attrNameLst>
                                      </p:cBhvr>
                                      <p:tavLst>
                                        <p:tav tm="0">
                                          <p:val>
                                            <p:strVal val="#ppt_x"/>
                                          </p:val>
                                        </p:tav>
                                        <p:tav tm="100000">
                                          <p:val>
                                            <p:strVal val="#ppt_x"/>
                                          </p:val>
                                        </p:tav>
                                      </p:tavLst>
                                    </p:anim>
                                    <p:anim calcmode="lin" valueType="num">
                                      <p:cBhvr>
                                        <p:cTn id="16" dur="1000" fill="hold"/>
                                        <p:tgtEl>
                                          <p:spTgt spid="696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7" grpId="0"/>
      <p:bldP spid="69638" grpId="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69" name="Rectangle 2"/>
          <p:cNvSpPr>
            <a:spLocks noGrp="1" noChangeArrowheads="1"/>
          </p:cNvSpPr>
          <p:nvPr>
            <p:ph type="title"/>
          </p:nvPr>
        </p:nvSpPr>
        <p:spPr>
          <a:xfrm>
            <a:off x="685800" y="304800"/>
            <a:ext cx="8229600" cy="914400"/>
          </a:xfrm>
        </p:spPr>
        <p:txBody>
          <a:bodyPr/>
          <a:lstStyle/>
          <a:p>
            <a:pPr>
              <a:lnSpc>
                <a:spcPct val="85000"/>
              </a:lnSpc>
              <a:spcAft>
                <a:spcPts val="600"/>
              </a:spcAft>
            </a:pPr>
            <a:r>
              <a:rPr lang="en-US" altLang="en-US" sz="4000" smtClean="0"/>
              <a:t> NPV Analysis of the Lease-vs.-Buy Decision</a:t>
            </a:r>
          </a:p>
        </p:txBody>
      </p:sp>
      <p:sp>
        <p:nvSpPr>
          <p:cNvPr id="70659" name="Rectangle 3"/>
          <p:cNvSpPr>
            <a:spLocks noGrp="1" noChangeArrowheads="1"/>
          </p:cNvSpPr>
          <p:nvPr>
            <p:ph type="body" idx="1"/>
          </p:nvPr>
        </p:nvSpPr>
        <p:spPr>
          <a:xfrm>
            <a:off x="457200" y="1600200"/>
            <a:ext cx="7848600" cy="4525963"/>
          </a:xfrm>
        </p:spPr>
        <p:txBody>
          <a:bodyPr/>
          <a:lstStyle/>
          <a:p>
            <a:r>
              <a:rPr lang="en-US" altLang="en-US" sz="3600" smtClean="0"/>
              <a:t>A lease payment is like the debt service on a secured bond issued by the lessee.</a:t>
            </a:r>
          </a:p>
          <a:p>
            <a:r>
              <a:rPr lang="en-US" altLang="en-US" sz="3600" smtClean="0"/>
              <a:t>In the real world, many companies discount both the depreciation tax shields and the lease payments at the aftertax interest rate on secured debt issued by the lessee.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Effect transition="in" filter="fade">
                                      <p:cBhvr>
                                        <p:cTn id="7" dur="1000"/>
                                        <p:tgtEl>
                                          <p:spTgt spid="70659">
                                            <p:txEl>
                                              <p:pRg st="0" end="0"/>
                                            </p:txEl>
                                          </p:spTgt>
                                        </p:tgtEl>
                                      </p:cBhvr>
                                    </p:animEffect>
                                    <p:anim calcmode="lin" valueType="num">
                                      <p:cBhvr>
                                        <p:cTn id="8" dur="1000" fill="hold"/>
                                        <p:tgtEl>
                                          <p:spTgt spid="7065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065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0659">
                                            <p:txEl>
                                              <p:pRg st="1" end="1"/>
                                            </p:txEl>
                                          </p:spTgt>
                                        </p:tgtEl>
                                        <p:attrNameLst>
                                          <p:attrName>style.visibility</p:attrName>
                                        </p:attrNameLst>
                                      </p:cBhvr>
                                      <p:to>
                                        <p:strVal val="visible"/>
                                      </p:to>
                                    </p:set>
                                    <p:animEffect transition="in" filter="fade">
                                      <p:cBhvr>
                                        <p:cTn id="14" dur="1000"/>
                                        <p:tgtEl>
                                          <p:spTgt spid="70659">
                                            <p:txEl>
                                              <p:pRg st="1" end="1"/>
                                            </p:txEl>
                                          </p:spTgt>
                                        </p:tgtEl>
                                      </p:cBhvr>
                                    </p:animEffect>
                                    <p:anim calcmode="lin" valueType="num">
                                      <p:cBhvr>
                                        <p:cTn id="15" dur="1000" fill="hold"/>
                                        <p:tgtEl>
                                          <p:spTgt spid="7065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065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3" name="Rectangle 2"/>
          <p:cNvSpPr>
            <a:spLocks noGrp="1" noChangeArrowheads="1"/>
          </p:cNvSpPr>
          <p:nvPr>
            <p:ph type="title"/>
          </p:nvPr>
        </p:nvSpPr>
        <p:spPr>
          <a:xfrm>
            <a:off x="685800" y="152400"/>
            <a:ext cx="8229600" cy="1143000"/>
          </a:xfrm>
        </p:spPr>
        <p:txBody>
          <a:bodyPr/>
          <a:lstStyle/>
          <a:p>
            <a:pPr>
              <a:lnSpc>
                <a:spcPct val="85000"/>
              </a:lnSpc>
              <a:spcAft>
                <a:spcPts val="600"/>
              </a:spcAft>
            </a:pPr>
            <a:r>
              <a:rPr lang="en-US" altLang="en-US" sz="4000" smtClean="0"/>
              <a:t>NPV Analysis of the Lease-vs.-Buy Decision</a:t>
            </a:r>
          </a:p>
        </p:txBody>
      </p:sp>
      <p:grpSp>
        <p:nvGrpSpPr>
          <p:cNvPr id="71683" name="Group 3"/>
          <p:cNvGrpSpPr>
            <a:grpSpLocks/>
          </p:cNvGrpSpPr>
          <p:nvPr/>
        </p:nvGrpSpPr>
        <p:grpSpPr bwMode="auto">
          <a:xfrm>
            <a:off x="914400" y="1371600"/>
            <a:ext cx="7772400" cy="2438400"/>
            <a:chOff x="816" y="1200"/>
            <a:chExt cx="4896" cy="1536"/>
          </a:xfrm>
        </p:grpSpPr>
        <p:sp>
          <p:nvSpPr>
            <p:cNvPr id="85005" name="Rectangle 4"/>
            <p:cNvSpPr>
              <a:spLocks noChangeArrowheads="1"/>
            </p:cNvSpPr>
            <p:nvPr/>
          </p:nvSpPr>
          <p:spPr bwMode="auto">
            <a:xfrm>
              <a:off x="864" y="1200"/>
              <a:ext cx="4848" cy="1536"/>
            </a:xfrm>
            <a:prstGeom prst="rect">
              <a:avLst/>
            </a:prstGeom>
            <a:noFill/>
            <a:ln w="9525">
              <a:noFill/>
              <a:miter lim="800000"/>
              <a:headEnd/>
              <a:tailEnd/>
            </a:ln>
            <a:effectLst/>
          </p:spPr>
          <p:txBody>
            <a:bodyPr/>
            <a:lstStyle/>
            <a:p>
              <a:pPr marL="342900" indent="-342900">
                <a:spcBef>
                  <a:spcPct val="20000"/>
                </a:spcBef>
                <a:buFontTx/>
                <a:buChar char="•"/>
              </a:pPr>
              <a:r>
                <a:rPr lang="en-US" altLang="en-US" sz="2400">
                  <a:latin typeface="Times New Roman" pitchFamily="18" charset="0"/>
                  <a:cs typeface="Arial" charset="0"/>
                </a:rPr>
                <a:t>There is a simple method for evaluating leases: discount all cash flows at the aftertax interest rate on secured debt issued by the lessee. Suppose that rate is 5 percent.</a:t>
              </a:r>
            </a:p>
            <a:p>
              <a:pPr marL="342900" indent="-342900">
                <a:spcBef>
                  <a:spcPct val="20000"/>
                </a:spcBef>
              </a:pPr>
              <a:r>
                <a:rPr lang="en-US" altLang="en-US" sz="2400">
                  <a:latin typeface="Times New Roman" pitchFamily="18" charset="0"/>
                  <a:cs typeface="Arial" charset="0"/>
                </a:rPr>
                <a:t>NPV Leasing Instead of Buying</a:t>
              </a:r>
            </a:p>
            <a:p>
              <a:pPr marL="342900" indent="-342900">
                <a:spcBef>
                  <a:spcPct val="20000"/>
                </a:spcBef>
              </a:pPr>
              <a:r>
                <a:rPr lang="en-US" altLang="en-US" sz="2000">
                  <a:latin typeface="Times New Roman" pitchFamily="18" charset="0"/>
                  <a:cs typeface="Arial" charset="0"/>
                </a:rPr>
                <a:t>Year 0		Years 1-5	</a:t>
              </a:r>
            </a:p>
            <a:p>
              <a:pPr marL="342900" indent="-342900">
                <a:spcBef>
                  <a:spcPct val="20000"/>
                </a:spcBef>
              </a:pPr>
              <a:r>
                <a:rPr lang="en-US" altLang="en-US" sz="2000">
                  <a:latin typeface="Times New Roman" pitchFamily="18" charset="0"/>
                  <a:cs typeface="Arial" charset="0"/>
                </a:rPr>
                <a:t>$25,000		 </a:t>
              </a:r>
              <a:r>
                <a:rPr lang="en-US" altLang="en-US" sz="2000">
                  <a:latin typeface="Times New Roman" pitchFamily="18" charset="0"/>
                  <a:cs typeface="Times New Roman" pitchFamily="18" charset="0"/>
                </a:rPr>
                <a:t>–$1,155 – $4,670 = </a:t>
              </a:r>
              <a:r>
                <a:rPr lang="en-US" altLang="en-US" sz="2400">
                  <a:latin typeface="Times New Roman" pitchFamily="18" charset="0"/>
                  <a:cs typeface="Times New Roman" pitchFamily="18" charset="0"/>
                </a:rPr>
                <a:t>– </a:t>
              </a:r>
              <a:r>
                <a:rPr lang="en-US" altLang="en-US" sz="2000">
                  <a:latin typeface="Times New Roman" pitchFamily="18" charset="0"/>
                  <a:cs typeface="Times New Roman" pitchFamily="18" charset="0"/>
                </a:rPr>
                <a:t>$5,825</a:t>
              </a:r>
            </a:p>
          </p:txBody>
        </p:sp>
        <p:sp>
          <p:nvSpPr>
            <p:cNvPr id="85006" name="Line 5"/>
            <p:cNvSpPr>
              <a:spLocks noChangeShapeType="1"/>
            </p:cNvSpPr>
            <p:nvPr/>
          </p:nvSpPr>
          <p:spPr bwMode="auto">
            <a:xfrm>
              <a:off x="816" y="2448"/>
              <a:ext cx="3168" cy="0"/>
            </a:xfrm>
            <a:prstGeom prst="line">
              <a:avLst/>
            </a:prstGeom>
            <a:noFill/>
            <a:ln w="28575">
              <a:solidFill>
                <a:schemeClr val="tx1"/>
              </a:solidFill>
              <a:round/>
              <a:headEnd/>
              <a:tailEnd/>
            </a:ln>
            <a:effectLst/>
          </p:spPr>
          <p:txBody>
            <a:bodyPr/>
            <a:lstStyle/>
            <a:p>
              <a:endParaRPr lang="en-US"/>
            </a:p>
          </p:txBody>
        </p:sp>
      </p:grpSp>
      <p:sp>
        <p:nvSpPr>
          <p:cNvPr id="84995" name="Text Box 6"/>
          <p:cNvSpPr txBox="1">
            <a:spLocks noChangeArrowheads="1"/>
          </p:cNvSpPr>
          <p:nvPr/>
        </p:nvSpPr>
        <p:spPr bwMode="auto">
          <a:xfrm>
            <a:off x="1295400" y="4776788"/>
            <a:ext cx="914400" cy="469900"/>
          </a:xfrm>
          <a:prstGeom prst="rect">
            <a:avLst/>
          </a:prstGeom>
          <a:gradFill rotWithShape="1">
            <a:gsLst>
              <a:gs pos="0">
                <a:srgbClr val="993300"/>
              </a:gs>
              <a:gs pos="50000">
                <a:srgbClr val="CC6600"/>
              </a:gs>
              <a:gs pos="100000">
                <a:srgbClr val="993300"/>
              </a:gs>
            </a:gsLst>
            <a:lin ang="5400000" scaled="1"/>
          </a:gradFill>
          <a:ln w="12700" cap="sq">
            <a:solidFill>
              <a:srgbClr val="800000"/>
            </a:solidFill>
            <a:miter lim="800000"/>
            <a:headEnd type="none" w="sm" len="sm"/>
            <a:tailEnd type="none" w="sm" len="sm"/>
          </a:ln>
          <a:effectLst/>
        </p:spPr>
        <p:txBody>
          <a:bodyPr>
            <a:spAutoFit/>
          </a:bodyPr>
          <a:lstStyle/>
          <a:p>
            <a:pPr algn="ctr">
              <a:spcBef>
                <a:spcPct val="50000"/>
              </a:spcBef>
            </a:pPr>
            <a:r>
              <a:rPr lang="en-US" altLang="en-US" sz="2400">
                <a:solidFill>
                  <a:schemeClr val="tx2"/>
                </a:solidFill>
                <a:latin typeface="Times New Roman" pitchFamily="18" charset="0"/>
              </a:rPr>
              <a:t>CF1</a:t>
            </a:r>
          </a:p>
        </p:txBody>
      </p:sp>
      <p:sp>
        <p:nvSpPr>
          <p:cNvPr id="84996" name="Text Box 7"/>
          <p:cNvSpPr txBox="1">
            <a:spLocks noChangeArrowheads="1"/>
          </p:cNvSpPr>
          <p:nvPr/>
        </p:nvSpPr>
        <p:spPr bwMode="auto">
          <a:xfrm>
            <a:off x="1295400" y="5576888"/>
            <a:ext cx="914400" cy="469900"/>
          </a:xfrm>
          <a:prstGeom prst="rect">
            <a:avLst/>
          </a:prstGeom>
          <a:gradFill rotWithShape="1">
            <a:gsLst>
              <a:gs pos="0">
                <a:srgbClr val="993300"/>
              </a:gs>
              <a:gs pos="50000">
                <a:srgbClr val="CC6600"/>
              </a:gs>
              <a:gs pos="100000">
                <a:srgbClr val="993300"/>
              </a:gs>
            </a:gsLst>
            <a:lin ang="5400000" scaled="1"/>
          </a:gradFill>
          <a:ln w="12700" cap="sq">
            <a:solidFill>
              <a:srgbClr val="800000"/>
            </a:solidFill>
            <a:miter lim="800000"/>
            <a:headEnd type="none" w="sm" len="sm"/>
            <a:tailEnd type="none" w="sm" len="sm"/>
          </a:ln>
          <a:effectLst/>
        </p:spPr>
        <p:txBody>
          <a:bodyPr>
            <a:spAutoFit/>
          </a:bodyPr>
          <a:lstStyle/>
          <a:p>
            <a:pPr algn="ctr">
              <a:spcBef>
                <a:spcPct val="50000"/>
              </a:spcBef>
            </a:pPr>
            <a:r>
              <a:rPr lang="en-US" altLang="en-US" sz="2400">
                <a:solidFill>
                  <a:schemeClr val="tx2"/>
                </a:solidFill>
                <a:latin typeface="Times New Roman" pitchFamily="18" charset="0"/>
              </a:rPr>
              <a:t>F1</a:t>
            </a:r>
          </a:p>
        </p:txBody>
      </p:sp>
      <p:sp>
        <p:nvSpPr>
          <p:cNvPr id="84997" name="Text Box 8"/>
          <p:cNvSpPr txBox="1">
            <a:spLocks noChangeArrowheads="1"/>
          </p:cNvSpPr>
          <p:nvPr/>
        </p:nvSpPr>
        <p:spPr bwMode="auto">
          <a:xfrm>
            <a:off x="1295400" y="3976688"/>
            <a:ext cx="914400" cy="469900"/>
          </a:xfrm>
          <a:prstGeom prst="rect">
            <a:avLst/>
          </a:prstGeom>
          <a:gradFill rotWithShape="1">
            <a:gsLst>
              <a:gs pos="0">
                <a:srgbClr val="993300"/>
              </a:gs>
              <a:gs pos="50000">
                <a:srgbClr val="CC6600"/>
              </a:gs>
              <a:gs pos="100000">
                <a:srgbClr val="993300"/>
              </a:gs>
            </a:gsLst>
            <a:lin ang="5400000" scaled="1"/>
          </a:gradFill>
          <a:ln w="12700" cap="sq">
            <a:solidFill>
              <a:srgbClr val="800000"/>
            </a:solidFill>
            <a:miter lim="800000"/>
            <a:headEnd type="none" w="sm" len="sm"/>
            <a:tailEnd type="none" w="sm" len="sm"/>
          </a:ln>
          <a:effectLst/>
        </p:spPr>
        <p:txBody>
          <a:bodyPr>
            <a:spAutoFit/>
          </a:bodyPr>
          <a:lstStyle/>
          <a:p>
            <a:pPr algn="ctr">
              <a:spcBef>
                <a:spcPct val="50000"/>
              </a:spcBef>
            </a:pPr>
            <a:r>
              <a:rPr lang="en-US" altLang="en-US" sz="2400">
                <a:solidFill>
                  <a:schemeClr val="tx2"/>
                </a:solidFill>
                <a:latin typeface="Times New Roman" pitchFamily="18" charset="0"/>
              </a:rPr>
              <a:t>CF0</a:t>
            </a:r>
          </a:p>
        </p:txBody>
      </p:sp>
      <p:sp>
        <p:nvSpPr>
          <p:cNvPr id="84998" name="Text Box 9"/>
          <p:cNvSpPr txBox="1">
            <a:spLocks noChangeArrowheads="1"/>
          </p:cNvSpPr>
          <p:nvPr/>
        </p:nvSpPr>
        <p:spPr bwMode="auto">
          <a:xfrm>
            <a:off x="2819400" y="5576888"/>
            <a:ext cx="9144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altLang="en-US" sz="2400">
                <a:solidFill>
                  <a:srgbClr val="644A1A"/>
                </a:solidFill>
                <a:latin typeface="Times New Roman" pitchFamily="18" charset="0"/>
                <a:cs typeface="Times New Roman" pitchFamily="18" charset="0"/>
              </a:rPr>
              <a:t>5</a:t>
            </a:r>
          </a:p>
        </p:txBody>
      </p:sp>
      <p:sp>
        <p:nvSpPr>
          <p:cNvPr id="84999" name="Text Box 10"/>
          <p:cNvSpPr txBox="1">
            <a:spLocks noChangeArrowheads="1"/>
          </p:cNvSpPr>
          <p:nvPr/>
        </p:nvSpPr>
        <p:spPr bwMode="auto">
          <a:xfrm>
            <a:off x="2743200" y="4776788"/>
            <a:ext cx="1676400" cy="457200"/>
          </a:xfrm>
          <a:prstGeom prst="rect">
            <a:avLst/>
          </a:prstGeom>
          <a:noFill/>
          <a:ln w="12700" cap="sq">
            <a:noFill/>
            <a:miter lim="800000"/>
            <a:headEnd type="none" w="sm" len="sm"/>
            <a:tailEnd type="none" w="sm" len="sm"/>
          </a:ln>
          <a:effectLst/>
        </p:spPr>
        <p:txBody>
          <a:bodyPr>
            <a:spAutoFit/>
          </a:bodyPr>
          <a:lstStyle/>
          <a:p>
            <a:pPr>
              <a:spcBef>
                <a:spcPct val="20000"/>
              </a:spcBef>
            </a:pPr>
            <a:r>
              <a:rPr lang="en-US" altLang="en-US" sz="2400">
                <a:latin typeface="Times New Roman" pitchFamily="18" charset="0"/>
                <a:cs typeface="Times New Roman" pitchFamily="18" charset="0"/>
              </a:rPr>
              <a:t>–$5,825</a:t>
            </a:r>
            <a:endParaRPr lang="en-US" altLang="en-US" sz="2400">
              <a:solidFill>
                <a:srgbClr val="644A1A"/>
              </a:solidFill>
              <a:latin typeface="Times New Roman" pitchFamily="18" charset="0"/>
              <a:cs typeface="Times New Roman" pitchFamily="18" charset="0"/>
            </a:endParaRPr>
          </a:p>
        </p:txBody>
      </p:sp>
      <p:sp>
        <p:nvSpPr>
          <p:cNvPr id="71691" name="Text Box 11"/>
          <p:cNvSpPr txBox="1">
            <a:spLocks noChangeArrowheads="1"/>
          </p:cNvSpPr>
          <p:nvPr/>
        </p:nvSpPr>
        <p:spPr bwMode="auto">
          <a:xfrm>
            <a:off x="7467600" y="4738688"/>
            <a:ext cx="1371600" cy="457200"/>
          </a:xfrm>
          <a:prstGeom prst="rect">
            <a:avLst/>
          </a:prstGeom>
          <a:noFill/>
          <a:ln w="12700" cap="sq">
            <a:noFill/>
            <a:miter lim="800000"/>
            <a:headEnd type="none" w="sm" len="sm"/>
            <a:tailEnd type="none" w="sm" len="sm"/>
          </a:ln>
          <a:effectLst/>
        </p:spPr>
        <p:txBody>
          <a:bodyPr>
            <a:spAutoFit/>
          </a:bodyPr>
          <a:lstStyle/>
          <a:p>
            <a:r>
              <a:rPr lang="en-US" altLang="en-US" sz="2400">
                <a:solidFill>
                  <a:srgbClr val="FF0000"/>
                </a:solidFill>
                <a:latin typeface="Times New Roman" pitchFamily="18" charset="0"/>
                <a:cs typeface="Times New Roman" pitchFamily="18" charset="0"/>
              </a:rPr>
              <a:t>–$219.20</a:t>
            </a:r>
          </a:p>
        </p:txBody>
      </p:sp>
      <p:sp>
        <p:nvSpPr>
          <p:cNvPr id="85001" name="Text Box 12"/>
          <p:cNvSpPr txBox="1">
            <a:spLocks noChangeArrowheads="1"/>
          </p:cNvSpPr>
          <p:nvPr/>
        </p:nvSpPr>
        <p:spPr bwMode="auto">
          <a:xfrm>
            <a:off x="2819400" y="3976688"/>
            <a:ext cx="1600200" cy="457200"/>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en-US" sz="2400">
                <a:solidFill>
                  <a:srgbClr val="644A1A"/>
                </a:solidFill>
                <a:latin typeface="Times New Roman" pitchFamily="18" charset="0"/>
              </a:rPr>
              <a:t>$25,000</a:t>
            </a:r>
          </a:p>
        </p:txBody>
      </p:sp>
      <p:sp>
        <p:nvSpPr>
          <p:cNvPr id="85002" name="Text Box 13"/>
          <p:cNvSpPr txBox="1">
            <a:spLocks noChangeArrowheads="1"/>
          </p:cNvSpPr>
          <p:nvPr/>
        </p:nvSpPr>
        <p:spPr bwMode="auto">
          <a:xfrm>
            <a:off x="5943600" y="4000500"/>
            <a:ext cx="914400" cy="469900"/>
          </a:xfrm>
          <a:prstGeom prst="rect">
            <a:avLst/>
          </a:prstGeom>
          <a:gradFill rotWithShape="1">
            <a:gsLst>
              <a:gs pos="0">
                <a:srgbClr val="993300"/>
              </a:gs>
              <a:gs pos="50000">
                <a:srgbClr val="CC6600"/>
              </a:gs>
              <a:gs pos="100000">
                <a:srgbClr val="993300"/>
              </a:gs>
            </a:gsLst>
            <a:lin ang="5400000" scaled="1"/>
          </a:gradFill>
          <a:ln w="12700" cap="sq">
            <a:solidFill>
              <a:srgbClr val="800000"/>
            </a:solidFill>
            <a:miter lim="800000"/>
            <a:headEnd type="none" w="sm" len="sm"/>
            <a:tailEnd type="none" w="sm" len="sm"/>
          </a:ln>
          <a:effectLst/>
        </p:spPr>
        <p:txBody>
          <a:bodyPr>
            <a:spAutoFit/>
          </a:bodyPr>
          <a:lstStyle/>
          <a:p>
            <a:pPr algn="ctr">
              <a:spcBef>
                <a:spcPct val="50000"/>
              </a:spcBef>
            </a:pPr>
            <a:r>
              <a:rPr lang="en-US" altLang="en-US" sz="2400">
                <a:solidFill>
                  <a:schemeClr val="tx2"/>
                </a:solidFill>
                <a:latin typeface="Times New Roman" pitchFamily="18" charset="0"/>
              </a:rPr>
              <a:t>I</a:t>
            </a:r>
          </a:p>
        </p:txBody>
      </p:sp>
      <p:sp>
        <p:nvSpPr>
          <p:cNvPr id="71694" name="Text Box 14"/>
          <p:cNvSpPr txBox="1">
            <a:spLocks noChangeArrowheads="1"/>
          </p:cNvSpPr>
          <p:nvPr/>
        </p:nvSpPr>
        <p:spPr bwMode="auto">
          <a:xfrm>
            <a:off x="5943600" y="4800600"/>
            <a:ext cx="914400" cy="469900"/>
          </a:xfrm>
          <a:prstGeom prst="rect">
            <a:avLst/>
          </a:prstGeom>
          <a:gradFill rotWithShape="1">
            <a:gsLst>
              <a:gs pos="0">
                <a:srgbClr val="993300"/>
              </a:gs>
              <a:gs pos="50000">
                <a:srgbClr val="CC6600"/>
              </a:gs>
              <a:gs pos="100000">
                <a:srgbClr val="993300"/>
              </a:gs>
            </a:gsLst>
            <a:lin ang="5400000" scaled="1"/>
          </a:gradFill>
          <a:ln w="12700" cap="sq">
            <a:solidFill>
              <a:srgbClr val="800000"/>
            </a:solidFill>
            <a:miter lim="800000"/>
            <a:headEnd type="none" w="sm" len="sm"/>
            <a:tailEnd type="none" w="sm" len="sm"/>
          </a:ln>
          <a:effectLst/>
        </p:spPr>
        <p:txBody>
          <a:bodyPr>
            <a:spAutoFit/>
          </a:bodyPr>
          <a:lstStyle/>
          <a:p>
            <a:pPr algn="ctr">
              <a:spcBef>
                <a:spcPct val="50000"/>
              </a:spcBef>
            </a:pPr>
            <a:r>
              <a:rPr lang="en-US" altLang="en-US" sz="2400">
                <a:solidFill>
                  <a:schemeClr val="tx2"/>
                </a:solidFill>
                <a:latin typeface="Times New Roman" pitchFamily="18" charset="0"/>
              </a:rPr>
              <a:t>NPV</a:t>
            </a:r>
          </a:p>
        </p:txBody>
      </p:sp>
      <p:sp>
        <p:nvSpPr>
          <p:cNvPr id="71695" name="Text Box 15"/>
          <p:cNvSpPr txBox="1">
            <a:spLocks noChangeArrowheads="1"/>
          </p:cNvSpPr>
          <p:nvPr/>
        </p:nvSpPr>
        <p:spPr bwMode="auto">
          <a:xfrm>
            <a:off x="7467600" y="3962400"/>
            <a:ext cx="9144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altLang="en-US" sz="2400">
                <a:solidFill>
                  <a:srgbClr val="644A1A"/>
                </a:solidFill>
                <a:latin typeface="Times New Roman" pitchFamily="18" charset="0"/>
                <a:cs typeface="Times New Roman" pitchFamily="18" charset="0"/>
              </a:rPr>
              <a:t>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71683"/>
                                        </p:tgtEl>
                                        <p:attrNameLst>
                                          <p:attrName>style.visibility</p:attrName>
                                        </p:attrNameLst>
                                      </p:cBhvr>
                                      <p:to>
                                        <p:strVal val="visible"/>
                                      </p:to>
                                    </p:set>
                                    <p:animEffect transition="in" filter="fade">
                                      <p:cBhvr>
                                        <p:cTn id="7" dur="1000"/>
                                        <p:tgtEl>
                                          <p:spTgt spid="71683"/>
                                        </p:tgtEl>
                                      </p:cBhvr>
                                    </p:animEffect>
                                    <p:anim calcmode="lin" valueType="num">
                                      <p:cBhvr>
                                        <p:cTn id="8" dur="1000" fill="hold"/>
                                        <p:tgtEl>
                                          <p:spTgt spid="71683"/>
                                        </p:tgtEl>
                                        <p:attrNameLst>
                                          <p:attrName>ppt_x</p:attrName>
                                        </p:attrNameLst>
                                      </p:cBhvr>
                                      <p:tavLst>
                                        <p:tav tm="0">
                                          <p:val>
                                            <p:strVal val="#ppt_x"/>
                                          </p:val>
                                        </p:tav>
                                        <p:tav tm="100000">
                                          <p:val>
                                            <p:strVal val="#ppt_x"/>
                                          </p:val>
                                        </p:tav>
                                      </p:tavLst>
                                    </p:anim>
                                    <p:anim calcmode="lin" valueType="num">
                                      <p:cBhvr>
                                        <p:cTn id="9" dur="1000" fill="hold"/>
                                        <p:tgtEl>
                                          <p:spTgt spid="71683"/>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71695"/>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mph" presetSubtype="0" fill="hold" grpId="0" nodeType="clickEffect">
                                  <p:stCondLst>
                                    <p:cond delay="0"/>
                                  </p:stCondLst>
                                  <p:childTnLst>
                                    <p:anim calcmode="discrete" valueType="str">
                                      <p:cBhvr override="childStyle">
                                        <p:cTn id="17" dur="2000" fill="hold"/>
                                        <p:tgtEl>
                                          <p:spTgt spid="71694"/>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par>
                          <p:cTn id="18" fill="hold" nodeType="afterGroup">
                            <p:stCondLst>
                              <p:cond delay="2000"/>
                            </p:stCondLst>
                            <p:childTnLst>
                              <p:par>
                                <p:cTn id="19" presetID="42" presetClass="entr" presetSubtype="0" fill="hold" grpId="0" nodeType="afterEffect">
                                  <p:stCondLst>
                                    <p:cond delay="0"/>
                                  </p:stCondLst>
                                  <p:childTnLst>
                                    <p:set>
                                      <p:cBhvr>
                                        <p:cTn id="20" dur="1" fill="hold">
                                          <p:stCondLst>
                                            <p:cond delay="0"/>
                                          </p:stCondLst>
                                        </p:cTn>
                                        <p:tgtEl>
                                          <p:spTgt spid="71691"/>
                                        </p:tgtEl>
                                        <p:attrNameLst>
                                          <p:attrName>style.visibility</p:attrName>
                                        </p:attrNameLst>
                                      </p:cBhvr>
                                      <p:to>
                                        <p:strVal val="visible"/>
                                      </p:to>
                                    </p:set>
                                    <p:animEffect transition="in" filter="fade">
                                      <p:cBhvr>
                                        <p:cTn id="21" dur="1000"/>
                                        <p:tgtEl>
                                          <p:spTgt spid="71691"/>
                                        </p:tgtEl>
                                      </p:cBhvr>
                                    </p:animEffect>
                                    <p:anim calcmode="lin" valueType="num">
                                      <p:cBhvr>
                                        <p:cTn id="22" dur="1000" fill="hold"/>
                                        <p:tgtEl>
                                          <p:spTgt spid="71691"/>
                                        </p:tgtEl>
                                        <p:attrNameLst>
                                          <p:attrName>ppt_x</p:attrName>
                                        </p:attrNameLst>
                                      </p:cBhvr>
                                      <p:tavLst>
                                        <p:tav tm="0">
                                          <p:val>
                                            <p:strVal val="#ppt_x"/>
                                          </p:val>
                                        </p:tav>
                                        <p:tav tm="100000">
                                          <p:val>
                                            <p:strVal val="#ppt_x"/>
                                          </p:val>
                                        </p:tav>
                                      </p:tavLst>
                                    </p:anim>
                                    <p:anim calcmode="lin" valueType="num">
                                      <p:cBhvr>
                                        <p:cTn id="23" dur="1000" fill="hold"/>
                                        <p:tgtEl>
                                          <p:spTgt spid="716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1" grpId="0"/>
      <p:bldP spid="71694" grpId="0" animBg="1"/>
      <p:bldP spid="71695"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a:xfrm>
            <a:off x="685800" y="228600"/>
            <a:ext cx="8229600" cy="1143000"/>
          </a:xfrm>
        </p:spPr>
        <p:txBody>
          <a:bodyPr/>
          <a:lstStyle/>
          <a:p>
            <a:pPr>
              <a:lnSpc>
                <a:spcPct val="85000"/>
              </a:lnSpc>
              <a:spcAft>
                <a:spcPts val="600"/>
              </a:spcAft>
            </a:pPr>
            <a:r>
              <a:rPr lang="en-US" altLang="en-US" sz="4000" smtClean="0"/>
              <a:t>NPV Analysis of the Lease-vs.-Buy Decision</a:t>
            </a:r>
          </a:p>
        </p:txBody>
      </p:sp>
      <p:grpSp>
        <p:nvGrpSpPr>
          <p:cNvPr id="73731" name="Group 3"/>
          <p:cNvGrpSpPr>
            <a:grpSpLocks/>
          </p:cNvGrpSpPr>
          <p:nvPr/>
        </p:nvGrpSpPr>
        <p:grpSpPr bwMode="auto">
          <a:xfrm>
            <a:off x="1066800" y="1600200"/>
            <a:ext cx="8077200" cy="1358900"/>
            <a:chOff x="672" y="2688"/>
            <a:chExt cx="5088" cy="856"/>
          </a:xfrm>
        </p:grpSpPr>
        <p:sp>
          <p:nvSpPr>
            <p:cNvPr id="87053" name="Rectangle 4"/>
            <p:cNvSpPr>
              <a:spLocks noChangeArrowheads="1"/>
            </p:cNvSpPr>
            <p:nvPr/>
          </p:nvSpPr>
          <p:spPr bwMode="auto">
            <a:xfrm>
              <a:off x="720" y="2688"/>
              <a:ext cx="5040" cy="856"/>
            </a:xfrm>
            <a:prstGeom prst="rect">
              <a:avLst/>
            </a:prstGeom>
            <a:noFill/>
            <a:ln w="9525">
              <a:noFill/>
              <a:miter lim="800000"/>
              <a:headEnd/>
              <a:tailEnd/>
            </a:ln>
            <a:effectLst/>
          </p:spPr>
          <p:txBody>
            <a:bodyPr>
              <a:spAutoFit/>
            </a:bodyPr>
            <a:lstStyle/>
            <a:p>
              <a:pPr>
                <a:lnSpc>
                  <a:spcPct val="90000"/>
                </a:lnSpc>
                <a:spcBef>
                  <a:spcPct val="50000"/>
                </a:spcBef>
              </a:pPr>
              <a:r>
                <a:rPr lang="en-US" altLang="en-US" sz="2400">
                  <a:latin typeface="Times New Roman" pitchFamily="18" charset="0"/>
                </a:rPr>
                <a:t>NPV Buying Instead of Leasing </a:t>
              </a:r>
            </a:p>
            <a:p>
              <a:pPr>
                <a:lnSpc>
                  <a:spcPct val="90000"/>
                </a:lnSpc>
                <a:spcBef>
                  <a:spcPct val="50000"/>
                </a:spcBef>
              </a:pPr>
              <a:r>
                <a:rPr lang="en-US" altLang="en-US" sz="2000">
                  <a:latin typeface="Times New Roman" pitchFamily="18" charset="0"/>
                </a:rPr>
                <a:t>Year 0			Years 1-5	</a:t>
              </a:r>
            </a:p>
            <a:p>
              <a:pPr>
                <a:lnSpc>
                  <a:spcPct val="90000"/>
                </a:lnSpc>
                <a:spcBef>
                  <a:spcPct val="50000"/>
                </a:spcBef>
              </a:pPr>
              <a:r>
                <a:rPr lang="en-US" altLang="en-US" sz="2400">
                  <a:latin typeface="Times New Roman" pitchFamily="18" charset="0"/>
                </a:rPr>
                <a:t>– </a:t>
              </a:r>
              <a:r>
                <a:rPr lang="en-US" altLang="en-US" sz="2000">
                  <a:latin typeface="Times New Roman" pitchFamily="18" charset="0"/>
                </a:rPr>
                <a:t>$25,000	         	$4,670 </a:t>
              </a:r>
              <a:r>
                <a:rPr lang="en-US" altLang="en-US" sz="2000">
                  <a:latin typeface="Times New Roman" pitchFamily="18" charset="0"/>
                  <a:cs typeface="Times New Roman" pitchFamily="18" charset="0"/>
                </a:rPr>
                <a:t>– $1,155  = $5,825</a:t>
              </a:r>
            </a:p>
          </p:txBody>
        </p:sp>
        <p:sp>
          <p:nvSpPr>
            <p:cNvPr id="87054" name="Line 5"/>
            <p:cNvSpPr>
              <a:spLocks noChangeShapeType="1"/>
            </p:cNvSpPr>
            <p:nvPr/>
          </p:nvSpPr>
          <p:spPr bwMode="auto">
            <a:xfrm>
              <a:off x="672" y="3216"/>
              <a:ext cx="3168" cy="0"/>
            </a:xfrm>
            <a:prstGeom prst="line">
              <a:avLst/>
            </a:prstGeom>
            <a:noFill/>
            <a:ln w="28575">
              <a:solidFill>
                <a:schemeClr val="tx1"/>
              </a:solidFill>
              <a:round/>
              <a:headEnd/>
              <a:tailEnd/>
            </a:ln>
            <a:effectLst/>
          </p:spPr>
          <p:txBody>
            <a:bodyPr/>
            <a:lstStyle/>
            <a:p>
              <a:endParaRPr lang="en-US"/>
            </a:p>
          </p:txBody>
        </p:sp>
      </p:grpSp>
      <p:sp>
        <p:nvSpPr>
          <p:cNvPr id="87043" name="Text Box 6"/>
          <p:cNvSpPr txBox="1">
            <a:spLocks noChangeArrowheads="1"/>
          </p:cNvSpPr>
          <p:nvPr/>
        </p:nvSpPr>
        <p:spPr bwMode="auto">
          <a:xfrm>
            <a:off x="1066800" y="4229100"/>
            <a:ext cx="914400" cy="469900"/>
          </a:xfrm>
          <a:prstGeom prst="rect">
            <a:avLst/>
          </a:prstGeom>
          <a:gradFill rotWithShape="1">
            <a:gsLst>
              <a:gs pos="0">
                <a:srgbClr val="993300"/>
              </a:gs>
              <a:gs pos="50000">
                <a:srgbClr val="CC6600"/>
              </a:gs>
              <a:gs pos="100000">
                <a:srgbClr val="993300"/>
              </a:gs>
            </a:gsLst>
            <a:lin ang="5400000" scaled="1"/>
          </a:gradFill>
          <a:ln w="12700" cap="sq">
            <a:solidFill>
              <a:srgbClr val="800000"/>
            </a:solidFill>
            <a:miter lim="800000"/>
            <a:headEnd type="none" w="sm" len="sm"/>
            <a:tailEnd type="none" w="sm" len="sm"/>
          </a:ln>
          <a:effectLst/>
        </p:spPr>
        <p:txBody>
          <a:bodyPr>
            <a:spAutoFit/>
          </a:bodyPr>
          <a:lstStyle/>
          <a:p>
            <a:pPr algn="ctr">
              <a:spcBef>
                <a:spcPct val="50000"/>
              </a:spcBef>
            </a:pPr>
            <a:r>
              <a:rPr lang="en-US" altLang="en-US" sz="2400">
                <a:solidFill>
                  <a:schemeClr val="tx2"/>
                </a:solidFill>
                <a:latin typeface="Times New Roman" pitchFamily="18" charset="0"/>
              </a:rPr>
              <a:t>CF1</a:t>
            </a:r>
          </a:p>
        </p:txBody>
      </p:sp>
      <p:sp>
        <p:nvSpPr>
          <p:cNvPr id="87044" name="Text Box 7"/>
          <p:cNvSpPr txBox="1">
            <a:spLocks noChangeArrowheads="1"/>
          </p:cNvSpPr>
          <p:nvPr/>
        </p:nvSpPr>
        <p:spPr bwMode="auto">
          <a:xfrm>
            <a:off x="1066800" y="5029200"/>
            <a:ext cx="914400" cy="469900"/>
          </a:xfrm>
          <a:prstGeom prst="rect">
            <a:avLst/>
          </a:prstGeom>
          <a:gradFill rotWithShape="1">
            <a:gsLst>
              <a:gs pos="0">
                <a:srgbClr val="993300"/>
              </a:gs>
              <a:gs pos="50000">
                <a:srgbClr val="CC6600"/>
              </a:gs>
              <a:gs pos="100000">
                <a:srgbClr val="993300"/>
              </a:gs>
            </a:gsLst>
            <a:lin ang="5400000" scaled="1"/>
          </a:gradFill>
          <a:ln w="12700" cap="sq">
            <a:solidFill>
              <a:srgbClr val="800000"/>
            </a:solidFill>
            <a:miter lim="800000"/>
            <a:headEnd type="none" w="sm" len="sm"/>
            <a:tailEnd type="none" w="sm" len="sm"/>
          </a:ln>
          <a:effectLst/>
        </p:spPr>
        <p:txBody>
          <a:bodyPr>
            <a:spAutoFit/>
          </a:bodyPr>
          <a:lstStyle/>
          <a:p>
            <a:pPr algn="ctr">
              <a:spcBef>
                <a:spcPct val="50000"/>
              </a:spcBef>
            </a:pPr>
            <a:r>
              <a:rPr lang="en-US" altLang="en-US" sz="2400">
                <a:solidFill>
                  <a:schemeClr val="tx2"/>
                </a:solidFill>
                <a:latin typeface="Times New Roman" pitchFamily="18" charset="0"/>
              </a:rPr>
              <a:t>F1</a:t>
            </a:r>
          </a:p>
        </p:txBody>
      </p:sp>
      <p:sp>
        <p:nvSpPr>
          <p:cNvPr id="87045" name="Text Box 8"/>
          <p:cNvSpPr txBox="1">
            <a:spLocks noChangeArrowheads="1"/>
          </p:cNvSpPr>
          <p:nvPr/>
        </p:nvSpPr>
        <p:spPr bwMode="auto">
          <a:xfrm>
            <a:off x="1066800" y="3429000"/>
            <a:ext cx="914400" cy="469900"/>
          </a:xfrm>
          <a:prstGeom prst="rect">
            <a:avLst/>
          </a:prstGeom>
          <a:gradFill rotWithShape="1">
            <a:gsLst>
              <a:gs pos="0">
                <a:srgbClr val="993300"/>
              </a:gs>
              <a:gs pos="50000">
                <a:srgbClr val="CC6600"/>
              </a:gs>
              <a:gs pos="100000">
                <a:srgbClr val="993300"/>
              </a:gs>
            </a:gsLst>
            <a:lin ang="5400000" scaled="1"/>
          </a:gradFill>
          <a:ln w="12700" cap="sq">
            <a:solidFill>
              <a:srgbClr val="800000"/>
            </a:solidFill>
            <a:miter lim="800000"/>
            <a:headEnd type="none" w="sm" len="sm"/>
            <a:tailEnd type="none" w="sm" len="sm"/>
          </a:ln>
          <a:effectLst/>
        </p:spPr>
        <p:txBody>
          <a:bodyPr>
            <a:spAutoFit/>
          </a:bodyPr>
          <a:lstStyle/>
          <a:p>
            <a:pPr algn="ctr">
              <a:spcBef>
                <a:spcPct val="50000"/>
              </a:spcBef>
            </a:pPr>
            <a:r>
              <a:rPr lang="en-US" altLang="en-US" sz="2400">
                <a:solidFill>
                  <a:schemeClr val="tx2"/>
                </a:solidFill>
                <a:latin typeface="Times New Roman" pitchFamily="18" charset="0"/>
              </a:rPr>
              <a:t>CF0</a:t>
            </a:r>
          </a:p>
        </p:txBody>
      </p:sp>
      <p:sp>
        <p:nvSpPr>
          <p:cNvPr id="87046" name="Text Box 9"/>
          <p:cNvSpPr txBox="1">
            <a:spLocks noChangeArrowheads="1"/>
          </p:cNvSpPr>
          <p:nvPr/>
        </p:nvSpPr>
        <p:spPr bwMode="auto">
          <a:xfrm>
            <a:off x="2590800" y="5029200"/>
            <a:ext cx="9144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altLang="en-US" sz="2400">
                <a:solidFill>
                  <a:srgbClr val="644A1A"/>
                </a:solidFill>
                <a:latin typeface="Times New Roman" pitchFamily="18" charset="0"/>
                <a:cs typeface="Times New Roman" pitchFamily="18" charset="0"/>
              </a:rPr>
              <a:t>5</a:t>
            </a:r>
          </a:p>
        </p:txBody>
      </p:sp>
      <p:sp>
        <p:nvSpPr>
          <p:cNvPr id="87047" name="Text Box 10"/>
          <p:cNvSpPr txBox="1">
            <a:spLocks noChangeArrowheads="1"/>
          </p:cNvSpPr>
          <p:nvPr/>
        </p:nvSpPr>
        <p:spPr bwMode="auto">
          <a:xfrm>
            <a:off x="2514600" y="4229100"/>
            <a:ext cx="1676400" cy="457200"/>
          </a:xfrm>
          <a:prstGeom prst="rect">
            <a:avLst/>
          </a:prstGeom>
          <a:noFill/>
          <a:ln w="12700" cap="sq">
            <a:noFill/>
            <a:miter lim="800000"/>
            <a:headEnd type="none" w="sm" len="sm"/>
            <a:tailEnd type="none" w="sm" len="sm"/>
          </a:ln>
          <a:effectLst/>
        </p:spPr>
        <p:txBody>
          <a:bodyPr>
            <a:spAutoFit/>
          </a:bodyPr>
          <a:lstStyle/>
          <a:p>
            <a:pPr>
              <a:spcBef>
                <a:spcPct val="20000"/>
              </a:spcBef>
            </a:pPr>
            <a:r>
              <a:rPr lang="en-US" altLang="en-US" sz="2400">
                <a:latin typeface="Times New Roman" pitchFamily="18" charset="0"/>
              </a:rPr>
              <a:t>$5,825</a:t>
            </a:r>
            <a:endParaRPr lang="en-US" altLang="en-US" sz="2400">
              <a:solidFill>
                <a:srgbClr val="644A1A"/>
              </a:solidFill>
              <a:latin typeface="Times New Roman" pitchFamily="18" charset="0"/>
            </a:endParaRPr>
          </a:p>
        </p:txBody>
      </p:sp>
      <p:sp>
        <p:nvSpPr>
          <p:cNvPr id="73739" name="Text Box 11"/>
          <p:cNvSpPr txBox="1">
            <a:spLocks noChangeArrowheads="1"/>
          </p:cNvSpPr>
          <p:nvPr/>
        </p:nvSpPr>
        <p:spPr bwMode="auto">
          <a:xfrm>
            <a:off x="7239000" y="4191000"/>
            <a:ext cx="1371600" cy="457200"/>
          </a:xfrm>
          <a:prstGeom prst="rect">
            <a:avLst/>
          </a:prstGeom>
          <a:noFill/>
          <a:ln w="12700" cap="sq">
            <a:noFill/>
            <a:miter lim="800000"/>
            <a:headEnd type="none" w="sm" len="sm"/>
            <a:tailEnd type="none" w="sm" len="sm"/>
          </a:ln>
          <a:effectLst/>
        </p:spPr>
        <p:txBody>
          <a:bodyPr>
            <a:spAutoFit/>
          </a:bodyPr>
          <a:lstStyle/>
          <a:p>
            <a:r>
              <a:rPr lang="en-US" altLang="en-US" sz="2400">
                <a:solidFill>
                  <a:srgbClr val="FF0000"/>
                </a:solidFill>
                <a:latin typeface="Times New Roman" pitchFamily="18" charset="0"/>
              </a:rPr>
              <a:t>$219.20</a:t>
            </a:r>
          </a:p>
        </p:txBody>
      </p:sp>
      <p:sp>
        <p:nvSpPr>
          <p:cNvPr id="87049" name="Text Box 12"/>
          <p:cNvSpPr txBox="1">
            <a:spLocks noChangeArrowheads="1"/>
          </p:cNvSpPr>
          <p:nvPr/>
        </p:nvSpPr>
        <p:spPr bwMode="auto">
          <a:xfrm>
            <a:off x="2590800" y="3429000"/>
            <a:ext cx="1600200" cy="457200"/>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en-US" sz="2400">
                <a:latin typeface="Times New Roman" pitchFamily="18" charset="0"/>
              </a:rPr>
              <a:t>–</a:t>
            </a:r>
            <a:r>
              <a:rPr lang="en-US" altLang="en-US" sz="2400">
                <a:solidFill>
                  <a:srgbClr val="644A1A"/>
                </a:solidFill>
                <a:latin typeface="Times New Roman" pitchFamily="18" charset="0"/>
              </a:rPr>
              <a:t>$25,000</a:t>
            </a:r>
          </a:p>
        </p:txBody>
      </p:sp>
      <p:sp>
        <p:nvSpPr>
          <p:cNvPr id="87050" name="Text Box 13"/>
          <p:cNvSpPr txBox="1">
            <a:spLocks noChangeArrowheads="1"/>
          </p:cNvSpPr>
          <p:nvPr/>
        </p:nvSpPr>
        <p:spPr bwMode="auto">
          <a:xfrm>
            <a:off x="5715000" y="3452813"/>
            <a:ext cx="914400" cy="469900"/>
          </a:xfrm>
          <a:prstGeom prst="rect">
            <a:avLst/>
          </a:prstGeom>
          <a:gradFill rotWithShape="1">
            <a:gsLst>
              <a:gs pos="0">
                <a:srgbClr val="993300"/>
              </a:gs>
              <a:gs pos="50000">
                <a:srgbClr val="CC6600"/>
              </a:gs>
              <a:gs pos="100000">
                <a:srgbClr val="993300"/>
              </a:gs>
            </a:gsLst>
            <a:lin ang="5400000" scaled="1"/>
          </a:gradFill>
          <a:ln w="12700" cap="sq">
            <a:solidFill>
              <a:srgbClr val="800000"/>
            </a:solidFill>
            <a:miter lim="800000"/>
            <a:headEnd type="none" w="sm" len="sm"/>
            <a:tailEnd type="none" w="sm" len="sm"/>
          </a:ln>
          <a:effectLst/>
        </p:spPr>
        <p:txBody>
          <a:bodyPr>
            <a:spAutoFit/>
          </a:bodyPr>
          <a:lstStyle/>
          <a:p>
            <a:pPr algn="ctr">
              <a:spcBef>
                <a:spcPct val="50000"/>
              </a:spcBef>
            </a:pPr>
            <a:r>
              <a:rPr lang="en-US" altLang="en-US" sz="2400">
                <a:solidFill>
                  <a:schemeClr val="tx2"/>
                </a:solidFill>
                <a:latin typeface="Times New Roman" pitchFamily="18" charset="0"/>
              </a:rPr>
              <a:t>I</a:t>
            </a:r>
          </a:p>
        </p:txBody>
      </p:sp>
      <p:sp>
        <p:nvSpPr>
          <p:cNvPr id="73742" name="Text Box 14"/>
          <p:cNvSpPr txBox="1">
            <a:spLocks noChangeArrowheads="1"/>
          </p:cNvSpPr>
          <p:nvPr/>
        </p:nvSpPr>
        <p:spPr bwMode="auto">
          <a:xfrm>
            <a:off x="5715000" y="4252913"/>
            <a:ext cx="914400" cy="469900"/>
          </a:xfrm>
          <a:prstGeom prst="rect">
            <a:avLst/>
          </a:prstGeom>
          <a:gradFill rotWithShape="1">
            <a:gsLst>
              <a:gs pos="0">
                <a:srgbClr val="993300"/>
              </a:gs>
              <a:gs pos="50000">
                <a:srgbClr val="CC6600"/>
              </a:gs>
              <a:gs pos="100000">
                <a:srgbClr val="993300"/>
              </a:gs>
            </a:gsLst>
            <a:lin ang="5400000" scaled="1"/>
          </a:gradFill>
          <a:ln w="12700" cap="sq">
            <a:solidFill>
              <a:srgbClr val="800000"/>
            </a:solidFill>
            <a:miter lim="800000"/>
            <a:headEnd type="none" w="sm" len="sm"/>
            <a:tailEnd type="none" w="sm" len="sm"/>
          </a:ln>
          <a:effectLst/>
        </p:spPr>
        <p:txBody>
          <a:bodyPr>
            <a:spAutoFit/>
          </a:bodyPr>
          <a:lstStyle/>
          <a:p>
            <a:pPr algn="ctr">
              <a:spcBef>
                <a:spcPct val="50000"/>
              </a:spcBef>
            </a:pPr>
            <a:r>
              <a:rPr lang="en-US" altLang="en-US" sz="2400">
                <a:solidFill>
                  <a:schemeClr val="tx2"/>
                </a:solidFill>
                <a:latin typeface="Times New Roman" pitchFamily="18" charset="0"/>
              </a:rPr>
              <a:t>NPV</a:t>
            </a:r>
          </a:p>
        </p:txBody>
      </p:sp>
      <p:sp>
        <p:nvSpPr>
          <p:cNvPr id="73743" name="Text Box 15"/>
          <p:cNvSpPr txBox="1">
            <a:spLocks noChangeArrowheads="1"/>
          </p:cNvSpPr>
          <p:nvPr/>
        </p:nvSpPr>
        <p:spPr bwMode="auto">
          <a:xfrm>
            <a:off x="7239000" y="3414713"/>
            <a:ext cx="9144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altLang="en-US" sz="2400">
                <a:solidFill>
                  <a:srgbClr val="644A1A"/>
                </a:solidFill>
                <a:latin typeface="Times New Roman" pitchFamily="18" charset="0"/>
                <a:cs typeface="Times New Roman" pitchFamily="18" charset="0"/>
              </a:rPr>
              <a:t>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73731"/>
                                        </p:tgtEl>
                                        <p:attrNameLst>
                                          <p:attrName>style.visibility</p:attrName>
                                        </p:attrNameLst>
                                      </p:cBhvr>
                                      <p:to>
                                        <p:strVal val="visible"/>
                                      </p:to>
                                    </p:set>
                                    <p:animEffect transition="in" filter="fade">
                                      <p:cBhvr>
                                        <p:cTn id="7" dur="1000"/>
                                        <p:tgtEl>
                                          <p:spTgt spid="73731"/>
                                        </p:tgtEl>
                                      </p:cBhvr>
                                    </p:animEffect>
                                    <p:anim calcmode="lin" valueType="num">
                                      <p:cBhvr>
                                        <p:cTn id="8" dur="1000" fill="hold"/>
                                        <p:tgtEl>
                                          <p:spTgt spid="73731"/>
                                        </p:tgtEl>
                                        <p:attrNameLst>
                                          <p:attrName>ppt_x</p:attrName>
                                        </p:attrNameLst>
                                      </p:cBhvr>
                                      <p:tavLst>
                                        <p:tav tm="0">
                                          <p:val>
                                            <p:strVal val="#ppt_x"/>
                                          </p:val>
                                        </p:tav>
                                        <p:tav tm="100000">
                                          <p:val>
                                            <p:strVal val="#ppt_x"/>
                                          </p:val>
                                        </p:tav>
                                      </p:tavLst>
                                    </p:anim>
                                    <p:anim calcmode="lin" valueType="num">
                                      <p:cBhvr>
                                        <p:cTn id="9" dur="1000" fill="hold"/>
                                        <p:tgtEl>
                                          <p:spTgt spid="73731"/>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73743"/>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mph" presetSubtype="0" fill="hold" grpId="0" nodeType="clickEffect">
                                  <p:stCondLst>
                                    <p:cond delay="0"/>
                                  </p:stCondLst>
                                  <p:childTnLst>
                                    <p:anim calcmode="discrete" valueType="str">
                                      <p:cBhvr override="childStyle">
                                        <p:cTn id="17" dur="2000" fill="hold"/>
                                        <p:tgtEl>
                                          <p:spTgt spid="73742"/>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par>
                          <p:cTn id="18" fill="hold" nodeType="afterGroup">
                            <p:stCondLst>
                              <p:cond delay="2000"/>
                            </p:stCondLst>
                            <p:childTnLst>
                              <p:par>
                                <p:cTn id="19" presetID="42" presetClass="entr" presetSubtype="0" fill="hold" grpId="0" nodeType="afterEffect">
                                  <p:stCondLst>
                                    <p:cond delay="0"/>
                                  </p:stCondLst>
                                  <p:childTnLst>
                                    <p:set>
                                      <p:cBhvr>
                                        <p:cTn id="20" dur="1" fill="hold">
                                          <p:stCondLst>
                                            <p:cond delay="0"/>
                                          </p:stCondLst>
                                        </p:cTn>
                                        <p:tgtEl>
                                          <p:spTgt spid="73739"/>
                                        </p:tgtEl>
                                        <p:attrNameLst>
                                          <p:attrName>style.visibility</p:attrName>
                                        </p:attrNameLst>
                                      </p:cBhvr>
                                      <p:to>
                                        <p:strVal val="visible"/>
                                      </p:to>
                                    </p:set>
                                    <p:animEffect transition="in" filter="fade">
                                      <p:cBhvr>
                                        <p:cTn id="21" dur="1000"/>
                                        <p:tgtEl>
                                          <p:spTgt spid="73739"/>
                                        </p:tgtEl>
                                      </p:cBhvr>
                                    </p:animEffect>
                                    <p:anim calcmode="lin" valueType="num">
                                      <p:cBhvr>
                                        <p:cTn id="22" dur="1000" fill="hold"/>
                                        <p:tgtEl>
                                          <p:spTgt spid="73739"/>
                                        </p:tgtEl>
                                        <p:attrNameLst>
                                          <p:attrName>ppt_x</p:attrName>
                                        </p:attrNameLst>
                                      </p:cBhvr>
                                      <p:tavLst>
                                        <p:tav tm="0">
                                          <p:val>
                                            <p:strVal val="#ppt_x"/>
                                          </p:val>
                                        </p:tav>
                                        <p:tav tm="100000">
                                          <p:val>
                                            <p:strVal val="#ppt_x"/>
                                          </p:val>
                                        </p:tav>
                                      </p:tavLst>
                                    </p:anim>
                                    <p:anim calcmode="lin" valueType="num">
                                      <p:cBhvr>
                                        <p:cTn id="23" dur="1000" fill="hold"/>
                                        <p:tgtEl>
                                          <p:spTgt spid="737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9" grpId="0"/>
      <p:bldP spid="73742" grpId="0" animBg="1"/>
      <p:bldP spid="73743"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89" name="Rectangle 2"/>
          <p:cNvSpPr>
            <a:spLocks noGrp="1" noChangeArrowheads="1"/>
          </p:cNvSpPr>
          <p:nvPr>
            <p:ph type="title"/>
          </p:nvPr>
        </p:nvSpPr>
        <p:spPr>
          <a:xfrm>
            <a:off x="685800" y="228600"/>
            <a:ext cx="7772400" cy="1143000"/>
          </a:xfrm>
        </p:spPr>
        <p:txBody>
          <a:bodyPr/>
          <a:lstStyle/>
          <a:p>
            <a:pPr>
              <a:lnSpc>
                <a:spcPct val="85000"/>
              </a:lnSpc>
              <a:spcAft>
                <a:spcPts val="600"/>
              </a:spcAft>
            </a:pPr>
            <a:r>
              <a:rPr lang="en-US" altLang="en-US" sz="4000" smtClean="0"/>
              <a:t>Debt Displacement and Lease Valuation</a:t>
            </a:r>
          </a:p>
        </p:txBody>
      </p:sp>
      <p:sp>
        <p:nvSpPr>
          <p:cNvPr id="79875" name="Rectangle 3"/>
          <p:cNvSpPr>
            <a:spLocks noGrp="1" noChangeArrowheads="1"/>
          </p:cNvSpPr>
          <p:nvPr>
            <p:ph type="body" idx="1"/>
          </p:nvPr>
        </p:nvSpPr>
        <p:spPr>
          <a:xfrm>
            <a:off x="685800" y="1371600"/>
            <a:ext cx="8001000" cy="5257800"/>
          </a:xfrm>
        </p:spPr>
        <p:txBody>
          <a:bodyPr/>
          <a:lstStyle/>
          <a:p>
            <a:r>
              <a:rPr lang="en-US" altLang="en-US" sz="2700" smtClean="0"/>
              <a:t>The debt displaced by leasing results in forgone interest tax shields on the debt that ClumZee movers did not take on when they leased instead of bought the truck. </a:t>
            </a:r>
          </a:p>
          <a:p>
            <a:r>
              <a:rPr lang="en-US" altLang="en-US" sz="2700" smtClean="0"/>
              <a:t>Suppose ClumZee agrees to a lease payment of $6,250 before tax. This payment would support a loan of </a:t>
            </a:r>
            <a:r>
              <a:rPr lang="en-US" altLang="en-US" sz="2700" smtClean="0">
                <a:cs typeface="Times New Roman" pitchFamily="18" charset="0"/>
              </a:rPr>
              <a:t>$25,219.20 (see the next slide).</a:t>
            </a:r>
          </a:p>
          <a:p>
            <a:r>
              <a:rPr lang="en-US" altLang="en-US" sz="2700" smtClean="0">
                <a:cs typeface="Times New Roman" pitchFamily="18" charset="0"/>
              </a:rPr>
              <a:t>In exchange for this, they get the use of a truck worth $25,000. </a:t>
            </a:r>
          </a:p>
          <a:p>
            <a:r>
              <a:rPr lang="en-US" altLang="en-US" sz="2700" smtClean="0">
                <a:cs typeface="Times New Roman" pitchFamily="18" charset="0"/>
              </a:rPr>
              <a:t>Clearly the NPV is a negative $219.20, which agrees with our earlier calculations.</a:t>
            </a:r>
            <a:endParaRPr lang="en-US" altLang="en-US" sz="2700"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Effect transition="in" filter="fade">
                                      <p:cBhvr>
                                        <p:cTn id="7" dur="1000"/>
                                        <p:tgtEl>
                                          <p:spTgt spid="79875">
                                            <p:txEl>
                                              <p:pRg st="0" end="0"/>
                                            </p:txEl>
                                          </p:spTgt>
                                        </p:tgtEl>
                                      </p:cBhvr>
                                    </p:animEffect>
                                    <p:anim calcmode="lin" valueType="num">
                                      <p:cBhvr>
                                        <p:cTn id="8" dur="1000" fill="hold"/>
                                        <p:tgtEl>
                                          <p:spTgt spid="7987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987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9875">
                                            <p:txEl>
                                              <p:pRg st="1" end="1"/>
                                            </p:txEl>
                                          </p:spTgt>
                                        </p:tgtEl>
                                        <p:attrNameLst>
                                          <p:attrName>style.visibility</p:attrName>
                                        </p:attrNameLst>
                                      </p:cBhvr>
                                      <p:to>
                                        <p:strVal val="visible"/>
                                      </p:to>
                                    </p:set>
                                    <p:animEffect transition="in" filter="fade">
                                      <p:cBhvr>
                                        <p:cTn id="14" dur="1000"/>
                                        <p:tgtEl>
                                          <p:spTgt spid="79875">
                                            <p:txEl>
                                              <p:pRg st="1" end="1"/>
                                            </p:txEl>
                                          </p:spTgt>
                                        </p:tgtEl>
                                      </p:cBhvr>
                                    </p:animEffect>
                                    <p:anim calcmode="lin" valueType="num">
                                      <p:cBhvr>
                                        <p:cTn id="15" dur="1000" fill="hold"/>
                                        <p:tgtEl>
                                          <p:spTgt spid="7987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987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9875">
                                            <p:txEl>
                                              <p:pRg st="2" end="2"/>
                                            </p:txEl>
                                          </p:spTgt>
                                        </p:tgtEl>
                                        <p:attrNameLst>
                                          <p:attrName>style.visibility</p:attrName>
                                        </p:attrNameLst>
                                      </p:cBhvr>
                                      <p:to>
                                        <p:strVal val="visible"/>
                                      </p:to>
                                    </p:set>
                                    <p:animEffect transition="in" filter="fade">
                                      <p:cBhvr>
                                        <p:cTn id="21" dur="1000"/>
                                        <p:tgtEl>
                                          <p:spTgt spid="79875">
                                            <p:txEl>
                                              <p:pRg st="2" end="2"/>
                                            </p:txEl>
                                          </p:spTgt>
                                        </p:tgtEl>
                                      </p:cBhvr>
                                    </p:animEffect>
                                    <p:anim calcmode="lin" valueType="num">
                                      <p:cBhvr>
                                        <p:cTn id="22" dur="1000" fill="hold"/>
                                        <p:tgtEl>
                                          <p:spTgt spid="7987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987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9875">
                                            <p:txEl>
                                              <p:pRg st="3" end="3"/>
                                            </p:txEl>
                                          </p:spTgt>
                                        </p:tgtEl>
                                        <p:attrNameLst>
                                          <p:attrName>style.visibility</p:attrName>
                                        </p:attrNameLst>
                                      </p:cBhvr>
                                      <p:to>
                                        <p:strVal val="visible"/>
                                      </p:to>
                                    </p:set>
                                    <p:animEffect transition="in" filter="fade">
                                      <p:cBhvr>
                                        <p:cTn id="28" dur="1000"/>
                                        <p:tgtEl>
                                          <p:spTgt spid="79875">
                                            <p:txEl>
                                              <p:pRg st="3" end="3"/>
                                            </p:txEl>
                                          </p:spTgt>
                                        </p:tgtEl>
                                      </p:cBhvr>
                                    </p:animEffect>
                                    <p:anim calcmode="lin" valueType="num">
                                      <p:cBhvr>
                                        <p:cTn id="29" dur="1000" fill="hold"/>
                                        <p:tgtEl>
                                          <p:spTgt spid="7987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987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3" name="Rectangle 2"/>
          <p:cNvSpPr>
            <a:spLocks noGrp="1" noChangeArrowheads="1"/>
          </p:cNvSpPr>
          <p:nvPr>
            <p:ph type="title"/>
          </p:nvPr>
        </p:nvSpPr>
        <p:spPr>
          <a:xfrm>
            <a:off x="914400" y="228600"/>
            <a:ext cx="7467600" cy="1143000"/>
          </a:xfrm>
        </p:spPr>
        <p:txBody>
          <a:bodyPr/>
          <a:lstStyle/>
          <a:p>
            <a:r>
              <a:rPr lang="en-US" altLang="en-US" sz="4000" smtClean="0"/>
              <a:t>Debt Displacement and Lease Valuation</a:t>
            </a:r>
          </a:p>
        </p:txBody>
      </p:sp>
      <p:sp>
        <p:nvSpPr>
          <p:cNvPr id="75779" name="Rectangle 3"/>
          <p:cNvSpPr>
            <a:spLocks noGrp="1" noChangeArrowheads="1"/>
          </p:cNvSpPr>
          <p:nvPr>
            <p:ph type="body" idx="1"/>
          </p:nvPr>
        </p:nvSpPr>
        <p:spPr>
          <a:xfrm>
            <a:off x="685800" y="1447800"/>
            <a:ext cx="8001000" cy="3429000"/>
          </a:xfrm>
        </p:spPr>
        <p:txBody>
          <a:bodyPr/>
          <a:lstStyle/>
          <a:p>
            <a:pPr marL="0" indent="0">
              <a:buFontTx/>
              <a:buNone/>
            </a:pPr>
            <a:r>
              <a:rPr lang="en-US" altLang="en-US" sz="2800" smtClean="0"/>
              <a:t>Calculate the increase in debt capacity by discounting the difference between the cash flows of the purchase and the cash flows of the lease using the aftertax interest rate.</a:t>
            </a:r>
          </a:p>
        </p:txBody>
      </p:sp>
      <p:sp>
        <p:nvSpPr>
          <p:cNvPr id="75780" name="Text Box 4"/>
          <p:cNvSpPr txBox="1">
            <a:spLocks noChangeArrowheads="1"/>
          </p:cNvSpPr>
          <p:nvPr/>
        </p:nvSpPr>
        <p:spPr bwMode="auto">
          <a:xfrm>
            <a:off x="6362700" y="4876800"/>
            <a:ext cx="914400" cy="469900"/>
          </a:xfrm>
          <a:prstGeom prst="rect">
            <a:avLst/>
          </a:prstGeom>
          <a:gradFill rotWithShape="1">
            <a:gsLst>
              <a:gs pos="0">
                <a:srgbClr val="993300"/>
              </a:gs>
              <a:gs pos="50000">
                <a:srgbClr val="CC6600"/>
              </a:gs>
              <a:gs pos="100000">
                <a:srgbClr val="993300"/>
              </a:gs>
            </a:gsLst>
            <a:lin ang="5400000" scaled="1"/>
          </a:gradFill>
          <a:ln w="12700" cap="sq">
            <a:solidFill>
              <a:srgbClr val="800000"/>
            </a:solidFill>
            <a:miter lim="800000"/>
            <a:headEnd type="none" w="sm" len="sm"/>
            <a:tailEnd type="none" w="sm" len="sm"/>
          </a:ln>
          <a:effectLst/>
        </p:spPr>
        <p:txBody>
          <a:bodyPr>
            <a:spAutoFit/>
          </a:bodyPr>
          <a:lstStyle/>
          <a:p>
            <a:pPr algn="ctr">
              <a:spcBef>
                <a:spcPct val="50000"/>
              </a:spcBef>
            </a:pPr>
            <a:r>
              <a:rPr lang="en-US" altLang="en-US" sz="2400">
                <a:solidFill>
                  <a:schemeClr val="tx2"/>
                </a:solidFill>
                <a:latin typeface="Times New Roman" pitchFamily="18" charset="0"/>
              </a:rPr>
              <a:t>PMT</a:t>
            </a:r>
          </a:p>
        </p:txBody>
      </p:sp>
      <p:sp>
        <p:nvSpPr>
          <p:cNvPr id="75781" name="Text Box 5"/>
          <p:cNvSpPr txBox="1">
            <a:spLocks noChangeArrowheads="1"/>
          </p:cNvSpPr>
          <p:nvPr/>
        </p:nvSpPr>
        <p:spPr bwMode="auto">
          <a:xfrm>
            <a:off x="1219200" y="4876800"/>
            <a:ext cx="914400" cy="469900"/>
          </a:xfrm>
          <a:prstGeom prst="rect">
            <a:avLst/>
          </a:prstGeom>
          <a:gradFill rotWithShape="1">
            <a:gsLst>
              <a:gs pos="0">
                <a:srgbClr val="993300"/>
              </a:gs>
              <a:gs pos="50000">
                <a:srgbClr val="CC6600"/>
              </a:gs>
              <a:gs pos="100000">
                <a:srgbClr val="993300"/>
              </a:gs>
            </a:gsLst>
            <a:lin ang="5400000" scaled="1"/>
          </a:gradFill>
          <a:ln w="12700" cap="sq">
            <a:solidFill>
              <a:srgbClr val="800000"/>
            </a:solidFill>
            <a:miter lim="800000"/>
            <a:headEnd type="none" w="sm" len="sm"/>
            <a:tailEnd type="none" w="sm" len="sm"/>
          </a:ln>
          <a:effectLst/>
        </p:spPr>
        <p:txBody>
          <a:bodyPr>
            <a:spAutoFit/>
          </a:bodyPr>
          <a:lstStyle/>
          <a:p>
            <a:pPr algn="ctr">
              <a:spcBef>
                <a:spcPct val="50000"/>
              </a:spcBef>
            </a:pPr>
            <a:r>
              <a:rPr lang="en-US" altLang="en-US" sz="2400">
                <a:solidFill>
                  <a:schemeClr val="tx2"/>
                </a:solidFill>
                <a:latin typeface="Times New Roman" pitchFamily="18" charset="0"/>
              </a:rPr>
              <a:t>N</a:t>
            </a:r>
          </a:p>
        </p:txBody>
      </p:sp>
      <p:sp>
        <p:nvSpPr>
          <p:cNvPr id="75782" name="Text Box 6"/>
          <p:cNvSpPr txBox="1">
            <a:spLocks noChangeArrowheads="1"/>
          </p:cNvSpPr>
          <p:nvPr/>
        </p:nvSpPr>
        <p:spPr bwMode="auto">
          <a:xfrm>
            <a:off x="4648200" y="4876800"/>
            <a:ext cx="914400" cy="469900"/>
          </a:xfrm>
          <a:prstGeom prst="rect">
            <a:avLst/>
          </a:prstGeom>
          <a:gradFill rotWithShape="1">
            <a:gsLst>
              <a:gs pos="0">
                <a:srgbClr val="993300"/>
              </a:gs>
              <a:gs pos="50000">
                <a:srgbClr val="CC6600"/>
              </a:gs>
              <a:gs pos="100000">
                <a:srgbClr val="993300"/>
              </a:gs>
            </a:gsLst>
            <a:lin ang="5400000" scaled="1"/>
          </a:gradFill>
          <a:ln w="12700" cap="sq">
            <a:solidFill>
              <a:srgbClr val="800000"/>
            </a:solidFill>
            <a:miter lim="800000"/>
            <a:headEnd type="none" w="sm" len="sm"/>
            <a:tailEnd type="none" w="sm" len="sm"/>
          </a:ln>
          <a:effectLst/>
        </p:spPr>
        <p:txBody>
          <a:bodyPr>
            <a:spAutoFit/>
          </a:bodyPr>
          <a:lstStyle/>
          <a:p>
            <a:pPr algn="ctr">
              <a:spcBef>
                <a:spcPct val="50000"/>
              </a:spcBef>
            </a:pPr>
            <a:r>
              <a:rPr lang="en-US" altLang="en-US" sz="2400">
                <a:solidFill>
                  <a:schemeClr val="tx2"/>
                </a:solidFill>
                <a:latin typeface="Times New Roman" pitchFamily="18" charset="0"/>
              </a:rPr>
              <a:t>PV</a:t>
            </a:r>
          </a:p>
        </p:txBody>
      </p:sp>
      <p:sp>
        <p:nvSpPr>
          <p:cNvPr id="75783" name="Text Box 7"/>
          <p:cNvSpPr txBox="1">
            <a:spLocks noChangeArrowheads="1"/>
          </p:cNvSpPr>
          <p:nvPr/>
        </p:nvSpPr>
        <p:spPr bwMode="auto">
          <a:xfrm>
            <a:off x="1219200" y="5562600"/>
            <a:ext cx="9144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altLang="en-US" sz="2400">
                <a:solidFill>
                  <a:srgbClr val="644A1A"/>
                </a:solidFill>
                <a:latin typeface="Times New Roman" pitchFamily="18" charset="0"/>
                <a:cs typeface="Times New Roman" pitchFamily="18" charset="0"/>
              </a:rPr>
              <a:t>5</a:t>
            </a:r>
          </a:p>
        </p:txBody>
      </p:sp>
      <p:sp>
        <p:nvSpPr>
          <p:cNvPr id="75784" name="Text Box 8"/>
          <p:cNvSpPr txBox="1">
            <a:spLocks noChangeArrowheads="1"/>
          </p:cNvSpPr>
          <p:nvPr/>
        </p:nvSpPr>
        <p:spPr bwMode="auto">
          <a:xfrm>
            <a:off x="6248400" y="5562600"/>
            <a:ext cx="1676400" cy="457200"/>
          </a:xfrm>
          <a:prstGeom prst="rect">
            <a:avLst/>
          </a:prstGeom>
          <a:noFill/>
          <a:ln w="12700" cap="sq">
            <a:noFill/>
            <a:miter lim="800000"/>
            <a:headEnd type="none" w="sm" len="sm"/>
            <a:tailEnd type="none" w="sm" len="sm"/>
          </a:ln>
          <a:effectLst/>
        </p:spPr>
        <p:txBody>
          <a:bodyPr>
            <a:spAutoFit/>
          </a:bodyPr>
          <a:lstStyle/>
          <a:p>
            <a:pPr>
              <a:spcBef>
                <a:spcPct val="20000"/>
              </a:spcBef>
            </a:pPr>
            <a:r>
              <a:rPr lang="en-US" altLang="en-US" sz="2400">
                <a:latin typeface="Times New Roman" pitchFamily="18" charset="0"/>
              </a:rPr>
              <a:t>–$5,825</a:t>
            </a:r>
          </a:p>
        </p:txBody>
      </p:sp>
      <p:sp>
        <p:nvSpPr>
          <p:cNvPr id="75785" name="Text Box 9"/>
          <p:cNvSpPr txBox="1">
            <a:spLocks noChangeArrowheads="1"/>
          </p:cNvSpPr>
          <p:nvPr/>
        </p:nvSpPr>
        <p:spPr bwMode="auto">
          <a:xfrm>
            <a:off x="4305300" y="5562600"/>
            <a:ext cx="1600200" cy="457200"/>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en-US" sz="2400">
                <a:solidFill>
                  <a:srgbClr val="FF0000"/>
                </a:solidFill>
                <a:latin typeface="Times New Roman" pitchFamily="18" charset="0"/>
              </a:rPr>
              <a:t>$25,219.20</a:t>
            </a:r>
          </a:p>
        </p:txBody>
      </p:sp>
      <p:sp>
        <p:nvSpPr>
          <p:cNvPr id="75786" name="Text Box 10"/>
          <p:cNvSpPr txBox="1">
            <a:spLocks noChangeArrowheads="1"/>
          </p:cNvSpPr>
          <p:nvPr/>
        </p:nvSpPr>
        <p:spPr bwMode="auto">
          <a:xfrm>
            <a:off x="2933700" y="4876800"/>
            <a:ext cx="914400" cy="469900"/>
          </a:xfrm>
          <a:prstGeom prst="rect">
            <a:avLst/>
          </a:prstGeom>
          <a:gradFill rotWithShape="1">
            <a:gsLst>
              <a:gs pos="0">
                <a:srgbClr val="993300"/>
              </a:gs>
              <a:gs pos="50000">
                <a:srgbClr val="CC6600"/>
              </a:gs>
              <a:gs pos="100000">
                <a:srgbClr val="993300"/>
              </a:gs>
            </a:gsLst>
            <a:lin ang="5400000" scaled="1"/>
          </a:gradFill>
          <a:ln w="12700" cap="sq">
            <a:solidFill>
              <a:srgbClr val="800000"/>
            </a:solidFill>
            <a:miter lim="800000"/>
            <a:headEnd type="none" w="sm" len="sm"/>
            <a:tailEnd type="none" w="sm" len="sm"/>
          </a:ln>
          <a:effectLst/>
        </p:spPr>
        <p:txBody>
          <a:bodyPr>
            <a:spAutoFit/>
          </a:bodyPr>
          <a:lstStyle/>
          <a:p>
            <a:pPr algn="ctr">
              <a:spcBef>
                <a:spcPct val="50000"/>
              </a:spcBef>
            </a:pPr>
            <a:r>
              <a:rPr lang="en-US" altLang="en-US" sz="2400">
                <a:solidFill>
                  <a:schemeClr val="tx2"/>
                </a:solidFill>
                <a:latin typeface="Times New Roman" pitchFamily="18" charset="0"/>
              </a:rPr>
              <a:t>I/Yr</a:t>
            </a:r>
          </a:p>
        </p:txBody>
      </p:sp>
      <p:sp>
        <p:nvSpPr>
          <p:cNvPr id="75787" name="Text Box 11"/>
          <p:cNvSpPr txBox="1">
            <a:spLocks noChangeArrowheads="1"/>
          </p:cNvSpPr>
          <p:nvPr/>
        </p:nvSpPr>
        <p:spPr bwMode="auto">
          <a:xfrm>
            <a:off x="8077200" y="4876800"/>
            <a:ext cx="914400" cy="469900"/>
          </a:xfrm>
          <a:prstGeom prst="rect">
            <a:avLst/>
          </a:prstGeom>
          <a:gradFill rotWithShape="1">
            <a:gsLst>
              <a:gs pos="0">
                <a:srgbClr val="993300"/>
              </a:gs>
              <a:gs pos="50000">
                <a:srgbClr val="CC6600"/>
              </a:gs>
              <a:gs pos="100000">
                <a:srgbClr val="993300"/>
              </a:gs>
            </a:gsLst>
            <a:lin ang="5400000" scaled="1"/>
          </a:gradFill>
          <a:ln w="12700" cap="sq">
            <a:solidFill>
              <a:srgbClr val="800000"/>
            </a:solidFill>
            <a:miter lim="800000"/>
            <a:headEnd type="none" w="sm" len="sm"/>
            <a:tailEnd type="none" w="sm" len="sm"/>
          </a:ln>
          <a:effectLst/>
        </p:spPr>
        <p:txBody>
          <a:bodyPr>
            <a:spAutoFit/>
          </a:bodyPr>
          <a:lstStyle/>
          <a:p>
            <a:pPr algn="ctr">
              <a:spcBef>
                <a:spcPct val="50000"/>
              </a:spcBef>
            </a:pPr>
            <a:r>
              <a:rPr lang="en-US" altLang="en-US" sz="2400">
                <a:solidFill>
                  <a:schemeClr val="tx2"/>
                </a:solidFill>
                <a:latin typeface="Times New Roman" pitchFamily="18" charset="0"/>
              </a:rPr>
              <a:t>FV</a:t>
            </a:r>
          </a:p>
        </p:txBody>
      </p:sp>
      <p:sp>
        <p:nvSpPr>
          <p:cNvPr id="75788" name="Text Box 12"/>
          <p:cNvSpPr txBox="1">
            <a:spLocks noChangeArrowheads="1"/>
          </p:cNvSpPr>
          <p:nvPr/>
        </p:nvSpPr>
        <p:spPr bwMode="auto">
          <a:xfrm>
            <a:off x="2819400" y="5562600"/>
            <a:ext cx="9144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altLang="en-US" sz="2400">
                <a:solidFill>
                  <a:srgbClr val="644A1A"/>
                </a:solidFill>
                <a:latin typeface="Times New Roman" pitchFamily="18" charset="0"/>
                <a:cs typeface="Times New Roman" pitchFamily="18" charset="0"/>
              </a:rPr>
              <a:t>5</a:t>
            </a:r>
          </a:p>
        </p:txBody>
      </p:sp>
      <p:sp>
        <p:nvSpPr>
          <p:cNvPr id="75789" name="Text Box 13"/>
          <p:cNvSpPr txBox="1">
            <a:spLocks noChangeArrowheads="1"/>
          </p:cNvSpPr>
          <p:nvPr/>
        </p:nvSpPr>
        <p:spPr bwMode="auto">
          <a:xfrm>
            <a:off x="8077200" y="5562600"/>
            <a:ext cx="9144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altLang="en-US" sz="2400">
                <a:solidFill>
                  <a:srgbClr val="644A1A"/>
                </a:solidFill>
                <a:latin typeface="Times New Roman" pitchFamily="18" charset="0"/>
                <a:cs typeface="Times New Roman" pitchFamily="18" charset="0"/>
              </a:rPr>
              <a:t>0</a:t>
            </a:r>
          </a:p>
        </p:txBody>
      </p:sp>
      <p:grpSp>
        <p:nvGrpSpPr>
          <p:cNvPr id="75790" name="Group 14"/>
          <p:cNvGrpSpPr>
            <a:grpSpLocks/>
          </p:cNvGrpSpPr>
          <p:nvPr/>
        </p:nvGrpSpPr>
        <p:grpSpPr bwMode="auto">
          <a:xfrm>
            <a:off x="1066800" y="3352800"/>
            <a:ext cx="8153400" cy="1371600"/>
            <a:chOff x="528" y="2112"/>
            <a:chExt cx="5136" cy="864"/>
          </a:xfrm>
        </p:grpSpPr>
        <p:sp>
          <p:nvSpPr>
            <p:cNvPr id="90126" name="Rectangle 15"/>
            <p:cNvSpPr>
              <a:spLocks noChangeArrowheads="1"/>
            </p:cNvSpPr>
            <p:nvPr/>
          </p:nvSpPr>
          <p:spPr bwMode="auto">
            <a:xfrm>
              <a:off x="528" y="2385"/>
              <a:ext cx="5136" cy="288"/>
            </a:xfrm>
            <a:prstGeom prst="rect">
              <a:avLst/>
            </a:prstGeom>
            <a:noFill/>
            <a:ln w="12700" cap="sq">
              <a:noFill/>
              <a:miter lim="800000"/>
              <a:headEnd type="none" w="sm" len="sm"/>
              <a:tailEnd type="none" w="sm" len="sm"/>
            </a:ln>
            <a:effectLst/>
          </p:spPr>
          <p:txBody>
            <a:bodyPr>
              <a:spAutoFit/>
            </a:bodyPr>
            <a:lstStyle/>
            <a:p>
              <a:pPr>
                <a:spcBef>
                  <a:spcPct val="20000"/>
                </a:spcBef>
                <a:buClr>
                  <a:srgbClr val="671739"/>
                </a:buClr>
              </a:pPr>
              <a:r>
                <a:rPr lang="en-US" altLang="en-US" sz="2400">
                  <a:solidFill>
                    <a:srgbClr val="644A1A"/>
                  </a:solidFill>
                  <a:latin typeface="Times New Roman" pitchFamily="18" charset="0"/>
                  <a:cs typeface="Times New Roman" pitchFamily="18" charset="0"/>
                </a:rPr>
                <a:t>Forgone Depreciation Tax Shield	 –5,000×(.34) =     –</a:t>
              </a:r>
              <a:r>
                <a:rPr lang="en-US" altLang="en-US" sz="2400" u="sng">
                  <a:solidFill>
                    <a:srgbClr val="644A1A"/>
                  </a:solidFill>
                  <a:latin typeface="Times New Roman" pitchFamily="18" charset="0"/>
                  <a:cs typeface="Times New Roman" pitchFamily="18" charset="0"/>
                </a:rPr>
                <a:t>$1,700</a:t>
              </a:r>
            </a:p>
          </p:txBody>
        </p:sp>
        <p:sp>
          <p:nvSpPr>
            <p:cNvPr id="90127" name="Rectangle 16"/>
            <p:cNvSpPr>
              <a:spLocks noChangeArrowheads="1"/>
            </p:cNvSpPr>
            <p:nvPr/>
          </p:nvSpPr>
          <p:spPr bwMode="auto">
            <a:xfrm>
              <a:off x="4848" y="2688"/>
              <a:ext cx="740" cy="288"/>
            </a:xfrm>
            <a:prstGeom prst="rect">
              <a:avLst/>
            </a:prstGeom>
            <a:noFill/>
            <a:ln w="12700" cap="sq">
              <a:noFill/>
              <a:miter lim="800000"/>
              <a:headEnd type="none" w="sm" len="sm"/>
              <a:tailEnd type="none" w="sm" len="sm"/>
            </a:ln>
            <a:effectLst/>
          </p:spPr>
          <p:txBody>
            <a:bodyPr wrap="none">
              <a:spAutoFit/>
            </a:bodyPr>
            <a:lstStyle/>
            <a:p>
              <a:r>
                <a:rPr lang="en-US" altLang="en-US" sz="2400">
                  <a:solidFill>
                    <a:srgbClr val="644A1A"/>
                  </a:solidFill>
                  <a:latin typeface="Times New Roman" pitchFamily="18" charset="0"/>
                  <a:cs typeface="Times New Roman" pitchFamily="18" charset="0"/>
                </a:rPr>
                <a:t>–$5,825</a:t>
              </a:r>
            </a:p>
          </p:txBody>
        </p:sp>
        <p:sp>
          <p:nvSpPr>
            <p:cNvPr id="90128" name="Rectangle 17"/>
            <p:cNvSpPr>
              <a:spLocks noChangeArrowheads="1"/>
            </p:cNvSpPr>
            <p:nvPr/>
          </p:nvSpPr>
          <p:spPr bwMode="auto">
            <a:xfrm>
              <a:off x="528" y="2112"/>
              <a:ext cx="5136" cy="288"/>
            </a:xfrm>
            <a:prstGeom prst="rect">
              <a:avLst/>
            </a:prstGeom>
            <a:noFill/>
            <a:ln w="12700" cap="sq">
              <a:noFill/>
              <a:miter lim="800000"/>
              <a:headEnd type="none" w="sm" len="sm"/>
              <a:tailEnd type="none" w="sm" len="sm"/>
            </a:ln>
            <a:effectLst/>
          </p:spPr>
          <p:txBody>
            <a:bodyPr>
              <a:spAutoFit/>
            </a:bodyPr>
            <a:lstStyle/>
            <a:p>
              <a:r>
                <a:rPr lang="en-US" altLang="en-US" sz="2400">
                  <a:solidFill>
                    <a:srgbClr val="644A1A"/>
                  </a:solidFill>
                  <a:latin typeface="Times New Roman" pitchFamily="18" charset="0"/>
                </a:rPr>
                <a:t>After-Tax Lease Payments	        –6,250×(1 –.34) =     –$4,125</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Effect transition="in" filter="fade">
                                      <p:cBhvr>
                                        <p:cTn id="7" dur="1000"/>
                                        <p:tgtEl>
                                          <p:spTgt spid="75779">
                                            <p:txEl>
                                              <p:pRg st="0" end="0"/>
                                            </p:txEl>
                                          </p:spTgt>
                                        </p:tgtEl>
                                      </p:cBhvr>
                                    </p:animEffect>
                                    <p:anim calcmode="lin" valueType="num">
                                      <p:cBhvr>
                                        <p:cTn id="8" dur="1000" fill="hold"/>
                                        <p:tgtEl>
                                          <p:spTgt spid="7577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577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75790"/>
                                        </p:tgtEl>
                                        <p:attrNameLst>
                                          <p:attrName>style.visibility</p:attrName>
                                        </p:attrNameLst>
                                      </p:cBhvr>
                                      <p:to>
                                        <p:strVal val="visible"/>
                                      </p:to>
                                    </p:set>
                                    <p:animEffect transition="in" filter="fade">
                                      <p:cBhvr>
                                        <p:cTn id="14" dur="1000"/>
                                        <p:tgtEl>
                                          <p:spTgt spid="75790"/>
                                        </p:tgtEl>
                                      </p:cBhvr>
                                    </p:animEffect>
                                    <p:anim calcmode="lin" valueType="num">
                                      <p:cBhvr>
                                        <p:cTn id="15" dur="1000" fill="hold"/>
                                        <p:tgtEl>
                                          <p:spTgt spid="75790"/>
                                        </p:tgtEl>
                                        <p:attrNameLst>
                                          <p:attrName>ppt_x</p:attrName>
                                        </p:attrNameLst>
                                      </p:cBhvr>
                                      <p:tavLst>
                                        <p:tav tm="0">
                                          <p:val>
                                            <p:strVal val="#ppt_x"/>
                                          </p:val>
                                        </p:tav>
                                        <p:tav tm="100000">
                                          <p:val>
                                            <p:strVal val="#ppt_x"/>
                                          </p:val>
                                        </p:tav>
                                      </p:tavLst>
                                    </p:anim>
                                    <p:anim calcmode="lin" valueType="num">
                                      <p:cBhvr>
                                        <p:cTn id="16" dur="1000" fill="hold"/>
                                        <p:tgtEl>
                                          <p:spTgt spid="75790"/>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578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5781"/>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7578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578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57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578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578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578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5789"/>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mph" presetSubtype="0" fill="hold" grpId="0" nodeType="clickEffect">
                                  <p:stCondLst>
                                    <p:cond delay="0"/>
                                  </p:stCondLst>
                                  <p:childTnLst>
                                    <p:anim calcmode="discrete" valueType="str">
                                      <p:cBhvr override="childStyle">
                                        <p:cTn id="40" dur="2000" fill="hold"/>
                                        <p:tgtEl>
                                          <p:spTgt spid="75782">
                                            <p:txEl>
                                              <p:charRg st="4294967295" end="4294967295"/>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57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P spid="75780" grpId="0" animBg="1"/>
      <p:bldP spid="75781" grpId="0" animBg="1"/>
      <p:bldP spid="75782" grpId="0"/>
      <p:bldP spid="75782" grpId="1" animBg="1"/>
      <p:bldP spid="75783" grpId="0"/>
      <p:bldP spid="75784" grpId="0"/>
      <p:bldP spid="75785" grpId="0"/>
      <p:bldP spid="75786" grpId="0" animBg="1"/>
      <p:bldP spid="75787" grpId="0" animBg="1"/>
      <p:bldP spid="75788" grpId="0"/>
      <p:bldP spid="7578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21506"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21507" name="Oval 4"/>
          <p:cNvSpPr>
            <a:spLocks noChangeArrowheads="1"/>
          </p:cNvSpPr>
          <p:nvPr/>
        </p:nvSpPr>
        <p:spPr bwMode="auto">
          <a:xfrm>
            <a:off x="4845050" y="4711700"/>
            <a:ext cx="533400" cy="381000"/>
          </a:xfrm>
          <a:prstGeom prst="ellipse">
            <a:avLst/>
          </a:prstGeom>
          <a:solidFill>
            <a:schemeClr val="folHlink"/>
          </a:solidFill>
          <a:ln w="12700">
            <a:noFill/>
            <a:round/>
            <a:headEnd/>
            <a:tailEnd/>
          </a:ln>
          <a:effectLst/>
        </p:spPr>
        <p:txBody>
          <a:bodyPr wrap="none" anchor="ctr"/>
          <a:lstStyle/>
          <a:p>
            <a:pPr eaLnBrk="1" hangingPunct="1"/>
            <a:endParaRPr lang="en-US" altLang="en-US"/>
          </a:p>
        </p:txBody>
      </p:sp>
      <p:sp>
        <p:nvSpPr>
          <p:cNvPr id="21508" name="Oval 5"/>
          <p:cNvSpPr>
            <a:spLocks noChangeArrowheads="1"/>
          </p:cNvSpPr>
          <p:nvPr/>
        </p:nvSpPr>
        <p:spPr bwMode="auto">
          <a:xfrm>
            <a:off x="5861050" y="3976688"/>
            <a:ext cx="533400" cy="381000"/>
          </a:xfrm>
          <a:prstGeom prst="ellipse">
            <a:avLst/>
          </a:prstGeom>
          <a:solidFill>
            <a:schemeClr val="folHlink"/>
          </a:solidFill>
          <a:ln w="12700">
            <a:noFill/>
            <a:round/>
            <a:headEnd/>
            <a:tailEnd/>
          </a:ln>
          <a:effectLst/>
        </p:spPr>
        <p:txBody>
          <a:bodyPr wrap="none" anchor="ctr"/>
          <a:lstStyle/>
          <a:p>
            <a:pPr eaLnBrk="1" hangingPunct="1"/>
            <a:endParaRPr lang="en-US" altLang="en-US"/>
          </a:p>
        </p:txBody>
      </p:sp>
      <p:sp>
        <p:nvSpPr>
          <p:cNvPr id="21509" name="Oval 6"/>
          <p:cNvSpPr>
            <a:spLocks noChangeArrowheads="1"/>
          </p:cNvSpPr>
          <p:nvPr/>
        </p:nvSpPr>
        <p:spPr bwMode="auto">
          <a:xfrm>
            <a:off x="5364163" y="4711700"/>
            <a:ext cx="533400" cy="381000"/>
          </a:xfrm>
          <a:prstGeom prst="ellipse">
            <a:avLst/>
          </a:prstGeom>
          <a:solidFill>
            <a:srgbClr val="E3BEFF"/>
          </a:solidFill>
          <a:ln w="12700">
            <a:noFill/>
            <a:round/>
            <a:headEnd/>
            <a:tailEnd/>
          </a:ln>
          <a:effectLst/>
        </p:spPr>
        <p:txBody>
          <a:bodyPr wrap="none" anchor="ctr"/>
          <a:lstStyle/>
          <a:p>
            <a:pPr eaLnBrk="1" hangingPunct="1"/>
            <a:endParaRPr lang="en-US" altLang="en-US"/>
          </a:p>
        </p:txBody>
      </p:sp>
      <p:sp>
        <p:nvSpPr>
          <p:cNvPr id="21510" name="Rectangle 8"/>
          <p:cNvSpPr>
            <a:spLocks noGrp="1" noChangeArrowheads="1"/>
          </p:cNvSpPr>
          <p:nvPr>
            <p:ph type="title"/>
          </p:nvPr>
        </p:nvSpPr>
        <p:spPr>
          <a:xfrm>
            <a:off x="717550" y="766763"/>
            <a:ext cx="7772400" cy="1143000"/>
          </a:xfrm>
          <a:noFill/>
        </p:spPr>
        <p:txBody>
          <a:bodyPr lIns="90488" tIns="44450" rIns="90488" bIns="44450" anchor="ctr"/>
          <a:lstStyle/>
          <a:p>
            <a:pPr eaLnBrk="1" hangingPunct="1"/>
            <a:r>
              <a:rPr lang="en-US" altLang="en-US" smtClean="0"/>
              <a:t>Payback for Project L</a:t>
            </a:r>
            <a:br>
              <a:rPr lang="en-US" altLang="en-US" smtClean="0"/>
            </a:br>
            <a:r>
              <a:rPr lang="en-US" altLang="en-US" smtClean="0"/>
              <a:t>(Long:  Most CFs in out years)</a:t>
            </a:r>
          </a:p>
        </p:txBody>
      </p:sp>
      <p:sp>
        <p:nvSpPr>
          <p:cNvPr id="21511" name="Oval 9"/>
          <p:cNvSpPr>
            <a:spLocks noChangeArrowheads="1"/>
          </p:cNvSpPr>
          <p:nvPr/>
        </p:nvSpPr>
        <p:spPr bwMode="auto">
          <a:xfrm>
            <a:off x="7550150" y="3486150"/>
            <a:ext cx="533400" cy="381000"/>
          </a:xfrm>
          <a:prstGeom prst="ellipse">
            <a:avLst/>
          </a:prstGeom>
          <a:solidFill>
            <a:srgbClr val="E3BEFF"/>
          </a:solidFill>
          <a:ln w="12700">
            <a:noFill/>
            <a:round/>
            <a:headEnd/>
            <a:tailEnd/>
          </a:ln>
          <a:effectLst/>
        </p:spPr>
        <p:txBody>
          <a:bodyPr wrap="none" anchor="ctr"/>
          <a:lstStyle/>
          <a:p>
            <a:pPr eaLnBrk="1" hangingPunct="1"/>
            <a:endParaRPr lang="en-US" altLang="en-US"/>
          </a:p>
        </p:txBody>
      </p:sp>
      <p:sp>
        <p:nvSpPr>
          <p:cNvPr id="21512" name="Rectangle 10"/>
          <p:cNvSpPr>
            <a:spLocks noChangeArrowheads="1"/>
          </p:cNvSpPr>
          <p:nvPr/>
        </p:nvSpPr>
        <p:spPr bwMode="auto">
          <a:xfrm>
            <a:off x="4481513" y="3419475"/>
            <a:ext cx="577850" cy="515938"/>
          </a:xfrm>
          <a:prstGeom prst="rect">
            <a:avLst/>
          </a:prstGeom>
          <a:noFill/>
          <a:ln w="12700">
            <a:noFill/>
            <a:miter lim="800000"/>
            <a:headEnd/>
            <a:tailEnd/>
          </a:ln>
          <a:effectLst/>
        </p:spPr>
        <p:txBody>
          <a:bodyPr wrap="none" lIns="90488" tIns="44450" rIns="90488" bIns="44450">
            <a:spAutoFit/>
          </a:bodyPr>
          <a:lstStyle/>
          <a:p>
            <a:r>
              <a:rPr lang="en-US" altLang="en-US" sz="2800" b="1">
                <a:solidFill>
                  <a:schemeClr val="tx2"/>
                </a:solidFill>
              </a:rPr>
              <a:t>10</a:t>
            </a:r>
          </a:p>
        </p:txBody>
      </p:sp>
      <p:sp>
        <p:nvSpPr>
          <p:cNvPr id="21513" name="Rectangle 11"/>
          <p:cNvSpPr>
            <a:spLocks noChangeArrowheads="1"/>
          </p:cNvSpPr>
          <p:nvPr/>
        </p:nvSpPr>
        <p:spPr bwMode="auto">
          <a:xfrm>
            <a:off x="7535863" y="3419475"/>
            <a:ext cx="577850" cy="515938"/>
          </a:xfrm>
          <a:prstGeom prst="rect">
            <a:avLst/>
          </a:prstGeom>
          <a:solidFill>
            <a:srgbClr val="E3BEFF"/>
          </a:solidFill>
          <a:ln w="12700">
            <a:noFill/>
            <a:miter lim="800000"/>
            <a:headEnd/>
            <a:tailEnd/>
          </a:ln>
          <a:effectLst/>
        </p:spPr>
        <p:txBody>
          <a:bodyPr wrap="none" lIns="90488" tIns="44450" rIns="90488" bIns="44450">
            <a:spAutoFit/>
          </a:bodyPr>
          <a:lstStyle/>
          <a:p>
            <a:r>
              <a:rPr lang="en-US" altLang="en-US" sz="2800" b="1">
                <a:solidFill>
                  <a:schemeClr val="tx2"/>
                </a:solidFill>
              </a:rPr>
              <a:t>80</a:t>
            </a:r>
          </a:p>
        </p:txBody>
      </p:sp>
      <p:sp>
        <p:nvSpPr>
          <p:cNvPr id="21514" name="Line 12"/>
          <p:cNvSpPr>
            <a:spLocks noChangeShapeType="1"/>
          </p:cNvSpPr>
          <p:nvPr/>
        </p:nvSpPr>
        <p:spPr bwMode="auto">
          <a:xfrm>
            <a:off x="3163888" y="3149600"/>
            <a:ext cx="4627562" cy="0"/>
          </a:xfrm>
          <a:prstGeom prst="line">
            <a:avLst/>
          </a:prstGeom>
          <a:noFill/>
          <a:ln w="25400">
            <a:solidFill>
              <a:schemeClr val="tx2"/>
            </a:solidFill>
            <a:round/>
            <a:headEnd/>
            <a:tailEnd/>
          </a:ln>
          <a:effectLst/>
        </p:spPr>
        <p:txBody>
          <a:bodyPr wrap="none" anchor="ctr"/>
          <a:lstStyle/>
          <a:p>
            <a:endParaRPr lang="en-US"/>
          </a:p>
        </p:txBody>
      </p:sp>
      <p:sp>
        <p:nvSpPr>
          <p:cNvPr id="21515" name="Rectangle 13"/>
          <p:cNvSpPr>
            <a:spLocks noChangeArrowheads="1"/>
          </p:cNvSpPr>
          <p:nvPr/>
        </p:nvSpPr>
        <p:spPr bwMode="auto">
          <a:xfrm>
            <a:off x="5900738" y="3419475"/>
            <a:ext cx="577850" cy="515938"/>
          </a:xfrm>
          <a:prstGeom prst="rect">
            <a:avLst/>
          </a:prstGeom>
          <a:noFill/>
          <a:ln w="12700">
            <a:noFill/>
            <a:miter lim="800000"/>
            <a:headEnd/>
            <a:tailEnd/>
          </a:ln>
          <a:effectLst/>
        </p:spPr>
        <p:txBody>
          <a:bodyPr wrap="none" lIns="90488" tIns="44450" rIns="90488" bIns="44450">
            <a:spAutoFit/>
          </a:bodyPr>
          <a:lstStyle/>
          <a:p>
            <a:r>
              <a:rPr lang="en-US" altLang="en-US" sz="2800" b="1">
                <a:solidFill>
                  <a:schemeClr val="tx2"/>
                </a:solidFill>
              </a:rPr>
              <a:t>60</a:t>
            </a:r>
          </a:p>
        </p:txBody>
      </p:sp>
      <p:sp>
        <p:nvSpPr>
          <p:cNvPr id="21516" name="Rectangle 14"/>
          <p:cNvSpPr>
            <a:spLocks noChangeArrowheads="1"/>
          </p:cNvSpPr>
          <p:nvPr/>
        </p:nvSpPr>
        <p:spPr bwMode="auto">
          <a:xfrm>
            <a:off x="2971800" y="2371725"/>
            <a:ext cx="379413" cy="515938"/>
          </a:xfrm>
          <a:prstGeom prst="rect">
            <a:avLst/>
          </a:prstGeom>
          <a:noFill/>
          <a:ln w="12700">
            <a:noFill/>
            <a:miter lim="800000"/>
            <a:headEnd/>
            <a:tailEnd/>
          </a:ln>
          <a:effectLst/>
        </p:spPr>
        <p:txBody>
          <a:bodyPr wrap="none" lIns="90488" tIns="44450" rIns="90488" bIns="44450">
            <a:spAutoFit/>
          </a:bodyPr>
          <a:lstStyle/>
          <a:p>
            <a:r>
              <a:rPr lang="en-US" altLang="en-US" sz="2800" b="1">
                <a:solidFill>
                  <a:schemeClr val="tx2"/>
                </a:solidFill>
              </a:rPr>
              <a:t>0</a:t>
            </a:r>
          </a:p>
        </p:txBody>
      </p:sp>
      <p:sp>
        <p:nvSpPr>
          <p:cNvPr id="21517" name="Rectangle 15"/>
          <p:cNvSpPr>
            <a:spLocks noChangeArrowheads="1"/>
          </p:cNvSpPr>
          <p:nvPr/>
        </p:nvSpPr>
        <p:spPr bwMode="auto">
          <a:xfrm>
            <a:off x="4559300" y="2371725"/>
            <a:ext cx="379413" cy="515938"/>
          </a:xfrm>
          <a:prstGeom prst="rect">
            <a:avLst/>
          </a:prstGeom>
          <a:noFill/>
          <a:ln w="12700">
            <a:noFill/>
            <a:miter lim="800000"/>
            <a:headEnd/>
            <a:tailEnd/>
          </a:ln>
          <a:effectLst/>
        </p:spPr>
        <p:txBody>
          <a:bodyPr wrap="none" lIns="90488" tIns="44450" rIns="90488" bIns="44450">
            <a:spAutoFit/>
          </a:bodyPr>
          <a:lstStyle/>
          <a:p>
            <a:r>
              <a:rPr lang="en-US" altLang="en-US" sz="2800" b="1">
                <a:solidFill>
                  <a:schemeClr val="tx2"/>
                </a:solidFill>
              </a:rPr>
              <a:t>1</a:t>
            </a:r>
          </a:p>
        </p:txBody>
      </p:sp>
      <p:sp>
        <p:nvSpPr>
          <p:cNvPr id="21518" name="Rectangle 16"/>
          <p:cNvSpPr>
            <a:spLocks noChangeArrowheads="1"/>
          </p:cNvSpPr>
          <p:nvPr/>
        </p:nvSpPr>
        <p:spPr bwMode="auto">
          <a:xfrm>
            <a:off x="5981700" y="2371725"/>
            <a:ext cx="379413" cy="515938"/>
          </a:xfrm>
          <a:prstGeom prst="rect">
            <a:avLst/>
          </a:prstGeom>
          <a:noFill/>
          <a:ln w="12700">
            <a:noFill/>
            <a:miter lim="800000"/>
            <a:headEnd/>
            <a:tailEnd/>
          </a:ln>
          <a:effectLst/>
        </p:spPr>
        <p:txBody>
          <a:bodyPr wrap="none" lIns="90488" tIns="44450" rIns="90488" bIns="44450">
            <a:spAutoFit/>
          </a:bodyPr>
          <a:lstStyle/>
          <a:p>
            <a:r>
              <a:rPr lang="en-US" altLang="en-US" sz="2800" b="1">
                <a:solidFill>
                  <a:schemeClr val="tx2"/>
                </a:solidFill>
              </a:rPr>
              <a:t>2</a:t>
            </a:r>
          </a:p>
        </p:txBody>
      </p:sp>
      <p:sp>
        <p:nvSpPr>
          <p:cNvPr id="21519" name="Rectangle 17"/>
          <p:cNvSpPr>
            <a:spLocks noChangeArrowheads="1"/>
          </p:cNvSpPr>
          <p:nvPr/>
        </p:nvSpPr>
        <p:spPr bwMode="auto">
          <a:xfrm>
            <a:off x="7624763" y="2371725"/>
            <a:ext cx="379412" cy="515938"/>
          </a:xfrm>
          <a:prstGeom prst="rect">
            <a:avLst/>
          </a:prstGeom>
          <a:noFill/>
          <a:ln w="12700">
            <a:noFill/>
            <a:miter lim="800000"/>
            <a:headEnd/>
            <a:tailEnd/>
          </a:ln>
          <a:effectLst/>
        </p:spPr>
        <p:txBody>
          <a:bodyPr wrap="none" lIns="90488" tIns="44450" rIns="90488" bIns="44450">
            <a:spAutoFit/>
          </a:bodyPr>
          <a:lstStyle/>
          <a:p>
            <a:r>
              <a:rPr lang="en-US" altLang="en-US" sz="2800" b="1">
                <a:solidFill>
                  <a:schemeClr val="tx2"/>
                </a:solidFill>
              </a:rPr>
              <a:t>3</a:t>
            </a:r>
          </a:p>
        </p:txBody>
      </p:sp>
      <p:sp>
        <p:nvSpPr>
          <p:cNvPr id="21520" name="Rectangle 18"/>
          <p:cNvSpPr>
            <a:spLocks noChangeArrowheads="1"/>
          </p:cNvSpPr>
          <p:nvPr/>
        </p:nvSpPr>
        <p:spPr bwMode="auto">
          <a:xfrm>
            <a:off x="3552825" y="2598738"/>
            <a:ext cx="53975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21521" name="Rectangle 19"/>
          <p:cNvSpPr>
            <a:spLocks noChangeArrowheads="1"/>
          </p:cNvSpPr>
          <p:nvPr/>
        </p:nvSpPr>
        <p:spPr bwMode="auto">
          <a:xfrm>
            <a:off x="2665413" y="3419475"/>
            <a:ext cx="895350" cy="515938"/>
          </a:xfrm>
          <a:prstGeom prst="rect">
            <a:avLst/>
          </a:prstGeom>
          <a:noFill/>
          <a:ln w="12700">
            <a:noFill/>
            <a:miter lim="800000"/>
            <a:headEnd/>
            <a:tailEnd/>
          </a:ln>
          <a:effectLst/>
        </p:spPr>
        <p:txBody>
          <a:bodyPr wrap="none" lIns="90488" tIns="44450" rIns="90488" bIns="44450">
            <a:spAutoFit/>
          </a:bodyPr>
          <a:lstStyle/>
          <a:p>
            <a:r>
              <a:rPr lang="en-US" altLang="en-US" sz="2800" b="1"/>
              <a:t>-100</a:t>
            </a:r>
          </a:p>
        </p:txBody>
      </p:sp>
      <p:sp>
        <p:nvSpPr>
          <p:cNvPr id="21522" name="Rectangle 20"/>
          <p:cNvSpPr>
            <a:spLocks noChangeArrowheads="1"/>
          </p:cNvSpPr>
          <p:nvPr/>
        </p:nvSpPr>
        <p:spPr bwMode="auto">
          <a:xfrm>
            <a:off x="2578100" y="4664075"/>
            <a:ext cx="388938" cy="515938"/>
          </a:xfrm>
          <a:prstGeom prst="rect">
            <a:avLst/>
          </a:prstGeom>
          <a:noFill/>
          <a:ln w="12700">
            <a:noFill/>
            <a:miter lim="800000"/>
            <a:headEnd/>
            <a:tailEnd/>
          </a:ln>
          <a:effectLst/>
        </p:spPr>
        <p:txBody>
          <a:bodyPr wrap="none" lIns="90488" tIns="44450" rIns="90488" bIns="44450">
            <a:spAutoFit/>
          </a:bodyPr>
          <a:lstStyle/>
          <a:p>
            <a:r>
              <a:rPr lang="en-US" altLang="en-US" sz="2800" b="1"/>
              <a:t>=</a:t>
            </a:r>
          </a:p>
        </p:txBody>
      </p:sp>
      <p:sp>
        <p:nvSpPr>
          <p:cNvPr id="21523" name="Rectangle 21"/>
          <p:cNvSpPr>
            <a:spLocks noChangeArrowheads="1"/>
          </p:cNvSpPr>
          <p:nvPr/>
        </p:nvSpPr>
        <p:spPr bwMode="auto">
          <a:xfrm>
            <a:off x="6705600" y="4711700"/>
            <a:ext cx="2057400" cy="381000"/>
          </a:xfrm>
          <a:prstGeom prst="rect">
            <a:avLst/>
          </a:prstGeom>
          <a:solidFill>
            <a:schemeClr val="accent1"/>
          </a:solidFill>
          <a:ln w="12700">
            <a:noFill/>
            <a:miter lim="800000"/>
            <a:headEnd/>
            <a:tailEnd/>
          </a:ln>
          <a:effectLst/>
        </p:spPr>
        <p:txBody>
          <a:bodyPr wrap="none" anchor="ctr"/>
          <a:lstStyle/>
          <a:p>
            <a:pPr eaLnBrk="1" hangingPunct="1"/>
            <a:endParaRPr lang="en-US" altLang="en-US"/>
          </a:p>
        </p:txBody>
      </p:sp>
      <p:sp>
        <p:nvSpPr>
          <p:cNvPr id="21524" name="Rectangle 22"/>
          <p:cNvSpPr>
            <a:spLocks noChangeArrowheads="1"/>
          </p:cNvSpPr>
          <p:nvPr/>
        </p:nvSpPr>
        <p:spPr bwMode="auto">
          <a:xfrm>
            <a:off x="531813" y="3419475"/>
            <a:ext cx="736600" cy="515938"/>
          </a:xfrm>
          <a:prstGeom prst="rect">
            <a:avLst/>
          </a:prstGeom>
          <a:noFill/>
          <a:ln w="12700">
            <a:noFill/>
            <a:miter lim="800000"/>
            <a:headEnd/>
            <a:tailEnd/>
          </a:ln>
          <a:effectLst/>
        </p:spPr>
        <p:txBody>
          <a:bodyPr wrap="none" lIns="90488" tIns="44450" rIns="90488" bIns="44450">
            <a:spAutoFit/>
          </a:bodyPr>
          <a:lstStyle/>
          <a:p>
            <a:r>
              <a:rPr lang="en-US" altLang="en-US" sz="2800" b="1"/>
              <a:t>CF</a:t>
            </a:r>
            <a:r>
              <a:rPr lang="en-US" altLang="en-US" sz="2800" b="1" baseline="-25000"/>
              <a:t>t</a:t>
            </a:r>
          </a:p>
        </p:txBody>
      </p:sp>
      <p:sp>
        <p:nvSpPr>
          <p:cNvPr id="21525" name="Rectangle 23"/>
          <p:cNvSpPr>
            <a:spLocks noChangeArrowheads="1"/>
          </p:cNvSpPr>
          <p:nvPr/>
        </p:nvSpPr>
        <p:spPr bwMode="auto">
          <a:xfrm>
            <a:off x="531813" y="3910013"/>
            <a:ext cx="2100262" cy="515937"/>
          </a:xfrm>
          <a:prstGeom prst="rect">
            <a:avLst/>
          </a:prstGeom>
          <a:noFill/>
          <a:ln w="12700">
            <a:noFill/>
            <a:miter lim="800000"/>
            <a:headEnd/>
            <a:tailEnd/>
          </a:ln>
          <a:effectLst/>
        </p:spPr>
        <p:txBody>
          <a:bodyPr wrap="none" lIns="90488" tIns="44450" rIns="90488" bIns="44450">
            <a:spAutoFit/>
          </a:bodyPr>
          <a:lstStyle/>
          <a:p>
            <a:r>
              <a:rPr lang="en-US" altLang="en-US" sz="2800" b="1"/>
              <a:t>Cumulative</a:t>
            </a:r>
          </a:p>
        </p:txBody>
      </p:sp>
      <p:sp>
        <p:nvSpPr>
          <p:cNvPr id="21526" name="Rectangle 24"/>
          <p:cNvSpPr>
            <a:spLocks noChangeArrowheads="1"/>
          </p:cNvSpPr>
          <p:nvPr/>
        </p:nvSpPr>
        <p:spPr bwMode="auto">
          <a:xfrm>
            <a:off x="2665413" y="3910013"/>
            <a:ext cx="895350" cy="515937"/>
          </a:xfrm>
          <a:prstGeom prst="rect">
            <a:avLst/>
          </a:prstGeom>
          <a:noFill/>
          <a:ln w="12700">
            <a:noFill/>
            <a:miter lim="800000"/>
            <a:headEnd/>
            <a:tailEnd/>
          </a:ln>
          <a:effectLst/>
        </p:spPr>
        <p:txBody>
          <a:bodyPr wrap="none" lIns="90488" tIns="44450" rIns="90488" bIns="44450">
            <a:spAutoFit/>
          </a:bodyPr>
          <a:lstStyle/>
          <a:p>
            <a:r>
              <a:rPr lang="en-US" altLang="en-US" sz="2800" b="1"/>
              <a:t>-100</a:t>
            </a:r>
          </a:p>
        </p:txBody>
      </p:sp>
      <p:sp>
        <p:nvSpPr>
          <p:cNvPr id="21527" name="Rectangle 25"/>
          <p:cNvSpPr>
            <a:spLocks noChangeArrowheads="1"/>
          </p:cNvSpPr>
          <p:nvPr/>
        </p:nvSpPr>
        <p:spPr bwMode="auto">
          <a:xfrm>
            <a:off x="4362450" y="3910013"/>
            <a:ext cx="696913" cy="515937"/>
          </a:xfrm>
          <a:prstGeom prst="rect">
            <a:avLst/>
          </a:prstGeom>
          <a:noFill/>
          <a:ln w="12700">
            <a:noFill/>
            <a:miter lim="800000"/>
            <a:headEnd/>
            <a:tailEnd/>
          </a:ln>
          <a:effectLst/>
        </p:spPr>
        <p:txBody>
          <a:bodyPr wrap="none" lIns="90488" tIns="44450" rIns="90488" bIns="44450">
            <a:spAutoFit/>
          </a:bodyPr>
          <a:lstStyle/>
          <a:p>
            <a:r>
              <a:rPr lang="en-US" altLang="en-US" sz="2800" b="1"/>
              <a:t>-90</a:t>
            </a:r>
          </a:p>
        </p:txBody>
      </p:sp>
      <p:sp>
        <p:nvSpPr>
          <p:cNvPr id="21528" name="Rectangle 26"/>
          <p:cNvSpPr>
            <a:spLocks noChangeArrowheads="1"/>
          </p:cNvSpPr>
          <p:nvPr/>
        </p:nvSpPr>
        <p:spPr bwMode="auto">
          <a:xfrm>
            <a:off x="5781675" y="3910013"/>
            <a:ext cx="696913" cy="515937"/>
          </a:xfrm>
          <a:prstGeom prst="rect">
            <a:avLst/>
          </a:prstGeom>
          <a:noFill/>
          <a:ln w="12700">
            <a:noFill/>
            <a:miter lim="800000"/>
            <a:headEnd/>
            <a:tailEnd/>
          </a:ln>
          <a:effectLst/>
        </p:spPr>
        <p:txBody>
          <a:bodyPr wrap="none" lIns="90488" tIns="44450" rIns="90488" bIns="44450">
            <a:spAutoFit/>
          </a:bodyPr>
          <a:lstStyle/>
          <a:p>
            <a:r>
              <a:rPr lang="en-US" altLang="en-US" sz="2800" b="1"/>
              <a:t>-30</a:t>
            </a:r>
          </a:p>
        </p:txBody>
      </p:sp>
      <p:sp>
        <p:nvSpPr>
          <p:cNvPr id="21529" name="Rectangle 27"/>
          <p:cNvSpPr>
            <a:spLocks noChangeArrowheads="1"/>
          </p:cNvSpPr>
          <p:nvPr/>
        </p:nvSpPr>
        <p:spPr bwMode="auto">
          <a:xfrm>
            <a:off x="7535863" y="3910013"/>
            <a:ext cx="577850" cy="515937"/>
          </a:xfrm>
          <a:prstGeom prst="rect">
            <a:avLst/>
          </a:prstGeom>
          <a:noFill/>
          <a:ln w="12700">
            <a:noFill/>
            <a:miter lim="800000"/>
            <a:headEnd/>
            <a:tailEnd/>
          </a:ln>
          <a:effectLst/>
        </p:spPr>
        <p:txBody>
          <a:bodyPr wrap="none" lIns="90488" tIns="44450" rIns="90488" bIns="44450">
            <a:spAutoFit/>
          </a:bodyPr>
          <a:lstStyle/>
          <a:p>
            <a:r>
              <a:rPr lang="en-US" altLang="en-US" sz="2800" b="1"/>
              <a:t>50</a:t>
            </a:r>
          </a:p>
        </p:txBody>
      </p:sp>
      <p:sp>
        <p:nvSpPr>
          <p:cNvPr id="21530" name="Rectangle 28"/>
          <p:cNvSpPr>
            <a:spLocks noChangeArrowheads="1"/>
          </p:cNvSpPr>
          <p:nvPr/>
        </p:nvSpPr>
        <p:spPr bwMode="auto">
          <a:xfrm>
            <a:off x="531813" y="4664075"/>
            <a:ext cx="1774825" cy="515938"/>
          </a:xfrm>
          <a:prstGeom prst="rect">
            <a:avLst/>
          </a:prstGeom>
          <a:noFill/>
          <a:ln w="12700">
            <a:noFill/>
            <a:miter lim="800000"/>
            <a:headEnd/>
            <a:tailEnd/>
          </a:ln>
          <a:effectLst/>
        </p:spPr>
        <p:txBody>
          <a:bodyPr wrap="none" lIns="90488" tIns="44450" rIns="90488" bIns="44450">
            <a:spAutoFit/>
          </a:bodyPr>
          <a:lstStyle/>
          <a:p>
            <a:r>
              <a:rPr lang="en-US" altLang="en-US" sz="2800" b="1"/>
              <a:t>Payback</a:t>
            </a:r>
            <a:r>
              <a:rPr lang="en-US" altLang="en-US" sz="2800" b="1" baseline="-25000"/>
              <a:t>L</a:t>
            </a:r>
          </a:p>
        </p:txBody>
      </p:sp>
      <p:sp>
        <p:nvSpPr>
          <p:cNvPr id="21531" name="Rectangle 29"/>
          <p:cNvSpPr>
            <a:spLocks noChangeArrowheads="1"/>
          </p:cNvSpPr>
          <p:nvPr/>
        </p:nvSpPr>
        <p:spPr bwMode="auto">
          <a:xfrm>
            <a:off x="3033713" y="4664075"/>
            <a:ext cx="5743575" cy="515938"/>
          </a:xfrm>
          <a:prstGeom prst="rect">
            <a:avLst/>
          </a:prstGeom>
          <a:noFill/>
          <a:ln w="12700">
            <a:noFill/>
            <a:miter lim="800000"/>
            <a:headEnd/>
            <a:tailEnd/>
          </a:ln>
          <a:effectLst/>
        </p:spPr>
        <p:txBody>
          <a:bodyPr wrap="none" lIns="90488" tIns="44450" rIns="90488" bIns="44450">
            <a:spAutoFit/>
          </a:bodyPr>
          <a:lstStyle/>
          <a:p>
            <a:r>
              <a:rPr lang="en-US" altLang="en-US" sz="2800" b="1"/>
              <a:t>2	+	30/80	    =   2.375 years</a:t>
            </a:r>
          </a:p>
        </p:txBody>
      </p:sp>
      <p:sp>
        <p:nvSpPr>
          <p:cNvPr id="21532" name="Rectangle 30"/>
          <p:cNvSpPr>
            <a:spLocks noChangeArrowheads="1"/>
          </p:cNvSpPr>
          <p:nvPr/>
        </p:nvSpPr>
        <p:spPr bwMode="auto">
          <a:xfrm>
            <a:off x="6870700" y="3910013"/>
            <a:ext cx="379413" cy="515937"/>
          </a:xfrm>
          <a:prstGeom prst="rect">
            <a:avLst/>
          </a:prstGeom>
          <a:noFill/>
          <a:ln w="12700">
            <a:noFill/>
            <a:miter lim="800000"/>
            <a:headEnd/>
            <a:tailEnd/>
          </a:ln>
          <a:effectLst/>
        </p:spPr>
        <p:txBody>
          <a:bodyPr wrap="none" lIns="90488" tIns="44450" rIns="90488" bIns="44450">
            <a:spAutoFit/>
          </a:bodyPr>
          <a:lstStyle/>
          <a:p>
            <a:r>
              <a:rPr lang="en-US" altLang="en-US" sz="2800" b="1"/>
              <a:t>0</a:t>
            </a:r>
          </a:p>
        </p:txBody>
      </p:sp>
      <p:sp>
        <p:nvSpPr>
          <p:cNvPr id="21533" name="Rectangle 31"/>
          <p:cNvSpPr>
            <a:spLocks noChangeArrowheads="1"/>
          </p:cNvSpPr>
          <p:nvPr/>
        </p:nvSpPr>
        <p:spPr bwMode="auto">
          <a:xfrm>
            <a:off x="6475413" y="3419475"/>
            <a:ext cx="776287" cy="515938"/>
          </a:xfrm>
          <a:prstGeom prst="rect">
            <a:avLst/>
          </a:prstGeom>
          <a:noFill/>
          <a:ln w="12700">
            <a:noFill/>
            <a:miter lim="800000"/>
            <a:headEnd/>
            <a:tailEnd/>
          </a:ln>
          <a:effectLst/>
        </p:spPr>
        <p:txBody>
          <a:bodyPr wrap="none" lIns="90488" tIns="44450" rIns="90488" bIns="44450">
            <a:spAutoFit/>
          </a:bodyPr>
          <a:lstStyle/>
          <a:p>
            <a:r>
              <a:rPr lang="en-US" altLang="en-US" sz="2800" b="1"/>
              <a:t>100</a:t>
            </a:r>
          </a:p>
        </p:txBody>
      </p:sp>
      <p:grpSp>
        <p:nvGrpSpPr>
          <p:cNvPr id="21534" name="Group 32"/>
          <p:cNvGrpSpPr>
            <a:grpSpLocks/>
          </p:cNvGrpSpPr>
          <p:nvPr/>
        </p:nvGrpSpPr>
        <p:grpSpPr bwMode="auto">
          <a:xfrm>
            <a:off x="3151188" y="2881313"/>
            <a:ext cx="4652962" cy="585787"/>
            <a:chOff x="1985" y="1815"/>
            <a:chExt cx="2931" cy="369"/>
          </a:xfrm>
        </p:grpSpPr>
        <p:sp>
          <p:nvSpPr>
            <p:cNvPr id="21537" name="Line 33"/>
            <p:cNvSpPr>
              <a:spLocks noChangeShapeType="1"/>
            </p:cNvSpPr>
            <p:nvPr/>
          </p:nvSpPr>
          <p:spPr bwMode="auto">
            <a:xfrm>
              <a:off x="1985" y="1815"/>
              <a:ext cx="0" cy="369"/>
            </a:xfrm>
            <a:prstGeom prst="line">
              <a:avLst/>
            </a:prstGeom>
            <a:noFill/>
            <a:ln w="25400">
              <a:solidFill>
                <a:schemeClr val="tx2"/>
              </a:solidFill>
              <a:round/>
              <a:headEnd/>
              <a:tailEnd/>
            </a:ln>
            <a:effectLst/>
          </p:spPr>
          <p:txBody>
            <a:bodyPr wrap="none" anchor="ctr"/>
            <a:lstStyle/>
            <a:p>
              <a:endParaRPr lang="en-US"/>
            </a:p>
          </p:txBody>
        </p:sp>
        <p:sp>
          <p:nvSpPr>
            <p:cNvPr id="21538" name="Line 34"/>
            <p:cNvSpPr>
              <a:spLocks noChangeShapeType="1"/>
            </p:cNvSpPr>
            <p:nvPr/>
          </p:nvSpPr>
          <p:spPr bwMode="auto">
            <a:xfrm>
              <a:off x="2985" y="1815"/>
              <a:ext cx="0" cy="369"/>
            </a:xfrm>
            <a:prstGeom prst="line">
              <a:avLst/>
            </a:prstGeom>
            <a:noFill/>
            <a:ln w="25400">
              <a:solidFill>
                <a:schemeClr val="tx2"/>
              </a:solidFill>
              <a:round/>
              <a:headEnd/>
              <a:tailEnd/>
            </a:ln>
            <a:effectLst/>
          </p:spPr>
          <p:txBody>
            <a:bodyPr wrap="none" anchor="ctr"/>
            <a:lstStyle/>
            <a:p>
              <a:endParaRPr lang="en-US"/>
            </a:p>
          </p:txBody>
        </p:sp>
        <p:sp>
          <p:nvSpPr>
            <p:cNvPr id="21539" name="Line 35"/>
            <p:cNvSpPr>
              <a:spLocks noChangeShapeType="1"/>
            </p:cNvSpPr>
            <p:nvPr/>
          </p:nvSpPr>
          <p:spPr bwMode="auto">
            <a:xfrm>
              <a:off x="3882" y="1815"/>
              <a:ext cx="0" cy="369"/>
            </a:xfrm>
            <a:prstGeom prst="line">
              <a:avLst/>
            </a:prstGeom>
            <a:noFill/>
            <a:ln w="25400">
              <a:solidFill>
                <a:schemeClr val="tx2"/>
              </a:solidFill>
              <a:round/>
              <a:headEnd/>
              <a:tailEnd/>
            </a:ln>
            <a:effectLst/>
          </p:spPr>
          <p:txBody>
            <a:bodyPr wrap="none" anchor="ctr"/>
            <a:lstStyle/>
            <a:p>
              <a:endParaRPr lang="en-US"/>
            </a:p>
          </p:txBody>
        </p:sp>
        <p:sp>
          <p:nvSpPr>
            <p:cNvPr id="21540" name="Line 36"/>
            <p:cNvSpPr>
              <a:spLocks noChangeShapeType="1"/>
            </p:cNvSpPr>
            <p:nvPr/>
          </p:nvSpPr>
          <p:spPr bwMode="auto">
            <a:xfrm>
              <a:off x="4916" y="1815"/>
              <a:ext cx="0" cy="369"/>
            </a:xfrm>
            <a:prstGeom prst="line">
              <a:avLst/>
            </a:prstGeom>
            <a:noFill/>
            <a:ln w="25400">
              <a:solidFill>
                <a:schemeClr val="tx2"/>
              </a:solidFill>
              <a:round/>
              <a:headEnd/>
              <a:tailEnd/>
            </a:ln>
            <a:effectLst/>
          </p:spPr>
          <p:txBody>
            <a:bodyPr wrap="none" anchor="ctr"/>
            <a:lstStyle/>
            <a:p>
              <a:endParaRPr lang="en-US"/>
            </a:p>
          </p:txBody>
        </p:sp>
        <p:sp>
          <p:nvSpPr>
            <p:cNvPr id="21541" name="Line 37"/>
            <p:cNvSpPr>
              <a:spLocks noChangeShapeType="1"/>
            </p:cNvSpPr>
            <p:nvPr/>
          </p:nvSpPr>
          <p:spPr bwMode="auto">
            <a:xfrm>
              <a:off x="4320" y="1815"/>
              <a:ext cx="0" cy="368"/>
            </a:xfrm>
            <a:prstGeom prst="line">
              <a:avLst/>
            </a:prstGeom>
            <a:noFill/>
            <a:ln w="25400">
              <a:solidFill>
                <a:schemeClr val="tx1"/>
              </a:solidFill>
              <a:round/>
              <a:headEnd/>
              <a:tailEnd/>
            </a:ln>
            <a:effectLst/>
          </p:spPr>
          <p:txBody>
            <a:bodyPr wrap="none" anchor="ctr"/>
            <a:lstStyle/>
            <a:p>
              <a:endParaRPr lang="en-US"/>
            </a:p>
          </p:txBody>
        </p:sp>
      </p:grpSp>
      <p:sp>
        <p:nvSpPr>
          <p:cNvPr id="21535" name="Line 38"/>
          <p:cNvSpPr>
            <a:spLocks noChangeShapeType="1"/>
          </p:cNvSpPr>
          <p:nvPr/>
        </p:nvSpPr>
        <p:spPr bwMode="auto">
          <a:xfrm>
            <a:off x="7085013" y="4341813"/>
            <a:ext cx="0" cy="287337"/>
          </a:xfrm>
          <a:prstGeom prst="line">
            <a:avLst/>
          </a:prstGeom>
          <a:noFill/>
          <a:ln w="25400">
            <a:solidFill>
              <a:schemeClr val="tx1"/>
            </a:solidFill>
            <a:prstDash val="dash"/>
            <a:round/>
            <a:headEnd/>
            <a:tailEnd/>
          </a:ln>
          <a:effectLst/>
        </p:spPr>
        <p:txBody>
          <a:bodyPr wrap="none" anchor="ctr"/>
          <a:lstStyle/>
          <a:p>
            <a:endParaRPr lang="en-US"/>
          </a:p>
        </p:txBody>
      </p:sp>
      <p:sp>
        <p:nvSpPr>
          <p:cNvPr id="21536" name="Rectangle 39"/>
          <p:cNvSpPr>
            <a:spLocks noChangeArrowheads="1"/>
          </p:cNvSpPr>
          <p:nvPr/>
        </p:nvSpPr>
        <p:spPr bwMode="auto">
          <a:xfrm>
            <a:off x="6545263" y="2341563"/>
            <a:ext cx="744537" cy="576262"/>
          </a:xfrm>
          <a:prstGeom prst="rect">
            <a:avLst/>
          </a:prstGeom>
          <a:noFill/>
          <a:ln w="12700">
            <a:noFill/>
            <a:miter lim="800000"/>
            <a:headEnd/>
            <a:tailEnd/>
          </a:ln>
          <a:effectLst/>
        </p:spPr>
        <p:txBody>
          <a:bodyPr wrap="none" lIns="90488" tIns="44450" rIns="90488" bIns="44450">
            <a:spAutoFit/>
          </a:bodyPr>
          <a:lstStyle/>
          <a:p>
            <a:r>
              <a:rPr lang="en-US" altLang="en-US" sz="3200" b="1"/>
              <a:t>2.4</a:t>
            </a: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1" name="Rectangle 2"/>
          <p:cNvSpPr>
            <a:spLocks noGrp="1" noChangeArrowheads="1"/>
          </p:cNvSpPr>
          <p:nvPr>
            <p:ph type="title"/>
          </p:nvPr>
        </p:nvSpPr>
        <p:spPr>
          <a:xfrm>
            <a:off x="533400" y="350838"/>
            <a:ext cx="7848600" cy="914400"/>
          </a:xfrm>
        </p:spPr>
        <p:txBody>
          <a:bodyPr/>
          <a:lstStyle/>
          <a:p>
            <a:pPr>
              <a:lnSpc>
                <a:spcPct val="85000"/>
              </a:lnSpc>
              <a:spcAft>
                <a:spcPts val="600"/>
              </a:spcAft>
            </a:pPr>
            <a:r>
              <a:rPr lang="en-US" altLang="en-US" sz="3800" smtClean="0"/>
              <a:t>Does Leasing Ever Pay: The Base Case</a:t>
            </a:r>
          </a:p>
        </p:txBody>
      </p:sp>
      <p:sp>
        <p:nvSpPr>
          <p:cNvPr id="77827" name="Rectangle 3"/>
          <p:cNvSpPr>
            <a:spLocks noGrp="1" noChangeArrowheads="1"/>
          </p:cNvSpPr>
          <p:nvPr>
            <p:ph type="body" idx="1"/>
          </p:nvPr>
        </p:nvSpPr>
        <p:spPr>
          <a:xfrm>
            <a:off x="762000" y="1219200"/>
            <a:ext cx="8001000" cy="1600200"/>
          </a:xfrm>
        </p:spPr>
        <p:txBody>
          <a:bodyPr/>
          <a:lstStyle/>
          <a:p>
            <a:r>
              <a:rPr lang="en-US" altLang="en-US" sz="2400" smtClean="0"/>
              <a:t>In the above example, ClumZee Movers chose to buy, because the NPV of leasing was a negative $219.20</a:t>
            </a:r>
          </a:p>
          <a:p>
            <a:r>
              <a:rPr lang="en-US" altLang="en-US" sz="2400" smtClean="0"/>
              <a:t>Note that this is the opposite of the NPV that Tiger Leasing would have:</a:t>
            </a:r>
          </a:p>
          <a:p>
            <a:endParaRPr lang="en-US" altLang="en-US" sz="2400" smtClean="0"/>
          </a:p>
        </p:txBody>
      </p:sp>
      <p:sp>
        <p:nvSpPr>
          <p:cNvPr id="77828" name="Text Box 4"/>
          <p:cNvSpPr txBox="1">
            <a:spLocks noChangeArrowheads="1"/>
          </p:cNvSpPr>
          <p:nvPr/>
        </p:nvSpPr>
        <p:spPr bwMode="auto">
          <a:xfrm>
            <a:off x="914400" y="5803900"/>
            <a:ext cx="914400" cy="469900"/>
          </a:xfrm>
          <a:prstGeom prst="rect">
            <a:avLst/>
          </a:prstGeom>
          <a:gradFill rotWithShape="1">
            <a:gsLst>
              <a:gs pos="0">
                <a:srgbClr val="993300"/>
              </a:gs>
              <a:gs pos="50000">
                <a:srgbClr val="CC6600"/>
              </a:gs>
              <a:gs pos="100000">
                <a:srgbClr val="993300"/>
              </a:gs>
            </a:gsLst>
            <a:lin ang="5400000" scaled="1"/>
          </a:gradFill>
          <a:ln w="12700" cap="sq">
            <a:solidFill>
              <a:srgbClr val="800000"/>
            </a:solidFill>
            <a:miter lim="800000"/>
            <a:headEnd type="none" w="sm" len="sm"/>
            <a:tailEnd type="none" w="sm" len="sm"/>
          </a:ln>
          <a:effectLst/>
        </p:spPr>
        <p:txBody>
          <a:bodyPr>
            <a:spAutoFit/>
          </a:bodyPr>
          <a:lstStyle/>
          <a:p>
            <a:pPr algn="ctr">
              <a:spcBef>
                <a:spcPct val="50000"/>
              </a:spcBef>
            </a:pPr>
            <a:r>
              <a:rPr lang="en-US" altLang="en-US" sz="2400">
                <a:solidFill>
                  <a:schemeClr val="tx2"/>
                </a:solidFill>
                <a:latin typeface="Times New Roman" pitchFamily="18" charset="0"/>
              </a:rPr>
              <a:t>CF1</a:t>
            </a:r>
          </a:p>
        </p:txBody>
      </p:sp>
      <p:sp>
        <p:nvSpPr>
          <p:cNvPr id="77829" name="Text Box 5"/>
          <p:cNvSpPr txBox="1">
            <a:spLocks noChangeArrowheads="1"/>
          </p:cNvSpPr>
          <p:nvPr/>
        </p:nvSpPr>
        <p:spPr bwMode="auto">
          <a:xfrm>
            <a:off x="3505200" y="5803900"/>
            <a:ext cx="914400" cy="469900"/>
          </a:xfrm>
          <a:prstGeom prst="rect">
            <a:avLst/>
          </a:prstGeom>
          <a:gradFill rotWithShape="1">
            <a:gsLst>
              <a:gs pos="0">
                <a:srgbClr val="993300"/>
              </a:gs>
              <a:gs pos="50000">
                <a:srgbClr val="CC6600"/>
              </a:gs>
              <a:gs pos="100000">
                <a:srgbClr val="993300"/>
              </a:gs>
            </a:gsLst>
            <a:lin ang="5400000" scaled="1"/>
          </a:gradFill>
          <a:ln w="12700" cap="sq">
            <a:solidFill>
              <a:srgbClr val="800000"/>
            </a:solidFill>
            <a:miter lim="800000"/>
            <a:headEnd type="none" w="sm" len="sm"/>
            <a:tailEnd type="none" w="sm" len="sm"/>
          </a:ln>
          <a:effectLst/>
        </p:spPr>
        <p:txBody>
          <a:bodyPr>
            <a:spAutoFit/>
          </a:bodyPr>
          <a:lstStyle/>
          <a:p>
            <a:pPr algn="ctr">
              <a:spcBef>
                <a:spcPct val="50000"/>
              </a:spcBef>
            </a:pPr>
            <a:r>
              <a:rPr lang="en-US" altLang="en-US" sz="2400">
                <a:solidFill>
                  <a:schemeClr val="tx2"/>
                </a:solidFill>
                <a:latin typeface="Times New Roman" pitchFamily="18" charset="0"/>
              </a:rPr>
              <a:t>F1</a:t>
            </a:r>
          </a:p>
        </p:txBody>
      </p:sp>
      <p:sp>
        <p:nvSpPr>
          <p:cNvPr id="77830" name="Text Box 6"/>
          <p:cNvSpPr txBox="1">
            <a:spLocks noChangeArrowheads="1"/>
          </p:cNvSpPr>
          <p:nvPr/>
        </p:nvSpPr>
        <p:spPr bwMode="auto">
          <a:xfrm>
            <a:off x="914400" y="5195888"/>
            <a:ext cx="914400" cy="469900"/>
          </a:xfrm>
          <a:prstGeom prst="rect">
            <a:avLst/>
          </a:prstGeom>
          <a:gradFill rotWithShape="1">
            <a:gsLst>
              <a:gs pos="0">
                <a:srgbClr val="993300"/>
              </a:gs>
              <a:gs pos="50000">
                <a:srgbClr val="CC6600"/>
              </a:gs>
              <a:gs pos="100000">
                <a:srgbClr val="993300"/>
              </a:gs>
            </a:gsLst>
            <a:lin ang="5400000" scaled="1"/>
          </a:gradFill>
          <a:ln w="12700" cap="sq">
            <a:solidFill>
              <a:srgbClr val="800000"/>
            </a:solidFill>
            <a:miter lim="800000"/>
            <a:headEnd type="none" w="sm" len="sm"/>
            <a:tailEnd type="none" w="sm" len="sm"/>
          </a:ln>
          <a:effectLst/>
        </p:spPr>
        <p:txBody>
          <a:bodyPr>
            <a:spAutoFit/>
          </a:bodyPr>
          <a:lstStyle/>
          <a:p>
            <a:pPr algn="ctr">
              <a:spcBef>
                <a:spcPct val="50000"/>
              </a:spcBef>
            </a:pPr>
            <a:r>
              <a:rPr lang="en-US" altLang="en-US" sz="2400">
                <a:solidFill>
                  <a:schemeClr val="tx2"/>
                </a:solidFill>
                <a:latin typeface="Times New Roman" pitchFamily="18" charset="0"/>
              </a:rPr>
              <a:t>CF0</a:t>
            </a:r>
          </a:p>
        </p:txBody>
      </p:sp>
      <p:sp>
        <p:nvSpPr>
          <p:cNvPr id="77831" name="Text Box 7"/>
          <p:cNvSpPr txBox="1">
            <a:spLocks noChangeArrowheads="1"/>
          </p:cNvSpPr>
          <p:nvPr/>
        </p:nvSpPr>
        <p:spPr bwMode="auto">
          <a:xfrm>
            <a:off x="4343400" y="5816600"/>
            <a:ext cx="9144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altLang="en-US" sz="2400">
                <a:solidFill>
                  <a:srgbClr val="644A1A"/>
                </a:solidFill>
                <a:latin typeface="Times New Roman" pitchFamily="18" charset="0"/>
                <a:cs typeface="Times New Roman" pitchFamily="18" charset="0"/>
              </a:rPr>
              <a:t>5</a:t>
            </a:r>
          </a:p>
        </p:txBody>
      </p:sp>
      <p:sp>
        <p:nvSpPr>
          <p:cNvPr id="77832" name="Text Box 8"/>
          <p:cNvSpPr txBox="1">
            <a:spLocks noChangeArrowheads="1"/>
          </p:cNvSpPr>
          <p:nvPr/>
        </p:nvSpPr>
        <p:spPr bwMode="auto">
          <a:xfrm>
            <a:off x="2362200" y="5816600"/>
            <a:ext cx="1676400" cy="457200"/>
          </a:xfrm>
          <a:prstGeom prst="rect">
            <a:avLst/>
          </a:prstGeom>
          <a:noFill/>
          <a:ln w="12700" cap="sq">
            <a:noFill/>
            <a:miter lim="800000"/>
            <a:headEnd type="none" w="sm" len="sm"/>
            <a:tailEnd type="none" w="sm" len="sm"/>
          </a:ln>
          <a:effectLst/>
        </p:spPr>
        <p:txBody>
          <a:bodyPr>
            <a:spAutoFit/>
          </a:bodyPr>
          <a:lstStyle/>
          <a:p>
            <a:pPr>
              <a:spcBef>
                <a:spcPct val="20000"/>
              </a:spcBef>
            </a:pPr>
            <a:r>
              <a:rPr lang="en-US" altLang="en-US" sz="2400">
                <a:latin typeface="Times New Roman" pitchFamily="18" charset="0"/>
              </a:rPr>
              <a:t>$5,825</a:t>
            </a:r>
            <a:endParaRPr lang="en-US" altLang="en-US" sz="2400">
              <a:solidFill>
                <a:srgbClr val="644A1A"/>
              </a:solidFill>
              <a:latin typeface="Times New Roman" pitchFamily="18" charset="0"/>
            </a:endParaRPr>
          </a:p>
        </p:txBody>
      </p:sp>
      <p:sp>
        <p:nvSpPr>
          <p:cNvPr id="77833" name="Text Box 9"/>
          <p:cNvSpPr txBox="1">
            <a:spLocks noChangeArrowheads="1"/>
          </p:cNvSpPr>
          <p:nvPr/>
        </p:nvSpPr>
        <p:spPr bwMode="auto">
          <a:xfrm>
            <a:off x="7543800" y="5816600"/>
            <a:ext cx="1371600" cy="457200"/>
          </a:xfrm>
          <a:prstGeom prst="rect">
            <a:avLst/>
          </a:prstGeom>
          <a:noFill/>
          <a:ln w="12700" cap="sq">
            <a:noFill/>
            <a:miter lim="800000"/>
            <a:headEnd type="none" w="sm" len="sm"/>
            <a:tailEnd type="none" w="sm" len="sm"/>
          </a:ln>
          <a:effectLst/>
        </p:spPr>
        <p:txBody>
          <a:bodyPr>
            <a:spAutoFit/>
          </a:bodyPr>
          <a:lstStyle/>
          <a:p>
            <a:r>
              <a:rPr lang="en-US" altLang="en-US" sz="2400">
                <a:solidFill>
                  <a:srgbClr val="FF0000"/>
                </a:solidFill>
                <a:latin typeface="Times New Roman" pitchFamily="18" charset="0"/>
              </a:rPr>
              <a:t>$219.20</a:t>
            </a:r>
          </a:p>
        </p:txBody>
      </p:sp>
      <p:sp>
        <p:nvSpPr>
          <p:cNvPr id="77834" name="Text Box 10"/>
          <p:cNvSpPr txBox="1">
            <a:spLocks noChangeArrowheads="1"/>
          </p:cNvSpPr>
          <p:nvPr/>
        </p:nvSpPr>
        <p:spPr bwMode="auto">
          <a:xfrm>
            <a:off x="2438400" y="5195888"/>
            <a:ext cx="1600200" cy="457200"/>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en-US" sz="2400">
                <a:latin typeface="Times New Roman" pitchFamily="18" charset="0"/>
              </a:rPr>
              <a:t>–</a:t>
            </a:r>
            <a:r>
              <a:rPr lang="en-US" altLang="en-US" sz="2400">
                <a:solidFill>
                  <a:srgbClr val="644A1A"/>
                </a:solidFill>
                <a:latin typeface="Times New Roman" pitchFamily="18" charset="0"/>
              </a:rPr>
              <a:t>$25,000</a:t>
            </a:r>
          </a:p>
        </p:txBody>
      </p:sp>
      <p:sp>
        <p:nvSpPr>
          <p:cNvPr id="77835" name="Text Box 11"/>
          <p:cNvSpPr txBox="1">
            <a:spLocks noChangeArrowheads="1"/>
          </p:cNvSpPr>
          <p:nvPr/>
        </p:nvSpPr>
        <p:spPr bwMode="auto">
          <a:xfrm>
            <a:off x="6172200" y="5219700"/>
            <a:ext cx="914400" cy="469900"/>
          </a:xfrm>
          <a:prstGeom prst="rect">
            <a:avLst/>
          </a:prstGeom>
          <a:gradFill rotWithShape="1">
            <a:gsLst>
              <a:gs pos="0">
                <a:srgbClr val="993300"/>
              </a:gs>
              <a:gs pos="50000">
                <a:srgbClr val="CC6600"/>
              </a:gs>
              <a:gs pos="100000">
                <a:srgbClr val="993300"/>
              </a:gs>
            </a:gsLst>
            <a:lin ang="5400000" scaled="1"/>
          </a:gradFill>
          <a:ln w="12700" cap="sq">
            <a:solidFill>
              <a:srgbClr val="800000"/>
            </a:solidFill>
            <a:miter lim="800000"/>
            <a:headEnd type="none" w="sm" len="sm"/>
            <a:tailEnd type="none" w="sm" len="sm"/>
          </a:ln>
          <a:effectLst/>
        </p:spPr>
        <p:txBody>
          <a:bodyPr>
            <a:spAutoFit/>
          </a:bodyPr>
          <a:lstStyle/>
          <a:p>
            <a:pPr algn="ctr">
              <a:spcBef>
                <a:spcPct val="50000"/>
              </a:spcBef>
            </a:pPr>
            <a:r>
              <a:rPr lang="en-US" altLang="en-US" sz="2400">
                <a:solidFill>
                  <a:schemeClr val="tx2"/>
                </a:solidFill>
                <a:latin typeface="Times New Roman" pitchFamily="18" charset="0"/>
              </a:rPr>
              <a:t>I</a:t>
            </a:r>
          </a:p>
        </p:txBody>
      </p:sp>
      <p:sp>
        <p:nvSpPr>
          <p:cNvPr id="77836" name="Text Box 12"/>
          <p:cNvSpPr txBox="1">
            <a:spLocks noChangeArrowheads="1"/>
          </p:cNvSpPr>
          <p:nvPr/>
        </p:nvSpPr>
        <p:spPr bwMode="auto">
          <a:xfrm>
            <a:off x="6172200" y="5803900"/>
            <a:ext cx="914400" cy="469900"/>
          </a:xfrm>
          <a:prstGeom prst="rect">
            <a:avLst/>
          </a:prstGeom>
          <a:gradFill rotWithShape="1">
            <a:gsLst>
              <a:gs pos="0">
                <a:srgbClr val="993300"/>
              </a:gs>
              <a:gs pos="50000">
                <a:srgbClr val="CC6600"/>
              </a:gs>
              <a:gs pos="100000">
                <a:srgbClr val="993300"/>
              </a:gs>
            </a:gsLst>
            <a:lin ang="5400000" scaled="1"/>
          </a:gradFill>
          <a:ln w="12700" cap="sq">
            <a:solidFill>
              <a:srgbClr val="800000"/>
            </a:solidFill>
            <a:miter lim="800000"/>
            <a:headEnd type="none" w="sm" len="sm"/>
            <a:tailEnd type="none" w="sm" len="sm"/>
          </a:ln>
          <a:effectLst/>
        </p:spPr>
        <p:txBody>
          <a:bodyPr>
            <a:spAutoFit/>
          </a:bodyPr>
          <a:lstStyle/>
          <a:p>
            <a:pPr algn="ctr">
              <a:spcBef>
                <a:spcPct val="50000"/>
              </a:spcBef>
            </a:pPr>
            <a:r>
              <a:rPr lang="en-US" altLang="en-US" sz="2400">
                <a:solidFill>
                  <a:schemeClr val="tx2"/>
                </a:solidFill>
                <a:latin typeface="Times New Roman" pitchFamily="18" charset="0"/>
              </a:rPr>
              <a:t>NPV</a:t>
            </a:r>
          </a:p>
        </p:txBody>
      </p:sp>
      <p:sp>
        <p:nvSpPr>
          <p:cNvPr id="77837" name="Text Box 13"/>
          <p:cNvSpPr txBox="1">
            <a:spLocks noChangeArrowheads="1"/>
          </p:cNvSpPr>
          <p:nvPr/>
        </p:nvSpPr>
        <p:spPr bwMode="auto">
          <a:xfrm>
            <a:off x="7315200" y="5181600"/>
            <a:ext cx="9144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altLang="en-US" sz="2400">
                <a:solidFill>
                  <a:srgbClr val="644A1A"/>
                </a:solidFill>
                <a:latin typeface="Times New Roman" pitchFamily="18" charset="0"/>
                <a:cs typeface="Times New Roman" pitchFamily="18" charset="0"/>
              </a:rPr>
              <a:t>5</a:t>
            </a:r>
          </a:p>
        </p:txBody>
      </p:sp>
      <p:grpSp>
        <p:nvGrpSpPr>
          <p:cNvPr id="77838" name="Group 14"/>
          <p:cNvGrpSpPr>
            <a:grpSpLocks/>
          </p:cNvGrpSpPr>
          <p:nvPr/>
        </p:nvGrpSpPr>
        <p:grpSpPr bwMode="auto">
          <a:xfrm>
            <a:off x="685800" y="2819400"/>
            <a:ext cx="7924800" cy="2301875"/>
            <a:chOff x="576" y="1680"/>
            <a:chExt cx="4992" cy="1450"/>
          </a:xfrm>
        </p:grpSpPr>
        <p:sp>
          <p:nvSpPr>
            <p:cNvPr id="92174" name="Rectangle 15"/>
            <p:cNvSpPr>
              <a:spLocks noChangeArrowheads="1"/>
            </p:cNvSpPr>
            <p:nvPr/>
          </p:nvSpPr>
          <p:spPr bwMode="auto">
            <a:xfrm>
              <a:off x="576" y="1680"/>
              <a:ext cx="4992" cy="864"/>
            </a:xfrm>
            <a:prstGeom prst="rect">
              <a:avLst/>
            </a:prstGeom>
            <a:noFill/>
            <a:ln w="9525">
              <a:noFill/>
              <a:miter lim="800000"/>
              <a:headEnd/>
              <a:tailEnd/>
            </a:ln>
            <a:effectLst/>
          </p:spPr>
          <p:txBody>
            <a:bodyPr>
              <a:spAutoFit/>
            </a:bodyPr>
            <a:lstStyle/>
            <a:p>
              <a:pPr>
                <a:spcBef>
                  <a:spcPct val="50000"/>
                </a:spcBef>
                <a:buFontTx/>
                <a:buChar char="•"/>
              </a:pPr>
              <a:r>
                <a:rPr lang="en-US" altLang="en-US" sz="2400">
                  <a:latin typeface="Times New Roman" pitchFamily="18" charset="0"/>
                </a:rPr>
                <a:t>   Cash Flows: Tiger Leasing</a:t>
              </a:r>
            </a:p>
            <a:p>
              <a:pPr>
                <a:spcBef>
                  <a:spcPct val="50000"/>
                </a:spcBef>
              </a:pPr>
              <a:r>
                <a:rPr lang="en-US" altLang="en-US">
                  <a:latin typeface="Times New Roman" pitchFamily="18" charset="0"/>
                </a:rPr>
                <a:t>			</a:t>
              </a:r>
              <a:r>
                <a:rPr lang="en-US" altLang="en-US" sz="2000">
                  <a:latin typeface="Times New Roman" pitchFamily="18" charset="0"/>
                </a:rPr>
                <a:t>Year 0		Years 1</a:t>
              </a:r>
              <a:r>
                <a:rPr lang="en-US" altLang="en-US" sz="2000">
                  <a:latin typeface="Times New Roman" pitchFamily="18" charset="0"/>
                  <a:cs typeface="Times New Roman" pitchFamily="18" charset="0"/>
                </a:rPr>
                <a:t>–5	</a:t>
              </a:r>
            </a:p>
            <a:p>
              <a:pPr>
                <a:spcBef>
                  <a:spcPct val="50000"/>
                </a:spcBef>
              </a:pPr>
              <a:r>
                <a:rPr lang="en-US" altLang="en-US" sz="2000">
                  <a:latin typeface="Times New Roman" pitchFamily="18" charset="0"/>
                  <a:cs typeface="Times New Roman" pitchFamily="18" charset="0"/>
                </a:rPr>
                <a:t>Cost of truck		</a:t>
              </a:r>
              <a:r>
                <a:rPr lang="en-US" altLang="en-US">
                  <a:latin typeface="Times New Roman" pitchFamily="18" charset="0"/>
                  <a:cs typeface="Times New Roman" pitchFamily="18" charset="0"/>
                </a:rPr>
                <a:t>–</a:t>
              </a:r>
              <a:r>
                <a:rPr lang="en-US" altLang="en-US" sz="2000">
                  <a:latin typeface="Times New Roman" pitchFamily="18" charset="0"/>
                  <a:cs typeface="Times New Roman" pitchFamily="18" charset="0"/>
                </a:rPr>
                <a:t>$25,000</a:t>
              </a:r>
            </a:p>
          </p:txBody>
        </p:sp>
        <p:sp>
          <p:nvSpPr>
            <p:cNvPr id="92175" name="Line 16"/>
            <p:cNvSpPr>
              <a:spLocks noChangeShapeType="1"/>
            </p:cNvSpPr>
            <p:nvPr/>
          </p:nvSpPr>
          <p:spPr bwMode="auto">
            <a:xfrm>
              <a:off x="2158" y="2304"/>
              <a:ext cx="3163" cy="0"/>
            </a:xfrm>
            <a:prstGeom prst="line">
              <a:avLst/>
            </a:prstGeom>
            <a:noFill/>
            <a:ln w="28575">
              <a:solidFill>
                <a:schemeClr val="tx1"/>
              </a:solidFill>
              <a:round/>
              <a:headEnd/>
              <a:tailEnd/>
            </a:ln>
            <a:effectLst/>
          </p:spPr>
          <p:txBody>
            <a:bodyPr/>
            <a:lstStyle/>
            <a:p>
              <a:endParaRPr lang="en-US"/>
            </a:p>
          </p:txBody>
        </p:sp>
        <p:sp>
          <p:nvSpPr>
            <p:cNvPr id="92176" name="Rectangle 17"/>
            <p:cNvSpPr>
              <a:spLocks noChangeArrowheads="1"/>
            </p:cNvSpPr>
            <p:nvPr/>
          </p:nvSpPr>
          <p:spPr bwMode="auto">
            <a:xfrm>
              <a:off x="576" y="2496"/>
              <a:ext cx="4800" cy="250"/>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en-US" sz="2000">
                  <a:latin typeface="Times New Roman" pitchFamily="18" charset="0"/>
                  <a:cs typeface="Times New Roman" pitchFamily="18" charset="0"/>
                </a:rPr>
                <a:t>Depreciation Tax Shield			5,000×(.34) = 	$1,700</a:t>
              </a:r>
            </a:p>
          </p:txBody>
        </p:sp>
        <p:sp>
          <p:nvSpPr>
            <p:cNvPr id="92177" name="Rectangle 18"/>
            <p:cNvSpPr>
              <a:spLocks noChangeArrowheads="1"/>
            </p:cNvSpPr>
            <p:nvPr/>
          </p:nvSpPr>
          <p:spPr bwMode="auto">
            <a:xfrm>
              <a:off x="576" y="2688"/>
              <a:ext cx="4848" cy="250"/>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en-US" sz="2000">
                  <a:latin typeface="Times New Roman" pitchFamily="18" charset="0"/>
                </a:rPr>
                <a:t>Lease Payments		</a:t>
              </a:r>
              <a:r>
                <a:rPr lang="en-US" altLang="en-US" sz="2000" u="sng">
                  <a:latin typeface="Times New Roman" pitchFamily="18" charset="0"/>
                  <a:cs typeface="Times New Roman" pitchFamily="18" charset="0"/>
                </a:rPr>
                <a:t>	</a:t>
              </a:r>
              <a:r>
                <a:rPr lang="en-US" altLang="en-US" sz="2000">
                  <a:latin typeface="Times New Roman" pitchFamily="18" charset="0"/>
                  <a:cs typeface="Times New Roman" pitchFamily="18" charset="0"/>
                </a:rPr>
                <a:t>	6,250×(1-.34) = 	</a:t>
              </a:r>
              <a:r>
                <a:rPr lang="en-US" altLang="en-US" sz="2000" u="sng">
                  <a:latin typeface="Times New Roman" pitchFamily="18" charset="0"/>
                  <a:cs typeface="Times New Roman" pitchFamily="18" charset="0"/>
                </a:rPr>
                <a:t>$4,125</a:t>
              </a:r>
              <a:endParaRPr lang="en-US" altLang="en-US" sz="2000">
                <a:latin typeface="Times New Roman" pitchFamily="18" charset="0"/>
                <a:cs typeface="Times New Roman" pitchFamily="18" charset="0"/>
              </a:endParaRPr>
            </a:p>
          </p:txBody>
        </p:sp>
        <p:sp>
          <p:nvSpPr>
            <p:cNvPr id="92178" name="Rectangle 19"/>
            <p:cNvSpPr>
              <a:spLocks noChangeArrowheads="1"/>
            </p:cNvSpPr>
            <p:nvPr/>
          </p:nvSpPr>
          <p:spPr bwMode="auto">
            <a:xfrm>
              <a:off x="2276" y="2880"/>
              <a:ext cx="2860" cy="250"/>
            </a:xfrm>
            <a:prstGeom prst="rect">
              <a:avLst/>
            </a:prstGeom>
            <a:noFill/>
            <a:ln w="12700" cap="sq">
              <a:noFill/>
              <a:miter lim="800000"/>
              <a:headEnd type="none" w="sm" len="sm"/>
              <a:tailEnd type="none" w="sm" len="sm"/>
            </a:ln>
            <a:effectLst/>
          </p:spPr>
          <p:txBody>
            <a:bodyPr wrap="none">
              <a:spAutoFit/>
            </a:bodyPr>
            <a:lstStyle/>
            <a:p>
              <a:pPr>
                <a:spcBef>
                  <a:spcPct val="50000"/>
                </a:spcBef>
              </a:pPr>
              <a:r>
                <a:rPr lang="en-US" altLang="en-US">
                  <a:latin typeface="Times New Roman" pitchFamily="18" charset="0"/>
                  <a:cs typeface="Times New Roman" pitchFamily="18" charset="0"/>
                </a:rPr>
                <a:t>–</a:t>
              </a:r>
              <a:r>
                <a:rPr lang="en-US" altLang="en-US" sz="2000">
                  <a:latin typeface="Times New Roman" pitchFamily="18" charset="0"/>
                  <a:cs typeface="Times New Roman" pitchFamily="18" charset="0"/>
                </a:rPr>
                <a:t>$25,000 			$5,825</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Effect transition="in" filter="fade">
                                      <p:cBhvr>
                                        <p:cTn id="7" dur="1000"/>
                                        <p:tgtEl>
                                          <p:spTgt spid="77827">
                                            <p:txEl>
                                              <p:pRg st="0" end="0"/>
                                            </p:txEl>
                                          </p:spTgt>
                                        </p:tgtEl>
                                      </p:cBhvr>
                                    </p:animEffect>
                                    <p:anim calcmode="lin" valueType="num">
                                      <p:cBhvr>
                                        <p:cTn id="8" dur="1000" fill="hold"/>
                                        <p:tgtEl>
                                          <p:spTgt spid="7782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782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7827">
                                            <p:txEl>
                                              <p:pRg st="1" end="1"/>
                                            </p:txEl>
                                          </p:spTgt>
                                        </p:tgtEl>
                                        <p:attrNameLst>
                                          <p:attrName>style.visibility</p:attrName>
                                        </p:attrNameLst>
                                      </p:cBhvr>
                                      <p:to>
                                        <p:strVal val="visible"/>
                                      </p:to>
                                    </p:set>
                                    <p:animEffect transition="in" filter="fade">
                                      <p:cBhvr>
                                        <p:cTn id="14" dur="1000"/>
                                        <p:tgtEl>
                                          <p:spTgt spid="77827">
                                            <p:txEl>
                                              <p:pRg st="1" end="1"/>
                                            </p:txEl>
                                          </p:spTgt>
                                        </p:tgtEl>
                                      </p:cBhvr>
                                    </p:animEffect>
                                    <p:anim calcmode="lin" valueType="num">
                                      <p:cBhvr>
                                        <p:cTn id="15" dur="1000" fill="hold"/>
                                        <p:tgtEl>
                                          <p:spTgt spid="7782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782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77838"/>
                                        </p:tgtEl>
                                        <p:attrNameLst>
                                          <p:attrName>style.visibility</p:attrName>
                                        </p:attrNameLst>
                                      </p:cBhvr>
                                      <p:to>
                                        <p:strVal val="visible"/>
                                      </p:to>
                                    </p:set>
                                    <p:animEffect transition="in" filter="fade">
                                      <p:cBhvr>
                                        <p:cTn id="21" dur="1000"/>
                                        <p:tgtEl>
                                          <p:spTgt spid="77838"/>
                                        </p:tgtEl>
                                      </p:cBhvr>
                                    </p:animEffect>
                                    <p:anim calcmode="lin" valueType="num">
                                      <p:cBhvr>
                                        <p:cTn id="22" dur="1000" fill="hold"/>
                                        <p:tgtEl>
                                          <p:spTgt spid="77838"/>
                                        </p:tgtEl>
                                        <p:attrNameLst>
                                          <p:attrName>ppt_x</p:attrName>
                                        </p:attrNameLst>
                                      </p:cBhvr>
                                      <p:tavLst>
                                        <p:tav tm="0">
                                          <p:val>
                                            <p:strVal val="#ppt_x"/>
                                          </p:val>
                                        </p:tav>
                                        <p:tav tm="100000">
                                          <p:val>
                                            <p:strVal val="#ppt_x"/>
                                          </p:val>
                                        </p:tav>
                                      </p:tavLst>
                                    </p:anim>
                                    <p:anim calcmode="lin" valueType="num">
                                      <p:cBhvr>
                                        <p:cTn id="23" dur="1000" fill="hold"/>
                                        <p:tgtEl>
                                          <p:spTgt spid="77838"/>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7828"/>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77829"/>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7783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77831"/>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77832"/>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77833"/>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77834"/>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77835"/>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77836"/>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778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p:bldP spid="77828" grpId="0" animBg="1"/>
      <p:bldP spid="77829" grpId="0" animBg="1"/>
      <p:bldP spid="77830" grpId="0" animBg="1"/>
      <p:bldP spid="77831" grpId="0"/>
      <p:bldP spid="77832" grpId="0"/>
      <p:bldP spid="77833" grpId="0"/>
      <p:bldP spid="77834" grpId="0"/>
      <p:bldP spid="77835" grpId="0" animBg="1"/>
      <p:bldP spid="77836" grpId="0" animBg="1"/>
      <p:bldP spid="77837" grpId="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5" name="Rectangle 2"/>
          <p:cNvSpPr>
            <a:spLocks noGrp="1" noChangeArrowheads="1"/>
          </p:cNvSpPr>
          <p:nvPr>
            <p:ph type="title"/>
          </p:nvPr>
        </p:nvSpPr>
        <p:spPr/>
        <p:txBody>
          <a:bodyPr/>
          <a:lstStyle/>
          <a:p>
            <a:pPr>
              <a:lnSpc>
                <a:spcPct val="85000"/>
              </a:lnSpc>
              <a:spcAft>
                <a:spcPts val="600"/>
              </a:spcAft>
            </a:pPr>
            <a:r>
              <a:rPr lang="en-US" altLang="en-US" smtClean="0"/>
              <a:t>Reasons for Leasing</a:t>
            </a:r>
          </a:p>
        </p:txBody>
      </p:sp>
      <p:sp>
        <p:nvSpPr>
          <p:cNvPr id="78851" name="Rectangle 3"/>
          <p:cNvSpPr>
            <a:spLocks noGrp="1" noChangeArrowheads="1"/>
          </p:cNvSpPr>
          <p:nvPr>
            <p:ph type="body" idx="1"/>
          </p:nvPr>
        </p:nvSpPr>
        <p:spPr/>
        <p:txBody>
          <a:bodyPr/>
          <a:lstStyle/>
          <a:p>
            <a:r>
              <a:rPr lang="en-US" altLang="en-US" smtClean="0"/>
              <a:t>Good Reasons</a:t>
            </a:r>
          </a:p>
          <a:p>
            <a:pPr lvl="1"/>
            <a:r>
              <a:rPr lang="en-US" altLang="en-US" smtClean="0"/>
              <a:t>Taxes may be reduced by leasing.</a:t>
            </a:r>
          </a:p>
          <a:p>
            <a:pPr lvl="1"/>
            <a:r>
              <a:rPr lang="en-US" altLang="en-US" smtClean="0"/>
              <a:t>The lease contract may reduce certain types of uncertainty.</a:t>
            </a:r>
          </a:p>
          <a:p>
            <a:pPr lvl="1"/>
            <a:r>
              <a:rPr lang="en-US" altLang="en-US" smtClean="0"/>
              <a:t>Transactions costs can be higher for buying an asset and financing it with debt or equity than for leasing the asset.</a:t>
            </a:r>
          </a:p>
          <a:p>
            <a:r>
              <a:rPr lang="en-US" altLang="en-US" smtClean="0"/>
              <a:t>Bad Reasons</a:t>
            </a:r>
          </a:p>
          <a:p>
            <a:pPr lvl="1"/>
            <a:r>
              <a:rPr lang="en-US" altLang="en-US" smtClean="0"/>
              <a:t>Accounting</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Effect transition="in" filter="fade">
                                      <p:cBhvr>
                                        <p:cTn id="7" dur="1000"/>
                                        <p:tgtEl>
                                          <p:spTgt spid="78851">
                                            <p:txEl>
                                              <p:pRg st="0" end="0"/>
                                            </p:txEl>
                                          </p:spTgt>
                                        </p:tgtEl>
                                      </p:cBhvr>
                                    </p:animEffect>
                                    <p:anim calcmode="lin" valueType="num">
                                      <p:cBhvr>
                                        <p:cTn id="8" dur="1000" fill="hold"/>
                                        <p:tgtEl>
                                          <p:spTgt spid="7885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885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8851">
                                            <p:txEl>
                                              <p:pRg st="1" end="1"/>
                                            </p:txEl>
                                          </p:spTgt>
                                        </p:tgtEl>
                                        <p:attrNameLst>
                                          <p:attrName>style.visibility</p:attrName>
                                        </p:attrNameLst>
                                      </p:cBhvr>
                                      <p:to>
                                        <p:strVal val="visible"/>
                                      </p:to>
                                    </p:set>
                                    <p:animEffect transition="in" filter="fade">
                                      <p:cBhvr>
                                        <p:cTn id="12" dur="1000"/>
                                        <p:tgtEl>
                                          <p:spTgt spid="78851">
                                            <p:txEl>
                                              <p:pRg st="1" end="1"/>
                                            </p:txEl>
                                          </p:spTgt>
                                        </p:tgtEl>
                                      </p:cBhvr>
                                    </p:animEffect>
                                    <p:anim calcmode="lin" valueType="num">
                                      <p:cBhvr>
                                        <p:cTn id="13" dur="1000" fill="hold"/>
                                        <p:tgtEl>
                                          <p:spTgt spid="7885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885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8851">
                                            <p:txEl>
                                              <p:pRg st="2" end="2"/>
                                            </p:txEl>
                                          </p:spTgt>
                                        </p:tgtEl>
                                        <p:attrNameLst>
                                          <p:attrName>style.visibility</p:attrName>
                                        </p:attrNameLst>
                                      </p:cBhvr>
                                      <p:to>
                                        <p:strVal val="visible"/>
                                      </p:to>
                                    </p:set>
                                    <p:animEffect transition="in" filter="fade">
                                      <p:cBhvr>
                                        <p:cTn id="17" dur="1000"/>
                                        <p:tgtEl>
                                          <p:spTgt spid="78851">
                                            <p:txEl>
                                              <p:pRg st="2" end="2"/>
                                            </p:txEl>
                                          </p:spTgt>
                                        </p:tgtEl>
                                      </p:cBhvr>
                                    </p:animEffect>
                                    <p:anim calcmode="lin" valueType="num">
                                      <p:cBhvr>
                                        <p:cTn id="18" dur="1000" fill="hold"/>
                                        <p:tgtEl>
                                          <p:spTgt spid="78851">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78851">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8851">
                                            <p:txEl>
                                              <p:pRg st="3" end="3"/>
                                            </p:txEl>
                                          </p:spTgt>
                                        </p:tgtEl>
                                        <p:attrNameLst>
                                          <p:attrName>style.visibility</p:attrName>
                                        </p:attrNameLst>
                                      </p:cBhvr>
                                      <p:to>
                                        <p:strVal val="visible"/>
                                      </p:to>
                                    </p:set>
                                    <p:animEffect transition="in" filter="fade">
                                      <p:cBhvr>
                                        <p:cTn id="22" dur="1000"/>
                                        <p:tgtEl>
                                          <p:spTgt spid="78851">
                                            <p:txEl>
                                              <p:pRg st="3" end="3"/>
                                            </p:txEl>
                                          </p:spTgt>
                                        </p:tgtEl>
                                      </p:cBhvr>
                                    </p:animEffect>
                                    <p:anim calcmode="lin" valueType="num">
                                      <p:cBhvr>
                                        <p:cTn id="23" dur="1000" fill="hold"/>
                                        <p:tgtEl>
                                          <p:spTgt spid="78851">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7885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78851">
                                            <p:txEl>
                                              <p:pRg st="4" end="4"/>
                                            </p:txEl>
                                          </p:spTgt>
                                        </p:tgtEl>
                                        <p:attrNameLst>
                                          <p:attrName>style.visibility</p:attrName>
                                        </p:attrNameLst>
                                      </p:cBhvr>
                                      <p:to>
                                        <p:strVal val="visible"/>
                                      </p:to>
                                    </p:set>
                                    <p:animEffect transition="in" filter="fade">
                                      <p:cBhvr>
                                        <p:cTn id="29" dur="1000"/>
                                        <p:tgtEl>
                                          <p:spTgt spid="78851">
                                            <p:txEl>
                                              <p:pRg st="4" end="4"/>
                                            </p:txEl>
                                          </p:spTgt>
                                        </p:tgtEl>
                                      </p:cBhvr>
                                    </p:animEffect>
                                    <p:anim calcmode="lin" valueType="num">
                                      <p:cBhvr>
                                        <p:cTn id="30" dur="1000" fill="hold"/>
                                        <p:tgtEl>
                                          <p:spTgt spid="78851">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78851">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8851">
                                            <p:txEl>
                                              <p:pRg st="5" end="5"/>
                                            </p:txEl>
                                          </p:spTgt>
                                        </p:tgtEl>
                                        <p:attrNameLst>
                                          <p:attrName>style.visibility</p:attrName>
                                        </p:attrNameLst>
                                      </p:cBhvr>
                                      <p:to>
                                        <p:strVal val="visible"/>
                                      </p:to>
                                    </p:set>
                                    <p:animEffect transition="in" filter="fade">
                                      <p:cBhvr>
                                        <p:cTn id="34" dur="1000"/>
                                        <p:tgtEl>
                                          <p:spTgt spid="78851">
                                            <p:txEl>
                                              <p:pRg st="5" end="5"/>
                                            </p:txEl>
                                          </p:spTgt>
                                        </p:tgtEl>
                                      </p:cBhvr>
                                    </p:animEffect>
                                    <p:anim calcmode="lin" valueType="num">
                                      <p:cBhvr>
                                        <p:cTn id="35" dur="1000" fill="hold"/>
                                        <p:tgtEl>
                                          <p:spTgt spid="78851">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78851">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ChangeArrowheads="1"/>
          </p:cNvSpPr>
          <p:nvPr>
            <p:ph type="title"/>
          </p:nvPr>
        </p:nvSpPr>
        <p:spPr/>
        <p:txBody>
          <a:bodyPr/>
          <a:lstStyle/>
          <a:p>
            <a:r>
              <a:rPr lang="en-US" altLang="en-US" smtClean="0"/>
              <a:t>Finance Lease-Example</a:t>
            </a:r>
          </a:p>
        </p:txBody>
      </p:sp>
      <p:sp>
        <p:nvSpPr>
          <p:cNvPr id="94210" name="Rectangle 3"/>
          <p:cNvSpPr>
            <a:spLocks noGrp="1" noChangeArrowheads="1"/>
          </p:cNvSpPr>
          <p:nvPr>
            <p:ph type="body" idx="1"/>
          </p:nvPr>
        </p:nvSpPr>
        <p:spPr/>
        <p:txBody>
          <a:bodyPr/>
          <a:lstStyle/>
          <a:p>
            <a:pPr>
              <a:lnSpc>
                <a:spcPct val="90000"/>
              </a:lnSpc>
            </a:pPr>
            <a:r>
              <a:rPr lang="en-US" altLang="en-US" sz="2800" smtClean="0"/>
              <a:t>Best Bus Lines is considering a lease.  Your operating manager wants to buy a new bus for Rs.10,00,000.  The bus has an 8 year life and 5% scrap value.  The Bus Saleswoman says she will lease Best the bus for 8 years at Rs.1,71,000 per year, but Best assumes all operating and maintenance costs. Lease rentals are payable at the beginning of each year. </a:t>
            </a:r>
          </a:p>
          <a:p>
            <a:pPr lvl="1">
              <a:lnSpc>
                <a:spcPct val="90000"/>
              </a:lnSpc>
            </a:pPr>
            <a:r>
              <a:rPr lang="en-US" altLang="en-US" sz="2400" smtClean="0"/>
              <a:t>Should Best Bus Lines Buy or Lease the bus? Consider cost of borrowing of 10% and a tax rate of 35%.</a:t>
            </a:r>
            <a:endParaRPr lang="en-US" altLang="en-US" smtClean="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p:nvPr>
        </p:nvSpPr>
        <p:spPr/>
        <p:txBody>
          <a:bodyPr/>
          <a:lstStyle/>
          <a:p>
            <a:pPr eaLnBrk="1" hangingPunct="1"/>
            <a:r>
              <a:rPr lang="en-US" altLang="en-US" smtClean="0"/>
              <a:t>Multiple Choice Question - 1</a:t>
            </a:r>
          </a:p>
        </p:txBody>
      </p:sp>
      <p:sp>
        <p:nvSpPr>
          <p:cNvPr id="95234" name="Rectangle 3"/>
          <p:cNvSpPr>
            <a:spLocks noGrp="1" noChangeArrowheads="1"/>
          </p:cNvSpPr>
          <p:nvPr>
            <p:ph type="body" idx="1"/>
          </p:nvPr>
        </p:nvSpPr>
        <p:spPr/>
        <p:txBody>
          <a:bodyPr/>
          <a:lstStyle/>
          <a:p>
            <a:pPr marL="609600" indent="-609600" eaLnBrk="1" hangingPunct="1">
              <a:lnSpc>
                <a:spcPct val="80000"/>
              </a:lnSpc>
              <a:buFont typeface="Wingdings" pitchFamily="2" charset="2"/>
              <a:buNone/>
            </a:pPr>
            <a:r>
              <a:rPr lang="en-US" altLang="en-US" sz="1900" smtClean="0"/>
              <a:t>Identify which of the following items would be part of net cash flow of an</a:t>
            </a:r>
          </a:p>
          <a:p>
            <a:pPr marL="609600" indent="-609600" eaLnBrk="1" hangingPunct="1">
              <a:lnSpc>
                <a:spcPct val="80000"/>
              </a:lnSpc>
              <a:buFont typeface="Wingdings" pitchFamily="2" charset="2"/>
              <a:buNone/>
            </a:pPr>
            <a:r>
              <a:rPr lang="en-US" altLang="en-US" sz="1900" smtClean="0"/>
              <a:t>investment proposal.</a:t>
            </a:r>
          </a:p>
          <a:p>
            <a:pPr marL="609600" indent="-609600" eaLnBrk="1" hangingPunct="1">
              <a:lnSpc>
                <a:spcPct val="80000"/>
              </a:lnSpc>
              <a:buFont typeface="Wingdings" pitchFamily="2" charset="2"/>
              <a:buNone/>
            </a:pPr>
            <a:r>
              <a:rPr lang="en-US" altLang="en-US" sz="1900" smtClean="0">
                <a:solidFill>
                  <a:schemeClr val="hlink"/>
                </a:solidFill>
              </a:rPr>
              <a:t>1. Savings due to reduction of wastage of raw materials because of the implementation of the project.</a:t>
            </a:r>
          </a:p>
          <a:p>
            <a:pPr marL="609600" indent="-609600" eaLnBrk="1" hangingPunct="1">
              <a:lnSpc>
                <a:spcPct val="80000"/>
              </a:lnSpc>
              <a:buFont typeface="Wingdings" pitchFamily="2" charset="2"/>
              <a:buNone/>
            </a:pPr>
            <a:r>
              <a:rPr lang="en-US" altLang="en-US" sz="1900" smtClean="0">
                <a:solidFill>
                  <a:schemeClr val="hlink"/>
                </a:solidFill>
              </a:rPr>
              <a:t>2. Depreciation of new machinery purchased for the project.</a:t>
            </a:r>
          </a:p>
          <a:p>
            <a:pPr marL="609600" indent="-609600" eaLnBrk="1" hangingPunct="1">
              <a:lnSpc>
                <a:spcPct val="80000"/>
              </a:lnSpc>
              <a:buFont typeface="Wingdings" pitchFamily="2" charset="2"/>
              <a:buNone/>
            </a:pPr>
            <a:r>
              <a:rPr lang="en-US" altLang="en-US" sz="1900" smtClean="0">
                <a:solidFill>
                  <a:schemeClr val="hlink"/>
                </a:solidFill>
              </a:rPr>
              <a:t>3. Fees of a consultant engaged for evaluating the investment proposal.</a:t>
            </a:r>
          </a:p>
          <a:p>
            <a:pPr marL="609600" indent="-609600" eaLnBrk="1" hangingPunct="1">
              <a:lnSpc>
                <a:spcPct val="80000"/>
              </a:lnSpc>
              <a:buFont typeface="Wingdings" pitchFamily="2" charset="2"/>
              <a:buNone/>
            </a:pPr>
            <a:r>
              <a:rPr lang="en-US" altLang="en-US" sz="1900" smtClean="0">
                <a:solidFill>
                  <a:schemeClr val="hlink"/>
                </a:solidFill>
              </a:rPr>
              <a:t>4. Loss of sale of some existing products resulting from sale of some products</a:t>
            </a:r>
            <a:r>
              <a:rPr lang="en-US" altLang="en-US" sz="1900" u="sng" smtClean="0">
                <a:solidFill>
                  <a:schemeClr val="hlink"/>
                </a:solidFill>
              </a:rPr>
              <a:t>,</a:t>
            </a:r>
            <a:r>
              <a:rPr lang="en-US" altLang="en-US" sz="1900" smtClean="0">
                <a:solidFill>
                  <a:schemeClr val="hlink"/>
                </a:solidFill>
              </a:rPr>
              <a:t> available from the new investment project.</a:t>
            </a:r>
            <a:endParaRPr lang="en-US" altLang="en-US" sz="1900" u="sng" smtClean="0">
              <a:solidFill>
                <a:schemeClr val="hlink"/>
              </a:solidFill>
            </a:endParaRPr>
          </a:p>
          <a:p>
            <a:pPr marL="609600" indent="-609600" eaLnBrk="1" hangingPunct="1">
              <a:lnSpc>
                <a:spcPct val="80000"/>
              </a:lnSpc>
              <a:buFont typeface="Wingdings" pitchFamily="2" charset="2"/>
              <a:buNone/>
            </a:pPr>
            <a:r>
              <a:rPr lang="en-US" altLang="en-US" sz="1900" u="sng" smtClean="0"/>
              <a:t>Choice</a:t>
            </a:r>
            <a:endParaRPr lang="en-US" altLang="en-US" sz="1900" smtClean="0"/>
          </a:p>
          <a:p>
            <a:pPr marL="609600" indent="-609600" eaLnBrk="1" hangingPunct="1">
              <a:lnSpc>
                <a:spcPct val="80000"/>
              </a:lnSpc>
              <a:buFont typeface="Wingdings" pitchFamily="2" charset="2"/>
              <a:buNone/>
            </a:pPr>
            <a:r>
              <a:rPr lang="en-US" altLang="en-US" sz="1900" smtClean="0"/>
              <a:t>a) 1, 2 and 3</a:t>
            </a:r>
          </a:p>
          <a:p>
            <a:pPr marL="609600" indent="-609600" eaLnBrk="1" hangingPunct="1">
              <a:lnSpc>
                <a:spcPct val="80000"/>
              </a:lnSpc>
              <a:buFont typeface="Wingdings" pitchFamily="2" charset="2"/>
              <a:buNone/>
            </a:pPr>
            <a:r>
              <a:rPr lang="en-US" altLang="en-US" sz="1900" smtClean="0"/>
              <a:t>b) 1 and 4</a:t>
            </a:r>
          </a:p>
          <a:p>
            <a:pPr marL="609600" indent="-609600" eaLnBrk="1" hangingPunct="1">
              <a:lnSpc>
                <a:spcPct val="80000"/>
              </a:lnSpc>
              <a:buFont typeface="Wingdings" pitchFamily="2" charset="2"/>
              <a:buNone/>
            </a:pPr>
            <a:r>
              <a:rPr lang="en-US" altLang="en-US" sz="1900" smtClean="0"/>
              <a:t>c) 1 and 2</a:t>
            </a:r>
          </a:p>
          <a:p>
            <a:pPr marL="609600" indent="-609600" eaLnBrk="1" hangingPunct="1">
              <a:lnSpc>
                <a:spcPct val="80000"/>
              </a:lnSpc>
              <a:buFont typeface="Wingdings" pitchFamily="2" charset="2"/>
              <a:buNone/>
            </a:pPr>
            <a:r>
              <a:rPr lang="en-US" altLang="en-US" sz="1900" smtClean="0"/>
              <a:t>d) all of them</a:t>
            </a:r>
            <a:endParaRPr lang="en-US" altLang="en-US" sz="1900" u="sng"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ChangeArrowheads="1"/>
          </p:cNvSpPr>
          <p:nvPr>
            <p:ph type="title"/>
          </p:nvPr>
        </p:nvSpPr>
        <p:spPr/>
        <p:txBody>
          <a:bodyPr/>
          <a:lstStyle/>
          <a:p>
            <a:pPr eaLnBrk="1" hangingPunct="1"/>
            <a:r>
              <a:rPr lang="en-US" altLang="en-US" smtClean="0"/>
              <a:t>Multiple Choice Question - 1</a:t>
            </a:r>
          </a:p>
        </p:txBody>
      </p:sp>
      <p:sp>
        <p:nvSpPr>
          <p:cNvPr id="96258" name="Rectangle 3"/>
          <p:cNvSpPr>
            <a:spLocks noGrp="1" noChangeArrowheads="1"/>
          </p:cNvSpPr>
          <p:nvPr>
            <p:ph type="body" idx="1"/>
          </p:nvPr>
        </p:nvSpPr>
        <p:spPr/>
        <p:txBody>
          <a:bodyPr/>
          <a:lstStyle/>
          <a:p>
            <a:pPr marL="609600" indent="-609600" eaLnBrk="1" hangingPunct="1">
              <a:buFont typeface="Wingdings" pitchFamily="2" charset="2"/>
              <a:buNone/>
            </a:pPr>
            <a:r>
              <a:rPr lang="en-US" altLang="en-US" i="1" smtClean="0"/>
              <a:t>	Ans.:	(b)</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p:nvPr>
        </p:nvSpPr>
        <p:spPr/>
        <p:txBody>
          <a:bodyPr/>
          <a:lstStyle/>
          <a:p>
            <a:pPr eaLnBrk="1" hangingPunct="1"/>
            <a:r>
              <a:rPr lang="en-US" altLang="en-US" smtClean="0"/>
              <a:t>Multiple Choice Question - 2</a:t>
            </a:r>
          </a:p>
        </p:txBody>
      </p:sp>
      <p:sp>
        <p:nvSpPr>
          <p:cNvPr id="97282" name="Rectangle 3"/>
          <p:cNvSpPr>
            <a:spLocks noGrp="1" noChangeArrowheads="1"/>
          </p:cNvSpPr>
          <p:nvPr>
            <p:ph type="body" idx="1"/>
          </p:nvPr>
        </p:nvSpPr>
        <p:spPr/>
        <p:txBody>
          <a:bodyPr/>
          <a:lstStyle/>
          <a:p>
            <a:pPr marL="609600" indent="-609600" eaLnBrk="1" hangingPunct="1">
              <a:buFont typeface="Wingdings" pitchFamily="2" charset="2"/>
              <a:buNone/>
            </a:pPr>
            <a:r>
              <a:rPr lang="en-US" altLang="en-US" sz="2600" smtClean="0"/>
              <a:t>The implicit assumption in the IRR rule is </a:t>
            </a:r>
          </a:p>
          <a:p>
            <a:pPr marL="609600" indent="-609600" eaLnBrk="1" hangingPunct="1">
              <a:buFont typeface="Wingdings" pitchFamily="2" charset="2"/>
              <a:buNone/>
            </a:pPr>
            <a:r>
              <a:rPr lang="en-US" altLang="en-US" sz="2600" smtClean="0"/>
              <a:t>that the reinvestment of the intermediate</a:t>
            </a:r>
          </a:p>
          <a:p>
            <a:pPr marL="609600" indent="-609600" eaLnBrk="1" hangingPunct="1">
              <a:buFont typeface="Wingdings" pitchFamily="2" charset="2"/>
              <a:buNone/>
            </a:pPr>
            <a:r>
              <a:rPr lang="en-US" altLang="en-US" sz="2600" smtClean="0"/>
              <a:t>cash flows takes place at the rate equivalent to :</a:t>
            </a:r>
          </a:p>
          <a:p>
            <a:pPr marL="609600" indent="-609600" eaLnBrk="1" hangingPunct="1">
              <a:buFont typeface="Wingdings" pitchFamily="2" charset="2"/>
              <a:buNone/>
            </a:pPr>
            <a:r>
              <a:rPr lang="en-US" altLang="en-US" sz="2600" smtClean="0"/>
              <a:t>a) cost of capital</a:t>
            </a:r>
          </a:p>
          <a:p>
            <a:pPr marL="609600" indent="-609600" eaLnBrk="1" hangingPunct="1">
              <a:buFont typeface="Wingdings" pitchFamily="2" charset="2"/>
              <a:buNone/>
            </a:pPr>
            <a:r>
              <a:rPr lang="en-US" altLang="en-US" sz="2600" smtClean="0"/>
              <a:t>b) appropriate market rates prevailing when the cash inflows are received</a:t>
            </a:r>
          </a:p>
          <a:p>
            <a:pPr marL="609600" indent="-609600" eaLnBrk="1" hangingPunct="1">
              <a:buFont typeface="Wingdings" pitchFamily="2" charset="2"/>
              <a:buNone/>
            </a:pPr>
            <a:r>
              <a:rPr lang="en-US" altLang="en-US" sz="2600" smtClean="0"/>
              <a:t>c) internal rate of return</a:t>
            </a:r>
          </a:p>
          <a:p>
            <a:pPr marL="609600" indent="-609600" eaLnBrk="1" hangingPunct="1">
              <a:buFont typeface="Wingdings" pitchFamily="2" charset="2"/>
              <a:buNone/>
            </a:pPr>
            <a:r>
              <a:rPr lang="en-US" altLang="en-US" sz="2600" smtClean="0"/>
              <a:t>d) none of the above rules</a:t>
            </a:r>
            <a:endParaRPr lang="en-US" altLang="en-US" sz="2600" u="sng"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ChangeArrowheads="1"/>
          </p:cNvSpPr>
          <p:nvPr>
            <p:ph type="title"/>
          </p:nvPr>
        </p:nvSpPr>
        <p:spPr/>
        <p:txBody>
          <a:bodyPr/>
          <a:lstStyle/>
          <a:p>
            <a:pPr eaLnBrk="1" hangingPunct="1"/>
            <a:r>
              <a:rPr lang="en-US" altLang="en-US" smtClean="0"/>
              <a:t>Multiple Choice Question - 2</a:t>
            </a:r>
          </a:p>
        </p:txBody>
      </p:sp>
      <p:sp>
        <p:nvSpPr>
          <p:cNvPr id="98306" name="Rectangle 3"/>
          <p:cNvSpPr>
            <a:spLocks noGrp="1" noChangeArrowheads="1"/>
          </p:cNvSpPr>
          <p:nvPr>
            <p:ph type="body" idx="1"/>
          </p:nvPr>
        </p:nvSpPr>
        <p:spPr/>
        <p:txBody>
          <a:bodyPr/>
          <a:lstStyle/>
          <a:p>
            <a:pPr marL="609600" indent="-609600" eaLnBrk="1" hangingPunct="1">
              <a:buFont typeface="Wingdings" pitchFamily="2" charset="2"/>
              <a:buNone/>
            </a:pPr>
            <a:r>
              <a:rPr lang="en-US" altLang="en-US" smtClean="0"/>
              <a:t>	Ans.:	(c)</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title"/>
          </p:nvPr>
        </p:nvSpPr>
        <p:spPr/>
        <p:txBody>
          <a:bodyPr/>
          <a:lstStyle/>
          <a:p>
            <a:pPr eaLnBrk="1" hangingPunct="1"/>
            <a:r>
              <a:rPr lang="en-US" altLang="en-US" smtClean="0"/>
              <a:t>Multiple Choice Question - 3</a:t>
            </a:r>
          </a:p>
        </p:txBody>
      </p:sp>
      <p:sp>
        <p:nvSpPr>
          <p:cNvPr id="99330" name="Rectangle 3"/>
          <p:cNvSpPr>
            <a:spLocks noGrp="1" noChangeArrowheads="1"/>
          </p:cNvSpPr>
          <p:nvPr>
            <p:ph type="body" idx="1"/>
          </p:nvPr>
        </p:nvSpPr>
        <p:spPr/>
        <p:txBody>
          <a:bodyPr/>
          <a:lstStyle/>
          <a:p>
            <a:pPr marL="609600" indent="-609600" eaLnBrk="1" hangingPunct="1">
              <a:lnSpc>
                <a:spcPct val="80000"/>
              </a:lnSpc>
              <a:buFont typeface="Wingdings" pitchFamily="2" charset="2"/>
              <a:buNone/>
            </a:pPr>
            <a:r>
              <a:rPr lang="en-US" altLang="en-US" sz="2100" smtClean="0"/>
              <a:t>A company is planning an overseas expansion project. The</a:t>
            </a:r>
          </a:p>
          <a:p>
            <a:pPr marL="609600" indent="-609600" eaLnBrk="1" hangingPunct="1">
              <a:lnSpc>
                <a:spcPct val="80000"/>
              </a:lnSpc>
              <a:buFont typeface="Wingdings" pitchFamily="2" charset="2"/>
              <a:buNone/>
            </a:pPr>
            <a:r>
              <a:rPr lang="en-US" altLang="en-US" sz="2100" smtClean="0"/>
              <a:t>estimated cash flows are as follows:-</a:t>
            </a:r>
            <a:endParaRPr lang="en-US" altLang="en-US" sz="2100" u="sng" smtClean="0"/>
          </a:p>
          <a:p>
            <a:pPr marL="609600" indent="-609600" eaLnBrk="1" hangingPunct="1">
              <a:lnSpc>
                <a:spcPct val="80000"/>
              </a:lnSpc>
              <a:buFont typeface="Wingdings" pitchFamily="2" charset="2"/>
              <a:buNone/>
            </a:pPr>
            <a:r>
              <a:rPr lang="en-US" altLang="en-US" sz="2100" u="sng" smtClean="0">
                <a:solidFill>
                  <a:schemeClr val="hlink"/>
                </a:solidFill>
              </a:rPr>
              <a:t>Year</a:t>
            </a:r>
            <a:r>
              <a:rPr lang="en-US" altLang="en-US" sz="2100" smtClean="0">
                <a:solidFill>
                  <a:schemeClr val="hlink"/>
                </a:solidFill>
              </a:rPr>
              <a:t>		</a:t>
            </a:r>
            <a:r>
              <a:rPr lang="en-US" altLang="en-US" sz="2100" u="sng" smtClean="0">
                <a:solidFill>
                  <a:schemeClr val="hlink"/>
                </a:solidFill>
              </a:rPr>
              <a:t>Cash flow</a:t>
            </a:r>
            <a:endParaRPr lang="en-US" altLang="en-US" sz="2100" smtClean="0">
              <a:solidFill>
                <a:schemeClr val="hlink"/>
              </a:solidFill>
            </a:endParaRPr>
          </a:p>
          <a:p>
            <a:pPr marL="609600" indent="-609600" eaLnBrk="1" hangingPunct="1">
              <a:lnSpc>
                <a:spcPct val="80000"/>
              </a:lnSpc>
              <a:buFont typeface="Wingdings" pitchFamily="2" charset="2"/>
              <a:buNone/>
            </a:pPr>
            <a:r>
              <a:rPr lang="en-US" altLang="en-US" sz="2100" smtClean="0">
                <a:solidFill>
                  <a:schemeClr val="hlink"/>
                </a:solidFill>
              </a:rPr>
              <a:t>  0			-Rs.2,000,000</a:t>
            </a:r>
          </a:p>
          <a:p>
            <a:pPr marL="609600" indent="-609600" eaLnBrk="1" hangingPunct="1">
              <a:lnSpc>
                <a:spcPct val="80000"/>
              </a:lnSpc>
              <a:buFont typeface="Wingdings" pitchFamily="2" charset="2"/>
              <a:buNone/>
            </a:pPr>
            <a:r>
              <a:rPr lang="en-US" altLang="en-US" sz="2100" smtClean="0">
                <a:solidFill>
                  <a:schemeClr val="hlink"/>
                </a:solidFill>
              </a:rPr>
              <a:t>  1			 Rs.200,000</a:t>
            </a:r>
          </a:p>
          <a:p>
            <a:pPr marL="609600" indent="-609600" eaLnBrk="1" hangingPunct="1">
              <a:lnSpc>
                <a:spcPct val="80000"/>
              </a:lnSpc>
              <a:buFont typeface="Wingdings" pitchFamily="2" charset="2"/>
              <a:buNone/>
            </a:pPr>
            <a:r>
              <a:rPr lang="en-US" altLang="en-US" sz="2100" smtClean="0">
                <a:solidFill>
                  <a:schemeClr val="hlink"/>
                </a:solidFill>
              </a:rPr>
              <a:t>  2			 Rs.300,000</a:t>
            </a:r>
          </a:p>
          <a:p>
            <a:pPr marL="609600" indent="-609600" eaLnBrk="1" hangingPunct="1">
              <a:lnSpc>
                <a:spcPct val="80000"/>
              </a:lnSpc>
              <a:buFont typeface="Wingdings" pitchFamily="2" charset="2"/>
              <a:buNone/>
            </a:pPr>
            <a:r>
              <a:rPr lang="en-US" altLang="en-US" sz="2100" smtClean="0">
                <a:solidFill>
                  <a:schemeClr val="hlink"/>
                </a:solidFill>
              </a:rPr>
              <a:t>  3-10		 Rs.500,000</a:t>
            </a:r>
          </a:p>
          <a:p>
            <a:pPr marL="609600" indent="-609600" eaLnBrk="1" hangingPunct="1">
              <a:lnSpc>
                <a:spcPct val="80000"/>
              </a:lnSpc>
              <a:buFont typeface="Wingdings" pitchFamily="2" charset="2"/>
              <a:buNone/>
            </a:pPr>
            <a:r>
              <a:rPr lang="en-US" altLang="en-US" sz="2100" smtClean="0"/>
              <a:t>The payback period for the project is </a:t>
            </a:r>
          </a:p>
          <a:p>
            <a:pPr marL="609600" indent="-609600" eaLnBrk="1" hangingPunct="1">
              <a:lnSpc>
                <a:spcPct val="80000"/>
              </a:lnSpc>
              <a:buFont typeface="Wingdings" pitchFamily="2" charset="2"/>
              <a:buNone/>
            </a:pPr>
            <a:r>
              <a:rPr lang="en-US" altLang="en-US" sz="2100" smtClean="0"/>
              <a:t>a) 10 years</a:t>
            </a:r>
          </a:p>
          <a:p>
            <a:pPr marL="609600" indent="-609600" eaLnBrk="1" hangingPunct="1">
              <a:lnSpc>
                <a:spcPct val="80000"/>
              </a:lnSpc>
              <a:buFont typeface="Wingdings" pitchFamily="2" charset="2"/>
              <a:buNone/>
            </a:pPr>
            <a:r>
              <a:rPr lang="en-US" altLang="en-US" sz="2100" smtClean="0"/>
              <a:t>b) 8 years</a:t>
            </a:r>
          </a:p>
          <a:p>
            <a:pPr marL="609600" indent="-609600" eaLnBrk="1" hangingPunct="1">
              <a:lnSpc>
                <a:spcPct val="80000"/>
              </a:lnSpc>
              <a:buFont typeface="Wingdings" pitchFamily="2" charset="2"/>
              <a:buNone/>
            </a:pPr>
            <a:r>
              <a:rPr lang="en-US" altLang="en-US" sz="2100" smtClean="0"/>
              <a:t>c) 5 years</a:t>
            </a:r>
          </a:p>
          <a:p>
            <a:pPr marL="609600" indent="-609600" eaLnBrk="1" hangingPunct="1">
              <a:lnSpc>
                <a:spcPct val="80000"/>
              </a:lnSpc>
              <a:buFont typeface="Wingdings" pitchFamily="2" charset="2"/>
              <a:buNone/>
            </a:pPr>
            <a:r>
              <a:rPr lang="en-US" altLang="en-US" sz="2100" smtClean="0"/>
              <a:t>d) None of the above</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ChangeArrowheads="1"/>
          </p:cNvSpPr>
          <p:nvPr>
            <p:ph type="title"/>
          </p:nvPr>
        </p:nvSpPr>
        <p:spPr/>
        <p:txBody>
          <a:bodyPr/>
          <a:lstStyle/>
          <a:p>
            <a:pPr eaLnBrk="1" hangingPunct="1"/>
            <a:r>
              <a:rPr lang="en-US" altLang="en-US" smtClean="0"/>
              <a:t>Multiple Choice Question - 3</a:t>
            </a:r>
          </a:p>
        </p:txBody>
      </p:sp>
      <p:sp>
        <p:nvSpPr>
          <p:cNvPr id="100354" name="Rectangle 3"/>
          <p:cNvSpPr>
            <a:spLocks noGrp="1" noChangeArrowheads="1"/>
          </p:cNvSpPr>
          <p:nvPr>
            <p:ph type="body" idx="1"/>
          </p:nvPr>
        </p:nvSpPr>
        <p:spPr/>
        <p:txBody>
          <a:bodyPr/>
          <a:lstStyle/>
          <a:p>
            <a:pPr marL="609600" indent="-609600" eaLnBrk="1" hangingPunct="1">
              <a:buFont typeface="Wingdings" pitchFamily="2" charset="2"/>
              <a:buNone/>
            </a:pPr>
            <a:r>
              <a:rPr lang="en-US" altLang="en-US" smtClean="0"/>
              <a:t>Ans.	(c)</a:t>
            </a:r>
          </a:p>
          <a:p>
            <a:pPr marL="609600" indent="-609600" eaLnBrk="1" hangingPunct="1">
              <a:buFont typeface="Wingdings" pitchFamily="2" charset="2"/>
              <a:buNone/>
            </a:pPr>
            <a:r>
              <a:rPr lang="en-US" altLang="en-US" smtClean="0"/>
              <a:t>Solution: - </a:t>
            </a:r>
          </a:p>
          <a:p>
            <a:pPr marL="609600" indent="-609600" eaLnBrk="1" hangingPunct="1">
              <a:buFont typeface="Wingdings" pitchFamily="2" charset="2"/>
              <a:buNone/>
            </a:pPr>
            <a:r>
              <a:rPr lang="en-US" altLang="en-US" smtClean="0"/>
              <a:t>Cash inflow over 5 years</a:t>
            </a:r>
          </a:p>
          <a:p>
            <a:pPr marL="609600" indent="-609600" eaLnBrk="1" hangingPunct="1">
              <a:buFont typeface="Wingdings" pitchFamily="2" charset="2"/>
              <a:buNone/>
            </a:pPr>
            <a:r>
              <a:rPr lang="en-US" altLang="en-US" smtClean="0"/>
              <a:t>= Rs.200, 000 + Rs.300, 000 + Rs.500, 000 + Rs.500, 000 + Rs.500,000</a:t>
            </a:r>
          </a:p>
          <a:p>
            <a:pPr marL="609600" indent="-609600" eaLnBrk="1" hangingPunct="1">
              <a:buFont typeface="Wingdings" pitchFamily="2" charset="2"/>
              <a:buNone/>
            </a:pPr>
            <a:r>
              <a:rPr lang="en-US" altLang="en-US" smtClean="0"/>
              <a:t>= Rs.2, 000, 000 = Initial Investment</a:t>
            </a:r>
          </a:p>
          <a:p>
            <a:pPr marL="609600" indent="-609600" eaLnBrk="1" hangingPunct="1">
              <a:buFont typeface="Wingdings" pitchFamily="2" charset="2"/>
              <a:buNone/>
            </a:pPr>
            <a:r>
              <a:rPr lang="en-US" altLang="en-US" smtClean="0"/>
              <a:t>So, payback period = 5 years</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ChangeArrowheads="1"/>
          </p:cNvSpPr>
          <p:nvPr>
            <p:ph type="title"/>
          </p:nvPr>
        </p:nvSpPr>
        <p:spPr/>
        <p:txBody>
          <a:bodyPr/>
          <a:lstStyle/>
          <a:p>
            <a:pPr eaLnBrk="1" hangingPunct="1"/>
            <a:r>
              <a:rPr lang="en-US" altLang="en-US" smtClean="0"/>
              <a:t>Multiple Choice Question - 4</a:t>
            </a:r>
          </a:p>
        </p:txBody>
      </p:sp>
      <p:sp>
        <p:nvSpPr>
          <p:cNvPr id="101378" name="Rectangle 3"/>
          <p:cNvSpPr>
            <a:spLocks noGrp="1" noChangeArrowheads="1"/>
          </p:cNvSpPr>
          <p:nvPr>
            <p:ph type="body" idx="1"/>
          </p:nvPr>
        </p:nvSpPr>
        <p:spPr/>
        <p:txBody>
          <a:bodyPr/>
          <a:lstStyle/>
          <a:p>
            <a:pPr marL="609600" indent="-609600" eaLnBrk="1" hangingPunct="1">
              <a:lnSpc>
                <a:spcPct val="80000"/>
              </a:lnSpc>
              <a:buFont typeface="Wingdings" pitchFamily="2" charset="2"/>
              <a:buNone/>
            </a:pPr>
            <a:r>
              <a:rPr lang="en-US" altLang="en-US" sz="1900" smtClean="0"/>
              <a:t>A company is planning an overseas expansion project. The</a:t>
            </a:r>
          </a:p>
          <a:p>
            <a:pPr marL="609600" indent="-609600" eaLnBrk="1" hangingPunct="1">
              <a:lnSpc>
                <a:spcPct val="80000"/>
              </a:lnSpc>
              <a:buFont typeface="Wingdings" pitchFamily="2" charset="2"/>
              <a:buNone/>
            </a:pPr>
            <a:r>
              <a:rPr lang="en-US" altLang="en-US" sz="1900" smtClean="0"/>
              <a:t>estimated cash flows are as follows:-</a:t>
            </a:r>
            <a:endParaRPr lang="en-US" altLang="en-US" sz="1900" u="sng" smtClean="0"/>
          </a:p>
          <a:p>
            <a:pPr marL="609600" indent="-609600" eaLnBrk="1" hangingPunct="1">
              <a:lnSpc>
                <a:spcPct val="80000"/>
              </a:lnSpc>
              <a:buFont typeface="Wingdings" pitchFamily="2" charset="2"/>
              <a:buNone/>
            </a:pPr>
            <a:r>
              <a:rPr lang="en-US" altLang="en-US" sz="1900" u="sng" smtClean="0">
                <a:solidFill>
                  <a:schemeClr val="hlink"/>
                </a:solidFill>
              </a:rPr>
              <a:t>Year</a:t>
            </a:r>
            <a:r>
              <a:rPr lang="en-US" altLang="en-US" sz="1900" smtClean="0">
                <a:solidFill>
                  <a:schemeClr val="hlink"/>
                </a:solidFill>
              </a:rPr>
              <a:t>		</a:t>
            </a:r>
            <a:r>
              <a:rPr lang="en-US" altLang="en-US" sz="1900" u="sng" smtClean="0">
                <a:solidFill>
                  <a:schemeClr val="hlink"/>
                </a:solidFill>
              </a:rPr>
              <a:t>Cash flow</a:t>
            </a:r>
            <a:endParaRPr lang="en-US" altLang="en-US" sz="1900" smtClean="0">
              <a:solidFill>
                <a:schemeClr val="hlink"/>
              </a:solidFill>
            </a:endParaRPr>
          </a:p>
          <a:p>
            <a:pPr marL="609600" indent="-609600" eaLnBrk="1" hangingPunct="1">
              <a:lnSpc>
                <a:spcPct val="80000"/>
              </a:lnSpc>
              <a:buFont typeface="Wingdings" pitchFamily="2" charset="2"/>
              <a:buNone/>
            </a:pPr>
            <a:r>
              <a:rPr lang="en-US" altLang="en-US" sz="1900" smtClean="0">
                <a:solidFill>
                  <a:schemeClr val="hlink"/>
                </a:solidFill>
              </a:rPr>
              <a:t>  0			-Rs.2,000,000</a:t>
            </a:r>
          </a:p>
          <a:p>
            <a:pPr marL="609600" indent="-609600" eaLnBrk="1" hangingPunct="1">
              <a:lnSpc>
                <a:spcPct val="80000"/>
              </a:lnSpc>
              <a:buFont typeface="Wingdings" pitchFamily="2" charset="2"/>
              <a:buNone/>
            </a:pPr>
            <a:r>
              <a:rPr lang="en-US" altLang="en-US" sz="1900" smtClean="0">
                <a:solidFill>
                  <a:schemeClr val="hlink"/>
                </a:solidFill>
              </a:rPr>
              <a:t>  1			 Rs.200,000</a:t>
            </a:r>
          </a:p>
          <a:p>
            <a:pPr marL="609600" indent="-609600" eaLnBrk="1" hangingPunct="1">
              <a:lnSpc>
                <a:spcPct val="80000"/>
              </a:lnSpc>
              <a:buFont typeface="Wingdings" pitchFamily="2" charset="2"/>
              <a:buNone/>
            </a:pPr>
            <a:r>
              <a:rPr lang="en-US" altLang="en-US" sz="1900" smtClean="0">
                <a:solidFill>
                  <a:schemeClr val="hlink"/>
                </a:solidFill>
              </a:rPr>
              <a:t>  2			 Rs.300,000</a:t>
            </a:r>
          </a:p>
          <a:p>
            <a:pPr marL="609600" indent="-609600" eaLnBrk="1" hangingPunct="1">
              <a:lnSpc>
                <a:spcPct val="80000"/>
              </a:lnSpc>
              <a:buFont typeface="Wingdings" pitchFamily="2" charset="2"/>
              <a:buNone/>
            </a:pPr>
            <a:r>
              <a:rPr lang="en-US" altLang="en-US" sz="1900" smtClean="0">
                <a:solidFill>
                  <a:schemeClr val="hlink"/>
                </a:solidFill>
              </a:rPr>
              <a:t>  3-10		 Rs.500,000</a:t>
            </a:r>
          </a:p>
          <a:p>
            <a:pPr marL="609600" indent="-609600" eaLnBrk="1" hangingPunct="1">
              <a:lnSpc>
                <a:spcPct val="80000"/>
              </a:lnSpc>
              <a:buFont typeface="Wingdings" pitchFamily="2" charset="2"/>
              <a:buNone/>
            </a:pPr>
            <a:r>
              <a:rPr lang="en-US" altLang="en-US" sz="1900" smtClean="0"/>
              <a:t>The cost of capital is 10 %.</a:t>
            </a:r>
          </a:p>
          <a:p>
            <a:pPr marL="609600" indent="-609600" eaLnBrk="1" hangingPunct="1">
              <a:lnSpc>
                <a:spcPct val="80000"/>
              </a:lnSpc>
              <a:buFont typeface="Wingdings" pitchFamily="2" charset="2"/>
              <a:buNone/>
            </a:pPr>
            <a:r>
              <a:rPr lang="en-US" altLang="en-US" sz="1900" smtClean="0"/>
              <a:t>The NPV of the project is:</a:t>
            </a:r>
          </a:p>
          <a:p>
            <a:pPr marL="609600" indent="-609600" eaLnBrk="1" hangingPunct="1">
              <a:lnSpc>
                <a:spcPct val="80000"/>
              </a:lnSpc>
              <a:buFont typeface="Wingdings" pitchFamily="2" charset="2"/>
              <a:buNone/>
            </a:pPr>
            <a:r>
              <a:rPr lang="en-US" altLang="en-US" sz="1900" smtClean="0"/>
              <a:t>a) Rs.634,268</a:t>
            </a:r>
          </a:p>
          <a:p>
            <a:pPr marL="609600" indent="-609600" eaLnBrk="1" hangingPunct="1">
              <a:lnSpc>
                <a:spcPct val="80000"/>
              </a:lnSpc>
              <a:buFont typeface="Wingdings" pitchFamily="2" charset="2"/>
              <a:buNone/>
            </a:pPr>
            <a:r>
              <a:rPr lang="en-US" altLang="en-US" sz="1900" smtClean="0"/>
              <a:t>b) Rs.441,496</a:t>
            </a:r>
          </a:p>
          <a:p>
            <a:pPr marL="609600" indent="-609600" eaLnBrk="1" hangingPunct="1">
              <a:lnSpc>
                <a:spcPct val="80000"/>
              </a:lnSpc>
              <a:buFont typeface="Wingdings" pitchFamily="2" charset="2"/>
              <a:buNone/>
            </a:pPr>
            <a:r>
              <a:rPr lang="en-US" altLang="en-US" sz="1900" smtClean="0"/>
              <a:t>c) Rs.2,634,268</a:t>
            </a:r>
          </a:p>
          <a:p>
            <a:pPr marL="609600" indent="-609600" eaLnBrk="1" hangingPunct="1">
              <a:lnSpc>
                <a:spcPct val="80000"/>
              </a:lnSpc>
              <a:buFont typeface="Wingdings" pitchFamily="2" charset="2"/>
              <a:buNone/>
            </a:pPr>
            <a:r>
              <a:rPr lang="en-US" altLang="en-US" sz="1900" smtClean="0"/>
              <a:t>d) None of the above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22530"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22531" name="Oval 4"/>
          <p:cNvSpPr>
            <a:spLocks noChangeArrowheads="1"/>
          </p:cNvSpPr>
          <p:nvPr/>
        </p:nvSpPr>
        <p:spPr bwMode="auto">
          <a:xfrm>
            <a:off x="4395788" y="3895725"/>
            <a:ext cx="533400" cy="381000"/>
          </a:xfrm>
          <a:prstGeom prst="ellipse">
            <a:avLst/>
          </a:prstGeom>
          <a:solidFill>
            <a:schemeClr val="folHlink"/>
          </a:solidFill>
          <a:ln w="12700">
            <a:noFill/>
            <a:round/>
            <a:headEnd/>
            <a:tailEnd/>
          </a:ln>
          <a:effectLst/>
        </p:spPr>
        <p:txBody>
          <a:bodyPr wrap="none" anchor="ctr"/>
          <a:lstStyle/>
          <a:p>
            <a:pPr eaLnBrk="1" hangingPunct="1"/>
            <a:endParaRPr lang="en-US" altLang="en-US"/>
          </a:p>
        </p:txBody>
      </p:sp>
      <p:sp>
        <p:nvSpPr>
          <p:cNvPr id="22532" name="Oval 5"/>
          <p:cNvSpPr>
            <a:spLocks noChangeArrowheads="1"/>
          </p:cNvSpPr>
          <p:nvPr/>
        </p:nvSpPr>
        <p:spPr bwMode="auto">
          <a:xfrm>
            <a:off x="3835400" y="4700588"/>
            <a:ext cx="533400" cy="381000"/>
          </a:xfrm>
          <a:prstGeom prst="ellipse">
            <a:avLst/>
          </a:prstGeom>
          <a:solidFill>
            <a:schemeClr val="folHlink"/>
          </a:solidFill>
          <a:ln w="12700">
            <a:noFill/>
            <a:round/>
            <a:headEnd/>
            <a:tailEnd/>
          </a:ln>
          <a:effectLst/>
        </p:spPr>
        <p:txBody>
          <a:bodyPr wrap="none" anchor="ctr"/>
          <a:lstStyle/>
          <a:p>
            <a:pPr eaLnBrk="1" hangingPunct="1"/>
            <a:endParaRPr lang="en-US" altLang="en-US"/>
          </a:p>
        </p:txBody>
      </p:sp>
      <p:sp>
        <p:nvSpPr>
          <p:cNvPr id="22533" name="Oval 6"/>
          <p:cNvSpPr>
            <a:spLocks noChangeArrowheads="1"/>
          </p:cNvSpPr>
          <p:nvPr/>
        </p:nvSpPr>
        <p:spPr bwMode="auto">
          <a:xfrm>
            <a:off x="4351338" y="4700588"/>
            <a:ext cx="533400" cy="381000"/>
          </a:xfrm>
          <a:prstGeom prst="ellipse">
            <a:avLst/>
          </a:prstGeom>
          <a:solidFill>
            <a:srgbClr val="E3BEFF"/>
          </a:solidFill>
          <a:ln w="12700">
            <a:noFill/>
            <a:round/>
            <a:headEnd/>
            <a:tailEnd/>
          </a:ln>
          <a:effectLst/>
        </p:spPr>
        <p:txBody>
          <a:bodyPr wrap="none" anchor="ctr"/>
          <a:lstStyle/>
          <a:p>
            <a:pPr eaLnBrk="1" hangingPunct="1"/>
            <a:endParaRPr lang="en-US" altLang="en-US"/>
          </a:p>
        </p:txBody>
      </p:sp>
      <p:sp>
        <p:nvSpPr>
          <p:cNvPr id="22534" name="Oval 7"/>
          <p:cNvSpPr>
            <a:spLocks noChangeArrowheads="1"/>
          </p:cNvSpPr>
          <p:nvPr/>
        </p:nvSpPr>
        <p:spPr bwMode="auto">
          <a:xfrm>
            <a:off x="5818188" y="3070225"/>
            <a:ext cx="533400" cy="381000"/>
          </a:xfrm>
          <a:prstGeom prst="ellipse">
            <a:avLst/>
          </a:prstGeom>
          <a:solidFill>
            <a:srgbClr val="E3BEFF"/>
          </a:solidFill>
          <a:ln w="12700">
            <a:noFill/>
            <a:round/>
            <a:headEnd/>
            <a:tailEnd/>
          </a:ln>
          <a:effectLst/>
        </p:spPr>
        <p:txBody>
          <a:bodyPr wrap="none" anchor="ctr"/>
          <a:lstStyle/>
          <a:p>
            <a:pPr eaLnBrk="1" hangingPunct="1"/>
            <a:endParaRPr lang="en-US" altLang="en-US"/>
          </a:p>
        </p:txBody>
      </p:sp>
      <p:sp>
        <p:nvSpPr>
          <p:cNvPr id="22535" name="Rectangle 9"/>
          <p:cNvSpPr>
            <a:spLocks noGrp="1" noChangeArrowheads="1"/>
          </p:cNvSpPr>
          <p:nvPr>
            <p:ph type="title"/>
          </p:nvPr>
        </p:nvSpPr>
        <p:spPr>
          <a:xfrm>
            <a:off x="457200" y="395288"/>
            <a:ext cx="8229600" cy="674687"/>
          </a:xfrm>
          <a:noFill/>
        </p:spPr>
        <p:txBody>
          <a:bodyPr lIns="90488" tIns="44450" rIns="90488" bIns="44450" anchor="ctr"/>
          <a:lstStyle/>
          <a:p>
            <a:pPr eaLnBrk="1" hangingPunct="1"/>
            <a:r>
              <a:rPr lang="en-US" altLang="en-US" smtClean="0"/>
              <a:t>Project S (Short:  CFs come quickly)</a:t>
            </a:r>
          </a:p>
        </p:txBody>
      </p:sp>
      <p:sp>
        <p:nvSpPr>
          <p:cNvPr id="22536" name="Rectangle 10"/>
          <p:cNvSpPr>
            <a:spLocks noChangeArrowheads="1"/>
          </p:cNvSpPr>
          <p:nvPr/>
        </p:nvSpPr>
        <p:spPr bwMode="auto">
          <a:xfrm>
            <a:off x="4354513" y="3025775"/>
            <a:ext cx="577850" cy="515938"/>
          </a:xfrm>
          <a:prstGeom prst="rect">
            <a:avLst/>
          </a:prstGeom>
          <a:noFill/>
          <a:ln w="12700">
            <a:noFill/>
            <a:miter lim="800000"/>
            <a:headEnd/>
            <a:tailEnd/>
          </a:ln>
          <a:effectLst/>
        </p:spPr>
        <p:txBody>
          <a:bodyPr wrap="none" lIns="90488" tIns="44450" rIns="90488" bIns="44450">
            <a:spAutoFit/>
          </a:bodyPr>
          <a:lstStyle/>
          <a:p>
            <a:r>
              <a:rPr lang="en-US" altLang="en-US" sz="2800" b="1">
                <a:solidFill>
                  <a:schemeClr val="tx2"/>
                </a:solidFill>
              </a:rPr>
              <a:t>70</a:t>
            </a:r>
          </a:p>
        </p:txBody>
      </p:sp>
      <p:sp>
        <p:nvSpPr>
          <p:cNvPr id="22537" name="Rectangle 11"/>
          <p:cNvSpPr>
            <a:spLocks noChangeArrowheads="1"/>
          </p:cNvSpPr>
          <p:nvPr/>
        </p:nvSpPr>
        <p:spPr bwMode="auto">
          <a:xfrm>
            <a:off x="7519988" y="3025775"/>
            <a:ext cx="577850" cy="515938"/>
          </a:xfrm>
          <a:prstGeom prst="rect">
            <a:avLst/>
          </a:prstGeom>
          <a:noFill/>
          <a:ln w="12700">
            <a:noFill/>
            <a:miter lim="800000"/>
            <a:headEnd/>
            <a:tailEnd/>
          </a:ln>
          <a:effectLst/>
        </p:spPr>
        <p:txBody>
          <a:bodyPr wrap="none" lIns="90488" tIns="44450" rIns="90488" bIns="44450">
            <a:spAutoFit/>
          </a:bodyPr>
          <a:lstStyle/>
          <a:p>
            <a:r>
              <a:rPr lang="en-US" altLang="en-US" sz="2800" b="1">
                <a:solidFill>
                  <a:schemeClr val="tx2"/>
                </a:solidFill>
              </a:rPr>
              <a:t>20</a:t>
            </a:r>
          </a:p>
        </p:txBody>
      </p:sp>
      <p:grpSp>
        <p:nvGrpSpPr>
          <p:cNvPr id="22538" name="Group 12"/>
          <p:cNvGrpSpPr>
            <a:grpSpLocks/>
          </p:cNvGrpSpPr>
          <p:nvPr/>
        </p:nvGrpSpPr>
        <p:grpSpPr bwMode="auto">
          <a:xfrm>
            <a:off x="3019425" y="2403475"/>
            <a:ext cx="4792663" cy="495300"/>
            <a:chOff x="1902" y="1514"/>
            <a:chExt cx="3019" cy="312"/>
          </a:xfrm>
        </p:grpSpPr>
        <p:sp>
          <p:nvSpPr>
            <p:cNvPr id="22562" name="Line 13"/>
            <p:cNvSpPr>
              <a:spLocks noChangeShapeType="1"/>
            </p:cNvSpPr>
            <p:nvPr/>
          </p:nvSpPr>
          <p:spPr bwMode="auto">
            <a:xfrm>
              <a:off x="1902" y="1514"/>
              <a:ext cx="0" cy="312"/>
            </a:xfrm>
            <a:prstGeom prst="line">
              <a:avLst/>
            </a:prstGeom>
            <a:noFill/>
            <a:ln w="25400">
              <a:solidFill>
                <a:schemeClr val="tx2"/>
              </a:solidFill>
              <a:round/>
              <a:headEnd/>
              <a:tailEnd/>
            </a:ln>
            <a:effectLst/>
          </p:spPr>
          <p:txBody>
            <a:bodyPr wrap="none" anchor="ctr"/>
            <a:lstStyle/>
            <a:p>
              <a:endParaRPr lang="en-US"/>
            </a:p>
          </p:txBody>
        </p:sp>
        <p:sp>
          <p:nvSpPr>
            <p:cNvPr id="22563" name="Line 14"/>
            <p:cNvSpPr>
              <a:spLocks noChangeShapeType="1"/>
            </p:cNvSpPr>
            <p:nvPr/>
          </p:nvSpPr>
          <p:spPr bwMode="auto">
            <a:xfrm>
              <a:off x="2932" y="1514"/>
              <a:ext cx="0" cy="312"/>
            </a:xfrm>
            <a:prstGeom prst="line">
              <a:avLst/>
            </a:prstGeom>
            <a:noFill/>
            <a:ln w="25400">
              <a:solidFill>
                <a:schemeClr val="tx2"/>
              </a:solidFill>
              <a:round/>
              <a:headEnd/>
              <a:tailEnd/>
            </a:ln>
            <a:effectLst/>
          </p:spPr>
          <p:txBody>
            <a:bodyPr wrap="none" anchor="ctr"/>
            <a:lstStyle/>
            <a:p>
              <a:endParaRPr lang="en-US"/>
            </a:p>
          </p:txBody>
        </p:sp>
        <p:sp>
          <p:nvSpPr>
            <p:cNvPr id="22564" name="Line 15"/>
            <p:cNvSpPr>
              <a:spLocks noChangeShapeType="1"/>
            </p:cNvSpPr>
            <p:nvPr/>
          </p:nvSpPr>
          <p:spPr bwMode="auto">
            <a:xfrm>
              <a:off x="3856" y="1514"/>
              <a:ext cx="0" cy="312"/>
            </a:xfrm>
            <a:prstGeom prst="line">
              <a:avLst/>
            </a:prstGeom>
            <a:noFill/>
            <a:ln w="25400">
              <a:solidFill>
                <a:schemeClr val="tx2"/>
              </a:solidFill>
              <a:round/>
              <a:headEnd/>
              <a:tailEnd/>
            </a:ln>
            <a:effectLst/>
          </p:spPr>
          <p:txBody>
            <a:bodyPr wrap="none" anchor="ctr"/>
            <a:lstStyle/>
            <a:p>
              <a:endParaRPr lang="en-US"/>
            </a:p>
          </p:txBody>
        </p:sp>
        <p:sp>
          <p:nvSpPr>
            <p:cNvPr id="22565" name="Line 16"/>
            <p:cNvSpPr>
              <a:spLocks noChangeShapeType="1"/>
            </p:cNvSpPr>
            <p:nvPr/>
          </p:nvSpPr>
          <p:spPr bwMode="auto">
            <a:xfrm>
              <a:off x="4921" y="1514"/>
              <a:ext cx="0" cy="312"/>
            </a:xfrm>
            <a:prstGeom prst="line">
              <a:avLst/>
            </a:prstGeom>
            <a:noFill/>
            <a:ln w="25400">
              <a:solidFill>
                <a:schemeClr val="tx2"/>
              </a:solidFill>
              <a:round/>
              <a:headEnd/>
              <a:tailEnd/>
            </a:ln>
            <a:effectLst/>
          </p:spPr>
          <p:txBody>
            <a:bodyPr wrap="none" anchor="ctr"/>
            <a:lstStyle/>
            <a:p>
              <a:endParaRPr lang="en-US"/>
            </a:p>
          </p:txBody>
        </p:sp>
        <p:sp>
          <p:nvSpPr>
            <p:cNvPr id="22566" name="Line 17"/>
            <p:cNvSpPr>
              <a:spLocks noChangeShapeType="1"/>
            </p:cNvSpPr>
            <p:nvPr/>
          </p:nvSpPr>
          <p:spPr bwMode="auto">
            <a:xfrm>
              <a:off x="1910" y="1671"/>
              <a:ext cx="3003" cy="0"/>
            </a:xfrm>
            <a:prstGeom prst="line">
              <a:avLst/>
            </a:prstGeom>
            <a:noFill/>
            <a:ln w="25400">
              <a:solidFill>
                <a:schemeClr val="tx2"/>
              </a:solidFill>
              <a:round/>
              <a:headEnd/>
              <a:tailEnd/>
            </a:ln>
            <a:effectLst/>
          </p:spPr>
          <p:txBody>
            <a:bodyPr wrap="none" anchor="ctr"/>
            <a:lstStyle/>
            <a:p>
              <a:endParaRPr lang="en-US"/>
            </a:p>
          </p:txBody>
        </p:sp>
      </p:grpSp>
      <p:sp>
        <p:nvSpPr>
          <p:cNvPr id="22539" name="Rectangle 18"/>
          <p:cNvSpPr>
            <a:spLocks noChangeArrowheads="1"/>
          </p:cNvSpPr>
          <p:nvPr/>
        </p:nvSpPr>
        <p:spPr bwMode="auto">
          <a:xfrm>
            <a:off x="5826125" y="3025775"/>
            <a:ext cx="577850" cy="515938"/>
          </a:xfrm>
          <a:prstGeom prst="rect">
            <a:avLst/>
          </a:prstGeom>
          <a:noFill/>
          <a:ln w="12700">
            <a:noFill/>
            <a:miter lim="800000"/>
            <a:headEnd/>
            <a:tailEnd/>
          </a:ln>
          <a:effectLst/>
        </p:spPr>
        <p:txBody>
          <a:bodyPr wrap="none" lIns="90488" tIns="44450" rIns="90488" bIns="44450">
            <a:spAutoFit/>
          </a:bodyPr>
          <a:lstStyle/>
          <a:p>
            <a:r>
              <a:rPr lang="en-US" altLang="en-US" sz="2800" b="1">
                <a:solidFill>
                  <a:schemeClr val="tx2"/>
                </a:solidFill>
              </a:rPr>
              <a:t>50</a:t>
            </a:r>
          </a:p>
        </p:txBody>
      </p:sp>
      <p:sp>
        <p:nvSpPr>
          <p:cNvPr id="22540" name="Rectangle 19"/>
          <p:cNvSpPr>
            <a:spLocks noChangeArrowheads="1"/>
          </p:cNvSpPr>
          <p:nvPr/>
        </p:nvSpPr>
        <p:spPr bwMode="auto">
          <a:xfrm>
            <a:off x="2820988" y="1952625"/>
            <a:ext cx="379412" cy="515938"/>
          </a:xfrm>
          <a:prstGeom prst="rect">
            <a:avLst/>
          </a:prstGeom>
          <a:noFill/>
          <a:ln w="12700">
            <a:noFill/>
            <a:miter lim="800000"/>
            <a:headEnd/>
            <a:tailEnd/>
          </a:ln>
          <a:effectLst/>
        </p:spPr>
        <p:txBody>
          <a:bodyPr wrap="none" lIns="90488" tIns="44450" rIns="90488" bIns="44450">
            <a:spAutoFit/>
          </a:bodyPr>
          <a:lstStyle/>
          <a:p>
            <a:r>
              <a:rPr lang="en-US" altLang="en-US" sz="2800" b="1">
                <a:solidFill>
                  <a:schemeClr val="tx2"/>
                </a:solidFill>
              </a:rPr>
              <a:t>0</a:t>
            </a:r>
          </a:p>
        </p:txBody>
      </p:sp>
      <p:sp>
        <p:nvSpPr>
          <p:cNvPr id="22541" name="Rectangle 20"/>
          <p:cNvSpPr>
            <a:spLocks noChangeArrowheads="1"/>
          </p:cNvSpPr>
          <p:nvPr/>
        </p:nvSpPr>
        <p:spPr bwMode="auto">
          <a:xfrm>
            <a:off x="4456113" y="1952625"/>
            <a:ext cx="379412" cy="515938"/>
          </a:xfrm>
          <a:prstGeom prst="rect">
            <a:avLst/>
          </a:prstGeom>
          <a:noFill/>
          <a:ln w="12700">
            <a:noFill/>
            <a:miter lim="800000"/>
            <a:headEnd/>
            <a:tailEnd/>
          </a:ln>
          <a:effectLst/>
        </p:spPr>
        <p:txBody>
          <a:bodyPr wrap="none" lIns="90488" tIns="44450" rIns="90488" bIns="44450">
            <a:spAutoFit/>
          </a:bodyPr>
          <a:lstStyle/>
          <a:p>
            <a:r>
              <a:rPr lang="en-US" altLang="en-US" sz="2800" b="1">
                <a:solidFill>
                  <a:schemeClr val="tx2"/>
                </a:solidFill>
              </a:rPr>
              <a:t>1</a:t>
            </a:r>
          </a:p>
        </p:txBody>
      </p:sp>
      <p:sp>
        <p:nvSpPr>
          <p:cNvPr id="22542" name="Rectangle 21"/>
          <p:cNvSpPr>
            <a:spLocks noChangeArrowheads="1"/>
          </p:cNvSpPr>
          <p:nvPr/>
        </p:nvSpPr>
        <p:spPr bwMode="auto">
          <a:xfrm>
            <a:off x="5921375" y="1952625"/>
            <a:ext cx="379413" cy="515938"/>
          </a:xfrm>
          <a:prstGeom prst="rect">
            <a:avLst/>
          </a:prstGeom>
          <a:noFill/>
          <a:ln w="12700">
            <a:noFill/>
            <a:miter lim="800000"/>
            <a:headEnd/>
            <a:tailEnd/>
          </a:ln>
          <a:effectLst/>
        </p:spPr>
        <p:txBody>
          <a:bodyPr wrap="none" lIns="90488" tIns="44450" rIns="90488" bIns="44450">
            <a:spAutoFit/>
          </a:bodyPr>
          <a:lstStyle/>
          <a:p>
            <a:r>
              <a:rPr lang="en-US" altLang="en-US" sz="2800" b="1">
                <a:solidFill>
                  <a:schemeClr val="tx2"/>
                </a:solidFill>
              </a:rPr>
              <a:t>2</a:t>
            </a:r>
          </a:p>
        </p:txBody>
      </p:sp>
      <p:sp>
        <p:nvSpPr>
          <p:cNvPr id="22543" name="Rectangle 22"/>
          <p:cNvSpPr>
            <a:spLocks noChangeArrowheads="1"/>
          </p:cNvSpPr>
          <p:nvPr/>
        </p:nvSpPr>
        <p:spPr bwMode="auto">
          <a:xfrm>
            <a:off x="7613650" y="1952625"/>
            <a:ext cx="379413" cy="515938"/>
          </a:xfrm>
          <a:prstGeom prst="rect">
            <a:avLst/>
          </a:prstGeom>
          <a:noFill/>
          <a:ln w="12700">
            <a:noFill/>
            <a:miter lim="800000"/>
            <a:headEnd/>
            <a:tailEnd/>
          </a:ln>
          <a:effectLst/>
        </p:spPr>
        <p:txBody>
          <a:bodyPr wrap="none" lIns="90488" tIns="44450" rIns="90488" bIns="44450">
            <a:spAutoFit/>
          </a:bodyPr>
          <a:lstStyle/>
          <a:p>
            <a:r>
              <a:rPr lang="en-US" altLang="en-US" sz="2800" b="1">
                <a:solidFill>
                  <a:schemeClr val="tx2"/>
                </a:solidFill>
              </a:rPr>
              <a:t>3</a:t>
            </a:r>
          </a:p>
        </p:txBody>
      </p:sp>
      <p:sp>
        <p:nvSpPr>
          <p:cNvPr id="22544" name="Rectangle 23"/>
          <p:cNvSpPr>
            <a:spLocks noChangeArrowheads="1"/>
          </p:cNvSpPr>
          <p:nvPr/>
        </p:nvSpPr>
        <p:spPr bwMode="auto">
          <a:xfrm>
            <a:off x="3435350" y="2174875"/>
            <a:ext cx="53975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22545" name="Rectangle 24"/>
          <p:cNvSpPr>
            <a:spLocks noChangeArrowheads="1"/>
          </p:cNvSpPr>
          <p:nvPr/>
        </p:nvSpPr>
        <p:spPr bwMode="auto">
          <a:xfrm>
            <a:off x="2530475" y="3025775"/>
            <a:ext cx="895350" cy="515938"/>
          </a:xfrm>
          <a:prstGeom prst="rect">
            <a:avLst/>
          </a:prstGeom>
          <a:noFill/>
          <a:ln w="12700">
            <a:noFill/>
            <a:miter lim="800000"/>
            <a:headEnd/>
            <a:tailEnd/>
          </a:ln>
          <a:effectLst/>
        </p:spPr>
        <p:txBody>
          <a:bodyPr wrap="none" lIns="90488" tIns="44450" rIns="90488" bIns="44450">
            <a:spAutoFit/>
          </a:bodyPr>
          <a:lstStyle/>
          <a:p>
            <a:r>
              <a:rPr lang="en-US" altLang="en-US" sz="2800" b="1"/>
              <a:t>-100</a:t>
            </a:r>
          </a:p>
        </p:txBody>
      </p:sp>
      <p:sp>
        <p:nvSpPr>
          <p:cNvPr id="22546" name="Rectangle 25"/>
          <p:cNvSpPr>
            <a:spLocks noChangeArrowheads="1"/>
          </p:cNvSpPr>
          <p:nvPr/>
        </p:nvSpPr>
        <p:spPr bwMode="auto">
          <a:xfrm>
            <a:off x="5468938" y="4724400"/>
            <a:ext cx="1676400" cy="381000"/>
          </a:xfrm>
          <a:prstGeom prst="rect">
            <a:avLst/>
          </a:prstGeom>
          <a:solidFill>
            <a:schemeClr val="accent1"/>
          </a:solidFill>
          <a:ln w="12700">
            <a:noFill/>
            <a:miter lim="800000"/>
            <a:headEnd/>
            <a:tailEnd/>
          </a:ln>
          <a:effectLst/>
        </p:spPr>
        <p:txBody>
          <a:bodyPr wrap="none" anchor="ctr"/>
          <a:lstStyle/>
          <a:p>
            <a:pPr eaLnBrk="1" hangingPunct="1"/>
            <a:endParaRPr lang="en-US" altLang="en-US"/>
          </a:p>
        </p:txBody>
      </p:sp>
      <p:sp>
        <p:nvSpPr>
          <p:cNvPr id="22547" name="Rectangle 26"/>
          <p:cNvSpPr>
            <a:spLocks noChangeArrowheads="1"/>
          </p:cNvSpPr>
          <p:nvPr/>
        </p:nvSpPr>
        <p:spPr bwMode="auto">
          <a:xfrm>
            <a:off x="514350" y="3025775"/>
            <a:ext cx="736600" cy="515938"/>
          </a:xfrm>
          <a:prstGeom prst="rect">
            <a:avLst/>
          </a:prstGeom>
          <a:noFill/>
          <a:ln w="12700">
            <a:noFill/>
            <a:miter lim="800000"/>
            <a:headEnd/>
            <a:tailEnd/>
          </a:ln>
          <a:effectLst/>
        </p:spPr>
        <p:txBody>
          <a:bodyPr wrap="none" lIns="90488" tIns="44450" rIns="90488" bIns="44450">
            <a:spAutoFit/>
          </a:bodyPr>
          <a:lstStyle/>
          <a:p>
            <a:r>
              <a:rPr lang="en-US" altLang="en-US" sz="2800" b="1"/>
              <a:t>CF</a:t>
            </a:r>
            <a:r>
              <a:rPr lang="en-US" altLang="en-US" sz="2800" b="1" baseline="-25000"/>
              <a:t>t</a:t>
            </a:r>
          </a:p>
        </p:txBody>
      </p:sp>
      <p:sp>
        <p:nvSpPr>
          <p:cNvPr id="22548" name="Rectangle 27"/>
          <p:cNvSpPr>
            <a:spLocks noChangeArrowheads="1"/>
          </p:cNvSpPr>
          <p:nvPr/>
        </p:nvSpPr>
        <p:spPr bwMode="auto">
          <a:xfrm>
            <a:off x="514350" y="3863975"/>
            <a:ext cx="2100263" cy="515938"/>
          </a:xfrm>
          <a:prstGeom prst="rect">
            <a:avLst/>
          </a:prstGeom>
          <a:noFill/>
          <a:ln w="12700">
            <a:noFill/>
            <a:miter lim="800000"/>
            <a:headEnd/>
            <a:tailEnd/>
          </a:ln>
          <a:effectLst/>
        </p:spPr>
        <p:txBody>
          <a:bodyPr wrap="none" lIns="90488" tIns="44450" rIns="90488" bIns="44450">
            <a:spAutoFit/>
          </a:bodyPr>
          <a:lstStyle/>
          <a:p>
            <a:r>
              <a:rPr lang="en-US" altLang="en-US" sz="2800" b="1"/>
              <a:t>Cumulative</a:t>
            </a:r>
          </a:p>
        </p:txBody>
      </p:sp>
      <p:sp>
        <p:nvSpPr>
          <p:cNvPr id="22549" name="Rectangle 28"/>
          <p:cNvSpPr>
            <a:spLocks noChangeArrowheads="1"/>
          </p:cNvSpPr>
          <p:nvPr/>
        </p:nvSpPr>
        <p:spPr bwMode="auto">
          <a:xfrm>
            <a:off x="2530475" y="3863975"/>
            <a:ext cx="895350" cy="515938"/>
          </a:xfrm>
          <a:prstGeom prst="rect">
            <a:avLst/>
          </a:prstGeom>
          <a:noFill/>
          <a:ln w="12700">
            <a:noFill/>
            <a:miter lim="800000"/>
            <a:headEnd/>
            <a:tailEnd/>
          </a:ln>
          <a:effectLst/>
        </p:spPr>
        <p:txBody>
          <a:bodyPr wrap="none" lIns="90488" tIns="44450" rIns="90488" bIns="44450">
            <a:spAutoFit/>
          </a:bodyPr>
          <a:lstStyle/>
          <a:p>
            <a:r>
              <a:rPr lang="en-US" altLang="en-US" sz="2800" b="1"/>
              <a:t>-100</a:t>
            </a:r>
          </a:p>
        </p:txBody>
      </p:sp>
      <p:sp>
        <p:nvSpPr>
          <p:cNvPr id="22550" name="Rectangle 29"/>
          <p:cNvSpPr>
            <a:spLocks noChangeArrowheads="1"/>
          </p:cNvSpPr>
          <p:nvPr/>
        </p:nvSpPr>
        <p:spPr bwMode="auto">
          <a:xfrm>
            <a:off x="4294188" y="3863975"/>
            <a:ext cx="696912" cy="515938"/>
          </a:xfrm>
          <a:prstGeom prst="rect">
            <a:avLst/>
          </a:prstGeom>
          <a:noFill/>
          <a:ln w="12700">
            <a:noFill/>
            <a:miter lim="800000"/>
            <a:headEnd/>
            <a:tailEnd/>
          </a:ln>
          <a:effectLst/>
        </p:spPr>
        <p:txBody>
          <a:bodyPr wrap="none" lIns="90488" tIns="44450" rIns="90488" bIns="44450">
            <a:spAutoFit/>
          </a:bodyPr>
          <a:lstStyle/>
          <a:p>
            <a:r>
              <a:rPr lang="en-US" altLang="en-US" sz="2800" b="1"/>
              <a:t>-30</a:t>
            </a:r>
          </a:p>
        </p:txBody>
      </p:sp>
      <p:sp>
        <p:nvSpPr>
          <p:cNvPr id="22551" name="Rectangle 30"/>
          <p:cNvSpPr>
            <a:spLocks noChangeArrowheads="1"/>
          </p:cNvSpPr>
          <p:nvPr/>
        </p:nvSpPr>
        <p:spPr bwMode="auto">
          <a:xfrm>
            <a:off x="5826125" y="3863975"/>
            <a:ext cx="577850" cy="515938"/>
          </a:xfrm>
          <a:prstGeom prst="rect">
            <a:avLst/>
          </a:prstGeom>
          <a:noFill/>
          <a:ln w="12700">
            <a:noFill/>
            <a:miter lim="800000"/>
            <a:headEnd/>
            <a:tailEnd/>
          </a:ln>
          <a:effectLst/>
        </p:spPr>
        <p:txBody>
          <a:bodyPr wrap="none" lIns="90488" tIns="44450" rIns="90488" bIns="44450">
            <a:spAutoFit/>
          </a:bodyPr>
          <a:lstStyle/>
          <a:p>
            <a:r>
              <a:rPr lang="en-US" altLang="en-US" sz="2800" b="1"/>
              <a:t>20</a:t>
            </a:r>
          </a:p>
        </p:txBody>
      </p:sp>
      <p:sp>
        <p:nvSpPr>
          <p:cNvPr id="22552" name="Rectangle 31"/>
          <p:cNvSpPr>
            <a:spLocks noChangeArrowheads="1"/>
          </p:cNvSpPr>
          <p:nvPr/>
        </p:nvSpPr>
        <p:spPr bwMode="auto">
          <a:xfrm>
            <a:off x="7519988" y="3863975"/>
            <a:ext cx="577850" cy="515938"/>
          </a:xfrm>
          <a:prstGeom prst="rect">
            <a:avLst/>
          </a:prstGeom>
          <a:noFill/>
          <a:ln w="12700">
            <a:noFill/>
            <a:miter lim="800000"/>
            <a:headEnd/>
            <a:tailEnd/>
          </a:ln>
          <a:effectLst/>
        </p:spPr>
        <p:txBody>
          <a:bodyPr wrap="none" lIns="90488" tIns="44450" rIns="90488" bIns="44450">
            <a:spAutoFit/>
          </a:bodyPr>
          <a:lstStyle/>
          <a:p>
            <a:r>
              <a:rPr lang="en-US" altLang="en-US" sz="2800" b="1"/>
              <a:t>40</a:t>
            </a:r>
          </a:p>
        </p:txBody>
      </p:sp>
      <p:sp>
        <p:nvSpPr>
          <p:cNvPr id="22553" name="Rectangle 32"/>
          <p:cNvSpPr>
            <a:spLocks noChangeArrowheads="1"/>
          </p:cNvSpPr>
          <p:nvPr/>
        </p:nvSpPr>
        <p:spPr bwMode="auto">
          <a:xfrm>
            <a:off x="514350" y="4657725"/>
            <a:ext cx="1787525" cy="515938"/>
          </a:xfrm>
          <a:prstGeom prst="rect">
            <a:avLst/>
          </a:prstGeom>
          <a:noFill/>
          <a:ln w="12700">
            <a:noFill/>
            <a:miter lim="800000"/>
            <a:headEnd/>
            <a:tailEnd/>
          </a:ln>
          <a:effectLst/>
        </p:spPr>
        <p:txBody>
          <a:bodyPr wrap="none" lIns="90488" tIns="44450" rIns="90488" bIns="44450">
            <a:spAutoFit/>
          </a:bodyPr>
          <a:lstStyle/>
          <a:p>
            <a:r>
              <a:rPr lang="en-US" altLang="en-US" sz="2800" b="1"/>
              <a:t>Payback</a:t>
            </a:r>
            <a:r>
              <a:rPr lang="en-US" altLang="en-US" sz="2800" b="1" baseline="-25000"/>
              <a:t>S</a:t>
            </a:r>
          </a:p>
        </p:txBody>
      </p:sp>
      <p:sp>
        <p:nvSpPr>
          <p:cNvPr id="22554" name="Rectangle 33"/>
          <p:cNvSpPr>
            <a:spLocks noChangeArrowheads="1"/>
          </p:cNvSpPr>
          <p:nvPr/>
        </p:nvSpPr>
        <p:spPr bwMode="auto">
          <a:xfrm>
            <a:off x="3033713" y="4657725"/>
            <a:ext cx="4137025" cy="515938"/>
          </a:xfrm>
          <a:prstGeom prst="rect">
            <a:avLst/>
          </a:prstGeom>
          <a:noFill/>
          <a:ln w="12700">
            <a:noFill/>
            <a:miter lim="800000"/>
            <a:headEnd/>
            <a:tailEnd/>
          </a:ln>
          <a:effectLst/>
        </p:spPr>
        <p:txBody>
          <a:bodyPr wrap="none" lIns="90488" tIns="44450" rIns="90488" bIns="44450">
            <a:spAutoFit/>
          </a:bodyPr>
          <a:lstStyle/>
          <a:p>
            <a:r>
              <a:rPr lang="en-US" altLang="en-US" sz="2800" b="1"/>
              <a:t>1  +  30/50	 =   1.6 years</a:t>
            </a:r>
          </a:p>
        </p:txBody>
      </p:sp>
      <p:sp>
        <p:nvSpPr>
          <p:cNvPr id="22555" name="Rectangle 34"/>
          <p:cNvSpPr>
            <a:spLocks noChangeArrowheads="1"/>
          </p:cNvSpPr>
          <p:nvPr/>
        </p:nvSpPr>
        <p:spPr bwMode="auto">
          <a:xfrm>
            <a:off x="4968875" y="3025775"/>
            <a:ext cx="776288" cy="515938"/>
          </a:xfrm>
          <a:prstGeom prst="rect">
            <a:avLst/>
          </a:prstGeom>
          <a:noFill/>
          <a:ln w="12700">
            <a:noFill/>
            <a:miter lim="800000"/>
            <a:headEnd/>
            <a:tailEnd/>
          </a:ln>
          <a:effectLst/>
        </p:spPr>
        <p:txBody>
          <a:bodyPr wrap="none" lIns="90488" tIns="44450" rIns="90488" bIns="44450">
            <a:spAutoFit/>
          </a:bodyPr>
          <a:lstStyle/>
          <a:p>
            <a:r>
              <a:rPr lang="en-US" altLang="en-US" sz="2800" b="1"/>
              <a:t>100</a:t>
            </a:r>
          </a:p>
        </p:txBody>
      </p:sp>
      <p:sp>
        <p:nvSpPr>
          <p:cNvPr id="22556" name="Rectangle 35"/>
          <p:cNvSpPr>
            <a:spLocks noChangeArrowheads="1"/>
          </p:cNvSpPr>
          <p:nvPr/>
        </p:nvSpPr>
        <p:spPr bwMode="auto">
          <a:xfrm>
            <a:off x="5364163" y="3863975"/>
            <a:ext cx="379412" cy="515938"/>
          </a:xfrm>
          <a:prstGeom prst="rect">
            <a:avLst/>
          </a:prstGeom>
          <a:noFill/>
          <a:ln w="12700">
            <a:noFill/>
            <a:miter lim="800000"/>
            <a:headEnd/>
            <a:tailEnd/>
          </a:ln>
          <a:effectLst/>
        </p:spPr>
        <p:txBody>
          <a:bodyPr wrap="none" lIns="90488" tIns="44450" rIns="90488" bIns="44450">
            <a:spAutoFit/>
          </a:bodyPr>
          <a:lstStyle/>
          <a:p>
            <a:r>
              <a:rPr lang="en-US" altLang="en-US" sz="2800" b="1"/>
              <a:t>0</a:t>
            </a:r>
          </a:p>
        </p:txBody>
      </p:sp>
      <p:sp>
        <p:nvSpPr>
          <p:cNvPr id="22557" name="Line 36"/>
          <p:cNvSpPr>
            <a:spLocks noChangeShapeType="1"/>
          </p:cNvSpPr>
          <p:nvPr/>
        </p:nvSpPr>
        <p:spPr bwMode="auto">
          <a:xfrm>
            <a:off x="5410200" y="2527300"/>
            <a:ext cx="0" cy="279400"/>
          </a:xfrm>
          <a:prstGeom prst="line">
            <a:avLst/>
          </a:prstGeom>
          <a:noFill/>
          <a:ln w="25400">
            <a:solidFill>
              <a:schemeClr val="tx1"/>
            </a:solidFill>
            <a:round/>
            <a:headEnd/>
            <a:tailEnd/>
          </a:ln>
          <a:effectLst/>
        </p:spPr>
        <p:txBody>
          <a:bodyPr wrap="none" anchor="ctr"/>
          <a:lstStyle/>
          <a:p>
            <a:endParaRPr lang="en-US"/>
          </a:p>
        </p:txBody>
      </p:sp>
      <p:sp>
        <p:nvSpPr>
          <p:cNvPr id="22558" name="Rectangle 37"/>
          <p:cNvSpPr>
            <a:spLocks noChangeArrowheads="1"/>
          </p:cNvSpPr>
          <p:nvPr/>
        </p:nvSpPr>
        <p:spPr bwMode="auto">
          <a:xfrm>
            <a:off x="5045075" y="1922463"/>
            <a:ext cx="744538" cy="576262"/>
          </a:xfrm>
          <a:prstGeom prst="rect">
            <a:avLst/>
          </a:prstGeom>
          <a:noFill/>
          <a:ln w="12700">
            <a:noFill/>
            <a:miter lim="800000"/>
            <a:headEnd/>
            <a:tailEnd/>
          </a:ln>
          <a:effectLst/>
        </p:spPr>
        <p:txBody>
          <a:bodyPr wrap="none" lIns="90488" tIns="44450" rIns="90488" bIns="44450">
            <a:spAutoFit/>
          </a:bodyPr>
          <a:lstStyle/>
          <a:p>
            <a:r>
              <a:rPr lang="en-US" altLang="en-US" sz="3200" b="1"/>
              <a:t>1.6</a:t>
            </a:r>
          </a:p>
        </p:txBody>
      </p:sp>
      <p:sp>
        <p:nvSpPr>
          <p:cNvPr id="22559" name="Line 38"/>
          <p:cNvSpPr>
            <a:spLocks noChangeShapeType="1"/>
          </p:cNvSpPr>
          <p:nvPr/>
        </p:nvSpPr>
        <p:spPr bwMode="auto">
          <a:xfrm>
            <a:off x="4629150" y="3441700"/>
            <a:ext cx="14288" cy="349250"/>
          </a:xfrm>
          <a:prstGeom prst="line">
            <a:avLst/>
          </a:prstGeom>
          <a:noFill/>
          <a:ln w="25400">
            <a:solidFill>
              <a:schemeClr val="tx1"/>
            </a:solidFill>
            <a:prstDash val="dash"/>
            <a:round/>
            <a:headEnd/>
            <a:tailEnd/>
          </a:ln>
          <a:effectLst/>
        </p:spPr>
        <p:txBody>
          <a:bodyPr wrap="none" anchor="ctr"/>
          <a:lstStyle/>
          <a:p>
            <a:endParaRPr lang="en-US"/>
          </a:p>
        </p:txBody>
      </p:sp>
      <p:sp>
        <p:nvSpPr>
          <p:cNvPr id="22560" name="Line 39"/>
          <p:cNvSpPr>
            <a:spLocks noChangeShapeType="1"/>
          </p:cNvSpPr>
          <p:nvPr/>
        </p:nvSpPr>
        <p:spPr bwMode="auto">
          <a:xfrm>
            <a:off x="4635500" y="4359275"/>
            <a:ext cx="0" cy="234950"/>
          </a:xfrm>
          <a:prstGeom prst="line">
            <a:avLst/>
          </a:prstGeom>
          <a:noFill/>
          <a:ln w="25400">
            <a:solidFill>
              <a:schemeClr val="tx1"/>
            </a:solidFill>
            <a:prstDash val="dash"/>
            <a:round/>
            <a:headEnd/>
            <a:tailEnd/>
          </a:ln>
          <a:effectLst/>
        </p:spPr>
        <p:txBody>
          <a:bodyPr wrap="none" anchor="ctr"/>
          <a:lstStyle/>
          <a:p>
            <a:endParaRPr lang="en-US"/>
          </a:p>
        </p:txBody>
      </p:sp>
      <p:sp>
        <p:nvSpPr>
          <p:cNvPr id="22561" name="Rectangle 40"/>
          <p:cNvSpPr>
            <a:spLocks noChangeArrowheads="1"/>
          </p:cNvSpPr>
          <p:nvPr/>
        </p:nvSpPr>
        <p:spPr bwMode="auto">
          <a:xfrm>
            <a:off x="2576513" y="4657725"/>
            <a:ext cx="388937" cy="515938"/>
          </a:xfrm>
          <a:prstGeom prst="rect">
            <a:avLst/>
          </a:prstGeom>
          <a:noFill/>
          <a:ln w="12700">
            <a:noFill/>
            <a:miter lim="800000"/>
            <a:headEnd/>
            <a:tailEnd/>
          </a:ln>
          <a:effectLst/>
        </p:spPr>
        <p:txBody>
          <a:bodyPr wrap="none" lIns="90488" tIns="44450" rIns="90488" bIns="44450">
            <a:spAutoFit/>
          </a:bodyPr>
          <a:lstStyle/>
          <a:p>
            <a:r>
              <a:rPr lang="en-US" altLang="en-US" sz="2800" b="1"/>
              <a:t>=</a:t>
            </a: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ChangeArrowheads="1"/>
          </p:cNvSpPr>
          <p:nvPr>
            <p:ph type="title"/>
          </p:nvPr>
        </p:nvSpPr>
        <p:spPr/>
        <p:txBody>
          <a:bodyPr/>
          <a:lstStyle/>
          <a:p>
            <a:pPr eaLnBrk="1" hangingPunct="1"/>
            <a:r>
              <a:rPr lang="en-US" altLang="en-US" smtClean="0"/>
              <a:t>Multiple Choice Question - 4</a:t>
            </a:r>
          </a:p>
        </p:txBody>
      </p:sp>
      <p:sp>
        <p:nvSpPr>
          <p:cNvPr id="102402" name="Rectangle 3"/>
          <p:cNvSpPr>
            <a:spLocks noGrp="1" noChangeArrowheads="1"/>
          </p:cNvSpPr>
          <p:nvPr>
            <p:ph type="body" idx="1"/>
          </p:nvPr>
        </p:nvSpPr>
        <p:spPr/>
        <p:txBody>
          <a:bodyPr/>
          <a:lstStyle/>
          <a:p>
            <a:pPr marL="609600" indent="-609600" eaLnBrk="1" hangingPunct="1">
              <a:lnSpc>
                <a:spcPct val="80000"/>
              </a:lnSpc>
              <a:buFont typeface="Wingdings" pitchFamily="2" charset="2"/>
              <a:buNone/>
            </a:pPr>
            <a:r>
              <a:rPr lang="en-US" altLang="en-US" sz="1700" smtClean="0"/>
              <a:t>Ans. (a)</a:t>
            </a:r>
          </a:p>
          <a:p>
            <a:pPr marL="609600" indent="-609600" eaLnBrk="1" hangingPunct="1">
              <a:lnSpc>
                <a:spcPct val="80000"/>
              </a:lnSpc>
              <a:buFont typeface="Wingdings" pitchFamily="2" charset="2"/>
              <a:buNone/>
            </a:pPr>
            <a:r>
              <a:rPr lang="en-US" altLang="en-US" sz="1700" smtClean="0"/>
              <a:t>Solution:  The present values of the cash flows are as follows: -</a:t>
            </a:r>
            <a:endParaRPr lang="en-US" altLang="en-US" sz="1700" u="sng" smtClean="0"/>
          </a:p>
          <a:p>
            <a:pPr marL="609600" indent="-609600" eaLnBrk="1" hangingPunct="1">
              <a:lnSpc>
                <a:spcPct val="80000"/>
              </a:lnSpc>
              <a:buFont typeface="Wingdings" pitchFamily="2" charset="2"/>
              <a:buNone/>
            </a:pPr>
            <a:r>
              <a:rPr lang="en-US" altLang="en-US" sz="1700" u="sng" smtClean="0"/>
              <a:t>Year</a:t>
            </a:r>
            <a:r>
              <a:rPr lang="en-US" altLang="en-US" sz="1700" smtClean="0"/>
              <a:t>		</a:t>
            </a:r>
            <a:r>
              <a:rPr lang="en-US" altLang="en-US" sz="1700" u="sng" smtClean="0"/>
              <a:t>Cash flow</a:t>
            </a:r>
            <a:r>
              <a:rPr lang="en-US" altLang="en-US" sz="1700" smtClean="0"/>
              <a:t>		</a:t>
            </a:r>
            <a:r>
              <a:rPr lang="en-US" altLang="en-US" sz="1700" u="sng" smtClean="0"/>
              <a:t>PV of cash flow</a:t>
            </a:r>
            <a:endParaRPr lang="en-US" altLang="en-US" sz="1700" smtClean="0"/>
          </a:p>
          <a:p>
            <a:pPr marL="609600" indent="-609600" eaLnBrk="1" hangingPunct="1">
              <a:lnSpc>
                <a:spcPct val="80000"/>
              </a:lnSpc>
              <a:buFont typeface="Wingdings" pitchFamily="2" charset="2"/>
              <a:buNone/>
            </a:pPr>
            <a:r>
              <a:rPr lang="en-US" altLang="en-US" sz="1700" smtClean="0"/>
              <a:t>0	       -	Rs.2, 000, 000	       -	Rs.2, 000, 000</a:t>
            </a:r>
          </a:p>
          <a:p>
            <a:pPr marL="609600" indent="-609600" eaLnBrk="1" hangingPunct="1">
              <a:lnSpc>
                <a:spcPct val="80000"/>
              </a:lnSpc>
              <a:buFont typeface="Wingdings" pitchFamily="2" charset="2"/>
              <a:buNone/>
            </a:pPr>
            <a:r>
              <a:rPr lang="en-US" altLang="en-US" sz="1700" smtClean="0"/>
              <a:t>1		Rs.200, 000		Rs.181, 818</a:t>
            </a:r>
          </a:p>
          <a:p>
            <a:pPr marL="609600" indent="-609600" eaLnBrk="1" hangingPunct="1">
              <a:lnSpc>
                <a:spcPct val="80000"/>
              </a:lnSpc>
              <a:buFont typeface="Wingdings" pitchFamily="2" charset="2"/>
              <a:buNone/>
            </a:pPr>
            <a:r>
              <a:rPr lang="en-US" altLang="en-US" sz="1700" smtClean="0"/>
              <a:t>2		Rs.300, 000		Rs.247, 934</a:t>
            </a:r>
          </a:p>
          <a:p>
            <a:pPr marL="609600" indent="-609600" eaLnBrk="1" hangingPunct="1">
              <a:lnSpc>
                <a:spcPct val="80000"/>
              </a:lnSpc>
              <a:buFont typeface="Wingdings" pitchFamily="2" charset="2"/>
              <a:buNone/>
            </a:pPr>
            <a:r>
              <a:rPr lang="en-US" altLang="en-US" sz="1700" smtClean="0"/>
              <a:t>3		Rs.500, 000		Rs.375, 657</a:t>
            </a:r>
          </a:p>
          <a:p>
            <a:pPr marL="609600" indent="-609600" eaLnBrk="1" hangingPunct="1">
              <a:lnSpc>
                <a:spcPct val="80000"/>
              </a:lnSpc>
              <a:buFont typeface="Wingdings" pitchFamily="2" charset="2"/>
              <a:buNone/>
            </a:pPr>
            <a:r>
              <a:rPr lang="en-US" altLang="en-US" sz="1700" smtClean="0"/>
              <a:t>4		Rs.500, 000		Rs.341, 507</a:t>
            </a:r>
          </a:p>
          <a:p>
            <a:pPr marL="609600" indent="-609600" eaLnBrk="1" hangingPunct="1">
              <a:lnSpc>
                <a:spcPct val="80000"/>
              </a:lnSpc>
              <a:buFont typeface="Wingdings" pitchFamily="2" charset="2"/>
              <a:buNone/>
            </a:pPr>
            <a:r>
              <a:rPr lang="en-US" altLang="en-US" sz="1700" smtClean="0"/>
              <a:t>5		Rs.500, 00		Rs.310, 461</a:t>
            </a:r>
          </a:p>
          <a:p>
            <a:pPr marL="609600" indent="-609600" eaLnBrk="1" hangingPunct="1">
              <a:lnSpc>
                <a:spcPct val="80000"/>
              </a:lnSpc>
              <a:buFont typeface="Wingdings" pitchFamily="2" charset="2"/>
              <a:buNone/>
            </a:pPr>
            <a:r>
              <a:rPr lang="en-US" altLang="en-US" sz="1700" smtClean="0"/>
              <a:t>6		Rs.500, 000		Rs.282, 237</a:t>
            </a:r>
          </a:p>
          <a:p>
            <a:pPr marL="609600" indent="-609600" eaLnBrk="1" hangingPunct="1">
              <a:lnSpc>
                <a:spcPct val="80000"/>
              </a:lnSpc>
              <a:buFont typeface="Wingdings" pitchFamily="2" charset="2"/>
              <a:buNone/>
            </a:pPr>
            <a:r>
              <a:rPr lang="en-US" altLang="en-US" sz="1700" smtClean="0"/>
              <a:t>7		Rs.500, 000		Rs.256, 579</a:t>
            </a:r>
          </a:p>
          <a:p>
            <a:pPr marL="609600" indent="-609600" eaLnBrk="1" hangingPunct="1">
              <a:lnSpc>
                <a:spcPct val="80000"/>
              </a:lnSpc>
              <a:buFont typeface="Wingdings" pitchFamily="2" charset="2"/>
              <a:buNone/>
            </a:pPr>
            <a:r>
              <a:rPr lang="en-US" altLang="en-US" sz="1700" smtClean="0"/>
              <a:t>8		Rs.500, 000		Rs.233, 254</a:t>
            </a:r>
          </a:p>
          <a:p>
            <a:pPr marL="609600" indent="-609600" eaLnBrk="1" hangingPunct="1">
              <a:lnSpc>
                <a:spcPct val="80000"/>
              </a:lnSpc>
              <a:buFont typeface="Wingdings" pitchFamily="2" charset="2"/>
              <a:buNone/>
            </a:pPr>
            <a:r>
              <a:rPr lang="en-US" altLang="en-US" sz="1700" smtClean="0"/>
              <a:t>9		Rs.500, 000		Rs.212, 049</a:t>
            </a:r>
          </a:p>
          <a:p>
            <a:pPr marL="609600" indent="-609600" eaLnBrk="1" hangingPunct="1">
              <a:lnSpc>
                <a:spcPct val="80000"/>
              </a:lnSpc>
              <a:buFont typeface="Wingdings" pitchFamily="2" charset="2"/>
              <a:buNone/>
            </a:pPr>
            <a:r>
              <a:rPr lang="en-US" altLang="en-US" sz="1700" smtClean="0"/>
              <a:t>10		Rs.500, 000		Rs.192, 772</a:t>
            </a:r>
          </a:p>
          <a:p>
            <a:pPr marL="609600" indent="-609600" eaLnBrk="1" hangingPunct="1">
              <a:lnSpc>
                <a:spcPct val="80000"/>
              </a:lnSpc>
              <a:buFont typeface="Wingdings" pitchFamily="2" charset="2"/>
              <a:buNone/>
            </a:pPr>
            <a:r>
              <a:rPr lang="en-US" altLang="en-US" sz="1700" smtClean="0"/>
              <a:t>					_________</a:t>
            </a:r>
          </a:p>
          <a:p>
            <a:pPr marL="609600" indent="-609600" eaLnBrk="1" hangingPunct="1">
              <a:lnSpc>
                <a:spcPct val="80000"/>
              </a:lnSpc>
              <a:buFont typeface="Wingdings" pitchFamily="2" charset="2"/>
              <a:buNone/>
            </a:pPr>
            <a:r>
              <a:rPr lang="en-US" altLang="en-US" sz="1700" smtClean="0"/>
              <a:t>		NPV			</a:t>
            </a:r>
            <a:r>
              <a:rPr lang="en-US" altLang="en-US" sz="1700" u="sng" smtClean="0"/>
              <a:t>Rs.634,268</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ChangeArrowheads="1"/>
          </p:cNvSpPr>
          <p:nvPr>
            <p:ph type="title"/>
          </p:nvPr>
        </p:nvSpPr>
        <p:spPr/>
        <p:txBody>
          <a:bodyPr/>
          <a:lstStyle/>
          <a:p>
            <a:pPr eaLnBrk="1" hangingPunct="1"/>
            <a:r>
              <a:rPr lang="en-US" altLang="en-US" smtClean="0"/>
              <a:t>Multiple Choice Question - 5</a:t>
            </a:r>
          </a:p>
        </p:txBody>
      </p:sp>
      <p:sp>
        <p:nvSpPr>
          <p:cNvPr id="103426" name="Rectangle 3"/>
          <p:cNvSpPr>
            <a:spLocks noGrp="1" noChangeArrowheads="1"/>
          </p:cNvSpPr>
          <p:nvPr>
            <p:ph type="body" idx="1"/>
          </p:nvPr>
        </p:nvSpPr>
        <p:spPr/>
        <p:txBody>
          <a:bodyPr/>
          <a:lstStyle/>
          <a:p>
            <a:pPr marL="609600" indent="-609600" eaLnBrk="1" hangingPunct="1">
              <a:buFont typeface="Wingdings" pitchFamily="2" charset="2"/>
              <a:buNone/>
            </a:pPr>
            <a:r>
              <a:rPr lang="en-US" altLang="en-US" sz="2600" smtClean="0"/>
              <a:t>A machine has an NPV of Rs.15 million for</a:t>
            </a:r>
          </a:p>
          <a:p>
            <a:pPr marL="609600" indent="-609600" eaLnBrk="1" hangingPunct="1">
              <a:buFont typeface="Wingdings" pitchFamily="2" charset="2"/>
              <a:buNone/>
            </a:pPr>
            <a:r>
              <a:rPr lang="en-US" altLang="en-US" sz="2600" smtClean="0"/>
              <a:t>one 4-year replacement cycle. The cost of</a:t>
            </a:r>
          </a:p>
          <a:p>
            <a:pPr marL="609600" indent="-609600" eaLnBrk="1" hangingPunct="1">
              <a:buFont typeface="Wingdings" pitchFamily="2" charset="2"/>
              <a:buNone/>
            </a:pPr>
            <a:r>
              <a:rPr lang="en-US" altLang="en-US" sz="2600" smtClean="0"/>
              <a:t>capital for this machine is 10 percent. The</a:t>
            </a:r>
          </a:p>
          <a:p>
            <a:pPr marL="609600" indent="-609600" eaLnBrk="1" hangingPunct="1">
              <a:buFont typeface="Wingdings" pitchFamily="2" charset="2"/>
              <a:buNone/>
            </a:pPr>
            <a:r>
              <a:rPr lang="en-US" altLang="en-US" sz="2600" smtClean="0"/>
              <a:t>equivalent annuity for the NPV of this machine is </a:t>
            </a:r>
          </a:p>
          <a:p>
            <a:pPr marL="609600" indent="-609600" eaLnBrk="1" hangingPunct="1">
              <a:buFont typeface="Wingdings" pitchFamily="2" charset="2"/>
              <a:buNone/>
            </a:pPr>
            <a:r>
              <a:rPr lang="en-US" altLang="en-US" sz="2600" smtClean="0"/>
              <a:t>a) Rs.3.75 million</a:t>
            </a:r>
          </a:p>
          <a:p>
            <a:pPr marL="609600" indent="-609600" eaLnBrk="1" hangingPunct="1">
              <a:buFont typeface="Wingdings" pitchFamily="2" charset="2"/>
              <a:buNone/>
            </a:pPr>
            <a:r>
              <a:rPr lang="en-US" altLang="en-US" sz="2600" smtClean="0"/>
              <a:t>b) Rs.1.50 million</a:t>
            </a:r>
          </a:p>
          <a:p>
            <a:pPr marL="609600" indent="-609600" eaLnBrk="1" hangingPunct="1">
              <a:buFont typeface="Wingdings" pitchFamily="2" charset="2"/>
              <a:buNone/>
            </a:pPr>
            <a:r>
              <a:rPr lang="en-US" altLang="en-US" sz="2600" smtClean="0"/>
              <a:t>c) Rs.4.73 million</a:t>
            </a:r>
          </a:p>
          <a:p>
            <a:pPr marL="609600" indent="-609600" eaLnBrk="1" hangingPunct="1">
              <a:buFont typeface="Wingdings" pitchFamily="2" charset="2"/>
              <a:buNone/>
            </a:pPr>
            <a:r>
              <a:rPr lang="en-US" altLang="en-US" sz="2600" smtClean="0"/>
              <a:t>d) None of the above</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ChangeArrowheads="1"/>
          </p:cNvSpPr>
          <p:nvPr>
            <p:ph type="title"/>
          </p:nvPr>
        </p:nvSpPr>
        <p:spPr/>
        <p:txBody>
          <a:bodyPr/>
          <a:lstStyle/>
          <a:p>
            <a:pPr eaLnBrk="1" hangingPunct="1"/>
            <a:r>
              <a:rPr lang="en-US" altLang="en-US" smtClean="0"/>
              <a:t>Multiple Choice Question - 5</a:t>
            </a:r>
          </a:p>
        </p:txBody>
      </p:sp>
      <p:sp>
        <p:nvSpPr>
          <p:cNvPr id="104450" name="Rectangle 3"/>
          <p:cNvSpPr>
            <a:spLocks noGrp="1" noChangeArrowheads="1"/>
          </p:cNvSpPr>
          <p:nvPr>
            <p:ph type="body" idx="1"/>
          </p:nvPr>
        </p:nvSpPr>
        <p:spPr/>
        <p:txBody>
          <a:bodyPr/>
          <a:lstStyle/>
          <a:p>
            <a:pPr marL="609600" indent="-609600" eaLnBrk="1" hangingPunct="1">
              <a:buFont typeface="Wingdings" pitchFamily="2" charset="2"/>
              <a:buNone/>
            </a:pPr>
            <a:r>
              <a:rPr lang="en-US" altLang="en-US" smtClean="0"/>
              <a:t>Ans. (c)</a:t>
            </a:r>
          </a:p>
          <a:p>
            <a:pPr marL="609600" indent="-609600" eaLnBrk="1" hangingPunct="1">
              <a:buFont typeface="Wingdings" pitchFamily="2" charset="2"/>
              <a:buNone/>
            </a:pPr>
            <a:r>
              <a:rPr lang="en-US" altLang="en-US" smtClean="0"/>
              <a:t>Solution:</a:t>
            </a:r>
          </a:p>
          <a:p>
            <a:pPr marL="609600" indent="-609600" eaLnBrk="1" hangingPunct="1">
              <a:buFont typeface="Wingdings" pitchFamily="2" charset="2"/>
              <a:buNone/>
            </a:pPr>
            <a:r>
              <a:rPr lang="en-US" altLang="en-US" smtClean="0"/>
              <a:t>Let the annuity  = A</a:t>
            </a:r>
          </a:p>
          <a:p>
            <a:pPr marL="609600" indent="-609600" eaLnBrk="1" hangingPunct="1">
              <a:buFont typeface="Wingdings" pitchFamily="2" charset="2"/>
              <a:buNone/>
            </a:pPr>
            <a:r>
              <a:rPr lang="en-US" altLang="en-US" smtClean="0"/>
              <a:t>Then, Rs. 15 million </a:t>
            </a:r>
          </a:p>
          <a:p>
            <a:pPr marL="609600" indent="-609600" eaLnBrk="1" hangingPunct="1">
              <a:buFont typeface="Wingdings" pitchFamily="2" charset="2"/>
              <a:buNone/>
            </a:pPr>
            <a:r>
              <a:rPr lang="en-US" altLang="en-US" smtClean="0"/>
              <a:t>=A/1.10 + A/1.10^2 + A/1.10^3 + A/1.10^4</a:t>
            </a:r>
          </a:p>
          <a:p>
            <a:pPr marL="609600" indent="-609600" eaLnBrk="1" hangingPunct="1">
              <a:buFont typeface="Wingdings" pitchFamily="2" charset="2"/>
              <a:buNone/>
            </a:pPr>
            <a:r>
              <a:rPr lang="en-US" altLang="en-US" smtClean="0"/>
              <a:t>or, A = Rs.4.73 million</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ChangeArrowheads="1"/>
          </p:cNvSpPr>
          <p:nvPr>
            <p:ph type="title"/>
          </p:nvPr>
        </p:nvSpPr>
        <p:spPr/>
        <p:txBody>
          <a:bodyPr/>
          <a:lstStyle/>
          <a:p>
            <a:pPr eaLnBrk="1" hangingPunct="1"/>
            <a:r>
              <a:rPr lang="en-US" altLang="en-US" smtClean="0"/>
              <a:t>Multiple Choice Question - 6</a:t>
            </a:r>
          </a:p>
        </p:txBody>
      </p:sp>
      <p:sp>
        <p:nvSpPr>
          <p:cNvPr id="105474" name="Rectangle 3"/>
          <p:cNvSpPr>
            <a:spLocks noGrp="1" noChangeArrowheads="1"/>
          </p:cNvSpPr>
          <p:nvPr>
            <p:ph type="body" idx="1"/>
          </p:nvPr>
        </p:nvSpPr>
        <p:spPr/>
        <p:txBody>
          <a:bodyPr/>
          <a:lstStyle/>
          <a:p>
            <a:pPr marL="609600" indent="-609600" eaLnBrk="1" hangingPunct="1">
              <a:lnSpc>
                <a:spcPct val="90000"/>
              </a:lnSpc>
              <a:buFont typeface="Wingdings" pitchFamily="2" charset="2"/>
              <a:buNone/>
            </a:pPr>
            <a:r>
              <a:rPr lang="en-US" altLang="en-US" sz="2600" smtClean="0"/>
              <a:t>A company is considering a capital investment </a:t>
            </a:r>
          </a:p>
          <a:p>
            <a:pPr marL="609600" indent="-609600" eaLnBrk="1" hangingPunct="1">
              <a:lnSpc>
                <a:spcPct val="90000"/>
              </a:lnSpc>
              <a:buFont typeface="Wingdings" pitchFamily="2" charset="2"/>
              <a:buNone/>
            </a:pPr>
            <a:r>
              <a:rPr lang="en-US" altLang="en-US" sz="2600" smtClean="0"/>
              <a:t>project that has the following expected cash flows. </a:t>
            </a:r>
          </a:p>
          <a:p>
            <a:pPr marL="609600" indent="-609600" eaLnBrk="1" hangingPunct="1">
              <a:lnSpc>
                <a:spcPct val="90000"/>
              </a:lnSpc>
              <a:buFont typeface="Wingdings" pitchFamily="2" charset="2"/>
              <a:buNone/>
            </a:pPr>
            <a:r>
              <a:rPr lang="en-US" altLang="en-US" sz="2600" smtClean="0"/>
              <a:t>Also are shown the abandonment values that the </a:t>
            </a:r>
          </a:p>
          <a:p>
            <a:pPr marL="609600" indent="-609600" eaLnBrk="1" hangingPunct="1">
              <a:lnSpc>
                <a:spcPct val="90000"/>
              </a:lnSpc>
              <a:buFont typeface="Wingdings" pitchFamily="2" charset="2"/>
              <a:buNone/>
            </a:pPr>
            <a:r>
              <a:rPr lang="en-US" altLang="en-US" sz="2600" smtClean="0"/>
              <a:t>company expects to receive if the project is</a:t>
            </a:r>
          </a:p>
          <a:p>
            <a:pPr marL="609600" indent="-609600" eaLnBrk="1" hangingPunct="1">
              <a:lnSpc>
                <a:spcPct val="90000"/>
              </a:lnSpc>
              <a:buFont typeface="Wingdings" pitchFamily="2" charset="2"/>
              <a:buNone/>
            </a:pPr>
            <a:r>
              <a:rPr lang="en-US" altLang="en-US" sz="2600" smtClean="0"/>
              <a:t>Abandoned at the end of the particular years. The</a:t>
            </a:r>
          </a:p>
          <a:p>
            <a:pPr marL="609600" indent="-609600" eaLnBrk="1" hangingPunct="1">
              <a:lnSpc>
                <a:spcPct val="90000"/>
              </a:lnSpc>
              <a:buFont typeface="Wingdings" pitchFamily="2" charset="2"/>
              <a:buNone/>
            </a:pPr>
            <a:r>
              <a:rPr lang="en-US" altLang="en-US" sz="2600" smtClean="0"/>
              <a:t>figures are in Rupees million.</a:t>
            </a:r>
          </a:p>
          <a:p>
            <a:pPr marL="609600" indent="-609600" eaLnBrk="1" hangingPunct="1">
              <a:lnSpc>
                <a:spcPct val="90000"/>
              </a:lnSpc>
              <a:buFont typeface="Wingdings" pitchFamily="2" charset="2"/>
              <a:buNone/>
            </a:pPr>
            <a:r>
              <a:rPr lang="en-US" altLang="en-US" sz="2600" smtClean="0">
                <a:solidFill>
                  <a:schemeClr val="hlink"/>
                </a:solidFill>
              </a:rPr>
              <a:t>Year                            0    1     2    3    4    5    6</a:t>
            </a:r>
          </a:p>
          <a:p>
            <a:pPr marL="609600" indent="-609600" eaLnBrk="1" hangingPunct="1">
              <a:lnSpc>
                <a:spcPct val="90000"/>
              </a:lnSpc>
              <a:buFont typeface="Wingdings" pitchFamily="2" charset="2"/>
              <a:buNone/>
            </a:pPr>
            <a:r>
              <a:rPr lang="en-US" altLang="en-US" sz="2600" smtClean="0">
                <a:solidFill>
                  <a:schemeClr val="hlink"/>
                </a:solidFill>
              </a:rPr>
              <a:t>Cash flow                 - 80  30  30  40  30  20 10</a:t>
            </a:r>
          </a:p>
          <a:p>
            <a:pPr marL="609600" indent="-609600" eaLnBrk="1" hangingPunct="1">
              <a:lnSpc>
                <a:spcPct val="90000"/>
              </a:lnSpc>
              <a:buFont typeface="Wingdings" pitchFamily="2" charset="2"/>
              <a:buNone/>
            </a:pPr>
            <a:r>
              <a:rPr lang="en-US" altLang="en-US" sz="2600" smtClean="0">
                <a:solidFill>
                  <a:schemeClr val="hlink"/>
                </a:solidFill>
              </a:rPr>
              <a:t>Abandonment value         60  50  35  25  10</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ChangeArrowheads="1"/>
          </p:cNvSpPr>
          <p:nvPr>
            <p:ph type="title"/>
          </p:nvPr>
        </p:nvSpPr>
        <p:spPr/>
        <p:txBody>
          <a:bodyPr/>
          <a:lstStyle/>
          <a:p>
            <a:pPr eaLnBrk="1" hangingPunct="1"/>
            <a:r>
              <a:rPr lang="en-US" altLang="en-US" smtClean="0"/>
              <a:t>Multiple Choice Question - 6</a:t>
            </a:r>
          </a:p>
        </p:txBody>
      </p:sp>
      <p:sp>
        <p:nvSpPr>
          <p:cNvPr id="106498" name="Rectangle 3"/>
          <p:cNvSpPr>
            <a:spLocks noGrp="1" noChangeArrowheads="1"/>
          </p:cNvSpPr>
          <p:nvPr>
            <p:ph type="body" idx="1"/>
          </p:nvPr>
        </p:nvSpPr>
        <p:spPr/>
        <p:txBody>
          <a:bodyPr/>
          <a:lstStyle/>
          <a:p>
            <a:pPr marL="609600" indent="-609600" eaLnBrk="1" hangingPunct="1">
              <a:buFont typeface="Wingdings" pitchFamily="2" charset="2"/>
              <a:buNone/>
            </a:pPr>
            <a:r>
              <a:rPr lang="en-US" altLang="en-US" smtClean="0"/>
              <a:t>Cost of capital of the project is 12 %. For </a:t>
            </a:r>
          </a:p>
          <a:p>
            <a:pPr marL="609600" indent="-609600" eaLnBrk="1" hangingPunct="1">
              <a:buFont typeface="Wingdings" pitchFamily="2" charset="2"/>
              <a:buNone/>
            </a:pPr>
            <a:r>
              <a:rPr lang="en-US" altLang="en-US" smtClean="0"/>
              <a:t>maximizing shareholders’ wealth, it will be</a:t>
            </a:r>
          </a:p>
          <a:p>
            <a:pPr marL="609600" indent="-609600" eaLnBrk="1" hangingPunct="1">
              <a:buFont typeface="Wingdings" pitchFamily="2" charset="2"/>
              <a:buNone/>
            </a:pPr>
            <a:r>
              <a:rPr lang="en-US" altLang="en-US" smtClean="0"/>
              <a:t>optimal to abandon the project at the end of:</a:t>
            </a:r>
          </a:p>
          <a:p>
            <a:pPr marL="609600" indent="-609600" eaLnBrk="1" hangingPunct="1">
              <a:buFont typeface="Wingdings" pitchFamily="2" charset="2"/>
              <a:buNone/>
            </a:pPr>
            <a:r>
              <a:rPr lang="en-US" altLang="en-US" smtClean="0"/>
              <a:t>a) 3rd year</a:t>
            </a:r>
          </a:p>
          <a:p>
            <a:pPr marL="609600" indent="-609600" eaLnBrk="1" hangingPunct="1">
              <a:buFont typeface="Wingdings" pitchFamily="2" charset="2"/>
              <a:buNone/>
            </a:pPr>
            <a:r>
              <a:rPr lang="en-US" altLang="en-US" smtClean="0"/>
              <a:t>b) 4th year</a:t>
            </a:r>
          </a:p>
          <a:p>
            <a:pPr marL="609600" indent="-609600" eaLnBrk="1" hangingPunct="1">
              <a:buFont typeface="Wingdings" pitchFamily="2" charset="2"/>
              <a:buNone/>
            </a:pPr>
            <a:r>
              <a:rPr lang="en-US" altLang="en-US" smtClean="0"/>
              <a:t>c) 5th year</a:t>
            </a:r>
          </a:p>
          <a:p>
            <a:pPr marL="609600" indent="-609600" eaLnBrk="1" hangingPunct="1">
              <a:buFont typeface="Wingdings" pitchFamily="2" charset="2"/>
              <a:buNone/>
            </a:pPr>
            <a:r>
              <a:rPr lang="en-US" altLang="en-US" smtClean="0"/>
              <a:t>d) none of the above</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ChangeArrowheads="1"/>
          </p:cNvSpPr>
          <p:nvPr>
            <p:ph type="title"/>
          </p:nvPr>
        </p:nvSpPr>
        <p:spPr/>
        <p:txBody>
          <a:bodyPr/>
          <a:lstStyle/>
          <a:p>
            <a:pPr eaLnBrk="1" hangingPunct="1"/>
            <a:r>
              <a:rPr lang="en-US" altLang="en-US" smtClean="0"/>
              <a:t>Multiple Choice Question - 6</a:t>
            </a:r>
          </a:p>
        </p:txBody>
      </p:sp>
      <p:sp>
        <p:nvSpPr>
          <p:cNvPr id="107522" name="Rectangle 3"/>
          <p:cNvSpPr>
            <a:spLocks noGrp="1" noChangeArrowheads="1"/>
          </p:cNvSpPr>
          <p:nvPr>
            <p:ph type="body" idx="1"/>
          </p:nvPr>
        </p:nvSpPr>
        <p:spPr/>
        <p:txBody>
          <a:bodyPr/>
          <a:lstStyle/>
          <a:p>
            <a:pPr marL="609600" indent="-609600" eaLnBrk="1" hangingPunct="1">
              <a:lnSpc>
                <a:spcPct val="90000"/>
              </a:lnSpc>
              <a:buFont typeface="Wingdings" pitchFamily="2" charset="2"/>
              <a:buNone/>
            </a:pPr>
            <a:r>
              <a:rPr lang="en-US" altLang="en-US" sz="2600" smtClean="0"/>
              <a:t>Ans. (c)</a:t>
            </a:r>
          </a:p>
          <a:p>
            <a:pPr marL="609600" indent="-609600" eaLnBrk="1" hangingPunct="1">
              <a:lnSpc>
                <a:spcPct val="90000"/>
              </a:lnSpc>
              <a:buFont typeface="Wingdings" pitchFamily="2" charset="2"/>
              <a:buNone/>
            </a:pPr>
            <a:r>
              <a:rPr lang="en-US" altLang="en-US" sz="2600" smtClean="0"/>
              <a:t>Solution:</a:t>
            </a:r>
          </a:p>
          <a:p>
            <a:pPr marL="609600" indent="-609600" eaLnBrk="1" hangingPunct="1">
              <a:lnSpc>
                <a:spcPct val="90000"/>
              </a:lnSpc>
              <a:buFont typeface="Wingdings" pitchFamily="2" charset="2"/>
              <a:buNone/>
            </a:pPr>
            <a:r>
              <a:rPr lang="en-US" altLang="en-US" sz="2600" smtClean="0"/>
              <a:t>NPV of the project if not abandoned</a:t>
            </a:r>
          </a:p>
          <a:p>
            <a:pPr marL="609600" indent="-609600" eaLnBrk="1" hangingPunct="1">
              <a:lnSpc>
                <a:spcPct val="90000"/>
              </a:lnSpc>
              <a:buFont typeface="Wingdings" pitchFamily="2" charset="2"/>
              <a:buNone/>
            </a:pPr>
            <a:r>
              <a:rPr lang="en-US" altLang="en-US" sz="2600" smtClean="0"/>
              <a:t>= - 80 + 30/1.12 + 30/1.12^2 + 40/1.12^3 + </a:t>
            </a:r>
          </a:p>
          <a:p>
            <a:pPr marL="609600" indent="-609600" eaLnBrk="1" hangingPunct="1">
              <a:lnSpc>
                <a:spcPct val="90000"/>
              </a:lnSpc>
              <a:buFont typeface="Wingdings" pitchFamily="2" charset="2"/>
              <a:buNone/>
            </a:pPr>
            <a:r>
              <a:rPr lang="en-US" altLang="en-US" sz="2600" smtClean="0"/>
              <a:t>30/1.12^4 + 20/1.12^5 + 10/1.12^6 = 32.88</a:t>
            </a:r>
          </a:p>
          <a:p>
            <a:pPr marL="609600" indent="-609600" eaLnBrk="1" hangingPunct="1">
              <a:lnSpc>
                <a:spcPct val="90000"/>
              </a:lnSpc>
              <a:buFont typeface="Wingdings" pitchFamily="2" charset="2"/>
              <a:buNone/>
            </a:pPr>
            <a:r>
              <a:rPr lang="en-US" altLang="en-US" sz="2600" smtClean="0"/>
              <a:t>NPV if abandoned after one year</a:t>
            </a:r>
          </a:p>
          <a:p>
            <a:pPr marL="609600" indent="-609600" eaLnBrk="1" hangingPunct="1">
              <a:lnSpc>
                <a:spcPct val="90000"/>
              </a:lnSpc>
              <a:buFont typeface="Wingdings" pitchFamily="2" charset="2"/>
              <a:buNone/>
            </a:pPr>
            <a:r>
              <a:rPr lang="en-US" altLang="en-US" sz="2600" smtClean="0"/>
              <a:t>= - 80 + 90/1.12 = -5</a:t>
            </a:r>
          </a:p>
          <a:p>
            <a:pPr marL="609600" indent="-609600" eaLnBrk="1" hangingPunct="1">
              <a:lnSpc>
                <a:spcPct val="90000"/>
              </a:lnSpc>
              <a:buFont typeface="Wingdings" pitchFamily="2" charset="2"/>
              <a:buNone/>
            </a:pPr>
            <a:r>
              <a:rPr lang="en-US" altLang="en-US" sz="2600" smtClean="0"/>
              <a:t>NPV if abandoned after two years </a:t>
            </a:r>
          </a:p>
          <a:p>
            <a:pPr marL="609600" indent="-609600" eaLnBrk="1" hangingPunct="1">
              <a:lnSpc>
                <a:spcPct val="90000"/>
              </a:lnSpc>
              <a:buFont typeface="Wingdings" pitchFamily="2" charset="2"/>
              <a:buNone/>
            </a:pPr>
            <a:r>
              <a:rPr lang="en-US" altLang="en-US" sz="2600" smtClean="0"/>
              <a:t>= - 80 + 30/1.12 + 80/1.12^2 = 8.78</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ChangeArrowheads="1"/>
          </p:cNvSpPr>
          <p:nvPr>
            <p:ph type="title"/>
          </p:nvPr>
        </p:nvSpPr>
        <p:spPr/>
        <p:txBody>
          <a:bodyPr/>
          <a:lstStyle/>
          <a:p>
            <a:pPr eaLnBrk="1" hangingPunct="1"/>
            <a:r>
              <a:rPr lang="en-US" altLang="en-US" smtClean="0"/>
              <a:t>Multiple Choice Question - 6</a:t>
            </a:r>
          </a:p>
        </p:txBody>
      </p:sp>
      <p:sp>
        <p:nvSpPr>
          <p:cNvPr id="108546" name="Rectangle 3"/>
          <p:cNvSpPr>
            <a:spLocks noGrp="1" noChangeArrowheads="1"/>
          </p:cNvSpPr>
          <p:nvPr>
            <p:ph type="body" idx="1"/>
          </p:nvPr>
        </p:nvSpPr>
        <p:spPr/>
        <p:txBody>
          <a:bodyPr/>
          <a:lstStyle/>
          <a:p>
            <a:pPr marL="609600" indent="-609600" eaLnBrk="1" hangingPunct="1">
              <a:lnSpc>
                <a:spcPct val="80000"/>
              </a:lnSpc>
              <a:buFont typeface="Wingdings" pitchFamily="2" charset="2"/>
              <a:buNone/>
            </a:pPr>
            <a:r>
              <a:rPr lang="en-US" altLang="en-US" sz="2600" smtClean="0"/>
              <a:t>NPV if abandoned after three years</a:t>
            </a:r>
          </a:p>
          <a:p>
            <a:pPr marL="609600" indent="-609600" eaLnBrk="1" hangingPunct="1">
              <a:lnSpc>
                <a:spcPct val="80000"/>
              </a:lnSpc>
              <a:buFont typeface="Wingdings" pitchFamily="2" charset="2"/>
              <a:buNone/>
            </a:pPr>
            <a:r>
              <a:rPr lang="en-US" altLang="en-US" sz="2600" smtClean="0"/>
              <a:t>= - 80 + 30/1.12 + 30/1.12^2 + 40/1.12^3 = 22.30</a:t>
            </a:r>
          </a:p>
          <a:p>
            <a:pPr marL="609600" indent="-609600" eaLnBrk="1" hangingPunct="1">
              <a:lnSpc>
                <a:spcPct val="80000"/>
              </a:lnSpc>
              <a:buFont typeface="Wingdings" pitchFamily="2" charset="2"/>
              <a:buNone/>
            </a:pPr>
            <a:r>
              <a:rPr lang="en-US" altLang="en-US" sz="2600" smtClean="0"/>
              <a:t>NPV if abandoned after four years</a:t>
            </a:r>
          </a:p>
          <a:p>
            <a:pPr marL="609600" indent="-609600" eaLnBrk="1" hangingPunct="1">
              <a:lnSpc>
                <a:spcPct val="80000"/>
              </a:lnSpc>
              <a:buFont typeface="Wingdings" pitchFamily="2" charset="2"/>
              <a:buNone/>
            </a:pPr>
            <a:r>
              <a:rPr lang="en-US" altLang="en-US" sz="2600" smtClean="0"/>
              <a:t>= - 80 + 30/1.12 + 30/1.12^2 + 40/1.12^3 + </a:t>
            </a:r>
          </a:p>
          <a:p>
            <a:pPr marL="609600" indent="-609600" eaLnBrk="1" hangingPunct="1">
              <a:lnSpc>
                <a:spcPct val="80000"/>
              </a:lnSpc>
              <a:buFont typeface="Wingdings" pitchFamily="2" charset="2"/>
              <a:buNone/>
            </a:pPr>
            <a:r>
              <a:rPr lang="en-US" altLang="en-US" sz="2600" smtClean="0"/>
              <a:t>30/1.12^4 = 32.34	</a:t>
            </a:r>
          </a:p>
          <a:p>
            <a:pPr marL="609600" indent="-609600" eaLnBrk="1" hangingPunct="1">
              <a:lnSpc>
                <a:spcPct val="80000"/>
              </a:lnSpc>
              <a:buFont typeface="Wingdings" pitchFamily="2" charset="2"/>
              <a:buNone/>
            </a:pPr>
            <a:r>
              <a:rPr lang="en-US" altLang="en-US" sz="2600" smtClean="0"/>
              <a:t>NPV if abandoned after five years</a:t>
            </a:r>
          </a:p>
          <a:p>
            <a:pPr marL="609600" indent="-609600" eaLnBrk="1" hangingPunct="1">
              <a:lnSpc>
                <a:spcPct val="80000"/>
              </a:lnSpc>
              <a:buFont typeface="Wingdings" pitchFamily="2" charset="2"/>
              <a:buNone/>
            </a:pPr>
            <a:r>
              <a:rPr lang="en-US" altLang="en-US" sz="2600" smtClean="0"/>
              <a:t>= - 80 + 30/1.12 + 30/1.12^2 + 40/1.12^3 + </a:t>
            </a:r>
          </a:p>
          <a:p>
            <a:pPr marL="609600" indent="-609600" eaLnBrk="1" hangingPunct="1">
              <a:lnSpc>
                <a:spcPct val="80000"/>
              </a:lnSpc>
              <a:buFont typeface="Wingdings" pitchFamily="2" charset="2"/>
              <a:buNone/>
            </a:pPr>
            <a:r>
              <a:rPr lang="en-US" altLang="en-US" sz="2600" smtClean="0"/>
              <a:t>30/1.12^4 + 20/1.12^5 = 33.48</a:t>
            </a:r>
          </a:p>
          <a:p>
            <a:pPr marL="609600" indent="-609600" eaLnBrk="1" hangingPunct="1">
              <a:lnSpc>
                <a:spcPct val="80000"/>
              </a:lnSpc>
              <a:buFont typeface="Wingdings" pitchFamily="2" charset="2"/>
              <a:buNone/>
            </a:pPr>
            <a:r>
              <a:rPr lang="en-US" altLang="en-US" sz="2600" smtClean="0"/>
              <a:t>So, NPV is maximized if the project is abandoned</a:t>
            </a:r>
          </a:p>
          <a:p>
            <a:pPr marL="609600" indent="-609600" eaLnBrk="1" hangingPunct="1">
              <a:lnSpc>
                <a:spcPct val="80000"/>
              </a:lnSpc>
              <a:buFont typeface="Wingdings" pitchFamily="2" charset="2"/>
              <a:buNone/>
            </a:pPr>
            <a:r>
              <a:rPr lang="en-US" altLang="en-US" sz="2600" smtClean="0"/>
              <a:t>after 5 years.</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ChangeArrowheads="1"/>
          </p:cNvSpPr>
          <p:nvPr>
            <p:ph type="title"/>
          </p:nvPr>
        </p:nvSpPr>
        <p:spPr/>
        <p:txBody>
          <a:bodyPr/>
          <a:lstStyle/>
          <a:p>
            <a:pPr eaLnBrk="1" hangingPunct="1"/>
            <a:r>
              <a:rPr lang="en-US" altLang="en-US" smtClean="0"/>
              <a:t>Multiple Choice Question - 7</a:t>
            </a:r>
          </a:p>
        </p:txBody>
      </p:sp>
      <p:sp>
        <p:nvSpPr>
          <p:cNvPr id="109570" name="Rectangle 3"/>
          <p:cNvSpPr>
            <a:spLocks noGrp="1" noChangeArrowheads="1"/>
          </p:cNvSpPr>
          <p:nvPr>
            <p:ph type="body" idx="1"/>
          </p:nvPr>
        </p:nvSpPr>
        <p:spPr/>
        <p:txBody>
          <a:bodyPr/>
          <a:lstStyle/>
          <a:p>
            <a:pPr marL="609600" indent="-609600" eaLnBrk="1" hangingPunct="1">
              <a:lnSpc>
                <a:spcPct val="80000"/>
              </a:lnSpc>
              <a:buFont typeface="Wingdings" pitchFamily="2" charset="2"/>
              <a:buNone/>
            </a:pPr>
            <a:r>
              <a:rPr lang="en-US" altLang="en-US" sz="1900" smtClean="0"/>
              <a:t>ABC Fashions wants to set up a new line for manufacturing</a:t>
            </a:r>
          </a:p>
          <a:p>
            <a:pPr marL="609600" indent="-609600" eaLnBrk="1" hangingPunct="1">
              <a:lnSpc>
                <a:spcPct val="80000"/>
              </a:lnSpc>
              <a:buFont typeface="Wingdings" pitchFamily="2" charset="2"/>
              <a:buNone/>
            </a:pPr>
            <a:r>
              <a:rPr lang="en-US" altLang="en-US" sz="1900" smtClean="0"/>
              <a:t>leather garments to add to its existing lines. The projected</a:t>
            </a:r>
          </a:p>
          <a:p>
            <a:pPr marL="609600" indent="-609600" eaLnBrk="1" hangingPunct="1">
              <a:lnSpc>
                <a:spcPct val="80000"/>
              </a:lnSpc>
              <a:buFont typeface="Wingdings" pitchFamily="2" charset="2"/>
              <a:buNone/>
            </a:pPr>
            <a:r>
              <a:rPr lang="en-US" altLang="en-US" sz="1900" smtClean="0"/>
              <a:t>initial investment is Rs.1, 000, 000. </a:t>
            </a:r>
            <a:r>
              <a:rPr lang="en-US" altLang="en-US" sz="1900" smtClean="0">
                <a:solidFill>
                  <a:schemeClr val="hlink"/>
                </a:solidFill>
              </a:rPr>
              <a:t>The net cash flow after</a:t>
            </a:r>
          </a:p>
          <a:p>
            <a:pPr marL="609600" indent="-609600" eaLnBrk="1" hangingPunct="1">
              <a:lnSpc>
                <a:spcPct val="80000"/>
              </a:lnSpc>
              <a:buFont typeface="Wingdings" pitchFamily="2" charset="2"/>
              <a:buNone/>
            </a:pPr>
            <a:r>
              <a:rPr lang="en-US" altLang="en-US" sz="1900" smtClean="0">
                <a:solidFill>
                  <a:schemeClr val="hlink"/>
                </a:solidFill>
              </a:rPr>
              <a:t>tax is expected to be Rs.500, 000 per year for each of five</a:t>
            </a:r>
          </a:p>
          <a:p>
            <a:pPr marL="609600" indent="-609600" eaLnBrk="1" hangingPunct="1">
              <a:lnSpc>
                <a:spcPct val="80000"/>
              </a:lnSpc>
              <a:buFont typeface="Wingdings" pitchFamily="2" charset="2"/>
              <a:buNone/>
            </a:pPr>
            <a:r>
              <a:rPr lang="en-US" altLang="en-US" sz="1900" smtClean="0">
                <a:solidFill>
                  <a:schemeClr val="hlink"/>
                </a:solidFill>
              </a:rPr>
              <a:t>years of plant life. The market</a:t>
            </a:r>
            <a:r>
              <a:rPr lang="en-US" altLang="en-US" sz="1900" u="sng" smtClean="0">
                <a:solidFill>
                  <a:schemeClr val="hlink"/>
                </a:solidFill>
              </a:rPr>
              <a:t>-</a:t>
            </a:r>
            <a:r>
              <a:rPr lang="en-US" altLang="en-US" sz="1900" smtClean="0">
                <a:solidFill>
                  <a:schemeClr val="hlink"/>
                </a:solidFill>
              </a:rPr>
              <a:t> based marginal cost of</a:t>
            </a:r>
          </a:p>
          <a:p>
            <a:pPr marL="609600" indent="-609600" eaLnBrk="1" hangingPunct="1">
              <a:lnSpc>
                <a:spcPct val="80000"/>
              </a:lnSpc>
              <a:buFont typeface="Wingdings" pitchFamily="2" charset="2"/>
              <a:buNone/>
            </a:pPr>
            <a:r>
              <a:rPr lang="en-US" altLang="en-US" sz="1900" smtClean="0">
                <a:solidFill>
                  <a:schemeClr val="hlink"/>
                </a:solidFill>
              </a:rPr>
              <a:t>capital is 15 %.</a:t>
            </a:r>
            <a:r>
              <a:rPr lang="en-US" altLang="en-US" sz="1900" smtClean="0"/>
              <a:t> The introduction of the new line of leather</a:t>
            </a:r>
          </a:p>
          <a:p>
            <a:pPr marL="609600" indent="-609600" eaLnBrk="1" hangingPunct="1">
              <a:lnSpc>
                <a:spcPct val="80000"/>
              </a:lnSpc>
              <a:buFont typeface="Wingdings" pitchFamily="2" charset="2"/>
              <a:buNone/>
            </a:pPr>
            <a:r>
              <a:rPr lang="en-US" altLang="en-US" sz="1900" smtClean="0"/>
              <a:t>garments will reduce the after-tax cash flow from the existing lines by</a:t>
            </a:r>
          </a:p>
          <a:p>
            <a:pPr marL="609600" indent="-609600" eaLnBrk="1" hangingPunct="1">
              <a:lnSpc>
                <a:spcPct val="80000"/>
              </a:lnSpc>
              <a:buFont typeface="Wingdings" pitchFamily="2" charset="2"/>
              <a:buNone/>
            </a:pPr>
            <a:r>
              <a:rPr lang="en-US" altLang="en-US" sz="1900" smtClean="0"/>
              <a:t>Rs.100, 000 per year. Should the new line be set up?</a:t>
            </a:r>
          </a:p>
          <a:p>
            <a:pPr marL="609600" indent="-609600" eaLnBrk="1" hangingPunct="1">
              <a:lnSpc>
                <a:spcPct val="80000"/>
              </a:lnSpc>
              <a:buFont typeface="Wingdings" pitchFamily="2" charset="2"/>
              <a:buNone/>
            </a:pPr>
            <a:endParaRPr lang="en-US" altLang="en-US" sz="1900" smtClean="0"/>
          </a:p>
          <a:p>
            <a:pPr marL="609600" indent="-609600" eaLnBrk="1" hangingPunct="1">
              <a:lnSpc>
                <a:spcPct val="80000"/>
              </a:lnSpc>
              <a:buFont typeface="Wingdings" pitchFamily="2" charset="2"/>
              <a:buNone/>
            </a:pPr>
            <a:r>
              <a:rPr lang="en-US" altLang="en-US" sz="1900" smtClean="0"/>
              <a:t>a) Yes</a:t>
            </a:r>
          </a:p>
          <a:p>
            <a:pPr marL="609600" indent="-609600" eaLnBrk="1" hangingPunct="1">
              <a:lnSpc>
                <a:spcPct val="80000"/>
              </a:lnSpc>
              <a:buFont typeface="Wingdings" pitchFamily="2" charset="2"/>
              <a:buNone/>
            </a:pPr>
            <a:r>
              <a:rPr lang="en-US" altLang="en-US" sz="1900" smtClean="0"/>
              <a:t>b) No</a:t>
            </a:r>
          </a:p>
          <a:p>
            <a:pPr marL="609600" indent="-609600" eaLnBrk="1" hangingPunct="1">
              <a:lnSpc>
                <a:spcPct val="80000"/>
              </a:lnSpc>
              <a:buFont typeface="Wingdings" pitchFamily="2" charset="2"/>
              <a:buNone/>
            </a:pPr>
            <a:r>
              <a:rPr lang="en-US" altLang="en-US" sz="1900" smtClean="0"/>
              <a:t>c) Yes</a:t>
            </a:r>
            <a:r>
              <a:rPr lang="en-US" altLang="en-US" sz="1900" u="sng" smtClean="0"/>
              <a:t>,</a:t>
            </a:r>
            <a:r>
              <a:rPr lang="en-US" altLang="en-US" sz="1900" smtClean="0"/>
              <a:t> if the cost of capital could be reduced to 12 percent</a:t>
            </a:r>
          </a:p>
          <a:p>
            <a:pPr marL="609600" indent="-609600" eaLnBrk="1" hangingPunct="1">
              <a:lnSpc>
                <a:spcPct val="80000"/>
              </a:lnSpc>
              <a:buFont typeface="Wingdings" pitchFamily="2" charset="2"/>
              <a:buNone/>
            </a:pPr>
            <a:r>
              <a:rPr lang="en-US" altLang="en-US" sz="1900" smtClean="0"/>
              <a:t>d) Do not know</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ChangeArrowheads="1"/>
          </p:cNvSpPr>
          <p:nvPr>
            <p:ph type="title"/>
          </p:nvPr>
        </p:nvSpPr>
        <p:spPr/>
        <p:txBody>
          <a:bodyPr/>
          <a:lstStyle/>
          <a:p>
            <a:pPr eaLnBrk="1" hangingPunct="1"/>
            <a:r>
              <a:rPr lang="en-US" altLang="en-US" smtClean="0"/>
              <a:t>Multiple Choice Question - 7</a:t>
            </a:r>
          </a:p>
        </p:txBody>
      </p:sp>
      <p:sp>
        <p:nvSpPr>
          <p:cNvPr id="110594" name="Rectangle 3"/>
          <p:cNvSpPr>
            <a:spLocks noGrp="1" noChangeArrowheads="1"/>
          </p:cNvSpPr>
          <p:nvPr>
            <p:ph type="body" idx="1"/>
          </p:nvPr>
        </p:nvSpPr>
        <p:spPr/>
        <p:txBody>
          <a:bodyPr/>
          <a:lstStyle/>
          <a:p>
            <a:pPr marL="609600" indent="-609600" eaLnBrk="1" hangingPunct="1">
              <a:lnSpc>
                <a:spcPct val="80000"/>
              </a:lnSpc>
              <a:buFont typeface="Wingdings" pitchFamily="2" charset="2"/>
              <a:buNone/>
            </a:pPr>
            <a:r>
              <a:rPr lang="en-US" altLang="en-US" sz="1900" smtClean="0"/>
              <a:t>Ans.(a)</a:t>
            </a:r>
          </a:p>
          <a:p>
            <a:pPr marL="609600" indent="-609600" eaLnBrk="1" hangingPunct="1">
              <a:lnSpc>
                <a:spcPct val="80000"/>
              </a:lnSpc>
              <a:buFont typeface="Wingdings" pitchFamily="2" charset="2"/>
              <a:buNone/>
            </a:pPr>
            <a:r>
              <a:rPr lang="en-US" altLang="en-US" sz="1900" smtClean="0"/>
              <a:t>Solution: - The cash flows are as follows considering the reduced cash 	    flows from the existing lines.</a:t>
            </a:r>
            <a:endParaRPr lang="en-US" altLang="en-US" sz="1900" u="sng" smtClean="0"/>
          </a:p>
          <a:p>
            <a:pPr marL="609600" indent="-609600" eaLnBrk="1" hangingPunct="1">
              <a:lnSpc>
                <a:spcPct val="80000"/>
              </a:lnSpc>
              <a:buFont typeface="Wingdings" pitchFamily="2" charset="2"/>
              <a:buNone/>
            </a:pPr>
            <a:endParaRPr lang="en-US" altLang="en-US" sz="1900" u="sng" smtClean="0"/>
          </a:p>
          <a:p>
            <a:pPr marL="609600" indent="-609600" eaLnBrk="1" hangingPunct="1">
              <a:lnSpc>
                <a:spcPct val="80000"/>
              </a:lnSpc>
              <a:buFont typeface="Wingdings" pitchFamily="2" charset="2"/>
              <a:buNone/>
            </a:pPr>
            <a:r>
              <a:rPr lang="en-US" altLang="en-US" sz="1900" u="sng" smtClean="0"/>
              <a:t>Year</a:t>
            </a:r>
            <a:r>
              <a:rPr lang="en-US" altLang="en-US" sz="1900" smtClean="0"/>
              <a:t>		</a:t>
            </a:r>
            <a:r>
              <a:rPr lang="en-US" altLang="en-US" sz="1900" u="sng" smtClean="0"/>
              <a:t>Net Cash flow</a:t>
            </a:r>
            <a:r>
              <a:rPr lang="en-US" altLang="en-US" sz="1900" smtClean="0"/>
              <a:t>		</a:t>
            </a:r>
            <a:r>
              <a:rPr lang="en-US" altLang="en-US" sz="1900" u="sng" smtClean="0"/>
              <a:t>PV of cash flow</a:t>
            </a:r>
            <a:endParaRPr lang="en-US" altLang="en-US" sz="1900" smtClean="0"/>
          </a:p>
          <a:p>
            <a:pPr marL="609600" indent="-609600" eaLnBrk="1" hangingPunct="1">
              <a:lnSpc>
                <a:spcPct val="80000"/>
              </a:lnSpc>
              <a:buFont typeface="Wingdings" pitchFamily="2" charset="2"/>
              <a:buNone/>
            </a:pPr>
            <a:r>
              <a:rPr lang="en-US" altLang="en-US" sz="1900" smtClean="0"/>
              <a:t>0	  - Rs.1, 000, 000	           -	Rs.1, 000, 000</a:t>
            </a:r>
          </a:p>
          <a:p>
            <a:pPr marL="609600" indent="-609600" eaLnBrk="1" hangingPunct="1">
              <a:lnSpc>
                <a:spcPct val="80000"/>
              </a:lnSpc>
              <a:buFont typeface="Wingdings" pitchFamily="2" charset="2"/>
              <a:buNone/>
            </a:pPr>
            <a:r>
              <a:rPr lang="en-US" altLang="en-US" sz="1900" smtClean="0"/>
              <a:t>1		Rs.400, 000		Rs.347, 826</a:t>
            </a:r>
          </a:p>
          <a:p>
            <a:pPr marL="609600" indent="-609600" eaLnBrk="1" hangingPunct="1">
              <a:lnSpc>
                <a:spcPct val="80000"/>
              </a:lnSpc>
              <a:buFont typeface="Wingdings" pitchFamily="2" charset="2"/>
              <a:buNone/>
            </a:pPr>
            <a:r>
              <a:rPr lang="en-US" altLang="en-US" sz="1900" smtClean="0"/>
              <a:t>2		Rs.400, 000		Rs.302, 457</a:t>
            </a:r>
          </a:p>
          <a:p>
            <a:pPr marL="609600" indent="-609600" eaLnBrk="1" hangingPunct="1">
              <a:lnSpc>
                <a:spcPct val="80000"/>
              </a:lnSpc>
              <a:buFont typeface="Wingdings" pitchFamily="2" charset="2"/>
              <a:buNone/>
            </a:pPr>
            <a:r>
              <a:rPr lang="en-US" altLang="en-US" sz="1900" smtClean="0"/>
              <a:t>3		Rs.400, 000		Rs.263, 006</a:t>
            </a:r>
          </a:p>
          <a:p>
            <a:pPr marL="609600" indent="-609600" eaLnBrk="1" hangingPunct="1">
              <a:lnSpc>
                <a:spcPct val="80000"/>
              </a:lnSpc>
              <a:buFont typeface="Wingdings" pitchFamily="2" charset="2"/>
              <a:buNone/>
            </a:pPr>
            <a:r>
              <a:rPr lang="en-US" altLang="en-US" sz="1900" smtClean="0"/>
              <a:t>4		Rs.400, 000		Rs.228, 701</a:t>
            </a:r>
          </a:p>
          <a:p>
            <a:pPr marL="609600" indent="-609600" eaLnBrk="1" hangingPunct="1">
              <a:lnSpc>
                <a:spcPct val="80000"/>
              </a:lnSpc>
              <a:buFont typeface="Wingdings" pitchFamily="2" charset="2"/>
              <a:buNone/>
            </a:pPr>
            <a:r>
              <a:rPr lang="en-US" altLang="en-US" sz="1900" smtClean="0"/>
              <a:t>5		Rs.400, 000		Rs.198, 871</a:t>
            </a:r>
          </a:p>
          <a:p>
            <a:pPr marL="609600" indent="-609600" eaLnBrk="1" hangingPunct="1">
              <a:lnSpc>
                <a:spcPct val="80000"/>
              </a:lnSpc>
              <a:buFont typeface="Wingdings" pitchFamily="2" charset="2"/>
              <a:buNone/>
            </a:pPr>
            <a:r>
              <a:rPr lang="en-US" altLang="en-US" sz="1900" smtClean="0"/>
              <a:t>					__________   </a:t>
            </a:r>
          </a:p>
          <a:p>
            <a:pPr marL="609600" indent="-609600" eaLnBrk="1" hangingPunct="1">
              <a:lnSpc>
                <a:spcPct val="80000"/>
              </a:lnSpc>
              <a:buFont typeface="Wingdings" pitchFamily="2" charset="2"/>
              <a:buNone/>
            </a:pPr>
            <a:r>
              <a:rPr lang="en-US" altLang="en-US" sz="1900" smtClean="0"/>
              <a:t>			NPV		Rs.340, 861  </a:t>
            </a:r>
          </a:p>
          <a:p>
            <a:pPr marL="609600" indent="-609600" eaLnBrk="1" hangingPunct="1">
              <a:lnSpc>
                <a:spcPct val="80000"/>
              </a:lnSpc>
              <a:buFont typeface="Wingdings" pitchFamily="2" charset="2"/>
              <a:buNone/>
            </a:pPr>
            <a:r>
              <a:rPr lang="en-US" altLang="en-US" sz="1900" smtClean="0"/>
              <a:t>					__________</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ChangeArrowheads="1"/>
          </p:cNvSpPr>
          <p:nvPr>
            <p:ph type="title"/>
          </p:nvPr>
        </p:nvSpPr>
        <p:spPr/>
        <p:txBody>
          <a:bodyPr/>
          <a:lstStyle/>
          <a:p>
            <a:pPr eaLnBrk="1" hangingPunct="1"/>
            <a:r>
              <a:rPr lang="en-US" altLang="en-US" smtClean="0"/>
              <a:t>Problem</a:t>
            </a:r>
          </a:p>
        </p:txBody>
      </p:sp>
      <p:sp>
        <p:nvSpPr>
          <p:cNvPr id="111618" name="Rectangle 3"/>
          <p:cNvSpPr>
            <a:spLocks noGrp="1" noChangeArrowheads="1"/>
          </p:cNvSpPr>
          <p:nvPr>
            <p:ph type="body" idx="1"/>
          </p:nvPr>
        </p:nvSpPr>
        <p:spPr/>
        <p:txBody>
          <a:bodyPr/>
          <a:lstStyle/>
          <a:p>
            <a:pPr marL="609600" indent="-609600" eaLnBrk="1" hangingPunct="1">
              <a:lnSpc>
                <a:spcPct val="90000"/>
              </a:lnSpc>
              <a:buFont typeface="Wingdings" pitchFamily="2" charset="2"/>
              <a:buNone/>
            </a:pPr>
            <a:r>
              <a:rPr lang="en-US" altLang="en-US" sz="2600" smtClean="0"/>
              <a:t>A company takes a machine on rent from a </a:t>
            </a:r>
          </a:p>
          <a:p>
            <a:pPr marL="609600" indent="-609600" eaLnBrk="1" hangingPunct="1">
              <a:lnSpc>
                <a:spcPct val="90000"/>
              </a:lnSpc>
              <a:buFont typeface="Wingdings" pitchFamily="2" charset="2"/>
              <a:buNone/>
            </a:pPr>
            <a:r>
              <a:rPr lang="en-US" altLang="en-US" sz="2600" smtClean="0"/>
              <a:t>supplier for a period of 2 years with rent of Rs.2 </a:t>
            </a:r>
          </a:p>
          <a:p>
            <a:pPr marL="609600" indent="-609600" eaLnBrk="1" hangingPunct="1">
              <a:lnSpc>
                <a:spcPct val="90000"/>
              </a:lnSpc>
              <a:buFont typeface="Wingdings" pitchFamily="2" charset="2"/>
              <a:buNone/>
            </a:pPr>
            <a:r>
              <a:rPr lang="en-US" altLang="en-US" sz="2600" smtClean="0"/>
              <a:t>million payable at the time of return of the machine</a:t>
            </a:r>
          </a:p>
          <a:p>
            <a:pPr marL="609600" indent="-609600" eaLnBrk="1" hangingPunct="1">
              <a:lnSpc>
                <a:spcPct val="90000"/>
              </a:lnSpc>
              <a:buFont typeface="Wingdings" pitchFamily="2" charset="2"/>
              <a:buNone/>
            </a:pPr>
            <a:r>
              <a:rPr lang="en-US" altLang="en-US" sz="2600" smtClean="0"/>
              <a:t>after 2 years. </a:t>
            </a:r>
            <a:r>
              <a:rPr lang="en-US" altLang="en-US" sz="2600" smtClean="0">
                <a:solidFill>
                  <a:schemeClr val="hlink"/>
                </a:solidFill>
              </a:rPr>
              <a:t>The company spends Rs.100, 000</a:t>
            </a:r>
          </a:p>
          <a:p>
            <a:pPr marL="609600" indent="-609600" eaLnBrk="1" hangingPunct="1">
              <a:lnSpc>
                <a:spcPct val="90000"/>
              </a:lnSpc>
              <a:buFont typeface="Wingdings" pitchFamily="2" charset="2"/>
              <a:buNone/>
            </a:pPr>
            <a:r>
              <a:rPr lang="en-US" altLang="en-US" sz="2600" smtClean="0">
                <a:solidFill>
                  <a:schemeClr val="hlink"/>
                </a:solidFill>
              </a:rPr>
              <a:t>for installation of the machine and earns net cash</a:t>
            </a:r>
          </a:p>
          <a:p>
            <a:pPr marL="609600" indent="-609600" eaLnBrk="1" hangingPunct="1">
              <a:lnSpc>
                <a:spcPct val="90000"/>
              </a:lnSpc>
              <a:buFont typeface="Wingdings" pitchFamily="2" charset="2"/>
              <a:buNone/>
            </a:pPr>
            <a:r>
              <a:rPr lang="en-US" altLang="en-US" sz="2600" smtClean="0">
                <a:solidFill>
                  <a:schemeClr val="hlink"/>
                </a:solidFill>
              </a:rPr>
              <a:t>revenue (after deducting all cash expenses) of</a:t>
            </a:r>
          </a:p>
          <a:p>
            <a:pPr marL="609600" indent="-609600" eaLnBrk="1" hangingPunct="1">
              <a:lnSpc>
                <a:spcPct val="90000"/>
              </a:lnSpc>
              <a:buFont typeface="Wingdings" pitchFamily="2" charset="2"/>
              <a:buNone/>
            </a:pPr>
            <a:r>
              <a:rPr lang="en-US" altLang="en-US" sz="2600" smtClean="0">
                <a:solidFill>
                  <a:schemeClr val="hlink"/>
                </a:solidFill>
              </a:rPr>
              <a:t>Rs.700,000 and Rs.1,000,000 respectively in the</a:t>
            </a:r>
          </a:p>
          <a:p>
            <a:pPr marL="609600" indent="-609600" eaLnBrk="1" hangingPunct="1">
              <a:lnSpc>
                <a:spcPct val="90000"/>
              </a:lnSpc>
              <a:buFont typeface="Wingdings" pitchFamily="2" charset="2"/>
              <a:buNone/>
            </a:pPr>
            <a:r>
              <a:rPr lang="en-US" altLang="en-US" sz="2600" smtClean="0">
                <a:solidFill>
                  <a:schemeClr val="hlink"/>
                </a:solidFill>
              </a:rPr>
              <a:t>first and second years.</a:t>
            </a:r>
          </a:p>
          <a:p>
            <a:pPr marL="609600" indent="-609600" eaLnBrk="1" hangingPunct="1">
              <a:lnSpc>
                <a:spcPct val="90000"/>
              </a:lnSpc>
              <a:buFont typeface="Wingdings" pitchFamily="2" charset="2"/>
              <a:buNone/>
            </a:pPr>
            <a:r>
              <a:rPr lang="en-US" altLang="en-US" sz="2600" smtClean="0"/>
              <a:t>What is the IRR of the investment? What is your </a:t>
            </a:r>
          </a:p>
          <a:p>
            <a:pPr marL="609600" indent="-609600" eaLnBrk="1" hangingPunct="1">
              <a:lnSpc>
                <a:spcPct val="90000"/>
              </a:lnSpc>
              <a:buFont typeface="Wingdings" pitchFamily="2" charset="2"/>
              <a:buNone/>
            </a:pPr>
            <a:r>
              <a:rPr lang="en-US" altLang="en-US" sz="2600" smtClean="0"/>
              <a:t>recommendation regarding the method to be used</a:t>
            </a:r>
          </a:p>
          <a:p>
            <a:pPr marL="609600" indent="-609600" eaLnBrk="1" hangingPunct="1">
              <a:lnSpc>
                <a:spcPct val="90000"/>
              </a:lnSpc>
              <a:buFont typeface="Wingdings" pitchFamily="2" charset="2"/>
              <a:buNone/>
            </a:pPr>
            <a:r>
              <a:rPr lang="en-US" altLang="en-US" sz="2600" smtClean="0"/>
              <a:t>for the appraisal of the project?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23554"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23555" name="Rectangle 4"/>
          <p:cNvSpPr>
            <a:spLocks noChangeArrowheads="1"/>
          </p:cNvSpPr>
          <p:nvPr/>
        </p:nvSpPr>
        <p:spPr bwMode="auto">
          <a:xfrm>
            <a:off x="565150" y="663575"/>
            <a:ext cx="4464050" cy="576263"/>
          </a:xfrm>
          <a:prstGeom prst="rect">
            <a:avLst/>
          </a:prstGeom>
          <a:solidFill>
            <a:schemeClr val="folHlink"/>
          </a:solidFill>
          <a:ln w="12700">
            <a:noFill/>
            <a:miter lim="800000"/>
            <a:headEnd/>
            <a:tailEnd/>
          </a:ln>
          <a:effectLst/>
        </p:spPr>
        <p:txBody>
          <a:bodyPr wrap="none" lIns="90488" tIns="44450" rIns="90488" bIns="44450">
            <a:spAutoFit/>
          </a:bodyPr>
          <a:lstStyle/>
          <a:p>
            <a:r>
              <a:rPr lang="en-US" altLang="en-US" sz="3200" b="1">
                <a:solidFill>
                  <a:schemeClr val="bg2"/>
                </a:solidFill>
              </a:rPr>
              <a:t>Strengths of Payback:</a:t>
            </a:r>
          </a:p>
        </p:txBody>
      </p:sp>
      <p:sp>
        <p:nvSpPr>
          <p:cNvPr id="23556" name="Rectangle 5"/>
          <p:cNvSpPr>
            <a:spLocks noChangeArrowheads="1"/>
          </p:cNvSpPr>
          <p:nvPr/>
        </p:nvSpPr>
        <p:spPr bwMode="auto">
          <a:xfrm>
            <a:off x="3006725" y="1887538"/>
            <a:ext cx="762000" cy="450850"/>
          </a:xfrm>
          <a:prstGeom prst="rect">
            <a:avLst/>
          </a:prstGeom>
          <a:solidFill>
            <a:schemeClr val="accent1"/>
          </a:solidFill>
          <a:ln w="12700">
            <a:noFill/>
            <a:miter lim="800000"/>
            <a:headEnd/>
            <a:tailEnd/>
          </a:ln>
          <a:effectLst/>
        </p:spPr>
        <p:txBody>
          <a:bodyPr wrap="none" anchor="ctr"/>
          <a:lstStyle/>
          <a:p>
            <a:pPr eaLnBrk="1" hangingPunct="1"/>
            <a:endParaRPr lang="en-US" altLang="en-US"/>
          </a:p>
        </p:txBody>
      </p:sp>
      <p:sp>
        <p:nvSpPr>
          <p:cNvPr id="23557" name="Rectangle 6"/>
          <p:cNvSpPr>
            <a:spLocks noChangeArrowheads="1"/>
          </p:cNvSpPr>
          <p:nvPr/>
        </p:nvSpPr>
        <p:spPr bwMode="auto">
          <a:xfrm>
            <a:off x="4675188" y="1887538"/>
            <a:ext cx="1576387" cy="450850"/>
          </a:xfrm>
          <a:prstGeom prst="rect">
            <a:avLst/>
          </a:prstGeom>
          <a:solidFill>
            <a:schemeClr val="accent1"/>
          </a:solidFill>
          <a:ln w="12700">
            <a:noFill/>
            <a:miter lim="800000"/>
            <a:headEnd/>
            <a:tailEnd/>
          </a:ln>
          <a:effectLst/>
        </p:spPr>
        <p:txBody>
          <a:bodyPr wrap="none" anchor="ctr"/>
          <a:lstStyle/>
          <a:p>
            <a:pPr eaLnBrk="1" hangingPunct="1"/>
            <a:endParaRPr lang="en-US" altLang="en-US"/>
          </a:p>
        </p:txBody>
      </p:sp>
      <p:sp>
        <p:nvSpPr>
          <p:cNvPr id="23558" name="Rectangle 7"/>
          <p:cNvSpPr>
            <a:spLocks noChangeArrowheads="1"/>
          </p:cNvSpPr>
          <p:nvPr/>
        </p:nvSpPr>
        <p:spPr bwMode="auto">
          <a:xfrm>
            <a:off x="1179513" y="2468563"/>
            <a:ext cx="3375025" cy="457200"/>
          </a:xfrm>
          <a:prstGeom prst="rect">
            <a:avLst/>
          </a:prstGeom>
          <a:solidFill>
            <a:schemeClr val="accent1"/>
          </a:solidFill>
          <a:ln w="12700">
            <a:noFill/>
            <a:miter lim="800000"/>
            <a:headEnd/>
            <a:tailEnd/>
          </a:ln>
          <a:effectLst/>
        </p:spPr>
        <p:txBody>
          <a:bodyPr wrap="none" anchor="ctr"/>
          <a:lstStyle/>
          <a:p>
            <a:pPr eaLnBrk="1" hangingPunct="1"/>
            <a:endParaRPr lang="en-US" altLang="en-US"/>
          </a:p>
        </p:txBody>
      </p:sp>
      <p:sp>
        <p:nvSpPr>
          <p:cNvPr id="23559" name="Rectangle 8"/>
          <p:cNvSpPr>
            <a:spLocks noChangeArrowheads="1"/>
          </p:cNvSpPr>
          <p:nvPr/>
        </p:nvSpPr>
        <p:spPr bwMode="auto">
          <a:xfrm>
            <a:off x="565150" y="1335088"/>
            <a:ext cx="7599363" cy="1647825"/>
          </a:xfrm>
          <a:prstGeom prst="rect">
            <a:avLst/>
          </a:prstGeom>
          <a:noFill/>
          <a:ln w="12700">
            <a:noFill/>
            <a:miter lim="800000"/>
            <a:headEnd/>
            <a:tailEnd/>
          </a:ln>
          <a:effectLst/>
        </p:spPr>
        <p:txBody>
          <a:bodyPr lIns="90488" tIns="44450" rIns="90488" bIns="44450">
            <a:spAutoFit/>
          </a:bodyPr>
          <a:lstStyle/>
          <a:p>
            <a:pPr marL="571500" indent="-571500">
              <a:spcBef>
                <a:spcPct val="20000"/>
              </a:spcBef>
              <a:tabLst>
                <a:tab pos="571500" algn="l"/>
              </a:tabLst>
            </a:pPr>
            <a:r>
              <a:rPr lang="en-US" altLang="en-US" sz="3200" b="1"/>
              <a:t>1.	Provides an indication of a project’s risk and liquidity.</a:t>
            </a:r>
          </a:p>
          <a:p>
            <a:pPr marL="571500" indent="-571500">
              <a:spcBef>
                <a:spcPct val="20000"/>
              </a:spcBef>
              <a:tabLst>
                <a:tab pos="571500" algn="l"/>
              </a:tabLst>
            </a:pPr>
            <a:r>
              <a:rPr lang="en-US" altLang="en-US" sz="3200" b="1"/>
              <a:t>2.	Easy to calculate and understand.</a:t>
            </a:r>
          </a:p>
        </p:txBody>
      </p:sp>
      <p:sp>
        <p:nvSpPr>
          <p:cNvPr id="23560" name="Rectangle 9"/>
          <p:cNvSpPr>
            <a:spLocks noChangeArrowheads="1"/>
          </p:cNvSpPr>
          <p:nvPr/>
        </p:nvSpPr>
        <p:spPr bwMode="auto">
          <a:xfrm>
            <a:off x="565150" y="3635375"/>
            <a:ext cx="5005388" cy="576263"/>
          </a:xfrm>
          <a:prstGeom prst="rect">
            <a:avLst/>
          </a:prstGeom>
          <a:solidFill>
            <a:schemeClr val="folHlink"/>
          </a:solidFill>
          <a:ln w="12700">
            <a:noFill/>
            <a:miter lim="800000"/>
            <a:headEnd/>
            <a:tailEnd/>
          </a:ln>
          <a:effectLst/>
        </p:spPr>
        <p:txBody>
          <a:bodyPr wrap="none" lIns="90488" tIns="44450" rIns="90488" bIns="44450">
            <a:spAutoFit/>
          </a:bodyPr>
          <a:lstStyle/>
          <a:p>
            <a:r>
              <a:rPr lang="en-US" altLang="en-US" sz="3200" b="1">
                <a:solidFill>
                  <a:schemeClr val="bg2"/>
                </a:solidFill>
              </a:rPr>
              <a:t>Weaknesses of Payback:</a:t>
            </a:r>
          </a:p>
        </p:txBody>
      </p:sp>
      <p:sp>
        <p:nvSpPr>
          <p:cNvPr id="23561" name="Rectangle 10"/>
          <p:cNvSpPr>
            <a:spLocks noChangeArrowheads="1"/>
          </p:cNvSpPr>
          <p:nvPr/>
        </p:nvSpPr>
        <p:spPr bwMode="auto">
          <a:xfrm>
            <a:off x="3511550" y="4419600"/>
            <a:ext cx="838200" cy="457200"/>
          </a:xfrm>
          <a:prstGeom prst="rect">
            <a:avLst/>
          </a:prstGeom>
          <a:solidFill>
            <a:schemeClr val="accent1"/>
          </a:solidFill>
          <a:ln w="12700">
            <a:noFill/>
            <a:miter lim="800000"/>
            <a:headEnd/>
            <a:tailEnd/>
          </a:ln>
          <a:effectLst/>
        </p:spPr>
        <p:txBody>
          <a:bodyPr wrap="none" anchor="ctr"/>
          <a:lstStyle/>
          <a:p>
            <a:pPr eaLnBrk="1" hangingPunct="1"/>
            <a:endParaRPr lang="en-US" altLang="en-US"/>
          </a:p>
        </p:txBody>
      </p:sp>
      <p:sp>
        <p:nvSpPr>
          <p:cNvPr id="23562" name="Rectangle 11"/>
          <p:cNvSpPr>
            <a:spLocks noChangeArrowheads="1"/>
          </p:cNvSpPr>
          <p:nvPr/>
        </p:nvSpPr>
        <p:spPr bwMode="auto">
          <a:xfrm>
            <a:off x="1139825" y="5053013"/>
            <a:ext cx="2444750" cy="457200"/>
          </a:xfrm>
          <a:prstGeom prst="rect">
            <a:avLst/>
          </a:prstGeom>
          <a:solidFill>
            <a:schemeClr val="accent1"/>
          </a:solidFill>
          <a:ln w="12700">
            <a:noFill/>
            <a:miter lim="800000"/>
            <a:headEnd/>
            <a:tailEnd/>
          </a:ln>
          <a:effectLst/>
        </p:spPr>
        <p:txBody>
          <a:bodyPr wrap="none" anchor="ctr"/>
          <a:lstStyle/>
          <a:p>
            <a:pPr eaLnBrk="1" hangingPunct="1"/>
            <a:endParaRPr lang="en-US" altLang="en-US"/>
          </a:p>
        </p:txBody>
      </p:sp>
      <p:sp>
        <p:nvSpPr>
          <p:cNvPr id="23563" name="Rectangle 12"/>
          <p:cNvSpPr>
            <a:spLocks noChangeArrowheads="1"/>
          </p:cNvSpPr>
          <p:nvPr/>
        </p:nvSpPr>
        <p:spPr bwMode="auto">
          <a:xfrm>
            <a:off x="565150" y="4392613"/>
            <a:ext cx="7727950" cy="1647825"/>
          </a:xfrm>
          <a:prstGeom prst="rect">
            <a:avLst/>
          </a:prstGeom>
          <a:noFill/>
          <a:ln w="12700">
            <a:noFill/>
            <a:miter lim="800000"/>
            <a:headEnd/>
            <a:tailEnd/>
          </a:ln>
          <a:effectLst/>
        </p:spPr>
        <p:txBody>
          <a:bodyPr lIns="90488" tIns="44450" rIns="90488" bIns="44450">
            <a:spAutoFit/>
          </a:bodyPr>
          <a:lstStyle/>
          <a:p>
            <a:pPr marL="571500" indent="-571500">
              <a:spcBef>
                <a:spcPct val="20000"/>
              </a:spcBef>
              <a:tabLst>
                <a:tab pos="571500" algn="l"/>
              </a:tabLst>
            </a:pPr>
            <a:r>
              <a:rPr lang="en-US" altLang="en-US" sz="3200" b="1"/>
              <a:t>1.	Ignores the TVM.</a:t>
            </a:r>
          </a:p>
          <a:p>
            <a:pPr marL="571500" indent="-571500">
              <a:spcBef>
                <a:spcPct val="20000"/>
              </a:spcBef>
              <a:tabLst>
                <a:tab pos="571500" algn="l"/>
              </a:tabLst>
            </a:pPr>
            <a:r>
              <a:rPr lang="en-US" altLang="en-US" sz="3200" b="1"/>
              <a:t>2.	Ignores CFs occurring after the payback period.</a:t>
            </a: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ChangeArrowheads="1"/>
          </p:cNvSpPr>
          <p:nvPr>
            <p:ph type="title"/>
          </p:nvPr>
        </p:nvSpPr>
        <p:spPr/>
        <p:txBody>
          <a:bodyPr/>
          <a:lstStyle/>
          <a:p>
            <a:pPr eaLnBrk="1" hangingPunct="1"/>
            <a:r>
              <a:rPr lang="en-US" altLang="en-US" smtClean="0"/>
              <a:t>Problem</a:t>
            </a:r>
          </a:p>
        </p:txBody>
      </p:sp>
      <p:sp>
        <p:nvSpPr>
          <p:cNvPr id="112642" name="Rectangle 3"/>
          <p:cNvSpPr>
            <a:spLocks noGrp="1" noChangeArrowheads="1"/>
          </p:cNvSpPr>
          <p:nvPr>
            <p:ph type="body" idx="1"/>
          </p:nvPr>
        </p:nvSpPr>
        <p:spPr/>
        <p:txBody>
          <a:bodyPr/>
          <a:lstStyle/>
          <a:p>
            <a:pPr marL="609600" indent="-609600" eaLnBrk="1" hangingPunct="1">
              <a:buFont typeface="Wingdings" pitchFamily="2" charset="2"/>
              <a:buNone/>
            </a:pPr>
            <a:r>
              <a:rPr lang="en-US" altLang="en-US" smtClean="0"/>
              <a:t>Ans.	</a:t>
            </a:r>
          </a:p>
          <a:p>
            <a:pPr marL="609600" indent="-609600" eaLnBrk="1" hangingPunct="1">
              <a:buFont typeface="Wingdings" pitchFamily="2" charset="2"/>
              <a:buNone/>
            </a:pPr>
            <a:r>
              <a:rPr lang="en-US" altLang="en-US" smtClean="0"/>
              <a:t>IRR = 400 % or 100 %</a:t>
            </a:r>
          </a:p>
          <a:p>
            <a:pPr marL="609600" indent="-609600" eaLnBrk="1" hangingPunct="1">
              <a:buFont typeface="Wingdings" pitchFamily="2" charset="2"/>
              <a:buNone/>
            </a:pPr>
            <a:r>
              <a:rPr lang="en-US" altLang="en-US" smtClean="0"/>
              <a:t>NPV method to be used.</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noChangeArrowheads="1"/>
          </p:cNvSpPr>
          <p:nvPr>
            <p:ph type="title"/>
          </p:nvPr>
        </p:nvSpPr>
        <p:spPr/>
        <p:txBody>
          <a:bodyPr/>
          <a:lstStyle/>
          <a:p>
            <a:pPr eaLnBrk="1" hangingPunct="1"/>
            <a:r>
              <a:rPr lang="en-US" altLang="en-US" smtClean="0"/>
              <a:t>Problem</a:t>
            </a:r>
          </a:p>
        </p:txBody>
      </p:sp>
      <p:sp>
        <p:nvSpPr>
          <p:cNvPr id="113666" name="Rectangle 3"/>
          <p:cNvSpPr>
            <a:spLocks noGrp="1" noChangeArrowheads="1"/>
          </p:cNvSpPr>
          <p:nvPr>
            <p:ph type="body" idx="1"/>
          </p:nvPr>
        </p:nvSpPr>
        <p:spPr/>
        <p:txBody>
          <a:bodyPr/>
          <a:lstStyle/>
          <a:p>
            <a:pPr marL="609600" indent="-609600" eaLnBrk="1" hangingPunct="1">
              <a:lnSpc>
                <a:spcPct val="80000"/>
              </a:lnSpc>
              <a:buFont typeface="Wingdings" pitchFamily="2" charset="2"/>
              <a:buNone/>
            </a:pPr>
            <a:r>
              <a:rPr lang="en-US" altLang="en-US" sz="2100" smtClean="0"/>
              <a:t>Solution:</a:t>
            </a:r>
          </a:p>
          <a:p>
            <a:pPr marL="609600" indent="-609600" eaLnBrk="1" hangingPunct="1">
              <a:lnSpc>
                <a:spcPct val="80000"/>
              </a:lnSpc>
              <a:buFont typeface="Wingdings" pitchFamily="2" charset="2"/>
              <a:buNone/>
            </a:pPr>
            <a:r>
              <a:rPr lang="en-US" altLang="en-US" sz="2100" smtClean="0"/>
              <a:t>	The project cash flows are: -</a:t>
            </a:r>
          </a:p>
          <a:p>
            <a:pPr marL="609600" indent="-609600" eaLnBrk="1" hangingPunct="1">
              <a:lnSpc>
                <a:spcPct val="80000"/>
              </a:lnSpc>
              <a:buFont typeface="Wingdings" pitchFamily="2" charset="2"/>
              <a:buNone/>
            </a:pPr>
            <a:r>
              <a:rPr lang="en-US" altLang="en-US" sz="2100" smtClean="0"/>
              <a:t>		</a:t>
            </a:r>
            <a:r>
              <a:rPr lang="en-US" altLang="en-US" sz="2100" u="sng" smtClean="0"/>
              <a:t>Year</a:t>
            </a:r>
            <a:r>
              <a:rPr lang="en-US" altLang="en-US" sz="2100" smtClean="0"/>
              <a:t>		</a:t>
            </a:r>
            <a:r>
              <a:rPr lang="en-US" altLang="en-US" sz="2100" u="sng" smtClean="0"/>
              <a:t>Cash flow</a:t>
            </a:r>
            <a:endParaRPr lang="en-US" altLang="en-US" sz="2100" smtClean="0"/>
          </a:p>
          <a:p>
            <a:pPr marL="609600" indent="-609600" eaLnBrk="1" hangingPunct="1">
              <a:lnSpc>
                <a:spcPct val="80000"/>
              </a:lnSpc>
              <a:buFont typeface="Wingdings" pitchFamily="2" charset="2"/>
              <a:buNone/>
            </a:pPr>
            <a:r>
              <a:rPr lang="en-US" altLang="en-US" sz="2100" smtClean="0"/>
              <a:t>	        0		- 100,000</a:t>
            </a:r>
          </a:p>
          <a:p>
            <a:pPr marL="609600" indent="-609600" eaLnBrk="1" hangingPunct="1">
              <a:lnSpc>
                <a:spcPct val="80000"/>
              </a:lnSpc>
              <a:buFont typeface="Wingdings" pitchFamily="2" charset="2"/>
              <a:buNone/>
            </a:pPr>
            <a:r>
              <a:rPr lang="en-US" altLang="en-US" sz="2100" smtClean="0"/>
              <a:t>	        1		+ 700,000</a:t>
            </a:r>
          </a:p>
          <a:p>
            <a:pPr marL="609600" indent="-609600" eaLnBrk="1" hangingPunct="1">
              <a:lnSpc>
                <a:spcPct val="80000"/>
              </a:lnSpc>
              <a:buFont typeface="Wingdings" pitchFamily="2" charset="2"/>
              <a:buNone/>
            </a:pPr>
            <a:r>
              <a:rPr lang="en-US" altLang="en-US" sz="2100" smtClean="0"/>
              <a:t>	        2		– 1,000,000  	(- 2,000,000 + 1,000,000)</a:t>
            </a:r>
          </a:p>
          <a:p>
            <a:pPr marL="609600" indent="-609600" eaLnBrk="1" hangingPunct="1">
              <a:lnSpc>
                <a:spcPct val="80000"/>
              </a:lnSpc>
              <a:buFont typeface="Wingdings" pitchFamily="2" charset="2"/>
              <a:buNone/>
            </a:pPr>
            <a:r>
              <a:rPr lang="en-US" altLang="en-US" sz="2100" smtClean="0"/>
              <a:t>If the IRR is K, then,</a:t>
            </a:r>
          </a:p>
          <a:p>
            <a:pPr marL="609600" indent="-609600" eaLnBrk="1" hangingPunct="1">
              <a:lnSpc>
                <a:spcPct val="80000"/>
              </a:lnSpc>
              <a:buFont typeface="Wingdings" pitchFamily="2" charset="2"/>
              <a:buNone/>
            </a:pPr>
            <a:r>
              <a:rPr lang="en-US" altLang="en-US" sz="2100" smtClean="0"/>
              <a:t>-100,000+700,000/(1+k)-1,000,000/(1+K)^2 = 0 </a:t>
            </a:r>
          </a:p>
          <a:p>
            <a:pPr marL="609600" indent="-609600" eaLnBrk="1" hangingPunct="1">
              <a:lnSpc>
                <a:spcPct val="80000"/>
              </a:lnSpc>
              <a:buFont typeface="Wingdings" pitchFamily="2" charset="2"/>
              <a:buNone/>
            </a:pPr>
            <a:r>
              <a:rPr lang="en-US" altLang="en-US" sz="2100" smtClean="0"/>
              <a:t>Solving, we get,</a:t>
            </a:r>
          </a:p>
          <a:p>
            <a:pPr marL="609600" indent="-609600" eaLnBrk="1" hangingPunct="1">
              <a:lnSpc>
                <a:spcPct val="80000"/>
              </a:lnSpc>
              <a:buFont typeface="Wingdings" pitchFamily="2" charset="2"/>
              <a:buNone/>
            </a:pPr>
            <a:r>
              <a:rPr lang="en-US" altLang="en-US" sz="2100" smtClean="0"/>
              <a:t>K = 4 or 1</a:t>
            </a:r>
          </a:p>
          <a:p>
            <a:pPr marL="609600" indent="-609600" eaLnBrk="1" hangingPunct="1">
              <a:lnSpc>
                <a:spcPct val="80000"/>
              </a:lnSpc>
              <a:buFont typeface="Wingdings" pitchFamily="2" charset="2"/>
              <a:buNone/>
            </a:pPr>
            <a:r>
              <a:rPr lang="en-US" altLang="en-US" sz="2100" smtClean="0"/>
              <a:t>or,	IRR = 400% or 100%</a:t>
            </a:r>
          </a:p>
          <a:p>
            <a:pPr marL="609600" indent="-609600" eaLnBrk="1" hangingPunct="1">
              <a:lnSpc>
                <a:spcPct val="80000"/>
              </a:lnSpc>
              <a:buFont typeface="Wingdings" pitchFamily="2" charset="2"/>
              <a:buNone/>
            </a:pPr>
            <a:r>
              <a:rPr lang="en-US" altLang="en-US" sz="2100" smtClean="0"/>
              <a:t>This is a case of multiple IRR.</a:t>
            </a:r>
          </a:p>
          <a:p>
            <a:pPr marL="609600" indent="-609600" eaLnBrk="1" hangingPunct="1">
              <a:lnSpc>
                <a:spcPct val="80000"/>
              </a:lnSpc>
              <a:buFont typeface="Wingdings" pitchFamily="2" charset="2"/>
              <a:buNone/>
            </a:pPr>
            <a:r>
              <a:rPr lang="en-US" altLang="en-US" sz="2100" smtClean="0"/>
              <a:t>It is better to use NPV method.</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Title 1"/>
          <p:cNvSpPr>
            <a:spLocks noGrp="1" noChangeArrowheads="1"/>
          </p:cNvSpPr>
          <p:nvPr>
            <p:ph type="title"/>
          </p:nvPr>
        </p:nvSpPr>
        <p:spPr/>
        <p:txBody>
          <a:bodyPr/>
          <a:lstStyle/>
          <a:p>
            <a:pPr eaLnBrk="1" hangingPunct="1"/>
            <a:r>
              <a:rPr lang="en-US" altLang="en-US" smtClean="0"/>
              <a:t>Problem</a:t>
            </a:r>
          </a:p>
        </p:txBody>
      </p:sp>
      <p:sp>
        <p:nvSpPr>
          <p:cNvPr id="114690" name="Content Placeholder 2"/>
          <p:cNvSpPr>
            <a:spLocks noGrp="1" noChangeArrowheads="1"/>
          </p:cNvSpPr>
          <p:nvPr>
            <p:ph idx="1"/>
          </p:nvPr>
        </p:nvSpPr>
        <p:spPr>
          <a:xfrm>
            <a:off x="457200" y="1600200"/>
            <a:ext cx="8229600" cy="4876800"/>
          </a:xfrm>
        </p:spPr>
        <p:txBody>
          <a:bodyPr/>
          <a:lstStyle/>
          <a:p>
            <a:pPr eaLnBrk="1" hangingPunct="1"/>
            <a:r>
              <a:rPr lang="en-US" altLang="en-US" sz="2800" smtClean="0"/>
              <a:t>Office Automation Inc. must choose between two copiers, the XX40 or the RH45. The XX40 costs $900 and will last for three years. The copier will require a real after-tax cost of $120 per year after all relevant expenses. The RH45 costs $1400 and will last for five years. The real after-tax cost for the RH45 will be $95 per year. All cash flows occur at the end of the year. The inflation rate is expected to be 5% p.a., and the nominal discount rate 14%. Which copier should the company choose?</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ChangeArrowheads="1"/>
          </p:cNvSpPr>
          <p:nvPr>
            <p:ph type="title"/>
          </p:nvPr>
        </p:nvSpPr>
        <p:spPr>
          <a:xfrm>
            <a:off x="457200" y="2286000"/>
            <a:ext cx="8229600" cy="1139825"/>
          </a:xfrm>
        </p:spPr>
        <p:txBody>
          <a:bodyPr/>
          <a:lstStyle/>
          <a:p>
            <a:pPr eaLnBrk="1" hangingPunct="1"/>
            <a:r>
              <a:rPr lang="en-US" altLang="en-US" smtClean="0"/>
              <a:t>Capital Budgeting and Risk</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noChangeArrowheads="1"/>
          </p:cNvSpPr>
          <p:nvPr>
            <p:ph type="title"/>
          </p:nvPr>
        </p:nvSpPr>
        <p:spPr/>
        <p:txBody>
          <a:bodyPr/>
          <a:lstStyle/>
          <a:p>
            <a:pPr eaLnBrk="1" hangingPunct="1"/>
            <a:r>
              <a:rPr lang="en-US" altLang="en-US" smtClean="0"/>
              <a:t>Introduction</a:t>
            </a:r>
          </a:p>
        </p:txBody>
      </p:sp>
      <p:sp>
        <p:nvSpPr>
          <p:cNvPr id="116738" name="Rectangle 3"/>
          <p:cNvSpPr>
            <a:spLocks noGrp="1" noChangeArrowheads="1"/>
          </p:cNvSpPr>
          <p:nvPr>
            <p:ph type="body" idx="4294967295"/>
          </p:nvPr>
        </p:nvSpPr>
        <p:spPr>
          <a:xfrm>
            <a:off x="0" y="1600200"/>
            <a:ext cx="8229600" cy="4530725"/>
          </a:xfrm>
        </p:spPr>
        <p:txBody>
          <a:bodyPr/>
          <a:lstStyle/>
          <a:p>
            <a:pPr eaLnBrk="1" hangingPunct="1">
              <a:lnSpc>
                <a:spcPct val="90000"/>
              </a:lnSpc>
            </a:pPr>
            <a:r>
              <a:rPr lang="en-US" altLang="en-US" sz="2300" smtClean="0"/>
              <a:t>Capital budgeting decisions require that managers analyze the following factors for each project they consider:</a:t>
            </a:r>
          </a:p>
          <a:p>
            <a:pPr lvl="1" eaLnBrk="1" hangingPunct="1">
              <a:lnSpc>
                <a:spcPct val="90000"/>
              </a:lnSpc>
            </a:pPr>
            <a:r>
              <a:rPr lang="en-US" altLang="en-US" sz="2000" smtClean="0"/>
              <a:t>Future cash flows,</a:t>
            </a:r>
          </a:p>
          <a:p>
            <a:pPr lvl="1" eaLnBrk="1" hangingPunct="1">
              <a:lnSpc>
                <a:spcPct val="90000"/>
              </a:lnSpc>
            </a:pPr>
            <a:r>
              <a:rPr lang="en-US" altLang="en-US" sz="2000" smtClean="0"/>
              <a:t>The degree of uncertainty of these future cash flows, and</a:t>
            </a:r>
          </a:p>
          <a:p>
            <a:pPr lvl="1" eaLnBrk="1" hangingPunct="1">
              <a:lnSpc>
                <a:spcPct val="90000"/>
              </a:lnSpc>
            </a:pPr>
            <a:r>
              <a:rPr lang="en-US" altLang="en-US" sz="2000" smtClean="0"/>
              <a:t>The value of these future cash flows considering their uncertainty.</a:t>
            </a:r>
          </a:p>
          <a:p>
            <a:pPr eaLnBrk="1" hangingPunct="1">
              <a:lnSpc>
                <a:spcPct val="90000"/>
              </a:lnSpc>
            </a:pPr>
            <a:r>
              <a:rPr lang="en-US" altLang="en-US" sz="2300" smtClean="0"/>
              <a:t>Managers incorporate risk into their calculations in one of two ways: (1) by discounting future cash flows using a higher discount rate, the greater the cash flow’s risk, or (2) by requiring a higher annual return on a project, the greater the cash flow’s risk.</a:t>
            </a:r>
            <a:endParaRPr lang="en-US" altLang="en-US" sz="2100" smtClean="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ChangeArrowheads="1"/>
          </p:cNvSpPr>
          <p:nvPr>
            <p:ph type="title"/>
          </p:nvPr>
        </p:nvSpPr>
        <p:spPr/>
        <p:txBody>
          <a:bodyPr/>
          <a:lstStyle/>
          <a:p>
            <a:pPr eaLnBrk="1" hangingPunct="1"/>
            <a:r>
              <a:rPr lang="en-US" altLang="en-US" sz="3400" smtClean="0"/>
              <a:t>Measuring project’s stand-alone risk</a:t>
            </a:r>
          </a:p>
        </p:txBody>
      </p:sp>
      <p:sp>
        <p:nvSpPr>
          <p:cNvPr id="117762" name="Rectangle 3"/>
          <p:cNvSpPr>
            <a:spLocks noGrp="1" noChangeArrowheads="1"/>
          </p:cNvSpPr>
          <p:nvPr>
            <p:ph type="body" idx="4294967295"/>
          </p:nvPr>
        </p:nvSpPr>
        <p:spPr>
          <a:xfrm>
            <a:off x="0" y="1600200"/>
            <a:ext cx="8229600" cy="4530725"/>
          </a:xfrm>
        </p:spPr>
        <p:txBody>
          <a:bodyPr/>
          <a:lstStyle/>
          <a:p>
            <a:pPr eaLnBrk="1" hangingPunct="1">
              <a:lnSpc>
                <a:spcPct val="80000"/>
              </a:lnSpc>
            </a:pPr>
            <a:r>
              <a:rPr lang="en-US" altLang="en-US" sz="2600" smtClean="0"/>
              <a:t>Statistical Measure of Cash Flow Risk:</a:t>
            </a:r>
          </a:p>
          <a:p>
            <a:pPr lvl="1" eaLnBrk="1" hangingPunct="1">
              <a:lnSpc>
                <a:spcPct val="80000"/>
              </a:lnSpc>
            </a:pPr>
            <a:r>
              <a:rPr lang="en-US" altLang="en-US" sz="2200" smtClean="0"/>
              <a:t>Range</a:t>
            </a:r>
          </a:p>
          <a:p>
            <a:pPr lvl="1" eaLnBrk="1" hangingPunct="1">
              <a:lnSpc>
                <a:spcPct val="80000"/>
              </a:lnSpc>
            </a:pPr>
            <a:r>
              <a:rPr lang="en-US" altLang="en-US" sz="2200" smtClean="0"/>
              <a:t>Standard Deviation</a:t>
            </a:r>
          </a:p>
          <a:p>
            <a:pPr lvl="1" eaLnBrk="1" hangingPunct="1">
              <a:lnSpc>
                <a:spcPct val="80000"/>
              </a:lnSpc>
            </a:pPr>
            <a:r>
              <a:rPr lang="en-US" altLang="en-US" sz="2200" smtClean="0"/>
              <a:t>Coefficient of Variation</a:t>
            </a:r>
          </a:p>
          <a:p>
            <a:pPr eaLnBrk="1" hangingPunct="1">
              <a:lnSpc>
                <a:spcPct val="80000"/>
              </a:lnSpc>
            </a:pPr>
            <a:r>
              <a:rPr lang="en-US" altLang="en-US" sz="2600" smtClean="0"/>
              <a:t>Once we know how to calculate and apply these statistical measures, all we need are the probability distributions of the project’s future cash flows</a:t>
            </a:r>
          </a:p>
          <a:p>
            <a:pPr eaLnBrk="1" hangingPunct="1">
              <a:lnSpc>
                <a:spcPct val="80000"/>
              </a:lnSpc>
            </a:pPr>
            <a:r>
              <a:rPr lang="en-US" altLang="en-US" sz="2600" smtClean="0"/>
              <a:t>We can use sensitivity analysis or simulation analysis to get an idea of a project’s possible future cash flows and their risk.</a:t>
            </a:r>
          </a:p>
          <a:p>
            <a:pPr eaLnBrk="1" hangingPunct="1">
              <a:lnSpc>
                <a:spcPct val="80000"/>
              </a:lnSpc>
            </a:pPr>
            <a:endParaRPr lang="en-US" altLang="en-US" sz="2600" smtClean="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ChangeArrowheads="1"/>
          </p:cNvSpPr>
          <p:nvPr>
            <p:ph type="title"/>
          </p:nvPr>
        </p:nvSpPr>
        <p:spPr/>
        <p:txBody>
          <a:bodyPr/>
          <a:lstStyle/>
          <a:p>
            <a:pPr eaLnBrk="1" hangingPunct="1"/>
            <a:r>
              <a:rPr lang="en-US" altLang="en-US" smtClean="0"/>
              <a:t>Sensitivity/Scenario Analyses</a:t>
            </a:r>
          </a:p>
        </p:txBody>
      </p:sp>
      <p:sp>
        <p:nvSpPr>
          <p:cNvPr id="118786" name="Rectangle 3"/>
          <p:cNvSpPr>
            <a:spLocks noGrp="1" noChangeArrowheads="1"/>
          </p:cNvSpPr>
          <p:nvPr>
            <p:ph type="body" idx="4294967295"/>
          </p:nvPr>
        </p:nvSpPr>
        <p:spPr>
          <a:xfrm>
            <a:off x="0" y="1600200"/>
            <a:ext cx="8229600" cy="4530725"/>
          </a:xfrm>
        </p:spPr>
        <p:txBody>
          <a:bodyPr/>
          <a:lstStyle/>
          <a:p>
            <a:pPr eaLnBrk="1" hangingPunct="1">
              <a:lnSpc>
                <a:spcPct val="80000"/>
              </a:lnSpc>
            </a:pPr>
            <a:r>
              <a:rPr lang="en-US" altLang="en-US" sz="2600" smtClean="0"/>
              <a:t>Estimates of cash flows are based on assumptions about the economy, competitors, consumer tastes and preferences, construction costs, and taxes, among a host of other possible assumptions.</a:t>
            </a:r>
          </a:p>
          <a:p>
            <a:pPr eaLnBrk="1" hangingPunct="1">
              <a:lnSpc>
                <a:spcPct val="80000"/>
              </a:lnSpc>
            </a:pPr>
            <a:r>
              <a:rPr lang="en-US" altLang="en-US" sz="2600" smtClean="0"/>
              <a:t>One can analyze the sensitivity of cash flows to change in the assumptions by reestimating the cash flows for different scenarios.</a:t>
            </a:r>
          </a:p>
          <a:p>
            <a:pPr eaLnBrk="1" hangingPunct="1">
              <a:lnSpc>
                <a:spcPct val="80000"/>
              </a:lnSpc>
            </a:pPr>
            <a:r>
              <a:rPr lang="en-US" altLang="en-US" sz="2600" b="1" i="1" smtClean="0"/>
              <a:t>Sensitivity analysis</a:t>
            </a:r>
            <a:r>
              <a:rPr lang="en-US" altLang="en-US" sz="2600" smtClean="0"/>
              <a:t>, also called </a:t>
            </a:r>
            <a:r>
              <a:rPr lang="en-US" altLang="en-US" sz="2600" b="1" i="1" smtClean="0"/>
              <a:t>scenario analysis</a:t>
            </a:r>
            <a:r>
              <a:rPr lang="en-US" altLang="en-US" sz="2600" smtClean="0"/>
              <a:t>, is a method of looking at the possible outcomes, given a change in one of the factors in the analysis.</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pPr eaLnBrk="1" hangingPunct="1"/>
            <a:r>
              <a:rPr lang="en-US" altLang="en-US" smtClean="0"/>
              <a:t>Simulation Analysis</a:t>
            </a:r>
          </a:p>
        </p:txBody>
      </p:sp>
      <p:sp>
        <p:nvSpPr>
          <p:cNvPr id="119810" name="Rectangle 3"/>
          <p:cNvSpPr>
            <a:spLocks noGrp="1" noChangeArrowheads="1"/>
          </p:cNvSpPr>
          <p:nvPr>
            <p:ph type="body" idx="4294967295"/>
          </p:nvPr>
        </p:nvSpPr>
        <p:spPr>
          <a:xfrm>
            <a:off x="0" y="1600200"/>
            <a:ext cx="8229600" cy="4530725"/>
          </a:xfrm>
        </p:spPr>
        <p:txBody>
          <a:bodyPr/>
          <a:lstStyle/>
          <a:p>
            <a:pPr eaLnBrk="1" hangingPunct="1"/>
            <a:r>
              <a:rPr lang="en-US" altLang="en-US" sz="2600" smtClean="0"/>
              <a:t>Sensitivity analysis becomes unmanageable if we change several factors at the same time.</a:t>
            </a:r>
          </a:p>
          <a:p>
            <a:pPr eaLnBrk="1" hangingPunct="1"/>
            <a:r>
              <a:rPr lang="en-US" altLang="en-US" sz="2600" b="1" i="1" smtClean="0"/>
              <a:t>Simulation analysis </a:t>
            </a:r>
            <a:r>
              <a:rPr lang="en-US" altLang="en-US" sz="2600" smtClean="0"/>
              <a:t>allows the financial manager to develop a probability distribution of possible outcomes, given a probability distribution for each variable that may change.</a:t>
            </a:r>
          </a:p>
          <a:p>
            <a:pPr eaLnBrk="1" hangingPunct="1"/>
            <a:r>
              <a:rPr lang="en-US" altLang="en-US" sz="2600" smtClean="0"/>
              <a:t>However, simulation analysis looks at a project in isolation, and ignores the effects of diversification for the owners’ personal portfolio. </a:t>
            </a:r>
          </a:p>
          <a:p>
            <a:pPr eaLnBrk="1" hangingPunct="1"/>
            <a:endParaRPr lang="en-US" altLang="en-US" sz="2600" smtClean="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ChangeArrowheads="1"/>
          </p:cNvSpPr>
          <p:nvPr>
            <p:ph type="title"/>
          </p:nvPr>
        </p:nvSpPr>
        <p:spPr/>
        <p:txBody>
          <a:bodyPr/>
          <a:lstStyle/>
          <a:p>
            <a:pPr eaLnBrk="1" hangingPunct="1"/>
            <a:r>
              <a:rPr lang="en-US" altLang="en-US" smtClean="0"/>
              <a:t>Monte Carlo Simulation</a:t>
            </a:r>
          </a:p>
        </p:txBody>
      </p:sp>
      <p:sp>
        <p:nvSpPr>
          <p:cNvPr id="120834" name="Rectangle 3"/>
          <p:cNvSpPr>
            <a:spLocks noGrp="1" noChangeArrowheads="1"/>
          </p:cNvSpPr>
          <p:nvPr>
            <p:ph type="body" idx="4294967295"/>
          </p:nvPr>
        </p:nvSpPr>
        <p:spPr>
          <a:xfrm>
            <a:off x="0" y="1600200"/>
            <a:ext cx="8229600" cy="4530725"/>
          </a:xfrm>
        </p:spPr>
        <p:txBody>
          <a:bodyPr/>
          <a:lstStyle/>
          <a:p>
            <a:pPr eaLnBrk="1" hangingPunct="1">
              <a:lnSpc>
                <a:spcPct val="90000"/>
              </a:lnSpc>
            </a:pPr>
            <a:r>
              <a:rPr lang="en-US" altLang="en-US" sz="2600" smtClean="0"/>
              <a:t>Set the precise model of the project laying down the variables that affect your cash flows.</a:t>
            </a:r>
          </a:p>
          <a:p>
            <a:pPr eaLnBrk="1" hangingPunct="1">
              <a:lnSpc>
                <a:spcPct val="90000"/>
              </a:lnSpc>
            </a:pPr>
            <a:r>
              <a:rPr lang="en-US" altLang="en-US" sz="2600" smtClean="0"/>
              <a:t>Specify probabilities (or range of outcome) for each variable.</a:t>
            </a:r>
          </a:p>
          <a:p>
            <a:pPr eaLnBrk="1" hangingPunct="1">
              <a:lnSpc>
                <a:spcPct val="90000"/>
              </a:lnSpc>
            </a:pPr>
            <a:r>
              <a:rPr lang="en-US" altLang="en-US" sz="2600" smtClean="0"/>
              <a:t>Simulate the cash flows many times (e.g. 10000 runs)</a:t>
            </a:r>
          </a:p>
          <a:p>
            <a:pPr eaLnBrk="1" hangingPunct="1">
              <a:lnSpc>
                <a:spcPct val="90000"/>
              </a:lnSpc>
            </a:pPr>
            <a:r>
              <a:rPr lang="en-US" altLang="en-US" sz="2600" smtClean="0"/>
              <a:t>You get the distributions of project cash flows. Compute the expected cash flows.</a:t>
            </a:r>
          </a:p>
          <a:p>
            <a:pPr eaLnBrk="1" hangingPunct="1">
              <a:lnSpc>
                <a:spcPct val="90000"/>
              </a:lnSpc>
            </a:pPr>
            <a:r>
              <a:rPr lang="en-US" altLang="en-US" sz="2600" smtClean="0"/>
              <a:t>Finally, using the applicable discount factor, discount the expected cash flows to get NPV.</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ChangeArrowheads="1"/>
          </p:cNvSpPr>
          <p:nvPr>
            <p:ph type="title"/>
          </p:nvPr>
        </p:nvSpPr>
        <p:spPr/>
        <p:txBody>
          <a:bodyPr/>
          <a:lstStyle/>
          <a:p>
            <a:pPr eaLnBrk="1" hangingPunct="1"/>
            <a:r>
              <a:rPr lang="en-US" altLang="en-US" smtClean="0"/>
              <a:t>Scenario Analysis: A case study</a:t>
            </a:r>
          </a:p>
        </p:txBody>
      </p:sp>
      <p:sp>
        <p:nvSpPr>
          <p:cNvPr id="121858" name="Rectangle 3"/>
          <p:cNvSpPr>
            <a:spLocks noGrp="1" noChangeArrowheads="1"/>
          </p:cNvSpPr>
          <p:nvPr>
            <p:ph type="body" idx="4294967295"/>
          </p:nvPr>
        </p:nvSpPr>
        <p:spPr>
          <a:xfrm>
            <a:off x="0" y="1600200"/>
            <a:ext cx="8229600" cy="4530725"/>
          </a:xfrm>
        </p:spPr>
        <p:txBody>
          <a:bodyPr/>
          <a:lstStyle/>
          <a:p>
            <a:pPr eaLnBrk="1" hangingPunct="1"/>
            <a:r>
              <a:rPr lang="en-US" altLang="en-US" sz="4700" smtClean="0"/>
              <a:t>Financial Appraisal of Koyali-Ratlam Pipeline</a:t>
            </a:r>
          </a:p>
        </p:txBody>
      </p:sp>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568</TotalTime>
  <Words>4428</Words>
  <Application>Microsoft Macintosh PowerPoint</Application>
  <PresentationFormat>On-screen Show (4:3)</PresentationFormat>
  <Paragraphs>891</Paragraphs>
  <Slides>104</Slides>
  <Notes>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4</vt:i4>
      </vt:variant>
      <vt:variant>
        <vt:lpstr>Slide Titles</vt:lpstr>
      </vt:variant>
      <vt:variant>
        <vt:i4>104</vt:i4>
      </vt:variant>
    </vt:vector>
  </HeadingPairs>
  <TitlesOfParts>
    <vt:vector size="116" baseType="lpstr">
      <vt:lpstr>Arial</vt:lpstr>
      <vt:lpstr>Garamond</vt:lpstr>
      <vt:lpstr>Wingdings</vt:lpstr>
      <vt:lpstr>Calibri</vt:lpstr>
      <vt:lpstr>Times New Roman</vt:lpstr>
      <vt:lpstr>Book Antiqua</vt:lpstr>
      <vt:lpstr>Symbol</vt:lpstr>
      <vt:lpstr>Edge</vt:lpstr>
      <vt:lpstr>Microsoft Equation 3.0</vt:lpstr>
      <vt:lpstr>Microsoft Clip Gallery</vt:lpstr>
      <vt:lpstr>Microsoft Graph 97 Chart</vt:lpstr>
      <vt:lpstr>Microsoft Excel Worksheet</vt:lpstr>
      <vt:lpstr>Long –term Investment Decision</vt:lpstr>
      <vt:lpstr>What is capital budgeting?</vt:lpstr>
      <vt:lpstr>Issues in Investment in infrastructure</vt:lpstr>
      <vt:lpstr>Stages in Capital Budgeting</vt:lpstr>
      <vt:lpstr>Financial Appraisal Tools</vt:lpstr>
      <vt:lpstr>What is the payback period?</vt:lpstr>
      <vt:lpstr>Payback for Project L (Long:  Most CFs in out years)</vt:lpstr>
      <vt:lpstr>Project S (Short:  CFs come quickly)</vt:lpstr>
      <vt:lpstr>Slide 9</vt:lpstr>
      <vt:lpstr>Slide 10</vt:lpstr>
      <vt:lpstr>Slide 11</vt:lpstr>
      <vt:lpstr>Steps</vt:lpstr>
      <vt:lpstr>What’s Project L’s NPV?</vt:lpstr>
      <vt:lpstr>Project Cash Flows</vt:lpstr>
      <vt:lpstr>Project Cash Flows</vt:lpstr>
      <vt:lpstr>Project Cash Flows</vt:lpstr>
      <vt:lpstr>Project Cash Flows</vt:lpstr>
      <vt:lpstr>Project Cash Flows</vt:lpstr>
      <vt:lpstr>Project Cash Flows</vt:lpstr>
      <vt:lpstr>Rationale for the NPV Method</vt:lpstr>
      <vt:lpstr>Using NPV method, which project(s) should be accepted?</vt:lpstr>
      <vt:lpstr>Internal Rate of Return:  IRR</vt:lpstr>
      <vt:lpstr>Slide 23</vt:lpstr>
      <vt:lpstr>What’s Project L’s IRR?</vt:lpstr>
      <vt:lpstr>Slide 25</vt:lpstr>
      <vt:lpstr>Rationale for the IRR Method</vt:lpstr>
      <vt:lpstr>IRR Acceptance Criteria</vt:lpstr>
      <vt:lpstr>What is the difference between independent and mutually exclusive projects?</vt:lpstr>
      <vt:lpstr>An Example of Mutually Exclusive Projects</vt:lpstr>
      <vt:lpstr>Decisions on  Projects S and L per IRR</vt:lpstr>
      <vt:lpstr>Construct NPV Profiles</vt:lpstr>
      <vt:lpstr>Slide 32</vt:lpstr>
      <vt:lpstr>Slide 33</vt:lpstr>
      <vt:lpstr>Slide 34</vt:lpstr>
      <vt:lpstr>To Find the Crossover Rate</vt:lpstr>
      <vt:lpstr>Two Reasons NPV Profiles Cross</vt:lpstr>
      <vt:lpstr>Reinvestment Rate Assumptions</vt:lpstr>
      <vt:lpstr>Multiple IRR</vt:lpstr>
      <vt:lpstr>Normal Cash Flow Project:</vt:lpstr>
      <vt:lpstr>Slide 40</vt:lpstr>
      <vt:lpstr>Multiple IRRs</vt:lpstr>
      <vt:lpstr>Multiple IRRs</vt:lpstr>
      <vt:lpstr>Multiple IRRs</vt:lpstr>
      <vt:lpstr>Multiple IRRs</vt:lpstr>
      <vt:lpstr>Modified Internal Rate of Return (MIRR) </vt:lpstr>
      <vt:lpstr>Profitability Index (PI)</vt:lpstr>
      <vt:lpstr>Capital Rationing </vt:lpstr>
      <vt:lpstr>Capital Rationing </vt:lpstr>
      <vt:lpstr>Capital Rationing </vt:lpstr>
      <vt:lpstr>NPV Vs. IRR: Example</vt:lpstr>
      <vt:lpstr>Issues in Capital Budgeting</vt:lpstr>
      <vt:lpstr>Issues in Capital Budgeting</vt:lpstr>
      <vt:lpstr>Investments of Unequal Lives</vt:lpstr>
      <vt:lpstr>Investments of Unequal Lives</vt:lpstr>
      <vt:lpstr>Investments of Unequal Lives</vt:lpstr>
      <vt:lpstr>Investments of Unequal Lives</vt:lpstr>
      <vt:lpstr>Replacement Chain Approach</vt:lpstr>
      <vt:lpstr>Equivalent Annual Cost (EAC)</vt:lpstr>
      <vt:lpstr>Lease Vs. Borrow Decision</vt:lpstr>
      <vt:lpstr>Lease Vs. Borrow</vt:lpstr>
      <vt:lpstr>Lease Vs. Borrow</vt:lpstr>
      <vt:lpstr>The Cash Flows of Leasing</vt:lpstr>
      <vt:lpstr>The Cash Flows of Leasing</vt:lpstr>
      <vt:lpstr>The Cash Flows of Leasing</vt:lpstr>
      <vt:lpstr> NPV Analysis of the Lease-vs.-Buy Decision</vt:lpstr>
      <vt:lpstr>NPV Analysis of the Lease-vs.-Buy Decision</vt:lpstr>
      <vt:lpstr>NPV Analysis of the Lease-vs.-Buy Decision</vt:lpstr>
      <vt:lpstr>Debt Displacement and Lease Valuation</vt:lpstr>
      <vt:lpstr>Debt Displacement and Lease Valuation</vt:lpstr>
      <vt:lpstr>Does Leasing Ever Pay: The Base Case</vt:lpstr>
      <vt:lpstr>Reasons for Leasing</vt:lpstr>
      <vt:lpstr>Finance Lease-Example</vt:lpstr>
      <vt:lpstr>Multiple Choice Question - 1</vt:lpstr>
      <vt:lpstr>Multiple Choice Question - 1</vt:lpstr>
      <vt:lpstr>Multiple Choice Question - 2</vt:lpstr>
      <vt:lpstr>Multiple Choice Question - 2</vt:lpstr>
      <vt:lpstr>Multiple Choice Question - 3</vt:lpstr>
      <vt:lpstr>Multiple Choice Question - 3</vt:lpstr>
      <vt:lpstr>Multiple Choice Question - 4</vt:lpstr>
      <vt:lpstr>Multiple Choice Question - 4</vt:lpstr>
      <vt:lpstr>Multiple Choice Question - 5</vt:lpstr>
      <vt:lpstr>Multiple Choice Question - 5</vt:lpstr>
      <vt:lpstr>Multiple Choice Question - 6</vt:lpstr>
      <vt:lpstr>Multiple Choice Question - 6</vt:lpstr>
      <vt:lpstr>Multiple Choice Question - 6</vt:lpstr>
      <vt:lpstr>Multiple Choice Question - 6</vt:lpstr>
      <vt:lpstr>Multiple Choice Question - 7</vt:lpstr>
      <vt:lpstr>Multiple Choice Question - 7</vt:lpstr>
      <vt:lpstr>Problem</vt:lpstr>
      <vt:lpstr>Problem</vt:lpstr>
      <vt:lpstr>Problem</vt:lpstr>
      <vt:lpstr>Problem</vt:lpstr>
      <vt:lpstr>Capital Budgeting and Risk</vt:lpstr>
      <vt:lpstr>Introduction</vt:lpstr>
      <vt:lpstr>Measuring project’s stand-alone risk</vt:lpstr>
      <vt:lpstr>Sensitivity/Scenario Analyses</vt:lpstr>
      <vt:lpstr>Simulation Analysis</vt:lpstr>
      <vt:lpstr>Monte Carlo Simulation</vt:lpstr>
      <vt:lpstr>Scenario Analysis: A case study</vt:lpstr>
      <vt:lpstr>Justification</vt:lpstr>
      <vt:lpstr>Financial Appraisal</vt:lpstr>
      <vt:lpstr>Three different scenario</vt:lpstr>
      <vt:lpstr>IRR under various scenarios</vt:lpstr>
      <vt:lpstr>Sensitivity Analysis</vt:lpstr>
    </vt:vector>
  </TitlesOfParts>
  <Company>Lucknow</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Long-term Investment Decisions</dc:title>
  <dc:creator>Prof. Ashok Banerjee</dc:creator>
  <cp:lastModifiedBy>Nilanjan Mukhopadhya</cp:lastModifiedBy>
  <cp:revision>23</cp:revision>
  <dcterms:created xsi:type="dcterms:W3CDTF">2001-07-26T04:37:44Z</dcterms:created>
  <dcterms:modified xsi:type="dcterms:W3CDTF">2020-04-28T16:24:36Z</dcterms:modified>
</cp:coreProperties>
</file>