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257" r:id="rId3"/>
    <p:sldId id="288" r:id="rId4"/>
    <p:sldId id="28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58" r:id="rId23"/>
    <p:sldId id="268" r:id="rId24"/>
    <p:sldId id="269" r:id="rId25"/>
    <p:sldId id="270" r:id="rId26"/>
    <p:sldId id="278" r:id="rId2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089"/>
    <p:restoredTop sz="94665"/>
  </p:normalViewPr>
  <p:slideViewPr>
    <p:cSldViewPr>
      <p:cViewPr varScale="1">
        <p:scale>
          <a:sx n="68" d="100"/>
          <a:sy n="68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ABD4A7F4-C14D-3A4B-8FF7-3D33E61B1E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38B16CB4-D3B1-7248-A7D9-D55F26B691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xmlns="" id="{92053712-8C00-074F-A3B9-95B1E184A1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xmlns="" id="{BE572853-44BA-0246-98DD-1C6A738605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xmlns="" id="{90AF56FA-6F78-0C48-9821-0B6318025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A5A0405-3FF5-418E-B4A9-7E586168A8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19DBED-7192-4BA4-A5E4-28D3BEAFCD8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algn="r"/>
            <a:r>
              <a:rPr lang="en-US" altLang="en-US" sz="1000" i="1">
                <a:latin typeface="Times New Roman" pitchFamily="18" charset="0"/>
              </a:rPr>
              <a:t>3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946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0479" tIns="44445" rIns="90479" bIns="44445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767DD4-106D-4AE3-A233-1C5292A49AD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algn="r"/>
            <a:r>
              <a:rPr lang="en-US" altLang="en-US" sz="1000" i="1">
                <a:latin typeface="Times New Roman" pitchFamily="18" charset="0"/>
              </a:rPr>
              <a:t>16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4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0479" tIns="44445" rIns="90479" bIns="44445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relation is consistent with the separation principle discussed in a prior chapter.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A0843C-7AE3-4022-8FA8-0E3C1D09766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algn="r"/>
            <a:r>
              <a:rPr lang="en-US" altLang="en-US" sz="1000" i="1">
                <a:latin typeface="Times New Roman" pitchFamily="18" charset="0"/>
              </a:rPr>
              <a:t>17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99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0479" tIns="44445" rIns="90479" bIns="44445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B6E22978-0C2F-E344-8DE8-1AFF9D4B5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B220E43-8809-F44D-ACF0-7B8BCE1B4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896DE965-1F64-A548-86D8-F5E47BC7CC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CA4D2C4E-B3E7-48EF-84EA-C6F654E165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0C67B-D941-4746-B186-844C1067E5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BA26E-2CF6-4A21-A854-6CAA344B50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45477-792F-40D3-828B-5C96E334E7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F188A-79E5-4645-B8DA-EEB10193D5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FD8BD-0FF1-4335-A3DC-FAFC9EE4A4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D1D7-916B-418A-9737-C449CF9BCB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C4235C-5B0C-4590-827D-39696BB996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89DBC-22BA-4D7E-9999-F7A985563B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9967A-13DB-4F83-BFC2-114AF8C42A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E8393-63B2-49F2-8F97-A0B7078227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6A4E6FE5-7101-7445-9FE6-20154C5A4C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E828BD9F-18DE-1143-9EA7-8B95304DAB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xmlns="" id="{1FB3E98C-4086-0D4D-A756-CF54BF1B51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itchFamily="18" charset="0"/>
              </a:defRPr>
            </a:lvl1pPr>
          </a:lstStyle>
          <a:p>
            <a:fld id="{41917967-9221-4A12-9AB1-A536AD47CA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journal/0304405X/93/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57200"/>
            <a:ext cx="7623175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Cost of Capital</a:t>
            </a:r>
            <a:br>
              <a:rPr lang="en-US" altLang="en-US" smtClean="0"/>
            </a:br>
            <a:r>
              <a:rPr lang="en-US" altLang="en-US" smtClean="0"/>
              <a:t>Source of capital</a:t>
            </a:r>
            <a:br>
              <a:rPr lang="en-US" altLang="en-US" smtClean="0"/>
            </a:br>
            <a:r>
              <a:rPr lang="en-US" altLang="en-US" smtClean="0"/>
              <a:t>Respective weights</a:t>
            </a:r>
            <a:br>
              <a:rPr lang="en-US" altLang="en-US" smtClean="0"/>
            </a:br>
            <a:r>
              <a:rPr lang="en-US" altLang="en-US" smtClean="0"/>
              <a:t>Cost of each source of capital</a:t>
            </a:r>
            <a:endParaRPr lang="fr-FR" altLang="en-US" smtClean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Ashok Banerjee</a:t>
            </a:r>
            <a:endParaRPr lang="fr-F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916863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Cyclicality of Revenues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6388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Highly cyclical stocks have higher betas.</a:t>
            </a:r>
          </a:p>
          <a:p>
            <a:pPr lvl="1" eaLnBrk="1" hangingPunct="1"/>
            <a:r>
              <a:rPr lang="en-US" altLang="en-US" sz="2200" smtClean="0"/>
              <a:t>Empirical evidence suggests that retailers and automotive firms fluctuate with the business cycle.</a:t>
            </a:r>
          </a:p>
          <a:p>
            <a:pPr lvl="1" eaLnBrk="1" hangingPunct="1"/>
            <a:r>
              <a:rPr lang="en-US" altLang="en-US" sz="2200" smtClean="0"/>
              <a:t>Transportation firms and utilities are less dependent upon the business cycle.</a:t>
            </a:r>
          </a:p>
          <a:p>
            <a:pPr eaLnBrk="1" hangingPunct="1"/>
            <a:r>
              <a:rPr lang="en-US" altLang="en-US" sz="2600" smtClean="0"/>
              <a:t>Note that cyclicality is not the same as variability—stocks with high standard deviations need not have high betas.</a:t>
            </a:r>
          </a:p>
          <a:p>
            <a:pPr lvl="1" eaLnBrk="1" hangingPunct="1"/>
            <a:r>
              <a:rPr lang="en-US" altLang="en-US" sz="2200" smtClean="0"/>
              <a:t>Movie studios have revenues that are variable, depending upon whether they produce “hits” or “flops,” but their revenues may not be especially dependent upon the business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7924800" cy="1063625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Operating Leverage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876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degree of operating leverage measures how sensitive a firm (or project) is to its fixed costs. </a:t>
            </a:r>
          </a:p>
          <a:p>
            <a:pPr eaLnBrk="1" hangingPunct="1"/>
            <a:r>
              <a:rPr lang="en-US" altLang="en-US" sz="2800" smtClean="0"/>
              <a:t>Operating leverage increases as fixed costs rise and variable costs fall.</a:t>
            </a:r>
          </a:p>
          <a:p>
            <a:pPr eaLnBrk="1" hangingPunct="1"/>
            <a:r>
              <a:rPr lang="en-US" altLang="en-US" sz="2800" smtClean="0"/>
              <a:t>Operating leverage magnifies the effect of cyclicality on beta.</a:t>
            </a:r>
          </a:p>
          <a:p>
            <a:pPr eaLnBrk="1" hangingPunct="1"/>
            <a:r>
              <a:rPr lang="en-US" altLang="en-US" sz="2800" smtClean="0"/>
              <a:t>The degree of operating leverage is given by: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981200" y="5562600"/>
            <a:ext cx="4953000" cy="976313"/>
            <a:chOff x="1488" y="3120"/>
            <a:chExt cx="3120" cy="615"/>
          </a:xfrm>
        </p:grpSpPr>
        <p:sp>
          <p:nvSpPr>
            <p:cNvPr id="25604" name="Text Box 5"/>
            <p:cNvSpPr txBox="1">
              <a:spLocks noChangeArrowheads="1"/>
            </p:cNvSpPr>
            <p:nvPr/>
          </p:nvSpPr>
          <p:spPr bwMode="auto">
            <a:xfrm>
              <a:off x="1488" y="3225"/>
              <a:ext cx="81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800" i="1">
                  <a:latin typeface="Times New Roman" pitchFamily="18" charset="0"/>
                </a:rPr>
                <a:t>DOL</a:t>
              </a:r>
              <a:r>
                <a:rPr lang="en-US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25605" name="Text Box 6"/>
            <p:cNvSpPr txBox="1">
              <a:spLocks noChangeArrowheads="1"/>
            </p:cNvSpPr>
            <p:nvPr/>
          </p:nvSpPr>
          <p:spPr bwMode="auto">
            <a:xfrm>
              <a:off x="2472" y="3408"/>
              <a:ext cx="67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i="1">
                  <a:latin typeface="Times New Roman" pitchFamily="18" charset="0"/>
                </a:rPr>
                <a:t>EBIT</a:t>
              </a:r>
              <a:endParaRPr lang="en-US" altLang="en-US" sz="2800">
                <a:latin typeface="Times New Roman" pitchFamily="18" charset="0"/>
              </a:endParaRPr>
            </a:p>
          </p:txBody>
        </p:sp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3408" y="3408"/>
              <a:ext cx="12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latin typeface="Symbol" pitchFamily="18" charset="2"/>
                </a:rPr>
                <a:t>D</a:t>
              </a:r>
              <a:r>
                <a:rPr lang="en-US" altLang="en-US" sz="2800">
                  <a:latin typeface="Times New Roman" pitchFamily="18" charset="0"/>
                </a:rPr>
                <a:t> Sales</a:t>
              </a:r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408" y="3120"/>
              <a:ext cx="12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latin typeface="Times New Roman" pitchFamily="18" charset="0"/>
                </a:rPr>
                <a:t>Sales</a:t>
              </a:r>
            </a:p>
          </p:txBody>
        </p:sp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2208" y="3120"/>
              <a:ext cx="12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latin typeface="Symbol" pitchFamily="18" charset="2"/>
                </a:rPr>
                <a:t>D</a:t>
              </a:r>
              <a:r>
                <a:rPr lang="en-US" altLang="en-US" sz="2800">
                  <a:latin typeface="Times New Roman" pitchFamily="18" charset="0"/>
                </a:rPr>
                <a:t> EBIT</a:t>
              </a:r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3216" y="3264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latin typeface="Times New Roman" pitchFamily="18" charset="0"/>
                  <a:cs typeface="Times New Roman" pitchFamily="18" charset="0"/>
                </a:rPr>
                <a:t>×</a:t>
              </a:r>
            </a:p>
          </p:txBody>
        </p:sp>
        <p:sp>
          <p:nvSpPr>
            <p:cNvPr id="25610" name="Line 11"/>
            <p:cNvSpPr>
              <a:spLocks noChangeShapeType="1"/>
            </p:cNvSpPr>
            <p:nvPr/>
          </p:nvSpPr>
          <p:spPr bwMode="auto">
            <a:xfrm>
              <a:off x="2376" y="3408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>
              <a:off x="3624" y="3408"/>
              <a:ext cx="76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010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Financial Leverage and Beta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8001000" cy="2895600"/>
          </a:xfrm>
        </p:spPr>
        <p:txBody>
          <a:bodyPr/>
          <a:lstStyle/>
          <a:p>
            <a:pPr eaLnBrk="1" hangingPunct="1"/>
            <a:r>
              <a:rPr lang="en-US" altLang="en-US" sz="2600" u="sng" smtClean="0"/>
              <a:t>Operating leverage</a:t>
            </a:r>
            <a:r>
              <a:rPr lang="en-US" altLang="en-US" sz="2600" smtClean="0"/>
              <a:t> refers to the sensitivity to the firm’s fixed costs of </a:t>
            </a:r>
            <a:r>
              <a:rPr lang="en-US" altLang="en-US" sz="2600" i="1" smtClean="0"/>
              <a:t>production</a:t>
            </a:r>
            <a:r>
              <a:rPr lang="en-US" altLang="en-US" sz="2600" smtClean="0"/>
              <a:t>.</a:t>
            </a:r>
          </a:p>
          <a:p>
            <a:pPr eaLnBrk="1" hangingPunct="1"/>
            <a:r>
              <a:rPr lang="en-US" altLang="en-US" sz="2600" u="sng" smtClean="0"/>
              <a:t>Financial leverage</a:t>
            </a:r>
            <a:r>
              <a:rPr lang="en-US" altLang="en-US" sz="2600" smtClean="0"/>
              <a:t> is the sensitivity to a firm’s fixed costs of </a:t>
            </a:r>
            <a:r>
              <a:rPr lang="en-US" altLang="en-US" sz="2600" i="1" smtClean="0"/>
              <a:t>financing</a:t>
            </a:r>
            <a:r>
              <a:rPr lang="en-US" altLang="en-US" sz="2600" smtClean="0"/>
              <a:t>.</a:t>
            </a:r>
          </a:p>
          <a:p>
            <a:pPr eaLnBrk="1" hangingPunct="1"/>
            <a:r>
              <a:rPr lang="en-US" altLang="en-US" sz="2600" smtClean="0"/>
              <a:t>The relationship between the betas of the firm’s debt, equity, and assets is given by:</a:t>
            </a:r>
            <a:endParaRPr lang="en-US" altLang="en-US" sz="340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2000" y="5334000"/>
            <a:ext cx="838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/>
              <a:t>Financial leverage always increases the equity beta relative to the asset beta.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762000" y="4114800"/>
            <a:ext cx="8382000" cy="976313"/>
            <a:chOff x="624" y="3120"/>
            <a:chExt cx="5280" cy="615"/>
          </a:xfrm>
        </p:grpSpPr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800" i="1">
                  <a:latin typeface="Symbol" pitchFamily="18" charset="2"/>
                </a:rPr>
                <a:t>b</a:t>
              </a:r>
              <a:r>
                <a:rPr lang="en-US" altLang="en-US" sz="2800" i="1" baseline="-25000">
                  <a:latin typeface="Times New Roman" pitchFamily="18" charset="0"/>
                </a:rPr>
                <a:t>Asset</a:t>
              </a:r>
              <a:r>
                <a:rPr lang="en-US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latin typeface="Times New Roman" pitchFamily="18" charset="0"/>
                </a:rPr>
                <a:t>Debt + Equity</a:t>
              </a: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latin typeface="Times New Roman" pitchFamily="18" charset="0"/>
                </a:rPr>
                <a:t>Debt</a:t>
              </a:r>
            </a:p>
          </p:txBody>
        </p:sp>
        <p:sp>
          <p:nvSpPr>
            <p:cNvPr id="26632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800" i="1">
                  <a:latin typeface="Times New Roman" pitchFamily="18" charset="0"/>
                  <a:cs typeface="Times New Roman" pitchFamily="18" charset="0"/>
                </a:rPr>
                <a:t>× </a:t>
              </a:r>
              <a:r>
                <a:rPr lang="en-US" altLang="en-US" sz="2800" i="1">
                  <a:latin typeface="Symbol" pitchFamily="18" charset="2"/>
                  <a:cs typeface="Times New Roman" pitchFamily="18" charset="0"/>
                </a:rPr>
                <a:t>b</a:t>
              </a:r>
              <a:r>
                <a:rPr lang="en-US" altLang="en-US" sz="2800" i="1" baseline="-25000">
                  <a:latin typeface="Times New Roman" pitchFamily="18" charset="0"/>
                  <a:cs typeface="Times New Roman" pitchFamily="18" charset="0"/>
                </a:rPr>
                <a:t>Debt</a:t>
              </a:r>
              <a:r>
                <a:rPr lang="en-US" altLang="en-US" sz="2800">
                  <a:latin typeface="Times New Roman" pitchFamily="18" charset="0"/>
                  <a:cs typeface="Times New Roman" pitchFamily="18" charset="0"/>
                </a:rPr>
                <a:t> + 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latin typeface="Times New Roman" pitchFamily="18" charset="0"/>
                </a:rPr>
                <a:t>Debt + Equity</a:t>
              </a:r>
            </a:p>
          </p:txBody>
        </p:sp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latin typeface="Times New Roman" pitchFamily="18" charset="0"/>
                </a:rPr>
                <a:t>Equity</a:t>
              </a:r>
            </a:p>
          </p:txBody>
        </p:sp>
        <p:sp>
          <p:nvSpPr>
            <p:cNvPr id="26636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7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800" i="1">
                  <a:latin typeface="Times New Roman" pitchFamily="18" charset="0"/>
                  <a:cs typeface="Times New Roman" pitchFamily="18" charset="0"/>
                </a:rPr>
                <a:t>× </a:t>
              </a:r>
              <a:r>
                <a:rPr lang="en-US" altLang="en-US" sz="2800" i="1">
                  <a:latin typeface="Symbol" pitchFamily="18" charset="2"/>
                  <a:cs typeface="Times New Roman" pitchFamily="18" charset="0"/>
                </a:rPr>
                <a:t>b</a:t>
              </a:r>
              <a:r>
                <a:rPr lang="en-US" altLang="en-US" sz="2800" i="1" baseline="-25000">
                  <a:latin typeface="Times New Roman" pitchFamily="18" charset="0"/>
                  <a:cs typeface="Times New Roman" pitchFamily="18" charset="0"/>
                </a:rPr>
                <a:t>Equity</a:t>
              </a:r>
              <a:endParaRPr lang="en-US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6188" y="1143000"/>
            <a:ext cx="652621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smtClean="0"/>
              <a:t>Longstreet Communications Inc. has the following capital structure, which it considers to be optimal: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Debt                  25%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Preferred Stock 15%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Equity                 60%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smtClean="0"/>
              <a:t>LCI’s tax rate is 40% and investors expect earnings and dividend to grow at a constant rate of 9% in the future. LCI paid a dividend of Rs. 3.60 per share last year, and its stock currently sells at a price of Rs.60 per share. Treasury bonds yield 11%, expected equity risk premium is 3%, and LCI’s beta is 1.51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smtClean="0"/>
              <a:t>New 11%preferred stock could be sold  at Rs. 100 with 5% floatation cost.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smtClean="0"/>
              <a:t>Debt could be sold at an interest rate of 12%.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smtClean="0"/>
              <a:t>What’s the WACC of LCI?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Reducing the Cost of Capital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What is Liquidity?</a:t>
            </a:r>
          </a:p>
          <a:p>
            <a:pPr eaLnBrk="1" hangingPunct="1"/>
            <a:r>
              <a:rPr lang="en-US" altLang="en-US" sz="3400" smtClean="0"/>
              <a:t>Liquidity, Expected Returns and the Cost of Capital</a:t>
            </a:r>
          </a:p>
          <a:p>
            <a:pPr eaLnBrk="1" hangingPunct="1"/>
            <a:r>
              <a:rPr lang="en-US" altLang="en-US" sz="3400" smtClean="0"/>
              <a:t>Liquidity and Adverse Selection</a:t>
            </a:r>
          </a:p>
          <a:p>
            <a:pPr eaLnBrk="1" hangingPunct="1"/>
            <a:r>
              <a:rPr lang="en-US" altLang="en-US" sz="3400" smtClean="0"/>
              <a:t>What the Corporation Can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Liquidity?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The idea that the expected return on a stock and the firm’s cost of capital are positively related to risk is fundamental.</a:t>
            </a:r>
          </a:p>
          <a:p>
            <a:pPr eaLnBrk="1" hangingPunct="1"/>
            <a:r>
              <a:rPr lang="en-US" altLang="en-US" sz="2600" smtClean="0"/>
              <a:t>Recently, a number of academics have argued that the expected return on a stock and the firm’s cost of capital are negatively related to the liquidity of the firm’s shares as well.</a:t>
            </a:r>
          </a:p>
          <a:p>
            <a:pPr eaLnBrk="1" hangingPunct="1"/>
            <a:r>
              <a:rPr lang="en-US" altLang="en-US" sz="2600" smtClean="0"/>
              <a:t>The trading costs of holding a firm’s shares include brokerage fees, the bid-ask spread and market impact costs.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206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en-US" smtClean="0"/>
              <a:t>Liquidity, Expected Returns and the Cost of Capital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The cost of trading an illiquid stock reduces the total return that an investor receives.</a:t>
            </a:r>
          </a:p>
          <a:p>
            <a:pPr eaLnBrk="1" hangingPunct="1"/>
            <a:r>
              <a:rPr lang="en-US" altLang="en-US" sz="3400" smtClean="0"/>
              <a:t>Investors will thus demand a high expected return when investing in stocks with high trading costs.</a:t>
            </a:r>
          </a:p>
          <a:p>
            <a:pPr eaLnBrk="1" hangingPunct="1"/>
            <a:r>
              <a:rPr lang="en-US" altLang="en-US" sz="3400" smtClean="0"/>
              <a:t>This high expected return implies a high cost of capital to the firm.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010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Liquidity and the Cost of Capital</a:t>
            </a:r>
          </a:p>
        </p:txBody>
      </p:sp>
      <p:sp>
        <p:nvSpPr>
          <p:cNvPr id="32770" name="Line 3"/>
          <p:cNvSpPr>
            <a:spLocks noChangeShapeType="1"/>
          </p:cNvSpPr>
          <p:nvPr/>
        </p:nvSpPr>
        <p:spPr bwMode="auto">
          <a:xfrm flipV="1">
            <a:off x="2514600" y="175260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 rot="-5409789">
            <a:off x="1143000" y="2819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Cost of Capital</a:t>
            </a: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 flipV="1">
            <a:off x="2514600" y="5181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5715000" y="5181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Liquidity</a:t>
            </a:r>
          </a:p>
        </p:txBody>
      </p:sp>
      <p:sp>
        <p:nvSpPr>
          <p:cNvPr id="30727" name="Arc 7"/>
          <p:cNvSpPr>
            <a:spLocks/>
          </p:cNvSpPr>
          <p:nvPr/>
        </p:nvSpPr>
        <p:spPr bwMode="auto">
          <a:xfrm flipH="1" flipV="1">
            <a:off x="2514600" y="1981200"/>
            <a:ext cx="4267200" cy="2362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143000" y="55626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An increase in liquidity (</a:t>
            </a:r>
            <a:r>
              <a:rPr lang="en-US" altLang="en-US" sz="2400" i="1">
                <a:latin typeface="Times New Roman" pitchFamily="18" charset="0"/>
              </a:rPr>
              <a:t>i.e</a:t>
            </a:r>
            <a:r>
              <a:rPr lang="en-US" altLang="en-US" sz="2400">
                <a:latin typeface="Times New Roman" pitchFamily="18" charset="0"/>
              </a:rPr>
              <a:t>., a reduction in trading costs) lowers a firm’s cost of capital.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Liquidity and Adverse Selection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There are a number of factors that determine the liquidity of a stock.</a:t>
            </a:r>
          </a:p>
          <a:p>
            <a:pPr eaLnBrk="1" hangingPunct="1"/>
            <a:r>
              <a:rPr lang="en-US" altLang="en-US" sz="2600" smtClean="0"/>
              <a:t>One of these factors is </a:t>
            </a:r>
            <a:r>
              <a:rPr lang="en-US" altLang="en-US" sz="2600" i="1" smtClean="0"/>
              <a:t>adverse selection</a:t>
            </a:r>
            <a:r>
              <a:rPr lang="en-US" altLang="en-US" sz="2600" smtClean="0"/>
              <a:t>.</a:t>
            </a:r>
          </a:p>
          <a:p>
            <a:pPr eaLnBrk="1" hangingPunct="1"/>
            <a:r>
              <a:rPr lang="en-US" altLang="en-US" sz="2600" smtClean="0"/>
              <a:t>This refers to the notion that traders with better information can take advantage of specialists and other traders who have less information.</a:t>
            </a:r>
          </a:p>
          <a:p>
            <a:pPr eaLnBrk="1" hangingPunct="1"/>
            <a:r>
              <a:rPr lang="en-US" altLang="en-US" sz="2600" smtClean="0"/>
              <a:t>The greater the heterogeneity of information, the wider the bid-ask spreads, and the higher the required return on equity.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Cost of capital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The </a:t>
            </a:r>
            <a:r>
              <a:rPr lang="en-US" altLang="en-US" sz="2600" b="1" i="1" smtClean="0"/>
              <a:t>cost of capital </a:t>
            </a:r>
            <a:r>
              <a:rPr lang="en-US" altLang="en-US" sz="2600" smtClean="0"/>
              <a:t>is the return that must be provided for the use of an investor’s funds.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Cost of Debt: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Direct Approach.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Weighted Average Method.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IRR Approach.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Cost of Equity: CAPM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What is the risk-free rate?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Logic of using a long-term rate.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What is your equity beta?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How much is the equity risk premium (ERP)?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2827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the Corporation Can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corporation has an incentive to lower trading costs since this would result in a lower cost of capital.</a:t>
            </a:r>
          </a:p>
          <a:p>
            <a:pPr eaLnBrk="1" hangingPunct="1"/>
            <a:r>
              <a:rPr lang="en-US" altLang="en-US" sz="2400" smtClean="0"/>
              <a:t>A stock split would increase the liquidity of the shares.</a:t>
            </a:r>
          </a:p>
          <a:p>
            <a:pPr eaLnBrk="1" hangingPunct="1"/>
            <a:r>
              <a:rPr lang="en-US" altLang="en-US" sz="2400" smtClean="0"/>
              <a:t>A stock split would also reduce the adverse selection costs, thereby lowering bid-ask spreads.</a:t>
            </a:r>
          </a:p>
          <a:p>
            <a:pPr eaLnBrk="1" hangingPunct="1"/>
            <a:r>
              <a:rPr lang="en-US" altLang="en-US" sz="2400" smtClean="0"/>
              <a:t>This idea is a new one, and empirical evidence is trickling in.</a:t>
            </a:r>
          </a:p>
          <a:p>
            <a:pPr fontAlgn="ctr"/>
            <a:r>
              <a:rPr lang="en-US" altLang="en-US" sz="2400" smtClean="0"/>
              <a:t>The incidence of no trading decreases and liquidity risk is lower following splits, implying a decline in latent trading costs and a reduced cost of equity capital. (</a:t>
            </a:r>
            <a:r>
              <a:rPr lang="en-US" altLang="en-US" sz="2400" i="1" smtClean="0"/>
              <a:t>Lin et al, JFE </a:t>
            </a:r>
            <a:r>
              <a:rPr lang="en-US" altLang="en-US" sz="2400" smtClean="0">
                <a:hlinkClick r:id="rId2" tooltip="Go to table of contents for this volume/issue"/>
              </a:rPr>
              <a:t>Volume 93, Issue 3</a:t>
            </a:r>
            <a:r>
              <a:rPr lang="en-US" altLang="en-US" sz="2400" smtClean="0"/>
              <a:t>, September 2009, Pages 474-489)</a:t>
            </a:r>
            <a:br>
              <a:rPr lang="en-US" altLang="en-US" sz="2400" smtClean="0"/>
            </a:b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010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the Corporation Can Do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Companies can also facilitate stock purchases to influence cost of capital.</a:t>
            </a:r>
          </a:p>
          <a:p>
            <a:pPr eaLnBrk="1" hangingPunct="1"/>
            <a:r>
              <a:rPr lang="en-US" altLang="en-US" sz="2600" smtClean="0"/>
              <a:t>How?</a:t>
            </a:r>
          </a:p>
          <a:p>
            <a:pPr eaLnBrk="1" hangingPunct="1"/>
            <a:r>
              <a:rPr lang="en-US" altLang="en-US" sz="2600" smtClean="0"/>
              <a:t>Companies can also disclose more information, especially to security analysts to narrow the gap between informed and uninformed traders. This should reduce spreads.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WACC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Calculate WACC using existing structure.</a:t>
            </a:r>
          </a:p>
          <a:p>
            <a:pPr eaLnBrk="1" hangingPunct="1"/>
            <a:r>
              <a:rPr lang="en-US" altLang="en-US" smtClean="0"/>
              <a:t>Estimate the cost of debt at the new debt ratio.</a:t>
            </a:r>
          </a:p>
          <a:p>
            <a:pPr eaLnBrk="1" hangingPunct="1"/>
            <a:r>
              <a:rPr lang="en-US" altLang="en-US" smtClean="0"/>
              <a:t>Estimate the new cost of equity</a:t>
            </a:r>
          </a:p>
          <a:p>
            <a:pPr eaLnBrk="1" hangingPunct="1"/>
            <a:r>
              <a:rPr lang="en-US" altLang="en-US" smtClean="0"/>
              <a:t>Recalculate the WACC at the new financing weights.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229600" cy="3962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smtClean="0"/>
              <a:t>Consider Grand Sport, Inc., which is currently all-equity financed and has a beta of 0.90.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smtClean="0"/>
              <a:t>The firm has decided to lever up to a capital structure of 1 part debt to 1 part equity.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smtClean="0"/>
              <a:t>Since the firm will remain in the same industry, its asset beta should remain 0.90.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smtClean="0"/>
              <a:t>However, assuming a zero beta for its debt, its equity beta would become twice as large: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990600" y="5105400"/>
            <a:ext cx="4419600" cy="914400"/>
            <a:chOff x="528" y="3168"/>
            <a:chExt cx="2784" cy="576"/>
          </a:xfrm>
        </p:grpSpPr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528" y="3273"/>
              <a:ext cx="120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Symbol" pitchFamily="18" charset="2"/>
                </a:rPr>
                <a:t>b</a:t>
              </a:r>
              <a:r>
                <a:rPr lang="en-US" altLang="en-US" sz="2400" i="1" baseline="-25000">
                  <a:latin typeface="Times New Roman" pitchFamily="18" charset="0"/>
                </a:rPr>
                <a:t>Asset</a:t>
              </a:r>
              <a:r>
                <a:rPr lang="en-US" altLang="en-US" sz="2400">
                  <a:latin typeface="Times New Roman" pitchFamily="18" charset="0"/>
                </a:rPr>
                <a:t> = 0.90 = </a:t>
              </a: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728" y="3456"/>
              <a:ext cx="7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itchFamily="18" charset="0"/>
                </a:rPr>
                <a:t>1 + 1</a:t>
              </a:r>
            </a:p>
          </p:txBody>
        </p:sp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1884" y="3168"/>
              <a:ext cx="4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1824" y="3456"/>
              <a:ext cx="52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2352" y="3273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latin typeface="Times New Roman" pitchFamily="18" charset="0"/>
                  <a:cs typeface="Times New Roman" pitchFamily="18" charset="0"/>
                </a:rPr>
                <a:t>× </a:t>
              </a:r>
              <a:r>
                <a:rPr lang="en-US" altLang="en-US" sz="2400" i="1">
                  <a:latin typeface="Symbol" pitchFamily="18" charset="2"/>
                  <a:cs typeface="Times New Roman" pitchFamily="18" charset="0"/>
                </a:rPr>
                <a:t>b</a:t>
              </a:r>
              <a:r>
                <a:rPr lang="en-US" altLang="en-US" sz="2400" i="1" baseline="-25000">
                  <a:latin typeface="Times New Roman" pitchFamily="18" charset="0"/>
                  <a:cs typeface="Times New Roman" pitchFamily="18" charset="0"/>
                </a:rPr>
                <a:t>Equity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334000" y="5867400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Symbol" pitchFamily="18" charset="2"/>
              </a:rPr>
              <a:t>b</a:t>
            </a:r>
            <a:r>
              <a:rPr lang="en-US" altLang="en-US" sz="2400" i="1" baseline="-25000">
                <a:latin typeface="Times New Roman" pitchFamily="18" charset="0"/>
              </a:rPr>
              <a:t>Equity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369050" y="5867400"/>
            <a:ext cx="21272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 2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× 0.90 = 1.80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8" grpId="0"/>
      <p:bldP spid="225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765175" y="76200"/>
            <a:ext cx="8072438" cy="1082675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800" smtClean="0"/>
              <a:t>The Firm versus the Project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400" smtClean="0"/>
              <a:t>Any project’s cost of capital depends on the </a:t>
            </a:r>
            <a:r>
              <a:rPr lang="en-US" altLang="en-US" sz="3400" u="sng" smtClean="0"/>
              <a:t>use</a:t>
            </a:r>
            <a:r>
              <a:rPr lang="en-US" altLang="en-US" sz="3400" smtClean="0"/>
              <a:t> to which the capital is being put—not the source.  </a:t>
            </a:r>
          </a:p>
          <a:p>
            <a:pPr eaLnBrk="1" hangingPunct="1"/>
            <a:r>
              <a:rPr lang="en-US" altLang="en-US" sz="3400" smtClean="0"/>
              <a:t>Therefore, it depends on the </a:t>
            </a:r>
            <a:r>
              <a:rPr lang="en-US" altLang="en-US" sz="3400" i="1" smtClean="0"/>
              <a:t>risk of the project</a:t>
            </a:r>
            <a:r>
              <a:rPr lang="en-US" altLang="en-US" sz="3400" smtClean="0"/>
              <a:t> and not the </a:t>
            </a:r>
            <a:r>
              <a:rPr lang="en-US" altLang="en-US" sz="3400" i="1" smtClean="0"/>
              <a:t>risk of the</a:t>
            </a:r>
            <a:r>
              <a:rPr lang="en-US" altLang="en-US" sz="3400" smtClean="0"/>
              <a:t> </a:t>
            </a:r>
            <a:r>
              <a:rPr lang="en-US" altLang="en-US" sz="3400" i="1" smtClean="0"/>
              <a:t>company</a:t>
            </a:r>
            <a:r>
              <a:rPr lang="en-US" altLang="en-US" sz="3400" smtClean="0"/>
              <a:t>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534400" cy="2193925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100" smtClean="0"/>
              <a:t>Suppose the Conglomerate Company has a cost of capital, based on the CAPM, of 17%. The risk-free rate is 4%, the market risk premium is 10%, and the firm’s beta is 1.3.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100" smtClean="0"/>
              <a:t>17% = 4% + 1.3 </a:t>
            </a:r>
            <a:r>
              <a:rPr lang="en-US" altLang="en-US" sz="2100" smtClean="0">
                <a:cs typeface="Times New Roman" pitchFamily="18" charset="0"/>
              </a:rPr>
              <a:t>× </a:t>
            </a:r>
            <a:r>
              <a:rPr lang="en-US" altLang="en-US" sz="2100" smtClean="0"/>
              <a:t>10%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100" smtClean="0"/>
              <a:t>This is a breakdown of the company’s investment projects: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19200" y="3276600"/>
            <a:ext cx="6400800" cy="1443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90000"/>
              <a:buFont typeface="Symbol" pitchFamily="18" charset="2"/>
              <a:buNone/>
            </a:pPr>
            <a:r>
              <a:rPr lang="en-US" altLang="en-US" sz="2400">
                <a:latin typeface="Times New Roman" pitchFamily="18" charset="0"/>
              </a:rPr>
              <a:t>1/3 Automotive Retailer </a:t>
            </a:r>
            <a:r>
              <a:rPr lang="en-US" altLang="en-US" sz="2400">
                <a:latin typeface="Symbol" pitchFamily="18" charset="2"/>
              </a:rPr>
              <a:t>b </a:t>
            </a:r>
            <a:r>
              <a:rPr lang="en-US" altLang="en-US" sz="2400">
                <a:latin typeface="Times New Roman" pitchFamily="18" charset="0"/>
              </a:rPr>
              <a:t>= 2.0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90000"/>
              <a:buFont typeface="Symbol" pitchFamily="18" charset="2"/>
              <a:buNone/>
            </a:pPr>
            <a:r>
              <a:rPr lang="en-US" altLang="en-US" sz="2400">
                <a:latin typeface="Times New Roman" pitchFamily="18" charset="0"/>
              </a:rPr>
              <a:t>1/3 Computer Hard Drive Manufacturer </a:t>
            </a:r>
            <a:r>
              <a:rPr lang="en-US" altLang="en-US" sz="2400">
                <a:latin typeface="Symbol" pitchFamily="18" charset="2"/>
              </a:rPr>
              <a:t>b</a:t>
            </a:r>
            <a:r>
              <a:rPr lang="en-US" altLang="en-US" sz="2400">
                <a:latin typeface="Times New Roman" pitchFamily="18" charset="0"/>
              </a:rPr>
              <a:t> = 1.3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90000"/>
              <a:buFont typeface="Symbol" pitchFamily="18" charset="2"/>
              <a:buNone/>
            </a:pPr>
            <a:r>
              <a:rPr lang="en-US" altLang="en-US" sz="2400">
                <a:latin typeface="Times New Roman" pitchFamily="18" charset="0"/>
              </a:rPr>
              <a:t>1/3 Electric Utility </a:t>
            </a:r>
            <a:r>
              <a:rPr lang="en-US" altLang="en-US" sz="2400">
                <a:latin typeface="Symbol" pitchFamily="18" charset="2"/>
              </a:rPr>
              <a:t>b</a:t>
            </a:r>
            <a:r>
              <a:rPr lang="en-US" altLang="en-US" sz="2400">
                <a:latin typeface="Times New Roman" pitchFamily="18" charset="0"/>
              </a:rPr>
              <a:t> = 0.6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590800" y="4776788"/>
            <a:ext cx="3195638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90000"/>
              <a:buFont typeface="Symbol" pitchFamily="18" charset="2"/>
              <a:buNone/>
            </a:pPr>
            <a:r>
              <a:rPr lang="en-US" altLang="en-US" sz="2400">
                <a:latin typeface="Times New Roman" pitchFamily="18" charset="0"/>
              </a:rPr>
              <a:t>average </a:t>
            </a:r>
            <a:r>
              <a:rPr lang="en-US" altLang="en-US" sz="2400">
                <a:latin typeface="Symbol" pitchFamily="18" charset="2"/>
              </a:rPr>
              <a:t>b</a:t>
            </a:r>
            <a:r>
              <a:rPr lang="en-US" altLang="en-US" sz="2400">
                <a:latin typeface="Times New Roman" pitchFamily="18" charset="0"/>
              </a:rPr>
              <a:t> of assets = 1.3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143000" y="5349875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400"/>
              <a:t>When evaluating a new electrical generation investment, which cost of capital should be used?</a:t>
            </a:r>
          </a:p>
        </p:txBody>
      </p:sp>
      <p:sp>
        <p:nvSpPr>
          <p:cNvPr id="40965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001000" cy="1206500"/>
          </a:xfrm>
          <a:noFill/>
        </p:spPr>
        <p:txBody>
          <a:bodyPr anchor="ctr"/>
          <a:lstStyle/>
          <a:p>
            <a:pPr eaLnBrk="1" hangingPunct="1"/>
            <a:r>
              <a:rPr lang="en-US" altLang="en-US" sz="3800" smtClean="0"/>
              <a:t>Capital Budgeting &amp; Project Risk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25603" grpId="0"/>
      <p:bldP spid="25604" grpId="0"/>
      <p:bldP spid="256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</a:t>
            </a:r>
          </a:p>
        </p:txBody>
      </p:sp>
      <p:sp>
        <p:nvSpPr>
          <p:cNvPr id="4301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A company has the following capital structure (market value basis):</a:t>
            </a:r>
          </a:p>
          <a:p>
            <a:pPr lvl="1"/>
            <a:r>
              <a:rPr lang="en-US" altLang="en-US" sz="2400" smtClean="0"/>
              <a:t>12% Debt  Rs. 500 million</a:t>
            </a:r>
          </a:p>
          <a:p>
            <a:pPr lvl="1"/>
            <a:r>
              <a:rPr lang="en-US" altLang="en-US" sz="2400" smtClean="0"/>
              <a:t>Equity        Rs. 1200 million</a:t>
            </a:r>
          </a:p>
          <a:p>
            <a:r>
              <a:rPr lang="en-US" altLang="en-US" sz="2400" smtClean="0"/>
              <a:t>Levered beta of equity 1.10. Risk free rate 8%. Risk premium 8%. Find out WACC</a:t>
            </a:r>
          </a:p>
          <a:p>
            <a:r>
              <a:rPr lang="en-US" altLang="en-US" sz="2400" smtClean="0"/>
              <a:t>The company proposes to change the capital structure to 1:1 (Debt: Equity).</a:t>
            </a:r>
          </a:p>
          <a:p>
            <a:r>
              <a:rPr lang="en-US" altLang="en-US" sz="2400" smtClean="0"/>
              <a:t>Corporate tax rate 30%. Will there be any change in WACC (assume that the company can raise additional debt at the same rate)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debt</a:t>
            </a:r>
          </a:p>
        </p:txBody>
      </p:sp>
      <p:sp>
        <p:nvSpPr>
          <p:cNvPr id="1638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Historical cost</a:t>
            </a:r>
          </a:p>
          <a:p>
            <a:pPr lvl="1"/>
            <a:r>
              <a:rPr lang="en-US" altLang="en-US" smtClean="0"/>
              <a:t>From the P&amp;L, and Balance Sheet, you calculate the average borrowing cost =Interest exp/Avg borrowing during the year</a:t>
            </a:r>
          </a:p>
          <a:p>
            <a:r>
              <a:rPr lang="en-US" altLang="en-US" smtClean="0"/>
              <a:t>Expected cost</a:t>
            </a:r>
          </a:p>
          <a:p>
            <a:pPr lvl="1"/>
            <a:r>
              <a:rPr lang="en-US" altLang="en-US" smtClean="0"/>
              <a:t>E(Kd)=Rf+DRP, where Rf=risk-free rate of return; DRP=Default risk premium</a:t>
            </a:r>
          </a:p>
          <a:p>
            <a:pPr lvl="1"/>
            <a:r>
              <a:rPr lang="en-US" altLang="en-US" smtClean="0"/>
              <a:t>10-year debt? Rf=10-year GOI Bond yield</a:t>
            </a:r>
          </a:p>
          <a:p>
            <a:pPr lvl="1"/>
            <a:r>
              <a:rPr lang="en-US" altLang="en-US" smtClean="0"/>
              <a:t>DRP is a function of credit rating of the borrower.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equity</a:t>
            </a:r>
          </a:p>
        </p:txBody>
      </p:sp>
      <p:sp>
        <p:nvSpPr>
          <p:cNvPr id="1741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Is never an explicit cost. Always an opportunity cost.</a:t>
            </a:r>
          </a:p>
          <a:p>
            <a:r>
              <a:rPr lang="en-US" altLang="en-US" smtClean="0"/>
              <a:t>It is the expectation of a marginal equity investor.</a:t>
            </a:r>
          </a:p>
          <a:p>
            <a:r>
              <a:rPr lang="en-US" altLang="en-US" smtClean="0"/>
              <a:t>E(Kej)=Rf+Betaj*MRP, where Rf=Long-term Risk free rate, Beta= measures the systematic risk= sensitivity of the return of the stock versus market. MRP=Market Risk Premium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91513" cy="1206500"/>
          </a:xfrm>
          <a:noFill/>
        </p:spPr>
        <p:txBody>
          <a:bodyPr lIns="90488" tIns="44450" rIns="90488" bIns="44450" anchor="ctr"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en-US" sz="3800" smtClean="0"/>
              <a:t/>
            </a:r>
            <a:br>
              <a:rPr lang="en-US" altLang="en-US" sz="3800" smtClean="0"/>
            </a:br>
            <a:r>
              <a:rPr lang="en-US" altLang="en-US" sz="3800" smtClean="0"/>
              <a:t> Estimation of Beta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70075"/>
            <a:ext cx="8229600" cy="3990975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u="sng" smtClean="0"/>
              <a:t>Market Portfolio</a:t>
            </a:r>
            <a:r>
              <a:rPr lang="en-US" altLang="en-US" smtClean="0"/>
              <a:t> - Portfolio of all assets in the economy. In practice, a broad stock market index, such as the S&amp;P Composite, is used to </a:t>
            </a:r>
            <a:r>
              <a:rPr lang="en-US" altLang="en-US" i="1" smtClean="0"/>
              <a:t>represent</a:t>
            </a:r>
            <a:r>
              <a:rPr lang="en-US" altLang="en-US" smtClean="0"/>
              <a:t> the market.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u="sng" smtClean="0"/>
              <a:t>Beta</a:t>
            </a:r>
            <a:r>
              <a:rPr lang="en-US" altLang="en-US" smtClean="0"/>
              <a:t> - Sensitivity of a stock’s return to the return on the market portfolio.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76200"/>
            <a:ext cx="8213725" cy="1082675"/>
          </a:xfrm>
        </p:spPr>
        <p:txBody>
          <a:bodyPr/>
          <a:lstStyle/>
          <a:p>
            <a:pPr eaLnBrk="1" hangingPunct="1"/>
            <a:r>
              <a:rPr lang="en-US" altLang="en-US" smtClean="0"/>
              <a:t>Estimation of Beta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743200" y="1143000"/>
          <a:ext cx="3492500" cy="1112838"/>
        </p:xfrm>
        <a:graphic>
          <a:graphicData uri="http://schemas.openxmlformats.org/presentationml/2006/ole">
            <p:oleObj spid="_x0000_s20482" name="Equation" r:id="rId3" imgW="0" imgH="0" progId="Equation.3">
              <p:embed/>
            </p:oleObj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2133600"/>
            <a:ext cx="815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altLang="en-US" sz="2400">
                <a:latin typeface="Times New Roman" pitchFamily="18" charset="0"/>
              </a:rPr>
              <a:t>Problems</a:t>
            </a:r>
          </a:p>
          <a:p>
            <a:pPr marL="838200" lvl="1" indent="-381000" eaLnBrk="1" hangingPunct="1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altLang="en-US" sz="2000">
                <a:latin typeface="Times New Roman" pitchFamily="18" charset="0"/>
              </a:rPr>
              <a:t>Betas may vary over time.</a:t>
            </a:r>
          </a:p>
          <a:p>
            <a:pPr marL="838200" lvl="1" indent="-381000" eaLnBrk="1" hangingPunct="1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altLang="en-US" sz="2000">
                <a:latin typeface="Times New Roman" pitchFamily="18" charset="0"/>
              </a:rPr>
              <a:t>The sample size may be inadequate.</a:t>
            </a:r>
          </a:p>
          <a:p>
            <a:pPr marL="838200" lvl="1" indent="-381000" eaLnBrk="1" hangingPunct="1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altLang="en-US" sz="2000">
                <a:latin typeface="Times New Roman" pitchFamily="18" charset="0"/>
              </a:rPr>
              <a:t>Betas are influenced by changing financial leverage and business risk.</a:t>
            </a:r>
          </a:p>
          <a:p>
            <a:pPr marL="838200" lvl="1" indent="-381000"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000">
              <a:latin typeface="Times New Roman" pitchFamily="18" charset="0"/>
            </a:endParaRPr>
          </a:p>
          <a:p>
            <a:pPr marL="457200" indent="-457200" algn="just"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altLang="en-US" sz="2400">
                <a:latin typeface="Times New Roman" pitchFamily="18" charset="0"/>
              </a:rPr>
              <a:t>Solutions</a:t>
            </a:r>
          </a:p>
          <a:p>
            <a:pPr marL="838200" lvl="1" indent="-381000" eaLnBrk="1" hangingPunct="1">
              <a:lnSpc>
                <a:spcPct val="90000"/>
              </a:lnSpc>
              <a:spcAft>
                <a:spcPts val="600"/>
              </a:spcAft>
              <a:buFontTx/>
              <a:buChar char="–"/>
            </a:pPr>
            <a:r>
              <a:rPr lang="en-US" altLang="en-US" sz="2000">
                <a:latin typeface="Times New Roman" pitchFamily="18" charset="0"/>
              </a:rPr>
              <a:t>Problems 1 and 2 can be moderated by more sophisticated statistical techniques.</a:t>
            </a:r>
          </a:p>
          <a:p>
            <a:pPr marL="838200" lvl="1" indent="-381000" eaLnBrk="1" hangingPunct="1">
              <a:lnSpc>
                <a:spcPct val="90000"/>
              </a:lnSpc>
              <a:spcAft>
                <a:spcPts val="600"/>
              </a:spcAft>
              <a:buFontTx/>
              <a:buChar char="–"/>
            </a:pPr>
            <a:r>
              <a:rPr lang="en-US" altLang="en-US" sz="2000">
                <a:latin typeface="Times New Roman" pitchFamily="18" charset="0"/>
              </a:rPr>
              <a:t>Problem 3 can be lessened by adjusting for changes in business and financial risk.</a:t>
            </a:r>
          </a:p>
          <a:p>
            <a:pPr marL="838200" lvl="1" indent="-381000" eaLnBrk="1" hangingPunct="1">
              <a:lnSpc>
                <a:spcPct val="90000"/>
              </a:lnSpc>
              <a:spcAft>
                <a:spcPts val="600"/>
              </a:spcAft>
              <a:buFontTx/>
              <a:buChar char="–"/>
            </a:pPr>
            <a:r>
              <a:rPr lang="en-US" altLang="en-US" sz="2000">
                <a:latin typeface="Times New Roman" pitchFamily="18" charset="0"/>
              </a:rPr>
              <a:t>Look at average beta estimates of comparable firms in the industry.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Stability of Beta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analysts argue that betas are generally stable for firms remaining in the same industry.</a:t>
            </a:r>
          </a:p>
          <a:p>
            <a:pPr eaLnBrk="1" hangingPunct="1"/>
            <a:r>
              <a:rPr lang="en-US" altLang="en-US" smtClean="0"/>
              <a:t>That is not to say that a firm’s beta cannot change.</a:t>
            </a:r>
          </a:p>
          <a:p>
            <a:pPr lvl="1" eaLnBrk="1" hangingPunct="1"/>
            <a:r>
              <a:rPr lang="en-US" altLang="en-US" smtClean="0"/>
              <a:t>Changes in product line</a:t>
            </a:r>
          </a:p>
          <a:p>
            <a:pPr lvl="1" eaLnBrk="1" hangingPunct="1"/>
            <a:r>
              <a:rPr lang="en-US" altLang="en-US" smtClean="0"/>
              <a:t>Changes in technology</a:t>
            </a:r>
          </a:p>
          <a:p>
            <a:pPr lvl="1" eaLnBrk="1" hangingPunct="1"/>
            <a:r>
              <a:rPr lang="en-US" altLang="en-US" smtClean="0"/>
              <a:t>Deregulation</a:t>
            </a:r>
          </a:p>
          <a:p>
            <a:pPr lvl="1" eaLnBrk="1" hangingPunct="1"/>
            <a:r>
              <a:rPr lang="en-US" altLang="en-US" smtClean="0"/>
              <a:t>Changes in financial leverage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010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an Industry Beta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It is frequently argued that one can better estimate a firm’s beta by involving the whole industry.</a:t>
            </a:r>
          </a:p>
          <a:p>
            <a:pPr eaLnBrk="1" hangingPunct="1"/>
            <a:r>
              <a:rPr lang="en-US" altLang="en-US" sz="2600" smtClean="0"/>
              <a:t>If you believe that the operations of the firm are similar to the operations of the rest of the industry, you should use the industry beta.</a:t>
            </a:r>
          </a:p>
          <a:p>
            <a:pPr eaLnBrk="1" hangingPunct="1"/>
            <a:r>
              <a:rPr lang="en-US" altLang="en-US" sz="2600" smtClean="0"/>
              <a:t>If you believe that the operations of the firm are fundamentally different from the operations of the rest of the industry, you should use the firm’s beta.</a:t>
            </a:r>
          </a:p>
          <a:p>
            <a:pPr eaLnBrk="1" hangingPunct="1"/>
            <a:r>
              <a:rPr lang="en-US" altLang="en-US" sz="2600" smtClean="0"/>
              <a:t>Do not forget about adjustments for financial leverage.</a:t>
            </a:r>
          </a:p>
          <a:p>
            <a:pPr eaLnBrk="1" hangingPunct="1"/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39725"/>
            <a:ext cx="8213725" cy="1079500"/>
          </a:xfrm>
        </p:spPr>
        <p:txBody>
          <a:bodyPr/>
          <a:lstStyle/>
          <a:p>
            <a:pPr eaLnBrk="1" hangingPunct="1"/>
            <a:r>
              <a:rPr lang="en-US" altLang="en-US" smtClean="0"/>
              <a:t>Determinants of Beta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Business Risk</a:t>
            </a:r>
          </a:p>
          <a:p>
            <a:pPr lvl="1" eaLnBrk="1" hangingPunct="1"/>
            <a:r>
              <a:rPr lang="en-US" altLang="en-US" sz="3000" smtClean="0"/>
              <a:t>Cyclicality of Revenues</a:t>
            </a:r>
          </a:p>
          <a:p>
            <a:pPr lvl="1" eaLnBrk="1" hangingPunct="1"/>
            <a:r>
              <a:rPr lang="en-US" altLang="en-US" sz="3000" smtClean="0"/>
              <a:t>Operating Leverage</a:t>
            </a:r>
          </a:p>
          <a:p>
            <a:pPr eaLnBrk="1" hangingPunct="1"/>
            <a:r>
              <a:rPr lang="en-US" altLang="en-US" sz="3400" smtClean="0"/>
              <a:t>Financial Risk</a:t>
            </a:r>
          </a:p>
          <a:p>
            <a:pPr lvl="1" eaLnBrk="1" hangingPunct="1"/>
            <a:r>
              <a:rPr lang="en-US" altLang="en-US" sz="3000" smtClean="0"/>
              <a:t>Financial Leverage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419</TotalTime>
  <Words>1601</Words>
  <Application>Microsoft Macintosh PowerPoint</Application>
  <PresentationFormat>On-screen Show (4:3)</PresentationFormat>
  <Paragraphs>168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Garamond</vt:lpstr>
      <vt:lpstr>Wingdings</vt:lpstr>
      <vt:lpstr>Times New Roman</vt:lpstr>
      <vt:lpstr>Symbol</vt:lpstr>
      <vt:lpstr>Edge</vt:lpstr>
      <vt:lpstr>Microsoft Equation 3.0</vt:lpstr>
      <vt:lpstr>Cost of Capital Source of capital Respective weights Cost of each source of capital</vt:lpstr>
      <vt:lpstr>Cost of capital</vt:lpstr>
      <vt:lpstr>Cost of debt</vt:lpstr>
      <vt:lpstr>Cost of equity</vt:lpstr>
      <vt:lpstr>  Estimation of Beta</vt:lpstr>
      <vt:lpstr>Estimation of Beta</vt:lpstr>
      <vt:lpstr>Stability of Beta</vt:lpstr>
      <vt:lpstr>Using an Industry Beta</vt:lpstr>
      <vt:lpstr>Determinants of Beta</vt:lpstr>
      <vt:lpstr>Cyclicality of Revenues</vt:lpstr>
      <vt:lpstr>Operating Leverage</vt:lpstr>
      <vt:lpstr>Financial Leverage and Beta</vt:lpstr>
      <vt:lpstr>Slide 13</vt:lpstr>
      <vt:lpstr>Problem</vt:lpstr>
      <vt:lpstr>Reducing the Cost of Capital</vt:lpstr>
      <vt:lpstr>What is Liquidity?</vt:lpstr>
      <vt:lpstr>Liquidity, Expected Returns and the Cost of Capital</vt:lpstr>
      <vt:lpstr>Liquidity and the Cost of Capital</vt:lpstr>
      <vt:lpstr>Liquidity and Adverse Selection</vt:lpstr>
      <vt:lpstr>What the Corporation Can Do</vt:lpstr>
      <vt:lpstr>What the Corporation Can Do</vt:lpstr>
      <vt:lpstr>Variable WACC</vt:lpstr>
      <vt:lpstr>Example</vt:lpstr>
      <vt:lpstr>The Firm versus the Project</vt:lpstr>
      <vt:lpstr>Capital Budgeting &amp; Project Risk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Capital</dc:title>
  <dc:creator>Admin</dc:creator>
  <cp:lastModifiedBy>Nilanjan Mukhopadhya</cp:lastModifiedBy>
  <cp:revision>12</cp:revision>
  <dcterms:created xsi:type="dcterms:W3CDTF">2006-06-08T02:13:47Z</dcterms:created>
  <dcterms:modified xsi:type="dcterms:W3CDTF">2020-05-19T07:31:25Z</dcterms:modified>
</cp:coreProperties>
</file>