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82" r:id="rId3"/>
    <p:sldId id="283" r:id="rId4"/>
    <p:sldId id="284" r:id="rId5"/>
    <p:sldId id="285" r:id="rId6"/>
    <p:sldId id="297" r:id="rId7"/>
    <p:sldId id="298" r:id="rId8"/>
    <p:sldId id="299" r:id="rId9"/>
    <p:sldId id="300" r:id="rId10"/>
    <p:sldId id="301" r:id="rId11"/>
    <p:sldId id="271" r:id="rId12"/>
    <p:sldId id="272" r:id="rId13"/>
    <p:sldId id="273" r:id="rId14"/>
    <p:sldId id="294" r:id="rId15"/>
    <p:sldId id="287" r:id="rId16"/>
    <p:sldId id="288" r:id="rId17"/>
    <p:sldId id="289" r:id="rId18"/>
    <p:sldId id="290" r:id="rId19"/>
    <p:sldId id="291" r:id="rId20"/>
    <p:sldId id="292" r:id="rId21"/>
    <p:sldId id="293" r:id="rId22"/>
    <p:sldId id="274" r:id="rId23"/>
    <p:sldId id="275" r:id="rId24"/>
    <p:sldId id="276" r:id="rId25"/>
    <p:sldId id="277" r:id="rId26"/>
    <p:sldId id="257" r:id="rId27"/>
    <p:sldId id="263" r:id="rId28"/>
    <p:sldId id="278" r:id="rId29"/>
    <p:sldId id="279" r:id="rId30"/>
    <p:sldId id="280" r:id="rId31"/>
    <p:sldId id="281" r:id="rId32"/>
    <p:sldId id="302" r:id="rId33"/>
    <p:sldId id="295" r:id="rId34"/>
    <p:sldId id="296"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80"/>
    <p:restoredTop sz="94665"/>
  </p:normalViewPr>
  <p:slideViewPr>
    <p:cSldViewPr>
      <p:cViewPr varScale="1">
        <p:scale>
          <a:sx n="68" d="100"/>
          <a:sy n="68" d="100"/>
        </p:scale>
        <p:origin x="-162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E6A3B245-D9AA-7D49-A85E-063993A73C9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defRPr>
            </a:lvl1pPr>
          </a:lstStyle>
          <a:p>
            <a:pPr>
              <a:defRPr/>
            </a:pPr>
            <a:endParaRPr lang="en-US"/>
          </a:p>
        </p:txBody>
      </p:sp>
      <p:sp>
        <p:nvSpPr>
          <p:cNvPr id="34819" name="Rectangle 3">
            <a:extLst>
              <a:ext uri="{FF2B5EF4-FFF2-40B4-BE49-F238E27FC236}">
                <a16:creationId xmlns:a16="http://schemas.microsoft.com/office/drawing/2014/main" xmlns="" id="{81E7C119-D876-1B49-BE38-3C87D0D3167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a:extLst>
              <a:ext uri="{FF2B5EF4-FFF2-40B4-BE49-F238E27FC236}">
                <a16:creationId xmlns:a16="http://schemas.microsoft.com/office/drawing/2014/main" xmlns="" id="{1E6A89BD-C218-D143-A383-FE4C3059D2E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a:extLst>
              <a:ext uri="{FF2B5EF4-FFF2-40B4-BE49-F238E27FC236}">
                <a16:creationId xmlns:a16="http://schemas.microsoft.com/office/drawing/2014/main" xmlns="" id="{41992D16-7AA8-AE4F-A53D-37A0FBCCE40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defRPr>
            </a:lvl1pPr>
          </a:lstStyle>
          <a:p>
            <a:pPr>
              <a:defRPr/>
            </a:pPr>
            <a:endParaRPr lang="en-US"/>
          </a:p>
        </p:txBody>
      </p:sp>
      <p:sp>
        <p:nvSpPr>
          <p:cNvPr id="34823" name="Rectangle 7">
            <a:extLst>
              <a:ext uri="{FF2B5EF4-FFF2-40B4-BE49-F238E27FC236}">
                <a16:creationId xmlns:a16="http://schemas.microsoft.com/office/drawing/2014/main" xmlns="" id="{55A28A14-3190-2640-971F-C376059C20F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a:lvl1pPr>
          </a:lstStyle>
          <a:p>
            <a:fld id="{326F31AC-75D0-40AE-AB71-AE43FBF1BDA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miter lim="800000"/>
            <a:headEnd/>
            <a:tailEnd/>
          </a:ln>
        </p:spPr>
        <p:txBody>
          <a:bodyPr/>
          <a:lstStyle/>
          <a:p>
            <a:fld id="{F6E85070-9D5B-4EF2-AB98-25C15D4992C0}" type="slidenum">
              <a:rPr lang="en-US" altLang="en-US"/>
              <a:pPr/>
              <a:t>3</a:t>
            </a:fld>
            <a:endParaRPr lang="en-US" altLang="en-US"/>
          </a:p>
        </p:txBody>
      </p:sp>
      <p:sp>
        <p:nvSpPr>
          <p:cNvPr id="17410"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17411"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altLang="en-US" sz="1000" i="1">
                <a:latin typeface="Times New Roman" pitchFamily="18" charset="0"/>
              </a:rPr>
              <a:t>5</a:t>
            </a:r>
          </a:p>
        </p:txBody>
      </p:sp>
      <p:sp>
        <p:nvSpPr>
          <p:cNvPr id="17412"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17413"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17414"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17415" name="Rectangle 7"/>
          <p:cNvSpPr>
            <a:spLocks noGrp="1" noChangeArrowheads="1"/>
          </p:cNvSpPr>
          <p:nvPr>
            <p:ph type="body" idx="1"/>
          </p:nvPr>
        </p:nvSpPr>
        <p:spPr>
          <a:xfrm>
            <a:off x="914400" y="4343400"/>
            <a:ext cx="5029200" cy="4114800"/>
          </a:xfrm>
          <a:noFill/>
        </p:spPr>
        <p:txBody>
          <a:bodyPr lIns="90488" tIns="44450" rIns="90488" bIns="44450"/>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miter lim="800000"/>
            <a:headEnd/>
            <a:tailEnd/>
          </a:ln>
        </p:spPr>
        <p:txBody>
          <a:bodyPr/>
          <a:lstStyle/>
          <a:p>
            <a:fld id="{746C8C05-C625-48A2-B944-2ADECCD727A8}" type="slidenum">
              <a:rPr lang="en-US" altLang="en-US"/>
              <a:pPr/>
              <a:t>15</a:t>
            </a:fld>
            <a:endParaRPr lang="en-US" altLang="en-US"/>
          </a:p>
        </p:txBody>
      </p:sp>
      <p:sp>
        <p:nvSpPr>
          <p:cNvPr id="30722"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0723"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altLang="en-US" sz="1000" i="1">
                <a:latin typeface="Times New Roman" pitchFamily="18" charset="0"/>
              </a:rPr>
              <a:t>19</a:t>
            </a:r>
          </a:p>
        </p:txBody>
      </p:sp>
      <p:sp>
        <p:nvSpPr>
          <p:cNvPr id="30724"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0725"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0726"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0727" name="Rectangle 7"/>
          <p:cNvSpPr>
            <a:spLocks noGrp="1" noChangeArrowheads="1"/>
          </p:cNvSpPr>
          <p:nvPr>
            <p:ph type="body" idx="1"/>
          </p:nvPr>
        </p:nvSpPr>
        <p:spPr>
          <a:xfrm>
            <a:off x="914400" y="4343400"/>
            <a:ext cx="5029200" cy="4114800"/>
          </a:xfrm>
          <a:noFill/>
        </p:spPr>
        <p:txBody>
          <a:bodyPr lIns="90488" tIns="44450" rIns="90488" bIns="44450"/>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miter lim="800000"/>
            <a:headEnd/>
            <a:tailEnd/>
          </a:ln>
        </p:spPr>
        <p:txBody>
          <a:bodyPr/>
          <a:lstStyle/>
          <a:p>
            <a:fld id="{713460A0-1378-48CF-8212-DD5A5ABAED21}" type="slidenum">
              <a:rPr lang="en-US" altLang="en-US"/>
              <a:pPr/>
              <a:t>16</a:t>
            </a:fld>
            <a:endParaRPr lang="en-US" altLang="en-US"/>
          </a:p>
        </p:txBody>
      </p:sp>
      <p:sp>
        <p:nvSpPr>
          <p:cNvPr id="32770"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2771"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altLang="en-US" sz="1000" i="1">
                <a:latin typeface="Times New Roman" pitchFamily="18" charset="0"/>
              </a:rPr>
              <a:t>12</a:t>
            </a:r>
          </a:p>
        </p:txBody>
      </p:sp>
      <p:sp>
        <p:nvSpPr>
          <p:cNvPr id="32772"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2773"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2774"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2775" name="Rectangle 7"/>
          <p:cNvSpPr>
            <a:spLocks noGrp="1" noChangeArrowheads="1"/>
          </p:cNvSpPr>
          <p:nvPr>
            <p:ph type="body" idx="1"/>
          </p:nvPr>
        </p:nvSpPr>
        <p:spPr>
          <a:xfrm>
            <a:off x="914400" y="4343400"/>
            <a:ext cx="5029200" cy="4114800"/>
          </a:xfrm>
          <a:noFill/>
        </p:spPr>
        <p:txBody>
          <a:bodyPr lIns="90488" tIns="44450" rIns="90488" bIns="44450"/>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miter lim="800000"/>
            <a:headEnd/>
            <a:tailEnd/>
          </a:ln>
        </p:spPr>
        <p:txBody>
          <a:bodyPr/>
          <a:lstStyle/>
          <a:p>
            <a:fld id="{2DBEB5A7-B416-4CEC-BBFE-8464C7701505}" type="slidenum">
              <a:rPr lang="en-US" altLang="en-US"/>
              <a:pPr/>
              <a:t>19</a:t>
            </a:fld>
            <a:endParaRPr lang="en-US" altLang="en-US"/>
          </a:p>
        </p:txBody>
      </p:sp>
      <p:sp>
        <p:nvSpPr>
          <p:cNvPr id="36866"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6867"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altLang="en-US" sz="1000" i="1">
                <a:latin typeface="Times New Roman" pitchFamily="18" charset="0"/>
              </a:rPr>
              <a:t>15</a:t>
            </a:r>
          </a:p>
        </p:txBody>
      </p:sp>
      <p:sp>
        <p:nvSpPr>
          <p:cNvPr id="36868"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6869"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6870"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6871" name="Rectangle 7"/>
          <p:cNvSpPr>
            <a:spLocks noGrp="1" noChangeArrowheads="1"/>
          </p:cNvSpPr>
          <p:nvPr>
            <p:ph type="body" idx="1"/>
          </p:nvPr>
        </p:nvSpPr>
        <p:spPr>
          <a:xfrm>
            <a:off x="914400" y="4343400"/>
            <a:ext cx="5029200" cy="4114800"/>
          </a:xfrm>
          <a:noFill/>
        </p:spPr>
        <p:txBody>
          <a:bodyPr lIns="90488" tIns="44450" rIns="90488" bIns="44450"/>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miter lim="800000"/>
            <a:headEnd/>
            <a:tailEnd/>
          </a:ln>
        </p:spPr>
        <p:txBody>
          <a:bodyPr/>
          <a:lstStyle/>
          <a:p>
            <a:fld id="{5A4C655E-5946-4C2A-B280-D17AA08A5F4D}" type="slidenum">
              <a:rPr lang="en-US" altLang="en-US"/>
              <a:pPr/>
              <a:t>20</a:t>
            </a:fld>
            <a:endParaRPr lang="en-US" altLang="en-US"/>
          </a:p>
        </p:txBody>
      </p:sp>
      <p:sp>
        <p:nvSpPr>
          <p:cNvPr id="38914"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8915"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altLang="en-US" sz="1000" i="1">
                <a:latin typeface="Times New Roman" pitchFamily="18" charset="0"/>
              </a:rPr>
              <a:t>16</a:t>
            </a:r>
          </a:p>
        </p:txBody>
      </p:sp>
      <p:sp>
        <p:nvSpPr>
          <p:cNvPr id="38916"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8917"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38918"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8919" name="Rectangle 7"/>
          <p:cNvSpPr>
            <a:spLocks noGrp="1" noChangeArrowheads="1"/>
          </p:cNvSpPr>
          <p:nvPr>
            <p:ph type="body" idx="1"/>
          </p:nvPr>
        </p:nvSpPr>
        <p:spPr>
          <a:xfrm>
            <a:off x="914400" y="4343400"/>
            <a:ext cx="5029200" cy="4114800"/>
          </a:xfrm>
          <a:noFill/>
        </p:spPr>
        <p:txBody>
          <a:bodyPr lIns="90488" tIns="44450" rIns="90488" bIns="44450"/>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miter lim="800000"/>
            <a:headEnd/>
            <a:tailEnd/>
          </a:ln>
        </p:spPr>
        <p:txBody>
          <a:bodyPr/>
          <a:lstStyle/>
          <a:p>
            <a:fld id="{830EC778-F136-48CD-B9BB-D0DC4B5709A0}" type="slidenum">
              <a:rPr lang="en-US" altLang="en-US"/>
              <a:pPr/>
              <a:t>21</a:t>
            </a:fld>
            <a:endParaRPr lang="en-US" altLang="en-US"/>
          </a:p>
        </p:txBody>
      </p:sp>
      <p:sp>
        <p:nvSpPr>
          <p:cNvPr id="40962"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40963"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US" altLang="en-US" sz="1000" i="1">
                <a:latin typeface="Times New Roman" pitchFamily="18" charset="0"/>
              </a:rPr>
              <a:t>17</a:t>
            </a:r>
          </a:p>
        </p:txBody>
      </p:sp>
      <p:sp>
        <p:nvSpPr>
          <p:cNvPr id="40964"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40965"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pPr eaLnBrk="1" hangingPunct="1"/>
            <a:endParaRPr lang="en-US" altLang="en-US"/>
          </a:p>
        </p:txBody>
      </p:sp>
      <p:sp>
        <p:nvSpPr>
          <p:cNvPr id="40966"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0967" name="Rectangle 7"/>
          <p:cNvSpPr>
            <a:spLocks noGrp="1" noChangeArrowheads="1"/>
          </p:cNvSpPr>
          <p:nvPr>
            <p:ph type="body" idx="1"/>
          </p:nvPr>
        </p:nvSpPr>
        <p:spPr>
          <a:xfrm>
            <a:off x="914400" y="4343400"/>
            <a:ext cx="5029200" cy="4114800"/>
          </a:xfrm>
          <a:noFill/>
        </p:spPr>
        <p:txBody>
          <a:bodyPr lIns="90488" tIns="44450" rIns="90488" bIns="44450"/>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5270864D-714B-4ABE-8C1C-BA85D9CE855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CC8A6629-8C3E-475A-A551-773F5E53F51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BDAD5B2E-4719-4A5E-B18E-02F4CF76BCB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5249445D-3894-4077-B89B-7C75D2BC0CD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5F17CDB6-A743-4D07-8538-947062045A4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F0A05880-6BE4-4CC2-AE1D-C74DBB7F122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7E3A259A-64C6-43C0-9123-98A2C13ADA4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94BA5F03-22D4-46E0-AF44-C8836BE944F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866E9DBE-87CD-4813-B9F0-7AC740F8DE0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1359A386-32CA-4B7C-A469-1E6C85D1F05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71CBCF18-13D4-2C44-8F0D-37C3AA0837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B11BC09D-E04C-0144-8A51-4EC5078A47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12"/>
          </p:nvPr>
        </p:nvSpPr>
        <p:spPr>
          <a:ln/>
        </p:spPr>
        <p:txBody>
          <a:bodyPr/>
          <a:lstStyle>
            <a:lvl1pPr>
              <a:defRPr/>
            </a:lvl1pPr>
          </a:lstStyle>
          <a:p>
            <a:fld id="{DACB558E-D408-4815-8242-9767DB01119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a:extLst>
              <a:ext uri="{FF2B5EF4-FFF2-40B4-BE49-F238E27FC236}">
                <a16:creationId xmlns:a16="http://schemas.microsoft.com/office/drawing/2014/main" xmlns="" id="{71CBCF18-13D4-2C44-8F0D-37C3AA0837EB}"/>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xmlns="" id="{B11BC09D-E04C-0144-8A51-4EC5078A47DB}"/>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xmlns="" id="{2E7EE95F-B65E-7243-B808-AF0CC27D390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a:lvl1pPr>
          </a:lstStyle>
          <a:p>
            <a:fld id="{C9D258EE-62BC-477F-B84E-FE436A43492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7A6863BB-E70C-764A-86E4-6BECBECA17B9}"/>
              </a:ext>
            </a:extLst>
          </p:cNvPr>
          <p:cNvSpPr>
            <a:spLocks noGrp="1" noChangeArrowheads="1"/>
          </p:cNvSpPr>
          <p:nvPr>
            <p:ph type="title"/>
          </p:nvPr>
        </p:nvSpPr>
        <p:spPr>
          <a:xfrm>
            <a:off x="457200" y="274638"/>
            <a:ext cx="8229600" cy="5745162"/>
          </a:xfrm>
        </p:spPr>
        <p:txBody>
          <a:bodyPr/>
          <a:lstStyle/>
          <a:p>
            <a:pPr eaLnBrk="1" hangingPunct="1">
              <a:defRPr/>
            </a:pPr>
            <a:r>
              <a:rPr lang="en-US">
                <a:ea typeface="+mj-ea"/>
              </a:rPr>
              <a:t>Dividend Policy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noChangeArrowheads="1"/>
          </p:cNvSpPr>
          <p:nvPr>
            <p:ph type="title"/>
          </p:nvPr>
        </p:nvSpPr>
        <p:spPr/>
        <p:txBody>
          <a:bodyPr/>
          <a:lstStyle/>
          <a:p>
            <a:r>
              <a:rPr lang="en-US" altLang="en-US" smtClean="0"/>
              <a:t>Change in tax laws</a:t>
            </a:r>
          </a:p>
        </p:txBody>
      </p:sp>
      <p:sp>
        <p:nvSpPr>
          <p:cNvPr id="24578" name="Content Placeholder 2"/>
          <p:cNvSpPr>
            <a:spLocks noGrp="1" noChangeArrowheads="1"/>
          </p:cNvSpPr>
          <p:nvPr>
            <p:ph idx="1"/>
          </p:nvPr>
        </p:nvSpPr>
        <p:spPr>
          <a:xfrm>
            <a:off x="457200" y="1417638"/>
            <a:ext cx="8229600" cy="5211762"/>
          </a:xfrm>
        </p:spPr>
        <p:txBody>
          <a:bodyPr/>
          <a:lstStyle/>
          <a:p>
            <a:r>
              <a:rPr lang="en-US" altLang="en-US" b="1" u="sng" smtClean="0"/>
              <a:t>Section 94(7)</a:t>
            </a:r>
            <a:endParaRPr lang="en-US" altLang="en-US" smtClean="0"/>
          </a:p>
          <a:p>
            <a:r>
              <a:rPr lang="en-US" altLang="en-US" sz="2000" i="1" smtClean="0"/>
              <a:t>As per sec. 94(7),</a:t>
            </a:r>
            <a:r>
              <a:rPr lang="en-US" altLang="en-US" sz="2000" smtClean="0"/>
              <a:t>Where—</a:t>
            </a:r>
          </a:p>
          <a:p>
            <a:r>
              <a:rPr lang="en-US" altLang="en-US" sz="2000" smtClean="0"/>
              <a:t>(</a:t>
            </a:r>
            <a:r>
              <a:rPr lang="en-US" altLang="en-US" sz="2000" i="1" smtClean="0"/>
              <a:t>a</a:t>
            </a:r>
            <a:r>
              <a:rPr lang="en-US" altLang="en-US" sz="2000" smtClean="0"/>
              <a:t>) any person buys or acquires any securities or unit within a period of three months prior to the record date;</a:t>
            </a:r>
          </a:p>
          <a:p>
            <a:r>
              <a:rPr lang="en-US" altLang="en-US" sz="2000" smtClean="0"/>
              <a:t>(</a:t>
            </a:r>
            <a:r>
              <a:rPr lang="en-US" altLang="en-US" sz="2000" i="1" smtClean="0"/>
              <a:t>b</a:t>
            </a:r>
            <a:r>
              <a:rPr lang="en-US" altLang="en-US" sz="2000" smtClean="0"/>
              <a:t>) such person sells or transfers—</a:t>
            </a:r>
          </a:p>
          <a:p>
            <a:pPr lvl="1"/>
            <a:r>
              <a:rPr lang="en-US" altLang="en-US" sz="2000" smtClean="0"/>
              <a:t>(</a:t>
            </a:r>
            <a:r>
              <a:rPr lang="en-US" altLang="en-US" sz="2000" i="1" smtClean="0"/>
              <a:t>i</a:t>
            </a:r>
            <a:r>
              <a:rPr lang="en-US" altLang="en-US" sz="2000" smtClean="0"/>
              <a:t>) such securities within a period of three months after such date; or</a:t>
            </a:r>
          </a:p>
          <a:p>
            <a:pPr lvl="1"/>
            <a:r>
              <a:rPr lang="en-US" altLang="en-US" sz="2000" smtClean="0"/>
              <a:t>(</a:t>
            </a:r>
            <a:r>
              <a:rPr lang="en-US" altLang="en-US" sz="2000" i="1" smtClean="0"/>
              <a:t>ii</a:t>
            </a:r>
            <a:r>
              <a:rPr lang="en-US" altLang="en-US" sz="2000" smtClean="0"/>
              <a:t>) such unit within a period of nine months after such date;</a:t>
            </a:r>
          </a:p>
          <a:p>
            <a:r>
              <a:rPr lang="en-US" altLang="en-US" sz="2000" smtClean="0"/>
              <a:t>(</a:t>
            </a:r>
            <a:r>
              <a:rPr lang="en-US" altLang="en-US" sz="2000" i="1" smtClean="0"/>
              <a:t>c</a:t>
            </a:r>
            <a:r>
              <a:rPr lang="en-US" altLang="en-US" sz="2000" smtClean="0"/>
              <a:t>) the dividend or income on such securities or unit received or receivable by such person is exempt,</a:t>
            </a:r>
          </a:p>
          <a:p>
            <a:r>
              <a:rPr lang="en-US" altLang="en-US" sz="2000" smtClean="0"/>
              <a:t>then, the loss, if any, arising to him on account of such purchase and sale of securities or unit, to the extent such loss does not exceed the amount of dividend or income received or receivable on such securities or unit, shall be ignored for the purposes of computing his income chargeable to tax.</a:t>
            </a:r>
          </a:p>
          <a:p>
            <a:pPr lvl="1"/>
            <a:endParaRPr lang="en-US" altLang="en-US" smtClean="0"/>
          </a:p>
          <a:p>
            <a:endParaRPr lang="en-US"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ChangeArrowheads="1"/>
          </p:cNvSpPr>
          <p:nvPr/>
        </p:nvSpPr>
        <p:spPr bwMode="auto">
          <a:xfrm>
            <a:off x="685800" y="2114550"/>
            <a:ext cx="7772400" cy="4114800"/>
          </a:xfrm>
          <a:prstGeom prst="rect">
            <a:avLst/>
          </a:prstGeom>
          <a:noFill/>
          <a:ln w="9525">
            <a:noFill/>
            <a:miter lim="800000"/>
            <a:headEnd/>
            <a:tailEnd/>
          </a:ln>
        </p:spPr>
        <p:txBody>
          <a:bodyPr lIns="92075" tIns="46038" rIns="92075" bIns="46038"/>
          <a:lstStyle/>
          <a:p>
            <a:pPr marL="342900" indent="-342900" eaLnBrk="1" hangingPunct="1">
              <a:spcBef>
                <a:spcPct val="20000"/>
              </a:spcBef>
              <a:buFontTx/>
              <a:buChar char="•"/>
            </a:pPr>
            <a:r>
              <a:rPr lang="en-US" altLang="en-US" sz="3200"/>
              <a:t>It</a:t>
            </a:r>
            <a:r>
              <a:rPr lang="ja-JP" altLang="en-US" sz="3200"/>
              <a:t>’</a:t>
            </a:r>
            <a:r>
              <a:rPr lang="en-US" altLang="ja-JP" sz="3200"/>
              <a:t>s the decision to pay out earnings versus retaining and reinvesting them.  Includes these elements:</a:t>
            </a:r>
          </a:p>
          <a:p>
            <a:pPr marL="742950" lvl="1" indent="-285750" eaLnBrk="1" hangingPunct="1">
              <a:spcBef>
                <a:spcPct val="20000"/>
              </a:spcBef>
            </a:pPr>
            <a:r>
              <a:rPr lang="en-US" altLang="en-US" sz="2800"/>
              <a:t>1.  High or low payout?</a:t>
            </a:r>
          </a:p>
          <a:p>
            <a:pPr marL="742950" lvl="1" indent="-285750" eaLnBrk="1" hangingPunct="1">
              <a:spcBef>
                <a:spcPct val="20000"/>
              </a:spcBef>
            </a:pPr>
            <a:r>
              <a:rPr lang="en-US" altLang="en-US" sz="2800"/>
              <a:t>2.  Stable or irregular dividends?</a:t>
            </a:r>
          </a:p>
          <a:p>
            <a:pPr marL="742950" lvl="1" indent="-285750" eaLnBrk="1" hangingPunct="1">
              <a:spcBef>
                <a:spcPct val="20000"/>
              </a:spcBef>
            </a:pPr>
            <a:r>
              <a:rPr lang="en-US" altLang="en-US" sz="2800"/>
              <a:t>3.  How frequent?</a:t>
            </a:r>
          </a:p>
          <a:p>
            <a:pPr marL="742950" lvl="1" indent="-285750" eaLnBrk="1" hangingPunct="1">
              <a:spcBef>
                <a:spcPct val="20000"/>
              </a:spcBef>
            </a:pPr>
            <a:r>
              <a:rPr lang="en-US" altLang="en-US" sz="2800"/>
              <a:t>4.  Do we announce the policy?</a:t>
            </a:r>
          </a:p>
        </p:txBody>
      </p:sp>
      <p:sp>
        <p:nvSpPr>
          <p:cNvPr id="25602" name="Text Box 5"/>
          <p:cNvSpPr txBox="1">
            <a:spLocks noChangeArrowheads="1"/>
          </p:cNvSpPr>
          <p:nvPr/>
        </p:nvSpPr>
        <p:spPr bwMode="auto">
          <a:xfrm>
            <a:off x="838200" y="533400"/>
            <a:ext cx="7086600" cy="701675"/>
          </a:xfrm>
          <a:prstGeom prst="rect">
            <a:avLst/>
          </a:prstGeom>
          <a:noFill/>
          <a:ln w="9525">
            <a:noFill/>
            <a:miter lim="800000"/>
            <a:headEnd/>
            <a:tailEnd/>
          </a:ln>
        </p:spPr>
        <p:txBody>
          <a:bodyPr>
            <a:spAutoFit/>
          </a:bodyPr>
          <a:lstStyle/>
          <a:p>
            <a:pPr eaLnBrk="1" hangingPunct="1">
              <a:spcBef>
                <a:spcPct val="50000"/>
              </a:spcBef>
            </a:pPr>
            <a:r>
              <a:rPr lang="en-US" altLang="en-US" sz="4000"/>
              <a:t>What is dividend policy?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099261AC-5B1E-264B-BF21-4C82070C9221}"/>
              </a:ext>
            </a:extLst>
          </p:cNvPr>
          <p:cNvSpPr>
            <a:spLocks noGrp="1" noChangeArrowheads="1"/>
          </p:cNvSpPr>
          <p:nvPr>
            <p:ph type="title"/>
          </p:nvPr>
        </p:nvSpPr>
        <p:spPr/>
        <p:txBody>
          <a:bodyPr/>
          <a:lstStyle/>
          <a:p>
            <a:pPr eaLnBrk="1" hangingPunct="1">
              <a:defRPr/>
            </a:pPr>
            <a:r>
              <a:rPr lang="en-US" sz="4000">
                <a:ea typeface="+mj-ea"/>
              </a:rPr>
              <a:t>Do investors prefer high or low payouts?  There are three theories:</a:t>
            </a:r>
          </a:p>
        </p:txBody>
      </p:sp>
      <p:sp>
        <p:nvSpPr>
          <p:cNvPr id="26626" name="Rectangle 3"/>
          <p:cNvSpPr>
            <a:spLocks noGrp="1" noChangeArrowheads="1"/>
          </p:cNvSpPr>
          <p:nvPr>
            <p:ph type="body" idx="1"/>
          </p:nvPr>
        </p:nvSpPr>
        <p:spPr/>
        <p:txBody>
          <a:bodyPr/>
          <a:lstStyle/>
          <a:p>
            <a:pPr eaLnBrk="1" hangingPunct="1"/>
            <a:r>
              <a:rPr lang="en-US" altLang="en-US" smtClean="0"/>
              <a:t>Dividends are irrelevant:  Investors don</a:t>
            </a:r>
            <a:r>
              <a:rPr lang="ja-JP" altLang="en-US" smtClean="0"/>
              <a:t>’</a:t>
            </a:r>
            <a:r>
              <a:rPr lang="en-US" altLang="ja-JP" smtClean="0"/>
              <a:t>t care about payout.</a:t>
            </a:r>
          </a:p>
          <a:p>
            <a:pPr eaLnBrk="1" hangingPunct="1"/>
            <a:r>
              <a:rPr lang="en-US" altLang="en-US" smtClean="0"/>
              <a:t>Bird-in-the-hand:  Investors prefer a high payout.</a:t>
            </a:r>
          </a:p>
          <a:p>
            <a:pPr eaLnBrk="1" hangingPunct="1"/>
            <a:r>
              <a:rPr lang="en-US" altLang="en-US" smtClean="0"/>
              <a:t>Tax preference:  Investors prefer a low payout, hence growth.</a:t>
            </a:r>
          </a:p>
          <a:p>
            <a:pPr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E8B3553A-F358-124C-BC56-ABAB9B29EB32}"/>
              </a:ext>
            </a:extLst>
          </p:cNvPr>
          <p:cNvSpPr>
            <a:spLocks noGrp="1" noChangeArrowheads="1"/>
          </p:cNvSpPr>
          <p:nvPr>
            <p:ph type="title"/>
          </p:nvPr>
        </p:nvSpPr>
        <p:spPr/>
        <p:txBody>
          <a:bodyPr/>
          <a:lstStyle/>
          <a:p>
            <a:pPr eaLnBrk="1" hangingPunct="1">
              <a:defRPr/>
            </a:pPr>
            <a:r>
              <a:rPr lang="en-US">
                <a:ea typeface="+mj-ea"/>
              </a:rPr>
              <a:t>Dividend Irrelevance Theory</a:t>
            </a:r>
          </a:p>
        </p:txBody>
      </p:sp>
      <p:sp>
        <p:nvSpPr>
          <p:cNvPr id="27650" name="Rectangle 3"/>
          <p:cNvSpPr>
            <a:spLocks noGrp="1" noChangeArrowheads="1"/>
          </p:cNvSpPr>
          <p:nvPr>
            <p:ph type="body" idx="1"/>
          </p:nvPr>
        </p:nvSpPr>
        <p:spPr/>
        <p:txBody>
          <a:bodyPr/>
          <a:lstStyle/>
          <a:p>
            <a:pPr eaLnBrk="1" hangingPunct="1">
              <a:lnSpc>
                <a:spcPct val="85000"/>
              </a:lnSpc>
              <a:spcBef>
                <a:spcPct val="30000"/>
              </a:spcBef>
            </a:pPr>
            <a:r>
              <a:rPr lang="en-US" altLang="en-US" smtClean="0"/>
              <a:t>Investors are </a:t>
            </a:r>
            <a:r>
              <a:rPr lang="en-US" altLang="en-US" smtClean="0">
                <a:solidFill>
                  <a:schemeClr val="hlink"/>
                </a:solidFill>
              </a:rPr>
              <a:t>indifferent</a:t>
            </a:r>
            <a:r>
              <a:rPr lang="en-US" altLang="en-US" smtClean="0"/>
              <a:t> between dividends and retention-generated capital gains.  If they want cash, they can sell stock.  If they don</a:t>
            </a:r>
            <a:r>
              <a:rPr lang="ja-JP" altLang="en-US" smtClean="0"/>
              <a:t>’</a:t>
            </a:r>
            <a:r>
              <a:rPr lang="en-US" altLang="ja-JP" smtClean="0"/>
              <a:t>t want cash, they can use dividends to buy stock.</a:t>
            </a:r>
          </a:p>
          <a:p>
            <a:pPr eaLnBrk="1" hangingPunct="1">
              <a:lnSpc>
                <a:spcPct val="85000"/>
              </a:lnSpc>
              <a:spcBef>
                <a:spcPct val="30000"/>
              </a:spcBef>
            </a:pPr>
            <a:r>
              <a:rPr lang="en-US" altLang="en-US" smtClean="0">
                <a:solidFill>
                  <a:schemeClr val="hlink"/>
                </a:solidFill>
              </a:rPr>
              <a:t>Modigliani-Miller</a:t>
            </a:r>
            <a:r>
              <a:rPr lang="en-US" altLang="en-US" smtClean="0"/>
              <a:t> support irrelevance.</a:t>
            </a:r>
          </a:p>
          <a:p>
            <a:pPr eaLnBrk="1" hangingPunct="1">
              <a:lnSpc>
                <a:spcPct val="85000"/>
              </a:lnSpc>
              <a:spcBef>
                <a:spcPct val="30000"/>
              </a:spcBef>
            </a:pPr>
            <a:r>
              <a:rPr lang="en-US" altLang="en-US" smtClean="0"/>
              <a:t>Theory is based on unrealistic assumptions (no taxes or brokerage costs), hence may not be true.  Need empirical test.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B599B9FB-8658-8D41-805E-EE44DAFC1A0D}"/>
              </a:ext>
            </a:extLst>
          </p:cNvPr>
          <p:cNvSpPr>
            <a:spLocks noGrp="1" noChangeArrowheads="1"/>
          </p:cNvSpPr>
          <p:nvPr>
            <p:ph type="title"/>
          </p:nvPr>
        </p:nvSpPr>
        <p:spPr>
          <a:xfrm>
            <a:off x="225425" y="304800"/>
            <a:ext cx="8683625" cy="1066800"/>
          </a:xfrm>
        </p:spPr>
        <p:txBody>
          <a:bodyPr/>
          <a:lstStyle/>
          <a:p>
            <a:pPr eaLnBrk="1" hangingPunct="1">
              <a:defRPr/>
            </a:pPr>
            <a:r>
              <a:rPr lang="en-US">
                <a:ea typeface="+mj-ea"/>
              </a:rPr>
              <a:t>Homemade Dividends</a:t>
            </a:r>
          </a:p>
        </p:txBody>
      </p:sp>
      <p:sp>
        <p:nvSpPr>
          <p:cNvPr id="52227" name="Rectangle 3"/>
          <p:cNvSpPr>
            <a:spLocks noGrp="1" noChangeArrowheads="1"/>
          </p:cNvSpPr>
          <p:nvPr>
            <p:ph type="body" idx="1"/>
          </p:nvPr>
        </p:nvSpPr>
        <p:spPr>
          <a:xfrm>
            <a:off x="225425" y="1593850"/>
            <a:ext cx="8683625" cy="4730750"/>
          </a:xfrm>
        </p:spPr>
        <p:txBody>
          <a:bodyPr/>
          <a:lstStyle/>
          <a:p>
            <a:pPr eaLnBrk="1" hangingPunct="1">
              <a:tabLst>
                <a:tab pos="4572000" algn="r"/>
                <a:tab pos="6858000" algn="r"/>
              </a:tabLst>
            </a:pPr>
            <a:r>
              <a:rPr lang="en-US" altLang="en-US" sz="2600" smtClean="0"/>
              <a:t>Bianchi Inc. is a $42 stock about to pay a $2 cash dividend.</a:t>
            </a:r>
          </a:p>
          <a:p>
            <a:pPr eaLnBrk="1" hangingPunct="1">
              <a:tabLst>
                <a:tab pos="4572000" algn="r"/>
                <a:tab pos="6858000" algn="r"/>
              </a:tabLst>
            </a:pPr>
            <a:r>
              <a:rPr lang="en-US" altLang="en-US" sz="2600" smtClean="0"/>
              <a:t>Bob Investor owns 80 shares and prefers $3 cash dividend.</a:t>
            </a:r>
          </a:p>
          <a:p>
            <a:pPr eaLnBrk="1" hangingPunct="1">
              <a:tabLst>
                <a:tab pos="4572000" algn="r"/>
                <a:tab pos="6858000" algn="r"/>
              </a:tabLst>
            </a:pPr>
            <a:r>
              <a:rPr lang="en-US" altLang="en-US" sz="2600" smtClean="0"/>
              <a:t>Bob</a:t>
            </a:r>
            <a:r>
              <a:rPr lang="ja-JP" altLang="en-US" sz="2600" smtClean="0"/>
              <a:t>’</a:t>
            </a:r>
            <a:r>
              <a:rPr lang="en-US" altLang="ja-JP" sz="2600" smtClean="0"/>
              <a:t>s homemade dividend strategy:</a:t>
            </a:r>
          </a:p>
          <a:p>
            <a:pPr lvl="1" eaLnBrk="1" hangingPunct="1">
              <a:tabLst>
                <a:tab pos="4572000" algn="r"/>
                <a:tab pos="6858000" algn="r"/>
              </a:tabLst>
            </a:pPr>
            <a:r>
              <a:rPr lang="en-US" altLang="en-US" sz="2400" smtClean="0"/>
              <a:t>Sell 2 shares ex-dividend                   </a:t>
            </a:r>
          </a:p>
        </p:txBody>
      </p:sp>
      <p:sp>
        <p:nvSpPr>
          <p:cNvPr id="52228" name="Rectangle 4"/>
          <p:cNvSpPr>
            <a:spLocks noChangeArrowheads="1"/>
          </p:cNvSpPr>
          <p:nvPr/>
        </p:nvSpPr>
        <p:spPr bwMode="auto">
          <a:xfrm>
            <a:off x="803275" y="3276600"/>
            <a:ext cx="7772400" cy="2971800"/>
          </a:xfrm>
          <a:prstGeom prst="rect">
            <a:avLst/>
          </a:prstGeom>
          <a:noFill/>
          <a:ln w="9525">
            <a:noFill/>
            <a:miter lim="800000"/>
            <a:headEnd/>
            <a:tailEnd/>
          </a:ln>
        </p:spPr>
        <p:txBody>
          <a:bodyPr lIns="90488" tIns="44450" rIns="90488" bIns="44450"/>
          <a:lstStyle/>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		</a:t>
            </a:r>
          </a:p>
          <a:p>
            <a:pPr marL="342900" indent="-342900" algn="ctr">
              <a:lnSpc>
                <a:spcPct val="90000"/>
              </a:lnSpc>
              <a:spcBef>
                <a:spcPct val="20000"/>
              </a:spcBef>
              <a:buSzPct val="90000"/>
              <a:buFont typeface="Symbol" pitchFamily="18" charset="2"/>
              <a:buNone/>
              <a:tabLst>
                <a:tab pos="4572000" algn="r"/>
                <a:tab pos="6858000" algn="r"/>
              </a:tabLst>
            </a:pPr>
            <a:r>
              <a:rPr lang="en-US" altLang="en-US" sz="2500" u="sng">
                <a:solidFill>
                  <a:srgbClr val="003366"/>
                </a:solidFill>
                <a:latin typeface="Times New Roman" pitchFamily="18" charset="0"/>
              </a:rPr>
              <a:t>		homemade dividends	</a:t>
            </a:r>
            <a:endParaRPr lang="en-US" altLang="en-US" sz="2500">
              <a:solidFill>
                <a:srgbClr val="003366"/>
              </a:solidFill>
              <a:latin typeface="Times New Roman" pitchFamily="18" charset="0"/>
            </a:endParaRPr>
          </a:p>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Cash from dividend	$160	</a:t>
            </a:r>
          </a:p>
          <a:p>
            <a:pPr marL="342900" indent="-342900">
              <a:lnSpc>
                <a:spcPct val="90000"/>
              </a:lnSpc>
              <a:spcBef>
                <a:spcPct val="20000"/>
              </a:spcBef>
              <a:buSzPct val="90000"/>
              <a:buFont typeface="Symbol" pitchFamily="18" charset="2"/>
              <a:buNone/>
              <a:tabLst>
                <a:tab pos="4572000" algn="r"/>
                <a:tab pos="6858000" algn="r"/>
              </a:tabLst>
            </a:pPr>
            <a:r>
              <a:rPr lang="en-US" altLang="en-US" sz="2500" u="sng">
                <a:solidFill>
                  <a:srgbClr val="003366"/>
                </a:solidFill>
                <a:latin typeface="Times New Roman" pitchFamily="18" charset="0"/>
              </a:rPr>
              <a:t>Cash from selling stock	$80	</a:t>
            </a:r>
            <a:endParaRPr lang="en-US" altLang="en-US" sz="2500">
              <a:solidFill>
                <a:srgbClr val="003366"/>
              </a:solidFill>
              <a:latin typeface="Times New Roman" pitchFamily="18" charset="0"/>
            </a:endParaRPr>
          </a:p>
          <a:p>
            <a:pPr marL="342900" indent="-342900">
              <a:lnSpc>
                <a:spcPct val="90000"/>
              </a:lnSpc>
              <a:spcBef>
                <a:spcPct val="20000"/>
              </a:spcBef>
              <a:buSzPct val="90000"/>
              <a:buFont typeface="Symbol" pitchFamily="18" charset="2"/>
              <a:buNone/>
              <a:tabLst>
                <a:tab pos="4572000" algn="r"/>
                <a:tab pos="6858000" algn="r"/>
              </a:tabLst>
            </a:pPr>
            <a:r>
              <a:rPr lang="en-US" altLang="en-US" sz="2500" u="sng">
                <a:solidFill>
                  <a:srgbClr val="003366"/>
                </a:solidFill>
                <a:latin typeface="Times New Roman" pitchFamily="18" charset="0"/>
              </a:rPr>
              <a:t>Total Cash	$240	</a:t>
            </a:r>
          </a:p>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Value of Stock Holdings	    $40 </a:t>
            </a:r>
            <a:r>
              <a:rPr lang="en-US" altLang="en-US" sz="2500">
                <a:solidFill>
                  <a:srgbClr val="003366"/>
                </a:solidFill>
                <a:latin typeface="Times New Roman" pitchFamily="18" charset="0"/>
                <a:cs typeface="Times New Roman" pitchFamily="18" charset="0"/>
              </a:rPr>
              <a:t>×</a:t>
            </a:r>
            <a:r>
              <a:rPr lang="en-US" altLang="en-US" sz="2500">
                <a:solidFill>
                  <a:srgbClr val="003366"/>
                </a:solidFill>
                <a:latin typeface="Times New Roman" pitchFamily="18" charset="0"/>
              </a:rPr>
              <a:t> 78 =	</a:t>
            </a:r>
          </a:p>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		$3,120	</a:t>
            </a:r>
          </a:p>
        </p:txBody>
      </p:sp>
      <p:sp>
        <p:nvSpPr>
          <p:cNvPr id="52229" name="Rectangle 5"/>
          <p:cNvSpPr>
            <a:spLocks noChangeArrowheads="1"/>
          </p:cNvSpPr>
          <p:nvPr/>
        </p:nvSpPr>
        <p:spPr bwMode="auto">
          <a:xfrm>
            <a:off x="1184275" y="3429000"/>
            <a:ext cx="7391400" cy="2819400"/>
          </a:xfrm>
          <a:prstGeom prst="rect">
            <a:avLst/>
          </a:prstGeom>
          <a:noFill/>
          <a:ln w="9525">
            <a:noFill/>
            <a:miter lim="800000"/>
            <a:headEnd/>
            <a:tailEnd/>
          </a:ln>
        </p:spPr>
        <p:txBody>
          <a:bodyPr lIns="90488" tIns="44450" rIns="90488" bIns="44450"/>
          <a:lstStyle/>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		</a:t>
            </a:r>
          </a:p>
          <a:p>
            <a:pPr marL="342900" indent="-342900">
              <a:lnSpc>
                <a:spcPct val="90000"/>
              </a:lnSpc>
              <a:spcBef>
                <a:spcPct val="20000"/>
              </a:spcBef>
              <a:buSzPct val="90000"/>
              <a:buFont typeface="Symbol" pitchFamily="18" charset="2"/>
              <a:buNone/>
              <a:tabLst>
                <a:tab pos="4572000" algn="r"/>
                <a:tab pos="6858000" algn="r"/>
              </a:tabLst>
            </a:pPr>
            <a:r>
              <a:rPr lang="en-US" altLang="en-US" sz="2500" u="sng">
                <a:solidFill>
                  <a:srgbClr val="003366"/>
                </a:solidFill>
                <a:latin typeface="Times New Roman" pitchFamily="18" charset="0"/>
              </a:rPr>
              <a:t>			 $3 Dividend</a:t>
            </a:r>
            <a:endParaRPr lang="en-US" altLang="en-US" sz="2500">
              <a:solidFill>
                <a:srgbClr val="003366"/>
              </a:solidFill>
              <a:latin typeface="Times New Roman" pitchFamily="18" charset="0"/>
            </a:endParaRPr>
          </a:p>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			$240</a:t>
            </a:r>
          </a:p>
          <a:p>
            <a:pPr marL="342900" indent="-342900">
              <a:lnSpc>
                <a:spcPct val="90000"/>
              </a:lnSpc>
              <a:spcBef>
                <a:spcPct val="20000"/>
              </a:spcBef>
              <a:buSzPct val="90000"/>
              <a:buFont typeface="Symbol" pitchFamily="18" charset="2"/>
              <a:buNone/>
              <a:tabLst>
                <a:tab pos="4572000" algn="r"/>
                <a:tab pos="6858000" algn="r"/>
              </a:tabLst>
            </a:pPr>
            <a:r>
              <a:rPr lang="en-US" altLang="en-US" sz="2500" u="sng">
                <a:solidFill>
                  <a:srgbClr val="003366"/>
                </a:solidFill>
                <a:latin typeface="Times New Roman" pitchFamily="18" charset="0"/>
              </a:rPr>
              <a:t>			$0</a:t>
            </a:r>
            <a:endParaRPr lang="en-US" altLang="en-US" sz="2500">
              <a:solidFill>
                <a:srgbClr val="003366"/>
              </a:solidFill>
              <a:latin typeface="Times New Roman" pitchFamily="18" charset="0"/>
            </a:endParaRPr>
          </a:p>
          <a:p>
            <a:pPr marL="342900" indent="-342900">
              <a:lnSpc>
                <a:spcPct val="90000"/>
              </a:lnSpc>
              <a:spcBef>
                <a:spcPct val="20000"/>
              </a:spcBef>
              <a:buSzPct val="90000"/>
              <a:buFont typeface="Symbol" pitchFamily="18" charset="2"/>
              <a:buNone/>
              <a:tabLst>
                <a:tab pos="4572000" algn="r"/>
                <a:tab pos="6858000" algn="r"/>
              </a:tabLst>
            </a:pPr>
            <a:r>
              <a:rPr lang="en-US" altLang="en-US" sz="2500" u="sng">
                <a:solidFill>
                  <a:srgbClr val="003366"/>
                </a:solidFill>
                <a:latin typeface="Times New Roman" pitchFamily="18" charset="0"/>
              </a:rPr>
              <a:t>			$240</a:t>
            </a:r>
          </a:p>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			$39 </a:t>
            </a:r>
            <a:r>
              <a:rPr lang="en-US" altLang="en-US" sz="2500">
                <a:solidFill>
                  <a:srgbClr val="003366"/>
                </a:solidFill>
                <a:latin typeface="Times New Roman" pitchFamily="18" charset="0"/>
                <a:cs typeface="Times New Roman" pitchFamily="18" charset="0"/>
              </a:rPr>
              <a:t>×</a:t>
            </a:r>
            <a:r>
              <a:rPr lang="en-US" altLang="en-US" sz="2500">
                <a:solidFill>
                  <a:srgbClr val="003366"/>
                </a:solidFill>
                <a:latin typeface="Times New Roman" pitchFamily="18" charset="0"/>
              </a:rPr>
              <a:t> 80 =</a:t>
            </a:r>
          </a:p>
          <a:p>
            <a:pPr marL="342900" indent="-342900">
              <a:lnSpc>
                <a:spcPct val="90000"/>
              </a:lnSpc>
              <a:spcBef>
                <a:spcPct val="20000"/>
              </a:spcBef>
              <a:buSzPct val="90000"/>
              <a:buFont typeface="Symbol" pitchFamily="18" charset="2"/>
              <a:buNone/>
              <a:tabLst>
                <a:tab pos="4572000" algn="r"/>
                <a:tab pos="6858000" algn="r"/>
              </a:tabLst>
            </a:pPr>
            <a:r>
              <a:rPr lang="en-US" altLang="en-US" sz="2500">
                <a:solidFill>
                  <a:srgbClr val="003366"/>
                </a:solidFill>
                <a:latin typeface="Times New Roman" pitchFamily="18" charset="0"/>
              </a:rPr>
              <a:t>			$3,120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1000"/>
                                        <p:tgtEl>
                                          <p:spTgt spid="52227">
                                            <p:txEl>
                                              <p:pRg st="0" end="0"/>
                                            </p:txEl>
                                          </p:spTgt>
                                        </p:tgtEl>
                                      </p:cBhvr>
                                    </p:animEffect>
                                    <p:anim calcmode="lin" valueType="num">
                                      <p:cBhvr>
                                        <p:cTn id="8" dur="10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2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227">
                                            <p:txEl>
                                              <p:pRg st="1" end="1"/>
                                            </p:txEl>
                                          </p:spTgt>
                                        </p:tgtEl>
                                        <p:attrNameLst>
                                          <p:attrName>style.visibility</p:attrName>
                                        </p:attrNameLst>
                                      </p:cBhvr>
                                      <p:to>
                                        <p:strVal val="visible"/>
                                      </p:to>
                                    </p:set>
                                    <p:animEffect transition="in" filter="fade">
                                      <p:cBhvr>
                                        <p:cTn id="14" dur="1000"/>
                                        <p:tgtEl>
                                          <p:spTgt spid="52227">
                                            <p:txEl>
                                              <p:pRg st="1" end="1"/>
                                            </p:txEl>
                                          </p:spTgt>
                                        </p:tgtEl>
                                      </p:cBhvr>
                                    </p:animEffect>
                                    <p:anim calcmode="lin" valueType="num">
                                      <p:cBhvr>
                                        <p:cTn id="15" dur="10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2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227">
                                            <p:txEl>
                                              <p:pRg st="2" end="2"/>
                                            </p:txEl>
                                          </p:spTgt>
                                        </p:tgtEl>
                                        <p:attrNameLst>
                                          <p:attrName>style.visibility</p:attrName>
                                        </p:attrNameLst>
                                      </p:cBhvr>
                                      <p:to>
                                        <p:strVal val="visible"/>
                                      </p:to>
                                    </p:set>
                                    <p:animEffect transition="in" filter="fade">
                                      <p:cBhvr>
                                        <p:cTn id="21" dur="1000"/>
                                        <p:tgtEl>
                                          <p:spTgt spid="52227">
                                            <p:txEl>
                                              <p:pRg st="2" end="2"/>
                                            </p:txEl>
                                          </p:spTgt>
                                        </p:tgtEl>
                                      </p:cBhvr>
                                    </p:animEffect>
                                    <p:anim calcmode="lin" valueType="num">
                                      <p:cBhvr>
                                        <p:cTn id="22" dur="10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22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2227">
                                            <p:txEl>
                                              <p:pRg st="3" end="3"/>
                                            </p:txEl>
                                          </p:spTgt>
                                        </p:tgtEl>
                                        <p:attrNameLst>
                                          <p:attrName>style.visibility</p:attrName>
                                        </p:attrNameLst>
                                      </p:cBhvr>
                                      <p:to>
                                        <p:strVal val="visible"/>
                                      </p:to>
                                    </p:set>
                                    <p:animEffect transition="in" filter="fade">
                                      <p:cBhvr>
                                        <p:cTn id="26" dur="1000"/>
                                        <p:tgtEl>
                                          <p:spTgt spid="52227">
                                            <p:txEl>
                                              <p:pRg st="3" end="3"/>
                                            </p:txEl>
                                          </p:spTgt>
                                        </p:tgtEl>
                                      </p:cBhvr>
                                    </p:animEffect>
                                    <p:anim calcmode="lin" valueType="num">
                                      <p:cBhvr>
                                        <p:cTn id="27" dur="10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2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2228">
                                            <p:txEl>
                                              <p:pRg st="0" end="0"/>
                                            </p:txEl>
                                          </p:spTgt>
                                        </p:tgtEl>
                                        <p:attrNameLst>
                                          <p:attrName>style.visibility</p:attrName>
                                        </p:attrNameLst>
                                      </p:cBhvr>
                                      <p:to>
                                        <p:strVal val="visible"/>
                                      </p:to>
                                    </p:set>
                                    <p:anim calcmode="lin" valueType="num">
                                      <p:cBhvr additive="base">
                                        <p:cTn id="33" dur="500" fill="hold"/>
                                        <p:tgtEl>
                                          <p:spTgt spid="5222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8">
                                            <p:txEl>
                                              <p:pRg st="0" end="0"/>
                                            </p:txEl>
                                          </p:spTgt>
                                        </p:tgtEl>
                                        <p:attrNameLst>
                                          <p:attrName>ppt_c</p:attrName>
                                        </p:attrNameLst>
                                      </p:cBhvr>
                                      <p:to>
                                        <a:srgbClr val="280ADE"/>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2228">
                                            <p:txEl>
                                              <p:pRg st="1" end="1"/>
                                            </p:txEl>
                                          </p:spTgt>
                                        </p:tgtEl>
                                        <p:attrNameLst>
                                          <p:attrName>style.visibility</p:attrName>
                                        </p:attrNameLst>
                                      </p:cBhvr>
                                      <p:to>
                                        <p:strVal val="visible"/>
                                      </p:to>
                                    </p:set>
                                    <p:anim calcmode="lin" valueType="num">
                                      <p:cBhvr additive="base">
                                        <p:cTn id="39" dur="500" fill="hold"/>
                                        <p:tgtEl>
                                          <p:spTgt spid="52228">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222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8">
                                            <p:txEl>
                                              <p:pRg st="1" end="1"/>
                                            </p:txEl>
                                          </p:spTgt>
                                        </p:tgtEl>
                                        <p:attrNameLst>
                                          <p:attrName>ppt_c</p:attrName>
                                        </p:attrNameLst>
                                      </p:cBhvr>
                                      <p:to>
                                        <a:srgbClr val="280ADE"/>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2228">
                                            <p:txEl>
                                              <p:pRg st="2" end="2"/>
                                            </p:txEl>
                                          </p:spTgt>
                                        </p:tgtEl>
                                        <p:attrNameLst>
                                          <p:attrName>style.visibility</p:attrName>
                                        </p:attrNameLst>
                                      </p:cBhvr>
                                      <p:to>
                                        <p:strVal val="visible"/>
                                      </p:to>
                                    </p:set>
                                    <p:anim calcmode="lin" valueType="num">
                                      <p:cBhvr additive="base">
                                        <p:cTn id="45" dur="500" fill="hold"/>
                                        <p:tgtEl>
                                          <p:spTgt spid="52228">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2228">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8">
                                            <p:txEl>
                                              <p:pRg st="2" end="2"/>
                                            </p:txEl>
                                          </p:spTgt>
                                        </p:tgtEl>
                                        <p:attrNameLst>
                                          <p:attrName>ppt_c</p:attrName>
                                        </p:attrNameLst>
                                      </p:cBhvr>
                                      <p:to>
                                        <a:srgbClr val="280ADE"/>
                                      </p:to>
                                    </p:animClr>
                                  </p:sub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2228">
                                            <p:txEl>
                                              <p:pRg st="3" end="3"/>
                                            </p:txEl>
                                          </p:spTgt>
                                        </p:tgtEl>
                                        <p:attrNameLst>
                                          <p:attrName>style.visibility</p:attrName>
                                        </p:attrNameLst>
                                      </p:cBhvr>
                                      <p:to>
                                        <p:strVal val="visible"/>
                                      </p:to>
                                    </p:set>
                                    <p:anim calcmode="lin" valueType="num">
                                      <p:cBhvr additive="base">
                                        <p:cTn id="51" dur="500" fill="hold"/>
                                        <p:tgtEl>
                                          <p:spTgt spid="52228">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2228">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8">
                                            <p:txEl>
                                              <p:pRg st="3" end="3"/>
                                            </p:txEl>
                                          </p:spTgt>
                                        </p:tgtEl>
                                        <p:attrNameLst>
                                          <p:attrName>ppt_c</p:attrName>
                                        </p:attrNameLst>
                                      </p:cBhvr>
                                      <p:to>
                                        <a:srgbClr val="280ADE"/>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2228">
                                            <p:txEl>
                                              <p:pRg st="4" end="4"/>
                                            </p:txEl>
                                          </p:spTgt>
                                        </p:tgtEl>
                                        <p:attrNameLst>
                                          <p:attrName>style.visibility</p:attrName>
                                        </p:attrNameLst>
                                      </p:cBhvr>
                                      <p:to>
                                        <p:strVal val="visible"/>
                                      </p:to>
                                    </p:set>
                                    <p:anim calcmode="lin" valueType="num">
                                      <p:cBhvr additive="base">
                                        <p:cTn id="57" dur="500" fill="hold"/>
                                        <p:tgtEl>
                                          <p:spTgt spid="52228">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2228">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8">
                                            <p:txEl>
                                              <p:pRg st="4" end="4"/>
                                            </p:txEl>
                                          </p:spTgt>
                                        </p:tgtEl>
                                        <p:attrNameLst>
                                          <p:attrName>ppt_c</p:attrName>
                                        </p:attrNameLst>
                                      </p:cBhvr>
                                      <p:to>
                                        <a:srgbClr val="280ADE"/>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2228">
                                            <p:txEl>
                                              <p:pRg st="5" end="5"/>
                                            </p:txEl>
                                          </p:spTgt>
                                        </p:tgtEl>
                                        <p:attrNameLst>
                                          <p:attrName>style.visibility</p:attrName>
                                        </p:attrNameLst>
                                      </p:cBhvr>
                                      <p:to>
                                        <p:strVal val="visible"/>
                                      </p:to>
                                    </p:set>
                                    <p:anim calcmode="lin" valueType="num">
                                      <p:cBhvr additive="base">
                                        <p:cTn id="63" dur="500" fill="hold"/>
                                        <p:tgtEl>
                                          <p:spTgt spid="52228">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2228">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8">
                                            <p:txEl>
                                              <p:pRg st="5" end="5"/>
                                            </p:txEl>
                                          </p:spTgt>
                                        </p:tgtEl>
                                        <p:attrNameLst>
                                          <p:attrName>ppt_c</p:attrName>
                                        </p:attrNameLst>
                                      </p:cBhvr>
                                      <p:to>
                                        <a:srgbClr val="280ADE"/>
                                      </p:to>
                                    </p:animClr>
                                  </p:sub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2228">
                                            <p:txEl>
                                              <p:pRg st="6" end="6"/>
                                            </p:txEl>
                                          </p:spTgt>
                                        </p:tgtEl>
                                        <p:attrNameLst>
                                          <p:attrName>style.visibility</p:attrName>
                                        </p:attrNameLst>
                                      </p:cBhvr>
                                      <p:to>
                                        <p:strVal val="visible"/>
                                      </p:to>
                                    </p:set>
                                    <p:anim calcmode="lin" valueType="num">
                                      <p:cBhvr additive="base">
                                        <p:cTn id="69" dur="500" fill="hold"/>
                                        <p:tgtEl>
                                          <p:spTgt spid="52228">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2228">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8">
                                            <p:txEl>
                                              <p:pRg st="6" end="6"/>
                                            </p:txEl>
                                          </p:spTgt>
                                        </p:tgtEl>
                                        <p:attrNameLst>
                                          <p:attrName>ppt_c</p:attrName>
                                        </p:attrNameLst>
                                      </p:cBhvr>
                                      <p:to>
                                        <a:srgbClr val="280ADE"/>
                                      </p:to>
                                    </p:animClr>
                                  </p:sub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2229">
                                            <p:txEl>
                                              <p:pRg st="0" end="0"/>
                                            </p:txEl>
                                          </p:spTgt>
                                        </p:tgtEl>
                                        <p:attrNameLst>
                                          <p:attrName>style.visibility</p:attrName>
                                        </p:attrNameLst>
                                      </p:cBhvr>
                                      <p:to>
                                        <p:strVal val="visible"/>
                                      </p:to>
                                    </p:set>
                                    <p:anim calcmode="lin" valueType="num">
                                      <p:cBhvr additive="base">
                                        <p:cTn id="75"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2229">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9">
                                            <p:txEl>
                                              <p:pRg st="0" end="0"/>
                                            </p:txEl>
                                          </p:spTgt>
                                        </p:tgtEl>
                                        <p:attrNameLst>
                                          <p:attrName>ppt_c</p:attrName>
                                        </p:attrNameLst>
                                      </p:cBhvr>
                                      <p:to>
                                        <a:srgbClr val="280ADE"/>
                                      </p:to>
                                    </p:animClr>
                                  </p:sub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2229">
                                            <p:txEl>
                                              <p:pRg st="1" end="1"/>
                                            </p:txEl>
                                          </p:spTgt>
                                        </p:tgtEl>
                                        <p:attrNameLst>
                                          <p:attrName>style.visibility</p:attrName>
                                        </p:attrNameLst>
                                      </p:cBhvr>
                                      <p:to>
                                        <p:strVal val="visible"/>
                                      </p:to>
                                    </p:set>
                                    <p:anim calcmode="lin" valueType="num">
                                      <p:cBhvr additive="base">
                                        <p:cTn id="81"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2229">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9">
                                            <p:txEl>
                                              <p:pRg st="1" end="1"/>
                                            </p:txEl>
                                          </p:spTgt>
                                        </p:tgtEl>
                                        <p:attrNameLst>
                                          <p:attrName>ppt_c</p:attrName>
                                        </p:attrNameLst>
                                      </p:cBhvr>
                                      <p:to>
                                        <a:srgbClr val="280ADE"/>
                                      </p:to>
                                    </p:animClr>
                                  </p:sub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2229">
                                            <p:txEl>
                                              <p:pRg st="2" end="2"/>
                                            </p:txEl>
                                          </p:spTgt>
                                        </p:tgtEl>
                                        <p:attrNameLst>
                                          <p:attrName>style.visibility</p:attrName>
                                        </p:attrNameLst>
                                      </p:cBhvr>
                                      <p:to>
                                        <p:strVal val="visible"/>
                                      </p:to>
                                    </p:set>
                                    <p:anim calcmode="lin" valueType="num">
                                      <p:cBhvr additive="base">
                                        <p:cTn id="87"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2229">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9">
                                            <p:txEl>
                                              <p:pRg st="2" end="2"/>
                                            </p:txEl>
                                          </p:spTgt>
                                        </p:tgtEl>
                                        <p:attrNameLst>
                                          <p:attrName>ppt_c</p:attrName>
                                        </p:attrNameLst>
                                      </p:cBhvr>
                                      <p:to>
                                        <a:srgbClr val="280ADE"/>
                                      </p:to>
                                    </p:animClr>
                                  </p:sub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2229">
                                            <p:txEl>
                                              <p:pRg st="3" end="3"/>
                                            </p:txEl>
                                          </p:spTgt>
                                        </p:tgtEl>
                                        <p:attrNameLst>
                                          <p:attrName>style.visibility</p:attrName>
                                        </p:attrNameLst>
                                      </p:cBhvr>
                                      <p:to>
                                        <p:strVal val="visible"/>
                                      </p:to>
                                    </p:set>
                                    <p:anim calcmode="lin" valueType="num">
                                      <p:cBhvr additive="base">
                                        <p:cTn id="93" dur="5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2229">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9">
                                            <p:txEl>
                                              <p:pRg st="3" end="3"/>
                                            </p:txEl>
                                          </p:spTgt>
                                        </p:tgtEl>
                                        <p:attrNameLst>
                                          <p:attrName>ppt_c</p:attrName>
                                        </p:attrNameLst>
                                      </p:cBhvr>
                                      <p:to>
                                        <a:srgbClr val="280ADE"/>
                                      </p:to>
                                    </p:animClr>
                                  </p:sub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2229">
                                            <p:txEl>
                                              <p:pRg st="4" end="4"/>
                                            </p:txEl>
                                          </p:spTgt>
                                        </p:tgtEl>
                                        <p:attrNameLst>
                                          <p:attrName>style.visibility</p:attrName>
                                        </p:attrNameLst>
                                      </p:cBhvr>
                                      <p:to>
                                        <p:strVal val="visible"/>
                                      </p:to>
                                    </p:set>
                                    <p:anim calcmode="lin" valueType="num">
                                      <p:cBhvr additive="base">
                                        <p:cTn id="99"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2229">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9">
                                            <p:txEl>
                                              <p:pRg st="4" end="4"/>
                                            </p:txEl>
                                          </p:spTgt>
                                        </p:tgtEl>
                                        <p:attrNameLst>
                                          <p:attrName>ppt_c</p:attrName>
                                        </p:attrNameLst>
                                      </p:cBhvr>
                                      <p:to>
                                        <a:srgbClr val="280ADE"/>
                                      </p:to>
                                    </p:animClr>
                                  </p:sub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52229">
                                            <p:txEl>
                                              <p:pRg st="5" end="5"/>
                                            </p:txEl>
                                          </p:spTgt>
                                        </p:tgtEl>
                                        <p:attrNameLst>
                                          <p:attrName>style.visibility</p:attrName>
                                        </p:attrNameLst>
                                      </p:cBhvr>
                                      <p:to>
                                        <p:strVal val="visible"/>
                                      </p:to>
                                    </p:set>
                                    <p:anim calcmode="lin" valueType="num">
                                      <p:cBhvr additive="base">
                                        <p:cTn id="105" dur="5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2229">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9">
                                            <p:txEl>
                                              <p:pRg st="5" end="5"/>
                                            </p:txEl>
                                          </p:spTgt>
                                        </p:tgtEl>
                                        <p:attrNameLst>
                                          <p:attrName>ppt_c</p:attrName>
                                        </p:attrNameLst>
                                      </p:cBhvr>
                                      <p:to>
                                        <a:srgbClr val="280ADE"/>
                                      </p:to>
                                    </p:animClr>
                                  </p:sub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52229">
                                            <p:txEl>
                                              <p:pRg st="6" end="6"/>
                                            </p:txEl>
                                          </p:spTgt>
                                        </p:tgtEl>
                                        <p:attrNameLst>
                                          <p:attrName>style.visibility</p:attrName>
                                        </p:attrNameLst>
                                      </p:cBhvr>
                                      <p:to>
                                        <p:strVal val="visible"/>
                                      </p:to>
                                    </p:set>
                                    <p:anim calcmode="lin" valueType="num">
                                      <p:cBhvr additive="base">
                                        <p:cTn id="111" dur="5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2229">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29">
                                            <p:txEl>
                                              <p:pRg st="6" end="6"/>
                                            </p:txEl>
                                          </p:spTgt>
                                        </p:tgtEl>
                                        <p:attrNameLst>
                                          <p:attrName>ppt_c</p:attrName>
                                        </p:attrNameLst>
                                      </p:cBhvr>
                                      <p:to>
                                        <a:srgbClr val="280ADE"/>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8" grpId="0" build="p" autoUpdateAnimBg="0"/>
      <p:bldP spid="5222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230188" y="1371600"/>
            <a:ext cx="8683625" cy="4953000"/>
          </a:xfrm>
          <a:prstGeom prst="rect">
            <a:avLst/>
          </a:prstGeom>
          <a:solidFill>
            <a:srgbClr val="FFFFFF"/>
          </a:solidFill>
          <a:ln w="28575">
            <a:solidFill>
              <a:srgbClr val="0037A4"/>
            </a:solidFill>
            <a:miter lim="800000"/>
            <a:headEnd/>
            <a:tailEnd/>
          </a:ln>
        </p:spPr>
        <p:txBody>
          <a:bodyPr lIns="90488" tIns="44450" rIns="90488" bIns="44450" anchor="ctr"/>
          <a:lstStyle/>
          <a:p>
            <a:pPr algn="ctr" eaLnBrk="1" hangingPunct="1"/>
            <a:endParaRPr lang="en-US" altLang="en-US" sz="4400">
              <a:solidFill>
                <a:srgbClr val="003366"/>
              </a:solidFill>
              <a:latin typeface="Times New Roman" pitchFamily="18" charset="0"/>
            </a:endParaRPr>
          </a:p>
        </p:txBody>
      </p:sp>
      <p:sp>
        <p:nvSpPr>
          <p:cNvPr id="29698"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1" hangingPunct="1"/>
            <a:endParaRPr lang="en-US" altLang="en-US"/>
          </a:p>
        </p:txBody>
      </p:sp>
      <p:sp>
        <p:nvSpPr>
          <p:cNvPr id="39940" name="Rectangle 4">
            <a:extLst>
              <a:ext uri="{FF2B5EF4-FFF2-40B4-BE49-F238E27FC236}">
                <a16:creationId xmlns:a16="http://schemas.microsoft.com/office/drawing/2014/main" xmlns="" id="{9402A8BA-9C9A-0A4D-B313-3E4C0F3CE486}"/>
              </a:ext>
            </a:extLst>
          </p:cNvPr>
          <p:cNvSpPr>
            <a:spLocks noGrp="1" noChangeArrowheads="1"/>
          </p:cNvSpPr>
          <p:nvPr>
            <p:ph type="title"/>
          </p:nvPr>
        </p:nvSpPr>
        <p:spPr>
          <a:xfrm>
            <a:off x="225425" y="304800"/>
            <a:ext cx="8683625" cy="914400"/>
          </a:xfrm>
          <a:solidFill>
            <a:srgbClr val="FFFFFF"/>
          </a:solidFill>
          <a:ln w="28575">
            <a:solidFill>
              <a:schemeClr val="tx1"/>
            </a:solidFill>
          </a:ln>
        </p:spPr>
        <p:txBody>
          <a:bodyPr lIns="90488" tIns="44450" rIns="90488" bIns="44450"/>
          <a:lstStyle/>
          <a:p>
            <a:pPr eaLnBrk="1" hangingPunct="1">
              <a:defRPr/>
            </a:pPr>
            <a:r>
              <a:rPr lang="en-US">
                <a:ea typeface="+mj-ea"/>
              </a:rPr>
              <a:t>Dividend Policy is Irrelevant</a:t>
            </a:r>
          </a:p>
        </p:txBody>
      </p:sp>
      <p:sp>
        <p:nvSpPr>
          <p:cNvPr id="39941" name="Rectangle 5">
            <a:extLst>
              <a:ext uri="{FF2B5EF4-FFF2-40B4-BE49-F238E27FC236}">
                <a16:creationId xmlns:a16="http://schemas.microsoft.com/office/drawing/2014/main" xmlns="" id="{D0D8BB10-8BDF-2541-A462-AF0EAE6CCB58}"/>
              </a:ext>
            </a:extLst>
          </p:cNvPr>
          <p:cNvSpPr>
            <a:spLocks noGrp="1" noChangeArrowheads="1"/>
          </p:cNvSpPr>
          <p:nvPr>
            <p:ph type="body" idx="1"/>
          </p:nvPr>
        </p:nvSpPr>
        <p:spPr>
          <a:xfrm>
            <a:off x="381000" y="1493838"/>
            <a:ext cx="8458200" cy="2316162"/>
          </a:xfrm>
          <a:extLst>
            <a:ext uri="{91240B29-F687-4f45-9708-019B960494DF}"/>
          </a:extLst>
        </p:spPr>
        <p:txBody>
          <a:bodyPr lIns="90488" tIns="44450" rIns="90488" bIns="44450"/>
          <a:lstStyle/>
          <a:p>
            <a:pPr eaLnBrk="1" hangingPunct="1">
              <a:defRPr/>
            </a:pPr>
            <a:r>
              <a:rPr lang="en-US" sz="2400">
                <a:ea typeface="+mn-ea"/>
              </a:rPr>
              <a:t>Since investors do not need dividends to convert shares to cash, dividend policy will have no impact on the value of the firm.</a:t>
            </a:r>
          </a:p>
          <a:p>
            <a:pPr eaLnBrk="1" hangingPunct="1">
              <a:defRPr/>
            </a:pPr>
            <a:r>
              <a:rPr lang="en-US" sz="2400">
                <a:ea typeface="+mn-ea"/>
              </a:rPr>
              <a:t>In the above example, Bob Investor began with total wealth of $3,360:</a:t>
            </a:r>
          </a:p>
        </p:txBody>
      </p:sp>
      <p:grpSp>
        <p:nvGrpSpPr>
          <p:cNvPr id="29701" name="Group 6"/>
          <p:cNvGrpSpPr>
            <a:grpSpLocks/>
          </p:cNvGrpSpPr>
          <p:nvPr/>
        </p:nvGrpSpPr>
        <p:grpSpPr bwMode="auto">
          <a:xfrm>
            <a:off x="3798888" y="3073400"/>
            <a:ext cx="2905125" cy="736600"/>
            <a:chOff x="2393" y="1787"/>
            <a:chExt cx="1830" cy="464"/>
          </a:xfrm>
        </p:grpSpPr>
        <p:sp>
          <p:nvSpPr>
            <p:cNvPr id="29741" name="Line 7"/>
            <p:cNvSpPr>
              <a:spLocks noChangeShapeType="1"/>
            </p:cNvSpPr>
            <p:nvPr/>
          </p:nvSpPr>
          <p:spPr bwMode="auto">
            <a:xfrm>
              <a:off x="3801" y="2014"/>
              <a:ext cx="389" cy="1"/>
            </a:xfrm>
            <a:prstGeom prst="line">
              <a:avLst/>
            </a:prstGeom>
            <a:noFill/>
            <a:ln w="11113">
              <a:solidFill>
                <a:srgbClr val="000000"/>
              </a:solidFill>
              <a:round/>
              <a:headEnd/>
              <a:tailEnd/>
            </a:ln>
          </p:spPr>
          <p:txBody>
            <a:bodyPr/>
            <a:lstStyle/>
            <a:p>
              <a:endParaRPr lang="en-US"/>
            </a:p>
          </p:txBody>
        </p:sp>
        <p:sp>
          <p:nvSpPr>
            <p:cNvPr id="29742" name="Rectangle 8"/>
            <p:cNvSpPr>
              <a:spLocks noChangeArrowheads="1"/>
            </p:cNvSpPr>
            <p:nvPr/>
          </p:nvSpPr>
          <p:spPr bwMode="auto">
            <a:xfrm>
              <a:off x="3852" y="2040"/>
              <a:ext cx="371"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share</a:t>
              </a:r>
              <a:endParaRPr lang="en-US" altLang="en-US" sz="2400">
                <a:latin typeface="Times New Roman" pitchFamily="18" charset="0"/>
              </a:endParaRPr>
            </a:p>
          </p:txBody>
        </p:sp>
        <p:sp>
          <p:nvSpPr>
            <p:cNvPr id="29743" name="Rectangle 9"/>
            <p:cNvSpPr>
              <a:spLocks noChangeArrowheads="1"/>
            </p:cNvSpPr>
            <p:nvPr/>
          </p:nvSpPr>
          <p:spPr bwMode="auto">
            <a:xfrm>
              <a:off x="3992" y="1787"/>
              <a:ext cx="176"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42</a:t>
              </a:r>
              <a:endParaRPr lang="en-US" altLang="en-US" sz="2400">
                <a:latin typeface="Times New Roman" pitchFamily="18" charset="0"/>
              </a:endParaRPr>
            </a:p>
          </p:txBody>
        </p:sp>
        <p:sp>
          <p:nvSpPr>
            <p:cNvPr id="29744" name="Rectangle 10"/>
            <p:cNvSpPr>
              <a:spLocks noChangeArrowheads="1"/>
            </p:cNvSpPr>
            <p:nvPr/>
          </p:nvSpPr>
          <p:spPr bwMode="auto">
            <a:xfrm>
              <a:off x="3901" y="1787"/>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45" name="Rectangle 11"/>
            <p:cNvSpPr>
              <a:spLocks noChangeArrowheads="1"/>
            </p:cNvSpPr>
            <p:nvPr/>
          </p:nvSpPr>
          <p:spPr bwMode="auto">
            <a:xfrm>
              <a:off x="3258" y="1900"/>
              <a:ext cx="439"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shares</a:t>
              </a:r>
              <a:endParaRPr lang="en-US" altLang="en-US" sz="2400">
                <a:latin typeface="Times New Roman" pitchFamily="18" charset="0"/>
              </a:endParaRPr>
            </a:p>
          </p:txBody>
        </p:sp>
        <p:sp>
          <p:nvSpPr>
            <p:cNvPr id="29746" name="Rectangle 12"/>
            <p:cNvSpPr>
              <a:spLocks noChangeArrowheads="1"/>
            </p:cNvSpPr>
            <p:nvPr/>
          </p:nvSpPr>
          <p:spPr bwMode="auto">
            <a:xfrm>
              <a:off x="3213" y="1900"/>
              <a:ext cx="4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 </a:t>
              </a:r>
              <a:endParaRPr lang="en-US" altLang="en-US" sz="2400">
                <a:latin typeface="Times New Roman" pitchFamily="18" charset="0"/>
              </a:endParaRPr>
            </a:p>
          </p:txBody>
        </p:sp>
        <p:sp>
          <p:nvSpPr>
            <p:cNvPr id="29747" name="Rectangle 13"/>
            <p:cNvSpPr>
              <a:spLocks noChangeArrowheads="1"/>
            </p:cNvSpPr>
            <p:nvPr/>
          </p:nvSpPr>
          <p:spPr bwMode="auto">
            <a:xfrm>
              <a:off x="3046" y="1900"/>
              <a:ext cx="176"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80</a:t>
              </a:r>
              <a:endParaRPr lang="en-US" altLang="en-US" sz="2400">
                <a:latin typeface="Times New Roman" pitchFamily="18" charset="0"/>
              </a:endParaRPr>
            </a:p>
          </p:txBody>
        </p:sp>
        <p:sp>
          <p:nvSpPr>
            <p:cNvPr id="29748" name="Rectangle 14"/>
            <p:cNvSpPr>
              <a:spLocks noChangeArrowheads="1"/>
            </p:cNvSpPr>
            <p:nvPr/>
          </p:nvSpPr>
          <p:spPr bwMode="auto">
            <a:xfrm>
              <a:off x="2610" y="1900"/>
              <a:ext cx="26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360</a:t>
              </a:r>
              <a:endParaRPr lang="en-US" altLang="en-US" sz="2400">
                <a:latin typeface="Times New Roman" pitchFamily="18" charset="0"/>
              </a:endParaRPr>
            </a:p>
          </p:txBody>
        </p:sp>
        <p:sp>
          <p:nvSpPr>
            <p:cNvPr id="29749" name="Rectangle 15"/>
            <p:cNvSpPr>
              <a:spLocks noChangeArrowheads="1"/>
            </p:cNvSpPr>
            <p:nvPr/>
          </p:nvSpPr>
          <p:spPr bwMode="auto">
            <a:xfrm>
              <a:off x="2563" y="1900"/>
              <a:ext cx="4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50" name="Rectangle 16"/>
            <p:cNvSpPr>
              <a:spLocks noChangeArrowheads="1"/>
            </p:cNvSpPr>
            <p:nvPr/>
          </p:nvSpPr>
          <p:spPr bwMode="auto">
            <a:xfrm>
              <a:off x="2483" y="1900"/>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3</a:t>
              </a:r>
              <a:endParaRPr lang="en-US" altLang="en-US" sz="2400">
                <a:latin typeface="Times New Roman" pitchFamily="18" charset="0"/>
              </a:endParaRPr>
            </a:p>
          </p:txBody>
        </p:sp>
        <p:sp>
          <p:nvSpPr>
            <p:cNvPr id="29751" name="Rectangle 17"/>
            <p:cNvSpPr>
              <a:spLocks noChangeArrowheads="1"/>
            </p:cNvSpPr>
            <p:nvPr/>
          </p:nvSpPr>
          <p:spPr bwMode="auto">
            <a:xfrm>
              <a:off x="2393" y="1900"/>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52" name="Rectangle 18"/>
            <p:cNvSpPr>
              <a:spLocks noChangeArrowheads="1"/>
            </p:cNvSpPr>
            <p:nvPr/>
          </p:nvSpPr>
          <p:spPr bwMode="auto">
            <a:xfrm>
              <a:off x="3732" y="1879"/>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sp>
          <p:nvSpPr>
            <p:cNvPr id="29753" name="Rectangle 19"/>
            <p:cNvSpPr>
              <a:spLocks noChangeArrowheads="1"/>
            </p:cNvSpPr>
            <p:nvPr/>
          </p:nvSpPr>
          <p:spPr bwMode="auto">
            <a:xfrm>
              <a:off x="2931" y="1879"/>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grpSp>
      <p:grpSp>
        <p:nvGrpSpPr>
          <p:cNvPr id="29702" name="Group 20"/>
          <p:cNvGrpSpPr>
            <a:grpSpLocks/>
          </p:cNvGrpSpPr>
          <p:nvPr/>
        </p:nvGrpSpPr>
        <p:grpSpPr bwMode="auto">
          <a:xfrm>
            <a:off x="3813175" y="4113213"/>
            <a:ext cx="3736975" cy="736600"/>
            <a:chOff x="2402" y="2651"/>
            <a:chExt cx="2354" cy="464"/>
          </a:xfrm>
        </p:grpSpPr>
        <p:sp>
          <p:nvSpPr>
            <p:cNvPr id="29725" name="Line 21"/>
            <p:cNvSpPr>
              <a:spLocks noChangeShapeType="1"/>
            </p:cNvSpPr>
            <p:nvPr/>
          </p:nvSpPr>
          <p:spPr bwMode="auto">
            <a:xfrm>
              <a:off x="3808" y="2878"/>
              <a:ext cx="390" cy="1"/>
            </a:xfrm>
            <a:prstGeom prst="line">
              <a:avLst/>
            </a:prstGeom>
            <a:noFill/>
            <a:ln w="11113">
              <a:solidFill>
                <a:srgbClr val="000000"/>
              </a:solidFill>
              <a:round/>
              <a:headEnd/>
              <a:tailEnd/>
            </a:ln>
          </p:spPr>
          <p:txBody>
            <a:bodyPr/>
            <a:lstStyle/>
            <a:p>
              <a:endParaRPr lang="en-US"/>
            </a:p>
          </p:txBody>
        </p:sp>
        <p:sp>
          <p:nvSpPr>
            <p:cNvPr id="29726" name="Rectangle 22"/>
            <p:cNvSpPr>
              <a:spLocks noChangeArrowheads="1"/>
            </p:cNvSpPr>
            <p:nvPr/>
          </p:nvSpPr>
          <p:spPr bwMode="auto">
            <a:xfrm>
              <a:off x="4492" y="2764"/>
              <a:ext cx="26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240</a:t>
              </a:r>
              <a:endParaRPr lang="en-US" altLang="en-US" sz="2400">
                <a:latin typeface="Times New Roman" pitchFamily="18" charset="0"/>
              </a:endParaRPr>
            </a:p>
          </p:txBody>
        </p:sp>
        <p:sp>
          <p:nvSpPr>
            <p:cNvPr id="29727" name="Rectangle 23"/>
            <p:cNvSpPr>
              <a:spLocks noChangeArrowheads="1"/>
            </p:cNvSpPr>
            <p:nvPr/>
          </p:nvSpPr>
          <p:spPr bwMode="auto">
            <a:xfrm>
              <a:off x="4399" y="2764"/>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28" name="Rectangle 24"/>
            <p:cNvSpPr>
              <a:spLocks noChangeArrowheads="1"/>
            </p:cNvSpPr>
            <p:nvPr/>
          </p:nvSpPr>
          <p:spPr bwMode="auto">
            <a:xfrm>
              <a:off x="3860" y="2904"/>
              <a:ext cx="371"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share</a:t>
              </a:r>
              <a:endParaRPr lang="en-US" altLang="en-US" sz="2400">
                <a:latin typeface="Times New Roman" pitchFamily="18" charset="0"/>
              </a:endParaRPr>
            </a:p>
          </p:txBody>
        </p:sp>
        <p:sp>
          <p:nvSpPr>
            <p:cNvPr id="29729" name="Rectangle 25"/>
            <p:cNvSpPr>
              <a:spLocks noChangeArrowheads="1"/>
            </p:cNvSpPr>
            <p:nvPr/>
          </p:nvSpPr>
          <p:spPr bwMode="auto">
            <a:xfrm>
              <a:off x="3999" y="2651"/>
              <a:ext cx="176"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39</a:t>
              </a:r>
              <a:endParaRPr lang="en-US" altLang="en-US" sz="2400">
                <a:latin typeface="Times New Roman" pitchFamily="18" charset="0"/>
              </a:endParaRPr>
            </a:p>
          </p:txBody>
        </p:sp>
        <p:sp>
          <p:nvSpPr>
            <p:cNvPr id="29730" name="Rectangle 26"/>
            <p:cNvSpPr>
              <a:spLocks noChangeArrowheads="1"/>
            </p:cNvSpPr>
            <p:nvPr/>
          </p:nvSpPr>
          <p:spPr bwMode="auto">
            <a:xfrm>
              <a:off x="3908" y="2651"/>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31" name="Rectangle 27"/>
            <p:cNvSpPr>
              <a:spLocks noChangeArrowheads="1"/>
            </p:cNvSpPr>
            <p:nvPr/>
          </p:nvSpPr>
          <p:spPr bwMode="auto">
            <a:xfrm>
              <a:off x="3267" y="2764"/>
              <a:ext cx="439"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shares</a:t>
              </a:r>
              <a:endParaRPr lang="en-US" altLang="en-US" sz="2400">
                <a:latin typeface="Times New Roman" pitchFamily="18" charset="0"/>
              </a:endParaRPr>
            </a:p>
          </p:txBody>
        </p:sp>
        <p:sp>
          <p:nvSpPr>
            <p:cNvPr id="29732" name="Rectangle 28"/>
            <p:cNvSpPr>
              <a:spLocks noChangeArrowheads="1"/>
            </p:cNvSpPr>
            <p:nvPr/>
          </p:nvSpPr>
          <p:spPr bwMode="auto">
            <a:xfrm>
              <a:off x="3220" y="2764"/>
              <a:ext cx="4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 </a:t>
              </a:r>
              <a:endParaRPr lang="en-US" altLang="en-US" sz="2400">
                <a:latin typeface="Times New Roman" pitchFamily="18" charset="0"/>
              </a:endParaRPr>
            </a:p>
          </p:txBody>
        </p:sp>
        <p:sp>
          <p:nvSpPr>
            <p:cNvPr id="29733" name="Rectangle 29"/>
            <p:cNvSpPr>
              <a:spLocks noChangeArrowheads="1"/>
            </p:cNvSpPr>
            <p:nvPr/>
          </p:nvSpPr>
          <p:spPr bwMode="auto">
            <a:xfrm>
              <a:off x="3054" y="2764"/>
              <a:ext cx="176"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80</a:t>
              </a:r>
              <a:endParaRPr lang="en-US" altLang="en-US" sz="2400">
                <a:latin typeface="Times New Roman" pitchFamily="18" charset="0"/>
              </a:endParaRPr>
            </a:p>
          </p:txBody>
        </p:sp>
        <p:sp>
          <p:nvSpPr>
            <p:cNvPr id="29734" name="Rectangle 30"/>
            <p:cNvSpPr>
              <a:spLocks noChangeArrowheads="1"/>
            </p:cNvSpPr>
            <p:nvPr/>
          </p:nvSpPr>
          <p:spPr bwMode="auto">
            <a:xfrm>
              <a:off x="2618" y="2764"/>
              <a:ext cx="26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360</a:t>
              </a:r>
              <a:endParaRPr lang="en-US" altLang="en-US" sz="2400">
                <a:latin typeface="Times New Roman" pitchFamily="18" charset="0"/>
              </a:endParaRPr>
            </a:p>
          </p:txBody>
        </p:sp>
        <p:sp>
          <p:nvSpPr>
            <p:cNvPr id="29735" name="Rectangle 31"/>
            <p:cNvSpPr>
              <a:spLocks noChangeArrowheads="1"/>
            </p:cNvSpPr>
            <p:nvPr/>
          </p:nvSpPr>
          <p:spPr bwMode="auto">
            <a:xfrm>
              <a:off x="2571" y="2764"/>
              <a:ext cx="4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36" name="Rectangle 32"/>
            <p:cNvSpPr>
              <a:spLocks noChangeArrowheads="1"/>
            </p:cNvSpPr>
            <p:nvPr/>
          </p:nvSpPr>
          <p:spPr bwMode="auto">
            <a:xfrm>
              <a:off x="2492" y="2764"/>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3</a:t>
              </a:r>
              <a:endParaRPr lang="en-US" altLang="en-US" sz="2400">
                <a:latin typeface="Times New Roman" pitchFamily="18" charset="0"/>
              </a:endParaRPr>
            </a:p>
          </p:txBody>
        </p:sp>
        <p:sp>
          <p:nvSpPr>
            <p:cNvPr id="29737" name="Rectangle 33"/>
            <p:cNvSpPr>
              <a:spLocks noChangeArrowheads="1"/>
            </p:cNvSpPr>
            <p:nvPr/>
          </p:nvSpPr>
          <p:spPr bwMode="auto">
            <a:xfrm>
              <a:off x="2402" y="2764"/>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38" name="Rectangle 34"/>
            <p:cNvSpPr>
              <a:spLocks noChangeArrowheads="1"/>
            </p:cNvSpPr>
            <p:nvPr/>
          </p:nvSpPr>
          <p:spPr bwMode="auto">
            <a:xfrm>
              <a:off x="4291" y="2743"/>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sp>
          <p:nvSpPr>
            <p:cNvPr id="29739" name="Rectangle 35"/>
            <p:cNvSpPr>
              <a:spLocks noChangeArrowheads="1"/>
            </p:cNvSpPr>
            <p:nvPr/>
          </p:nvSpPr>
          <p:spPr bwMode="auto">
            <a:xfrm>
              <a:off x="3740" y="2743"/>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sp>
          <p:nvSpPr>
            <p:cNvPr id="29740" name="Rectangle 36"/>
            <p:cNvSpPr>
              <a:spLocks noChangeArrowheads="1"/>
            </p:cNvSpPr>
            <p:nvPr/>
          </p:nvSpPr>
          <p:spPr bwMode="auto">
            <a:xfrm>
              <a:off x="2939" y="2743"/>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grpSp>
      <p:grpSp>
        <p:nvGrpSpPr>
          <p:cNvPr id="29703" name="Group 37"/>
          <p:cNvGrpSpPr>
            <a:grpSpLocks/>
          </p:cNvGrpSpPr>
          <p:nvPr/>
        </p:nvGrpSpPr>
        <p:grpSpPr bwMode="auto">
          <a:xfrm>
            <a:off x="3813175" y="5543550"/>
            <a:ext cx="4410075" cy="736600"/>
            <a:chOff x="2412" y="3659"/>
            <a:chExt cx="2778" cy="464"/>
          </a:xfrm>
        </p:grpSpPr>
        <p:sp>
          <p:nvSpPr>
            <p:cNvPr id="29706" name="Line 38"/>
            <p:cNvSpPr>
              <a:spLocks noChangeShapeType="1"/>
            </p:cNvSpPr>
            <p:nvPr/>
          </p:nvSpPr>
          <p:spPr bwMode="auto">
            <a:xfrm>
              <a:off x="3821" y="3886"/>
              <a:ext cx="390" cy="1"/>
            </a:xfrm>
            <a:prstGeom prst="line">
              <a:avLst/>
            </a:prstGeom>
            <a:noFill/>
            <a:ln w="11113">
              <a:solidFill>
                <a:srgbClr val="000000"/>
              </a:solidFill>
              <a:round/>
              <a:headEnd/>
              <a:tailEnd/>
            </a:ln>
          </p:spPr>
          <p:txBody>
            <a:bodyPr/>
            <a:lstStyle/>
            <a:p>
              <a:endParaRPr lang="en-US"/>
            </a:p>
          </p:txBody>
        </p:sp>
        <p:sp>
          <p:nvSpPr>
            <p:cNvPr id="29707" name="Rectangle 39"/>
            <p:cNvSpPr>
              <a:spLocks noChangeArrowheads="1"/>
            </p:cNvSpPr>
            <p:nvPr/>
          </p:nvSpPr>
          <p:spPr bwMode="auto">
            <a:xfrm>
              <a:off x="5014" y="3772"/>
              <a:ext cx="176"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80</a:t>
              </a:r>
              <a:endParaRPr lang="en-US" altLang="en-US" sz="2400">
                <a:latin typeface="Times New Roman" pitchFamily="18" charset="0"/>
              </a:endParaRPr>
            </a:p>
          </p:txBody>
        </p:sp>
        <p:sp>
          <p:nvSpPr>
            <p:cNvPr id="29708" name="Rectangle 40"/>
            <p:cNvSpPr>
              <a:spLocks noChangeArrowheads="1"/>
            </p:cNvSpPr>
            <p:nvPr/>
          </p:nvSpPr>
          <p:spPr bwMode="auto">
            <a:xfrm>
              <a:off x="4922" y="3772"/>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09" name="Rectangle 41"/>
            <p:cNvSpPr>
              <a:spLocks noChangeArrowheads="1"/>
            </p:cNvSpPr>
            <p:nvPr/>
          </p:nvSpPr>
          <p:spPr bwMode="auto">
            <a:xfrm>
              <a:off x="4505" y="3772"/>
              <a:ext cx="26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160</a:t>
              </a:r>
              <a:endParaRPr lang="en-US" altLang="en-US" sz="2400">
                <a:latin typeface="Times New Roman" pitchFamily="18" charset="0"/>
              </a:endParaRPr>
            </a:p>
          </p:txBody>
        </p:sp>
        <p:sp>
          <p:nvSpPr>
            <p:cNvPr id="29710" name="Rectangle 42"/>
            <p:cNvSpPr>
              <a:spLocks noChangeArrowheads="1"/>
            </p:cNvSpPr>
            <p:nvPr/>
          </p:nvSpPr>
          <p:spPr bwMode="auto">
            <a:xfrm>
              <a:off x="4412" y="3772"/>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11" name="Rectangle 43"/>
            <p:cNvSpPr>
              <a:spLocks noChangeArrowheads="1"/>
            </p:cNvSpPr>
            <p:nvPr/>
          </p:nvSpPr>
          <p:spPr bwMode="auto">
            <a:xfrm>
              <a:off x="3873" y="3912"/>
              <a:ext cx="371"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share</a:t>
              </a:r>
              <a:endParaRPr lang="en-US" altLang="en-US" sz="2400">
                <a:latin typeface="Times New Roman" pitchFamily="18" charset="0"/>
              </a:endParaRPr>
            </a:p>
          </p:txBody>
        </p:sp>
        <p:sp>
          <p:nvSpPr>
            <p:cNvPr id="29712" name="Rectangle 44"/>
            <p:cNvSpPr>
              <a:spLocks noChangeArrowheads="1"/>
            </p:cNvSpPr>
            <p:nvPr/>
          </p:nvSpPr>
          <p:spPr bwMode="auto">
            <a:xfrm>
              <a:off x="4012" y="3659"/>
              <a:ext cx="176"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40</a:t>
              </a:r>
              <a:endParaRPr lang="en-US" altLang="en-US" sz="2400">
                <a:latin typeface="Times New Roman" pitchFamily="18" charset="0"/>
              </a:endParaRPr>
            </a:p>
          </p:txBody>
        </p:sp>
        <p:sp>
          <p:nvSpPr>
            <p:cNvPr id="29713" name="Rectangle 45"/>
            <p:cNvSpPr>
              <a:spLocks noChangeArrowheads="1"/>
            </p:cNvSpPr>
            <p:nvPr/>
          </p:nvSpPr>
          <p:spPr bwMode="auto">
            <a:xfrm>
              <a:off x="3921" y="3659"/>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14" name="Rectangle 46"/>
            <p:cNvSpPr>
              <a:spLocks noChangeArrowheads="1"/>
            </p:cNvSpPr>
            <p:nvPr/>
          </p:nvSpPr>
          <p:spPr bwMode="auto">
            <a:xfrm>
              <a:off x="3280" y="3772"/>
              <a:ext cx="439"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shares</a:t>
              </a:r>
              <a:endParaRPr lang="en-US" altLang="en-US" sz="2400">
                <a:latin typeface="Times New Roman" pitchFamily="18" charset="0"/>
              </a:endParaRPr>
            </a:p>
          </p:txBody>
        </p:sp>
        <p:sp>
          <p:nvSpPr>
            <p:cNvPr id="29715" name="Rectangle 47"/>
            <p:cNvSpPr>
              <a:spLocks noChangeArrowheads="1"/>
            </p:cNvSpPr>
            <p:nvPr/>
          </p:nvSpPr>
          <p:spPr bwMode="auto">
            <a:xfrm>
              <a:off x="3233" y="3772"/>
              <a:ext cx="4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 </a:t>
              </a:r>
              <a:endParaRPr lang="en-US" altLang="en-US" sz="2400">
                <a:latin typeface="Times New Roman" pitchFamily="18" charset="0"/>
              </a:endParaRPr>
            </a:p>
          </p:txBody>
        </p:sp>
        <p:sp>
          <p:nvSpPr>
            <p:cNvPr id="29716" name="Rectangle 48"/>
            <p:cNvSpPr>
              <a:spLocks noChangeArrowheads="1"/>
            </p:cNvSpPr>
            <p:nvPr/>
          </p:nvSpPr>
          <p:spPr bwMode="auto">
            <a:xfrm>
              <a:off x="3070" y="3772"/>
              <a:ext cx="176"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78</a:t>
              </a:r>
              <a:endParaRPr lang="en-US" altLang="en-US" sz="2400">
                <a:latin typeface="Times New Roman" pitchFamily="18" charset="0"/>
              </a:endParaRPr>
            </a:p>
          </p:txBody>
        </p:sp>
        <p:sp>
          <p:nvSpPr>
            <p:cNvPr id="29717" name="Rectangle 49"/>
            <p:cNvSpPr>
              <a:spLocks noChangeArrowheads="1"/>
            </p:cNvSpPr>
            <p:nvPr/>
          </p:nvSpPr>
          <p:spPr bwMode="auto">
            <a:xfrm>
              <a:off x="2628" y="3772"/>
              <a:ext cx="26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360</a:t>
              </a:r>
              <a:endParaRPr lang="en-US" altLang="en-US" sz="2400">
                <a:latin typeface="Times New Roman" pitchFamily="18" charset="0"/>
              </a:endParaRPr>
            </a:p>
          </p:txBody>
        </p:sp>
        <p:sp>
          <p:nvSpPr>
            <p:cNvPr id="29718" name="Rectangle 50"/>
            <p:cNvSpPr>
              <a:spLocks noChangeArrowheads="1"/>
            </p:cNvSpPr>
            <p:nvPr/>
          </p:nvSpPr>
          <p:spPr bwMode="auto">
            <a:xfrm>
              <a:off x="2581" y="3772"/>
              <a:ext cx="44"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19" name="Rectangle 51"/>
            <p:cNvSpPr>
              <a:spLocks noChangeArrowheads="1"/>
            </p:cNvSpPr>
            <p:nvPr/>
          </p:nvSpPr>
          <p:spPr bwMode="auto">
            <a:xfrm>
              <a:off x="2502" y="3772"/>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3</a:t>
              </a:r>
              <a:endParaRPr lang="en-US" altLang="en-US" sz="2400">
                <a:latin typeface="Times New Roman" pitchFamily="18" charset="0"/>
              </a:endParaRPr>
            </a:p>
          </p:txBody>
        </p:sp>
        <p:sp>
          <p:nvSpPr>
            <p:cNvPr id="29720" name="Rectangle 52"/>
            <p:cNvSpPr>
              <a:spLocks noChangeArrowheads="1"/>
            </p:cNvSpPr>
            <p:nvPr/>
          </p:nvSpPr>
          <p:spPr bwMode="auto">
            <a:xfrm>
              <a:off x="2412" y="3772"/>
              <a:ext cx="88"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Times New Roman" pitchFamily="18" charset="0"/>
                </a:rPr>
                <a:t>$</a:t>
              </a:r>
              <a:endParaRPr lang="en-US" altLang="en-US" sz="2400">
                <a:latin typeface="Times New Roman" pitchFamily="18" charset="0"/>
              </a:endParaRPr>
            </a:p>
          </p:txBody>
        </p:sp>
        <p:sp>
          <p:nvSpPr>
            <p:cNvPr id="29721" name="Rectangle 53"/>
            <p:cNvSpPr>
              <a:spLocks noChangeArrowheads="1"/>
            </p:cNvSpPr>
            <p:nvPr/>
          </p:nvSpPr>
          <p:spPr bwMode="auto">
            <a:xfrm>
              <a:off x="4815" y="3751"/>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sp>
          <p:nvSpPr>
            <p:cNvPr id="29722" name="Rectangle 54"/>
            <p:cNvSpPr>
              <a:spLocks noChangeArrowheads="1"/>
            </p:cNvSpPr>
            <p:nvPr/>
          </p:nvSpPr>
          <p:spPr bwMode="auto">
            <a:xfrm>
              <a:off x="4304" y="3751"/>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sp>
          <p:nvSpPr>
            <p:cNvPr id="29723" name="Rectangle 55"/>
            <p:cNvSpPr>
              <a:spLocks noChangeArrowheads="1"/>
            </p:cNvSpPr>
            <p:nvPr/>
          </p:nvSpPr>
          <p:spPr bwMode="auto">
            <a:xfrm>
              <a:off x="3753" y="3751"/>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sp>
          <p:nvSpPr>
            <p:cNvPr id="29724" name="Rectangle 56"/>
            <p:cNvSpPr>
              <a:spLocks noChangeArrowheads="1"/>
            </p:cNvSpPr>
            <p:nvPr/>
          </p:nvSpPr>
          <p:spPr bwMode="auto">
            <a:xfrm>
              <a:off x="2949" y="3751"/>
              <a:ext cx="97" cy="211"/>
            </a:xfrm>
            <a:prstGeom prst="rect">
              <a:avLst/>
            </a:prstGeom>
            <a:noFill/>
            <a:ln w="9525">
              <a:noFill/>
              <a:miter lim="800000"/>
              <a:headEnd/>
              <a:tailEnd/>
            </a:ln>
          </p:spPr>
          <p:txBody>
            <a:bodyPr wrap="none" lIns="0" tIns="0" rIns="0" bIns="0">
              <a:spAutoFit/>
            </a:bodyPr>
            <a:lstStyle/>
            <a:p>
              <a:pPr algn="ctr" eaLnBrk="1" hangingPunct="1"/>
              <a:r>
                <a:rPr lang="en-US" altLang="en-US" sz="2200">
                  <a:solidFill>
                    <a:srgbClr val="000000"/>
                  </a:solidFill>
                  <a:latin typeface="Symbol" pitchFamily="18" charset="2"/>
                </a:rPr>
                <a:t>=</a:t>
              </a:r>
              <a:endParaRPr lang="en-US" altLang="en-US" sz="2400">
                <a:latin typeface="Times New Roman" pitchFamily="18" charset="0"/>
              </a:endParaRPr>
            </a:p>
          </p:txBody>
        </p:sp>
      </p:grpSp>
      <p:sp>
        <p:nvSpPr>
          <p:cNvPr id="39993" name="Rectangle 57"/>
          <p:cNvSpPr>
            <a:spLocks noChangeArrowheads="1"/>
          </p:cNvSpPr>
          <p:nvPr/>
        </p:nvSpPr>
        <p:spPr bwMode="auto">
          <a:xfrm>
            <a:off x="914400" y="3638550"/>
            <a:ext cx="7772400" cy="533400"/>
          </a:xfrm>
          <a:prstGeom prst="rect">
            <a:avLst/>
          </a:prstGeom>
          <a:noFill/>
          <a:ln w="9525">
            <a:noFill/>
            <a:miter lim="800000"/>
            <a:headEnd/>
            <a:tailEnd/>
          </a:ln>
        </p:spPr>
        <p:txBody>
          <a:bodyPr lIns="90488" tIns="44450" rIns="90488" bIns="44450"/>
          <a:lstStyle/>
          <a:p>
            <a:pPr marL="342900" indent="-342900">
              <a:lnSpc>
                <a:spcPct val="90000"/>
              </a:lnSpc>
              <a:spcBef>
                <a:spcPct val="20000"/>
              </a:spcBef>
              <a:buSzPct val="90000"/>
              <a:buFont typeface="Symbol" pitchFamily="18" charset="2"/>
              <a:buNone/>
            </a:pPr>
            <a:r>
              <a:rPr lang="en-US" altLang="en-US" sz="2400">
                <a:solidFill>
                  <a:srgbClr val="644A1A"/>
                </a:solidFill>
                <a:latin typeface="Times New Roman" pitchFamily="18" charset="0"/>
              </a:rPr>
              <a:t>After a $3 dividend, his total wealth is still $3,360:</a:t>
            </a:r>
          </a:p>
        </p:txBody>
      </p:sp>
      <p:sp>
        <p:nvSpPr>
          <p:cNvPr id="39994" name="Rectangle 58"/>
          <p:cNvSpPr>
            <a:spLocks noChangeArrowheads="1"/>
          </p:cNvSpPr>
          <p:nvPr/>
        </p:nvSpPr>
        <p:spPr bwMode="auto">
          <a:xfrm>
            <a:off x="914400" y="4918075"/>
            <a:ext cx="7772400" cy="762000"/>
          </a:xfrm>
          <a:prstGeom prst="rect">
            <a:avLst/>
          </a:prstGeom>
          <a:noFill/>
          <a:ln w="9525">
            <a:noFill/>
            <a:miter lim="800000"/>
            <a:headEnd/>
            <a:tailEnd/>
          </a:ln>
        </p:spPr>
        <p:txBody>
          <a:bodyPr lIns="90488" tIns="44450" rIns="90488" bIns="44450"/>
          <a:lstStyle/>
          <a:p>
            <a:pPr>
              <a:lnSpc>
                <a:spcPct val="90000"/>
              </a:lnSpc>
              <a:spcBef>
                <a:spcPct val="20000"/>
              </a:spcBef>
              <a:buSzPct val="90000"/>
              <a:buFont typeface="Symbol" pitchFamily="18" charset="2"/>
              <a:buNone/>
            </a:pPr>
            <a:r>
              <a:rPr lang="en-US" altLang="en-US" sz="2400">
                <a:solidFill>
                  <a:srgbClr val="644A1A"/>
                </a:solidFill>
                <a:latin typeface="Times New Roman" pitchFamily="18" charset="0"/>
              </a:rPr>
              <a:t>After a $2 dividend, and sale of 2 ex-dividend shares,his total wealth is still $3,360: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4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9993">
                                            <p:txEl>
                                              <p:pRg st="0" end="0"/>
                                            </p:txEl>
                                          </p:spTgt>
                                        </p:tgtEl>
                                        <p:attrNameLst>
                                          <p:attrName>style.visibility</p:attrName>
                                        </p:attrNameLst>
                                      </p:cBhvr>
                                      <p:to>
                                        <p:strVal val="visible"/>
                                      </p:to>
                                    </p:set>
                                    <p:anim calcmode="lin" valueType="num">
                                      <p:cBhvr additive="base">
                                        <p:cTn id="15" dur="500" fill="hold"/>
                                        <p:tgtEl>
                                          <p:spTgt spid="3999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9994">
                                            <p:txEl>
                                              <p:pRg st="0" end="0"/>
                                            </p:txEl>
                                          </p:spTgt>
                                        </p:tgtEl>
                                        <p:attrNameLst>
                                          <p:attrName>style.visibility</p:attrName>
                                        </p:attrNameLst>
                                      </p:cBhvr>
                                      <p:to>
                                        <p:strVal val="visible"/>
                                      </p:to>
                                    </p:set>
                                    <p:anim calcmode="lin" valueType="num">
                                      <p:cBhvr additive="base">
                                        <p:cTn id="21" dur="500" fill="hold"/>
                                        <p:tgtEl>
                                          <p:spTgt spid="3999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autoUpdateAnimBg="0"/>
      <p:bldP spid="39993" grpId="0" build="p" autoUpdateAnimBg="0"/>
      <p:bldP spid="3999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230188" y="1447800"/>
            <a:ext cx="8683625" cy="4876800"/>
          </a:xfrm>
          <a:prstGeom prst="rect">
            <a:avLst/>
          </a:prstGeom>
          <a:solidFill>
            <a:srgbClr val="FFFFFF"/>
          </a:solidFill>
          <a:ln w="28575">
            <a:solidFill>
              <a:srgbClr val="0037A4"/>
            </a:solidFill>
            <a:miter lim="800000"/>
            <a:headEnd/>
            <a:tailEnd/>
          </a:ln>
        </p:spPr>
        <p:txBody>
          <a:bodyPr lIns="90488" tIns="44450" rIns="90488" bIns="44450" anchor="ctr"/>
          <a:lstStyle/>
          <a:p>
            <a:pPr algn="ctr" eaLnBrk="1" hangingPunct="1"/>
            <a:endParaRPr lang="en-US" altLang="en-US" sz="3600">
              <a:solidFill>
                <a:srgbClr val="003366"/>
              </a:solidFill>
              <a:latin typeface="Times New Roman" pitchFamily="18" charset="0"/>
            </a:endParaRPr>
          </a:p>
        </p:txBody>
      </p:sp>
      <p:sp>
        <p:nvSpPr>
          <p:cNvPr id="31746"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1" hangingPunct="1"/>
            <a:endParaRPr lang="en-US" altLang="en-US"/>
          </a:p>
        </p:txBody>
      </p:sp>
      <p:sp>
        <p:nvSpPr>
          <p:cNvPr id="31747" name="Rectangle 4"/>
          <p:cNvSpPr>
            <a:spLocks noChangeArrowheads="1"/>
          </p:cNvSpPr>
          <p:nvPr/>
        </p:nvSpPr>
        <p:spPr bwMode="auto">
          <a:xfrm>
            <a:off x="3124200" y="5334000"/>
            <a:ext cx="3124200" cy="838200"/>
          </a:xfrm>
          <a:prstGeom prst="rect">
            <a:avLst/>
          </a:prstGeom>
          <a:noFill/>
          <a:ln w="9525">
            <a:noFill/>
            <a:miter lim="800000"/>
            <a:headEnd/>
            <a:tailEnd/>
          </a:ln>
        </p:spPr>
        <p:txBody>
          <a:bodyPr wrap="none" anchor="ctr"/>
          <a:lstStyle/>
          <a:p>
            <a:pPr algn="ctr"/>
            <a:endParaRPr lang="en-US" altLang="en-US" sz="2400">
              <a:solidFill>
                <a:srgbClr val="280ADE"/>
              </a:solidFill>
              <a:latin typeface="Times New Roman" pitchFamily="18" charset="0"/>
            </a:endParaRPr>
          </a:p>
        </p:txBody>
      </p:sp>
      <p:sp>
        <p:nvSpPr>
          <p:cNvPr id="41989" name="Rectangle 5">
            <a:extLst>
              <a:ext uri="{FF2B5EF4-FFF2-40B4-BE49-F238E27FC236}">
                <a16:creationId xmlns:a16="http://schemas.microsoft.com/office/drawing/2014/main" xmlns="" id="{37FE704F-FC23-C24D-9C14-9894C78666FD}"/>
              </a:ext>
            </a:extLst>
          </p:cNvPr>
          <p:cNvSpPr>
            <a:spLocks noGrp="1" noChangeArrowheads="1"/>
          </p:cNvSpPr>
          <p:nvPr>
            <p:ph type="title"/>
          </p:nvPr>
        </p:nvSpPr>
        <p:spPr>
          <a:xfrm>
            <a:off x="225425" y="304800"/>
            <a:ext cx="8683625" cy="914400"/>
          </a:xfrm>
          <a:solidFill>
            <a:srgbClr val="FFFFFF"/>
          </a:solidFill>
          <a:ln w="28575">
            <a:solidFill>
              <a:schemeClr val="tx1"/>
            </a:solidFill>
          </a:ln>
        </p:spPr>
        <p:txBody>
          <a:bodyPr lIns="90488" tIns="44450" rIns="90488" bIns="44450"/>
          <a:lstStyle/>
          <a:p>
            <a:pPr eaLnBrk="1" hangingPunct="1">
              <a:defRPr/>
            </a:pPr>
            <a:r>
              <a:rPr lang="en-US" sz="3600">
                <a:ea typeface="+mj-ea"/>
              </a:rPr>
              <a:t> Irrelevance of Stock Dividends: Example</a:t>
            </a:r>
          </a:p>
        </p:txBody>
      </p:sp>
      <p:sp>
        <p:nvSpPr>
          <p:cNvPr id="41990" name="Rectangle 6"/>
          <p:cNvSpPr>
            <a:spLocks noChangeArrowheads="1"/>
          </p:cNvSpPr>
          <p:nvPr/>
        </p:nvSpPr>
        <p:spPr bwMode="auto">
          <a:xfrm>
            <a:off x="304800" y="1524000"/>
            <a:ext cx="8610600" cy="4543425"/>
          </a:xfrm>
          <a:prstGeom prst="rect">
            <a:avLst/>
          </a:prstGeom>
          <a:noFill/>
          <a:ln w="9525">
            <a:noFill/>
            <a:miter lim="800000"/>
            <a:headEnd/>
            <a:tailEnd/>
          </a:ln>
        </p:spPr>
        <p:txBody>
          <a:bodyPr lIns="90488" tIns="44450" rIns="90488" bIns="44450">
            <a:spAutoFit/>
          </a:bodyPr>
          <a:lstStyle/>
          <a:p>
            <a:pPr>
              <a:spcBef>
                <a:spcPct val="50000"/>
              </a:spcBef>
            </a:pPr>
            <a:r>
              <a:rPr lang="en-US" altLang="en-US" sz="2400">
                <a:solidFill>
                  <a:srgbClr val="003366"/>
                </a:solidFill>
                <a:latin typeface="Times New Roman" pitchFamily="18" charset="0"/>
              </a:rPr>
              <a:t>Shimano USA has 2 million shares currently outstanding at $15 per share. The company declares a 50% stock dividend.  How many shares will be outstanding after the dividend is paid?</a:t>
            </a:r>
          </a:p>
          <a:p>
            <a:pPr>
              <a:spcBef>
                <a:spcPct val="50000"/>
              </a:spcBef>
            </a:pPr>
            <a:r>
              <a:rPr lang="en-US" altLang="en-US" sz="2400">
                <a:solidFill>
                  <a:srgbClr val="003366"/>
                </a:solidFill>
                <a:latin typeface="Times New Roman" pitchFamily="18" charset="0"/>
              </a:rPr>
              <a:t>A 50% stock dividend will increase the number of shares by 50%:</a:t>
            </a:r>
          </a:p>
          <a:p>
            <a:pPr algn="ctr">
              <a:spcBef>
                <a:spcPct val="50000"/>
              </a:spcBef>
            </a:pPr>
            <a:r>
              <a:rPr lang="en-US" altLang="en-US" sz="2400">
                <a:solidFill>
                  <a:srgbClr val="003366"/>
                </a:solidFill>
                <a:latin typeface="Times New Roman" pitchFamily="18" charset="0"/>
              </a:rPr>
              <a:t> 2 million</a:t>
            </a:r>
            <a:r>
              <a:rPr lang="en-US" altLang="en-US" sz="2400">
                <a:solidFill>
                  <a:srgbClr val="003366"/>
                </a:solidFill>
                <a:latin typeface="Times New Roman" pitchFamily="18" charset="0"/>
                <a:cs typeface="Times New Roman" pitchFamily="18" charset="0"/>
              </a:rPr>
              <a:t>×1.5</a:t>
            </a:r>
            <a:r>
              <a:rPr lang="en-US" altLang="en-US" sz="2400">
                <a:solidFill>
                  <a:srgbClr val="003366"/>
                </a:solidFill>
                <a:latin typeface="Times New Roman" pitchFamily="18" charset="0"/>
              </a:rPr>
              <a:t>  = 3 million shares</a:t>
            </a:r>
          </a:p>
          <a:p>
            <a:pPr>
              <a:spcBef>
                <a:spcPct val="50000"/>
              </a:spcBef>
            </a:pPr>
            <a:r>
              <a:rPr lang="en-US" altLang="en-US" sz="2400">
                <a:solidFill>
                  <a:srgbClr val="003366"/>
                </a:solidFill>
                <a:latin typeface="Times New Roman" pitchFamily="18" charset="0"/>
              </a:rPr>
              <a:t>After the stock dividend what is the new price per share and what is the new value of the firm?</a:t>
            </a:r>
          </a:p>
          <a:p>
            <a:pPr>
              <a:lnSpc>
                <a:spcPct val="90000"/>
              </a:lnSpc>
              <a:spcBef>
                <a:spcPct val="50000"/>
              </a:spcBef>
              <a:buSzPct val="90000"/>
              <a:buFont typeface="Symbol" pitchFamily="18" charset="2"/>
              <a:buNone/>
            </a:pPr>
            <a:r>
              <a:rPr lang="en-US" altLang="en-US" sz="2400">
                <a:solidFill>
                  <a:srgbClr val="003366"/>
                </a:solidFill>
                <a:latin typeface="Times New Roman" pitchFamily="18" charset="0"/>
              </a:rPr>
              <a:t>The value of the firm was $2m </a:t>
            </a:r>
            <a:r>
              <a:rPr lang="en-US" altLang="en-US" sz="2400">
                <a:solidFill>
                  <a:srgbClr val="003366"/>
                </a:solidFill>
                <a:latin typeface="Times New Roman" pitchFamily="18" charset="0"/>
                <a:cs typeface="Times New Roman" pitchFamily="18" charset="0"/>
              </a:rPr>
              <a:t>×</a:t>
            </a:r>
            <a:r>
              <a:rPr lang="en-US" altLang="en-US" sz="2400">
                <a:solidFill>
                  <a:srgbClr val="003366"/>
                </a:solidFill>
                <a:latin typeface="Times New Roman" pitchFamily="18" charset="0"/>
              </a:rPr>
              <a:t> $15 per share = $30 m. After the dividend, the value will remain the same.</a:t>
            </a:r>
          </a:p>
          <a:p>
            <a:pPr>
              <a:lnSpc>
                <a:spcPct val="90000"/>
              </a:lnSpc>
              <a:spcBef>
                <a:spcPct val="50000"/>
              </a:spcBef>
              <a:buSzPct val="90000"/>
              <a:buFont typeface="Symbol" pitchFamily="18" charset="2"/>
              <a:buNone/>
            </a:pPr>
            <a:r>
              <a:rPr lang="en-US" altLang="en-US" sz="2400">
                <a:solidFill>
                  <a:srgbClr val="003366"/>
                </a:solidFill>
                <a:latin typeface="Times New Roman" pitchFamily="18" charset="0"/>
              </a:rPr>
              <a:t>Price per share =  $30m/ 3m shares = $10 per share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90">
                                            <p:txEl>
                                              <p:pRg st="0" end="0"/>
                                            </p:txEl>
                                          </p:spTgt>
                                        </p:tgtEl>
                                        <p:attrNameLst>
                                          <p:attrName>style.visibility</p:attrName>
                                        </p:attrNameLst>
                                      </p:cBhvr>
                                      <p:to>
                                        <p:strVal val="visible"/>
                                      </p:to>
                                    </p:set>
                                    <p:anim calcmode="lin" valueType="num">
                                      <p:cBhvr additive="base">
                                        <p:cTn id="7" dur="500" fill="hold"/>
                                        <p:tgtEl>
                                          <p:spTgt spid="419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90">
                                            <p:txEl>
                                              <p:pRg st="1" end="1"/>
                                            </p:txEl>
                                          </p:spTgt>
                                        </p:tgtEl>
                                        <p:attrNameLst>
                                          <p:attrName>style.visibility</p:attrName>
                                        </p:attrNameLst>
                                      </p:cBhvr>
                                      <p:to>
                                        <p:strVal val="visible"/>
                                      </p:to>
                                    </p:set>
                                    <p:anim calcmode="lin" valueType="num">
                                      <p:cBhvr additive="base">
                                        <p:cTn id="13" dur="500" fill="hold"/>
                                        <p:tgtEl>
                                          <p:spTgt spid="419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90">
                                            <p:txEl>
                                              <p:pRg st="2" end="2"/>
                                            </p:txEl>
                                          </p:spTgt>
                                        </p:tgtEl>
                                        <p:attrNameLst>
                                          <p:attrName>style.visibility</p:attrName>
                                        </p:attrNameLst>
                                      </p:cBhvr>
                                      <p:to>
                                        <p:strVal val="visible"/>
                                      </p:to>
                                    </p:set>
                                    <p:anim calcmode="lin" valueType="num">
                                      <p:cBhvr additive="base">
                                        <p:cTn id="19" dur="500" fill="hold"/>
                                        <p:tgtEl>
                                          <p:spTgt spid="419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90">
                                            <p:txEl>
                                              <p:pRg st="3" end="3"/>
                                            </p:txEl>
                                          </p:spTgt>
                                        </p:tgtEl>
                                        <p:attrNameLst>
                                          <p:attrName>style.visibility</p:attrName>
                                        </p:attrNameLst>
                                      </p:cBhvr>
                                      <p:to>
                                        <p:strVal val="visible"/>
                                      </p:to>
                                    </p:set>
                                    <p:anim calcmode="lin" valueType="num">
                                      <p:cBhvr additive="base">
                                        <p:cTn id="25" dur="500" fill="hold"/>
                                        <p:tgtEl>
                                          <p:spTgt spid="419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90">
                                            <p:txEl>
                                              <p:pRg st="4" end="4"/>
                                            </p:txEl>
                                          </p:spTgt>
                                        </p:tgtEl>
                                        <p:attrNameLst>
                                          <p:attrName>style.visibility</p:attrName>
                                        </p:attrNameLst>
                                      </p:cBhvr>
                                      <p:to>
                                        <p:strVal val="visible"/>
                                      </p:to>
                                    </p:set>
                                    <p:anim calcmode="lin" valueType="num">
                                      <p:cBhvr additive="base">
                                        <p:cTn id="31" dur="500" fill="hold"/>
                                        <p:tgtEl>
                                          <p:spTgt spid="419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90">
                                            <p:txEl>
                                              <p:pRg st="5" end="5"/>
                                            </p:txEl>
                                          </p:spTgt>
                                        </p:tgtEl>
                                        <p:attrNameLst>
                                          <p:attrName>style.visibility</p:attrName>
                                        </p:attrNameLst>
                                      </p:cBhvr>
                                      <p:to>
                                        <p:strVal val="visible"/>
                                      </p:to>
                                    </p:set>
                                    <p:anim calcmode="lin" valueType="num">
                                      <p:cBhvr additive="base">
                                        <p:cTn id="37" dur="500" fill="hold"/>
                                        <p:tgtEl>
                                          <p:spTgt spid="4199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1CFCBEE8-9E32-D94E-B102-7BACD386174E}"/>
              </a:ext>
            </a:extLst>
          </p:cNvPr>
          <p:cNvSpPr>
            <a:spLocks noGrp="1" noChangeArrowheads="1"/>
          </p:cNvSpPr>
          <p:nvPr>
            <p:ph type="title"/>
          </p:nvPr>
        </p:nvSpPr>
        <p:spPr/>
        <p:txBody>
          <a:bodyPr/>
          <a:lstStyle/>
          <a:p>
            <a:pPr eaLnBrk="1" hangingPunct="1">
              <a:defRPr/>
            </a:pPr>
            <a:r>
              <a:rPr lang="en-US">
                <a:ea typeface="+mj-ea"/>
              </a:rPr>
              <a:t>Dividends and Investment Policy</a:t>
            </a:r>
          </a:p>
        </p:txBody>
      </p:sp>
      <p:sp>
        <p:nvSpPr>
          <p:cNvPr id="44035" name="Rectangle 3"/>
          <p:cNvSpPr>
            <a:spLocks noGrp="1" noChangeArrowheads="1"/>
          </p:cNvSpPr>
          <p:nvPr>
            <p:ph type="body" idx="1"/>
          </p:nvPr>
        </p:nvSpPr>
        <p:spPr/>
        <p:txBody>
          <a:bodyPr/>
          <a:lstStyle/>
          <a:p>
            <a:pPr eaLnBrk="1" hangingPunct="1"/>
            <a:r>
              <a:rPr lang="en-US" altLang="en-US" smtClean="0"/>
              <a:t>Firms should never forgo positive NPV projects to increase a dividend (or to pay a dividend for the first time).</a:t>
            </a:r>
          </a:p>
          <a:p>
            <a:pPr eaLnBrk="1" hangingPunct="1"/>
            <a:r>
              <a:rPr lang="en-US" altLang="en-US" smtClean="0"/>
              <a:t>Recall that on of the assumptions underlying the dividend-irrelevance arguments was </a:t>
            </a:r>
            <a:r>
              <a:rPr lang="ja-JP" altLang="en-US" smtClean="0"/>
              <a:t>“</a:t>
            </a:r>
            <a:r>
              <a:rPr lang="en-US" altLang="ja-JP" smtClean="0"/>
              <a:t>The investment policy of the firm is set ahead of time and is not altered by changes in dividend policy.</a:t>
            </a:r>
            <a:r>
              <a:rPr lang="ja-JP" altLang="en-US" smtClean="0"/>
              <a:t>”</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1000"/>
                                        <p:tgtEl>
                                          <p:spTgt spid="44035">
                                            <p:txEl>
                                              <p:pRg st="0" end="0"/>
                                            </p:txEl>
                                          </p:spTgt>
                                        </p:tgtEl>
                                      </p:cBhvr>
                                    </p:animEffect>
                                    <p:anim calcmode="lin" valueType="num">
                                      <p:cBhvr>
                                        <p:cTn id="8" dur="10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0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035">
                                            <p:txEl>
                                              <p:pRg st="1" end="1"/>
                                            </p:txEl>
                                          </p:spTgt>
                                        </p:tgtEl>
                                        <p:attrNameLst>
                                          <p:attrName>style.visibility</p:attrName>
                                        </p:attrNameLst>
                                      </p:cBhvr>
                                      <p:to>
                                        <p:strVal val="visible"/>
                                      </p:to>
                                    </p:set>
                                    <p:animEffect transition="in" filter="fade">
                                      <p:cBhvr>
                                        <p:cTn id="14" dur="1000"/>
                                        <p:tgtEl>
                                          <p:spTgt spid="44035">
                                            <p:txEl>
                                              <p:pRg st="1" end="1"/>
                                            </p:txEl>
                                          </p:spTgt>
                                        </p:tgtEl>
                                      </p:cBhvr>
                                    </p:animEffect>
                                    <p:anim calcmode="lin" valueType="num">
                                      <p:cBhvr>
                                        <p:cTn id="15" dur="10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03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A64D2B2B-A872-9C4D-9734-AD33F07F46FF}"/>
              </a:ext>
            </a:extLst>
          </p:cNvPr>
          <p:cNvSpPr>
            <a:spLocks noGrp="1" noChangeArrowheads="1"/>
          </p:cNvSpPr>
          <p:nvPr>
            <p:ph type="title"/>
          </p:nvPr>
        </p:nvSpPr>
        <p:spPr/>
        <p:txBody>
          <a:bodyPr/>
          <a:lstStyle/>
          <a:p>
            <a:pPr algn="just" eaLnBrk="1" hangingPunct="1">
              <a:lnSpc>
                <a:spcPct val="85000"/>
              </a:lnSpc>
              <a:spcAft>
                <a:spcPts val="600"/>
              </a:spcAft>
              <a:defRPr/>
            </a:pPr>
            <a:r>
              <a:rPr lang="en-US">
                <a:ea typeface="+mj-ea"/>
              </a:rPr>
              <a:t>Repurchase of Stock</a:t>
            </a:r>
          </a:p>
        </p:txBody>
      </p:sp>
      <p:sp>
        <p:nvSpPr>
          <p:cNvPr id="45059" name="Rectangle 3">
            <a:extLst>
              <a:ext uri="{FF2B5EF4-FFF2-40B4-BE49-F238E27FC236}">
                <a16:creationId xmlns:a16="http://schemas.microsoft.com/office/drawing/2014/main" xmlns="" id="{06487B45-E37E-1240-AFD8-533C300055EA}"/>
              </a:ext>
            </a:extLst>
          </p:cNvPr>
          <p:cNvSpPr>
            <a:spLocks noGrp="1" noChangeArrowheads="1"/>
          </p:cNvSpPr>
          <p:nvPr>
            <p:ph type="body" idx="1"/>
          </p:nvPr>
        </p:nvSpPr>
        <p:spPr/>
        <p:txBody>
          <a:bodyPr/>
          <a:lstStyle/>
          <a:p>
            <a:pPr eaLnBrk="1" hangingPunct="1">
              <a:defRPr/>
            </a:pPr>
            <a:r>
              <a:rPr lang="en-US" dirty="0">
                <a:ea typeface="+mn-ea"/>
              </a:rPr>
              <a:t>Instead of declaring cash dividends, firms can rid itself of excess cash through buying shares of their own stock.</a:t>
            </a:r>
          </a:p>
          <a:p>
            <a:pPr eaLnBrk="1" hangingPunct="1">
              <a:defRPr/>
            </a:pPr>
            <a:r>
              <a:rPr lang="en-US" dirty="0">
                <a:ea typeface="+mn-ea"/>
              </a:rPr>
              <a:t>Share repurchase has become an important way of distributing earnings to shareholders.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Effect transition="in" filter="fade">
                                      <p:cBhvr>
                                        <p:cTn id="14" dur="1000"/>
                                        <p:tgtEl>
                                          <p:spTgt spid="45059">
                                            <p:txEl>
                                              <p:pRg st="1" end="1"/>
                                            </p:txEl>
                                          </p:spTgt>
                                        </p:tgtEl>
                                      </p:cBhvr>
                                    </p:animEffect>
                                    <p:anim calcmode="lin" valueType="num">
                                      <p:cBhvr>
                                        <p:cTn id="15"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230188" y="1752600"/>
            <a:ext cx="8683625" cy="4572000"/>
          </a:xfrm>
          <a:prstGeom prst="rect">
            <a:avLst/>
          </a:prstGeom>
          <a:solidFill>
            <a:srgbClr val="FFFFFF"/>
          </a:solidFill>
          <a:ln w="28575">
            <a:solidFill>
              <a:srgbClr val="003366"/>
            </a:solidFill>
            <a:miter lim="800000"/>
            <a:headEnd/>
            <a:tailEnd/>
          </a:ln>
        </p:spPr>
        <p:txBody>
          <a:bodyPr lIns="90488" tIns="44450" rIns="90488" bIns="44450" anchor="ctr"/>
          <a:lstStyle/>
          <a:p>
            <a:pPr algn="ctr" eaLnBrk="1" hangingPunct="1"/>
            <a:endParaRPr lang="en-US" altLang="en-US" sz="4400">
              <a:solidFill>
                <a:srgbClr val="003366"/>
              </a:solidFill>
              <a:latin typeface="Times New Roman" pitchFamily="18" charset="0"/>
            </a:endParaRPr>
          </a:p>
        </p:txBody>
      </p:sp>
      <p:sp>
        <p:nvSpPr>
          <p:cNvPr id="35842"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1" hangingPunct="1"/>
            <a:endParaRPr lang="en-US" altLang="en-US"/>
          </a:p>
        </p:txBody>
      </p:sp>
      <p:sp>
        <p:nvSpPr>
          <p:cNvPr id="46084" name="Rectangle 4">
            <a:extLst>
              <a:ext uri="{FF2B5EF4-FFF2-40B4-BE49-F238E27FC236}">
                <a16:creationId xmlns:a16="http://schemas.microsoft.com/office/drawing/2014/main" xmlns="" id="{57DB9EDD-B97C-5248-8EB3-23D25310170E}"/>
              </a:ext>
            </a:extLst>
          </p:cNvPr>
          <p:cNvSpPr>
            <a:spLocks noGrp="1" noChangeArrowheads="1"/>
          </p:cNvSpPr>
          <p:nvPr>
            <p:ph type="title"/>
          </p:nvPr>
        </p:nvSpPr>
        <p:spPr>
          <a:xfrm>
            <a:off x="304800" y="304800"/>
            <a:ext cx="8683625" cy="1295400"/>
          </a:xfrm>
          <a:solidFill>
            <a:srgbClr val="FFFFFF"/>
          </a:solidFill>
          <a:ln w="28575">
            <a:solidFill>
              <a:srgbClr val="003366"/>
            </a:solidFill>
          </a:ln>
        </p:spPr>
        <p:txBody>
          <a:bodyPr lIns="90488" tIns="44450" rIns="90488" bIns="44450"/>
          <a:lstStyle/>
          <a:p>
            <a:pPr eaLnBrk="1" hangingPunct="1">
              <a:defRPr/>
            </a:pPr>
            <a:r>
              <a:rPr lang="en-US">
                <a:ea typeface="+mj-ea"/>
              </a:rPr>
              <a:t>Stock Repurchase versus Dividend</a:t>
            </a:r>
          </a:p>
        </p:txBody>
      </p:sp>
      <p:sp>
        <p:nvSpPr>
          <p:cNvPr id="35844" name="Rectangle 5"/>
          <p:cNvSpPr>
            <a:spLocks noChangeArrowheads="1"/>
          </p:cNvSpPr>
          <p:nvPr/>
        </p:nvSpPr>
        <p:spPr bwMode="auto">
          <a:xfrm>
            <a:off x="3276600" y="5883275"/>
            <a:ext cx="76200" cy="365125"/>
          </a:xfrm>
          <a:prstGeom prst="rect">
            <a:avLst/>
          </a:prstGeom>
          <a:noFill/>
          <a:ln w="9525">
            <a:noFill/>
            <a:miter lim="800000"/>
            <a:headEnd/>
            <a:tailEnd/>
          </a:ln>
        </p:spPr>
        <p:txBody>
          <a:bodyPr wrap="none" lIns="0" tIns="0" rIns="0" bIns="0">
            <a:spAutoFit/>
          </a:bodyPr>
          <a:lstStyle/>
          <a:p>
            <a:pPr eaLnBrk="1" hangingPunct="1"/>
            <a:r>
              <a:rPr lang="en-US" altLang="en-US" sz="2400">
                <a:latin typeface="Times New Roman" pitchFamily="18" charset="0"/>
              </a:rPr>
              <a:t> </a:t>
            </a:r>
            <a:endParaRPr lang="en-US" altLang="en-US" sz="2400" b="1">
              <a:latin typeface="Times New Roman" pitchFamily="18" charset="0"/>
            </a:endParaRPr>
          </a:p>
        </p:txBody>
      </p:sp>
      <p:grpSp>
        <p:nvGrpSpPr>
          <p:cNvPr id="35845" name="Group 6"/>
          <p:cNvGrpSpPr>
            <a:grpSpLocks/>
          </p:cNvGrpSpPr>
          <p:nvPr/>
        </p:nvGrpSpPr>
        <p:grpSpPr bwMode="auto">
          <a:xfrm>
            <a:off x="1476375" y="2895600"/>
            <a:ext cx="6173788" cy="3048000"/>
            <a:chOff x="930" y="1824"/>
            <a:chExt cx="3889" cy="1920"/>
          </a:xfrm>
        </p:grpSpPr>
        <p:sp>
          <p:nvSpPr>
            <p:cNvPr id="35847" name="Line 7"/>
            <p:cNvSpPr>
              <a:spLocks noChangeShapeType="1"/>
            </p:cNvSpPr>
            <p:nvPr/>
          </p:nvSpPr>
          <p:spPr bwMode="auto">
            <a:xfrm>
              <a:off x="941" y="2375"/>
              <a:ext cx="3825" cy="1"/>
            </a:xfrm>
            <a:prstGeom prst="line">
              <a:avLst/>
            </a:prstGeom>
            <a:noFill/>
            <a:ln w="38100">
              <a:solidFill>
                <a:srgbClr val="644A1A"/>
              </a:solidFill>
              <a:round/>
              <a:headEnd/>
              <a:tailEnd/>
            </a:ln>
          </p:spPr>
          <p:txBody>
            <a:bodyPr/>
            <a:lstStyle/>
            <a:p>
              <a:endParaRPr lang="en-US"/>
            </a:p>
          </p:txBody>
        </p:sp>
        <p:sp>
          <p:nvSpPr>
            <p:cNvPr id="35848" name="Line 8"/>
            <p:cNvSpPr>
              <a:spLocks noChangeShapeType="1"/>
            </p:cNvSpPr>
            <p:nvPr/>
          </p:nvSpPr>
          <p:spPr bwMode="auto">
            <a:xfrm>
              <a:off x="941" y="3156"/>
              <a:ext cx="3825" cy="1"/>
            </a:xfrm>
            <a:prstGeom prst="line">
              <a:avLst/>
            </a:prstGeom>
            <a:noFill/>
            <a:ln w="38100">
              <a:solidFill>
                <a:srgbClr val="644A1A"/>
              </a:solidFill>
              <a:round/>
              <a:headEnd/>
              <a:tailEnd/>
            </a:ln>
          </p:spPr>
          <p:txBody>
            <a:bodyPr/>
            <a:lstStyle/>
            <a:p>
              <a:endParaRPr lang="en-US"/>
            </a:p>
          </p:txBody>
        </p:sp>
        <p:sp>
          <p:nvSpPr>
            <p:cNvPr id="35849" name="Line 9"/>
            <p:cNvSpPr>
              <a:spLocks noChangeShapeType="1"/>
            </p:cNvSpPr>
            <p:nvPr/>
          </p:nvSpPr>
          <p:spPr bwMode="auto">
            <a:xfrm>
              <a:off x="2857" y="2372"/>
              <a:ext cx="1" cy="788"/>
            </a:xfrm>
            <a:prstGeom prst="line">
              <a:avLst/>
            </a:prstGeom>
            <a:noFill/>
            <a:ln w="38100">
              <a:solidFill>
                <a:srgbClr val="644A1A"/>
              </a:solidFill>
              <a:round/>
              <a:headEnd/>
              <a:tailEnd/>
            </a:ln>
          </p:spPr>
          <p:txBody>
            <a:bodyPr/>
            <a:lstStyle/>
            <a:p>
              <a:endParaRPr lang="en-US"/>
            </a:p>
          </p:txBody>
        </p:sp>
        <p:sp>
          <p:nvSpPr>
            <p:cNvPr id="35850" name="Rectangle 10"/>
            <p:cNvSpPr>
              <a:spLocks noChangeArrowheads="1"/>
            </p:cNvSpPr>
            <p:nvPr/>
          </p:nvSpPr>
          <p:spPr bwMode="auto">
            <a:xfrm>
              <a:off x="4080" y="3488"/>
              <a:ext cx="28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a:t>
              </a:r>
              <a:endParaRPr lang="en-US" altLang="en-US" sz="2400" b="1">
                <a:solidFill>
                  <a:srgbClr val="003366"/>
                </a:solidFill>
                <a:latin typeface="Times New Roman" pitchFamily="18" charset="0"/>
              </a:endParaRPr>
            </a:p>
          </p:txBody>
        </p:sp>
        <p:sp>
          <p:nvSpPr>
            <p:cNvPr id="35851" name="Rectangle 11"/>
            <p:cNvSpPr>
              <a:spLocks noChangeArrowheads="1"/>
            </p:cNvSpPr>
            <p:nvPr/>
          </p:nvSpPr>
          <p:spPr bwMode="auto">
            <a:xfrm>
              <a:off x="3898" y="3488"/>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5852" name="Rectangle 12"/>
            <p:cNvSpPr>
              <a:spLocks noChangeArrowheads="1"/>
            </p:cNvSpPr>
            <p:nvPr/>
          </p:nvSpPr>
          <p:spPr bwMode="auto">
            <a:xfrm>
              <a:off x="3158" y="3488"/>
              <a:ext cx="677"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/100,000</a:t>
              </a:r>
              <a:endParaRPr lang="en-US" altLang="en-US" sz="2400" b="1">
                <a:solidFill>
                  <a:srgbClr val="003366"/>
                </a:solidFill>
                <a:latin typeface="Times New Roman" pitchFamily="18" charset="0"/>
              </a:endParaRPr>
            </a:p>
          </p:txBody>
        </p:sp>
        <p:sp>
          <p:nvSpPr>
            <p:cNvPr id="35853" name="Rectangle 13"/>
            <p:cNvSpPr>
              <a:spLocks noChangeArrowheads="1"/>
            </p:cNvSpPr>
            <p:nvPr/>
          </p:nvSpPr>
          <p:spPr bwMode="auto">
            <a:xfrm>
              <a:off x="2242" y="3488"/>
              <a:ext cx="86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$1,000,000</a:t>
              </a:r>
              <a:endParaRPr lang="en-US" altLang="en-US" sz="2400" b="1">
                <a:solidFill>
                  <a:srgbClr val="003366"/>
                </a:solidFill>
                <a:latin typeface="Times New Roman" pitchFamily="18" charset="0"/>
              </a:endParaRPr>
            </a:p>
          </p:txBody>
        </p:sp>
        <p:sp>
          <p:nvSpPr>
            <p:cNvPr id="35854" name="Rectangle 14"/>
            <p:cNvSpPr>
              <a:spLocks noChangeArrowheads="1"/>
            </p:cNvSpPr>
            <p:nvPr/>
          </p:nvSpPr>
          <p:spPr bwMode="auto">
            <a:xfrm>
              <a:off x="2066" y="3514"/>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5855" name="Rectangle 15"/>
            <p:cNvSpPr>
              <a:spLocks noChangeArrowheads="1"/>
            </p:cNvSpPr>
            <p:nvPr/>
          </p:nvSpPr>
          <p:spPr bwMode="auto">
            <a:xfrm>
              <a:off x="1576" y="3488"/>
              <a:ext cx="0" cy="230"/>
            </a:xfrm>
            <a:prstGeom prst="rect">
              <a:avLst/>
            </a:prstGeom>
            <a:noFill/>
            <a:ln w="9525">
              <a:noFill/>
              <a:miter lim="800000"/>
              <a:headEnd/>
              <a:tailEnd/>
            </a:ln>
          </p:spPr>
          <p:txBody>
            <a:bodyPr wrap="none" lIns="0" tIns="0" rIns="0" bIns="0">
              <a:spAutoFit/>
            </a:bodyPr>
            <a:lstStyle/>
            <a:p>
              <a:pPr eaLnBrk="1" hangingPunct="1"/>
              <a:endParaRPr lang="en-US" altLang="en-US" sz="2400" b="1">
                <a:solidFill>
                  <a:srgbClr val="003366"/>
                </a:solidFill>
                <a:latin typeface="Times New Roman" pitchFamily="18" charset="0"/>
              </a:endParaRPr>
            </a:p>
          </p:txBody>
        </p:sp>
        <p:sp>
          <p:nvSpPr>
            <p:cNvPr id="35856" name="Rectangle 16"/>
            <p:cNvSpPr>
              <a:spLocks noChangeArrowheads="1"/>
            </p:cNvSpPr>
            <p:nvPr/>
          </p:nvSpPr>
          <p:spPr bwMode="auto">
            <a:xfrm>
              <a:off x="938" y="3488"/>
              <a:ext cx="1140"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Price per share</a:t>
              </a:r>
            </a:p>
          </p:txBody>
        </p:sp>
        <p:sp>
          <p:nvSpPr>
            <p:cNvPr id="35857" name="Rectangle 17"/>
            <p:cNvSpPr>
              <a:spLocks noChangeArrowheads="1"/>
            </p:cNvSpPr>
            <p:nvPr/>
          </p:nvSpPr>
          <p:spPr bwMode="auto">
            <a:xfrm>
              <a:off x="2592" y="3226"/>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100,000</a:t>
              </a:r>
              <a:endParaRPr lang="en-US" altLang="en-US" sz="2400" b="1">
                <a:solidFill>
                  <a:srgbClr val="003366"/>
                </a:solidFill>
                <a:latin typeface="Times New Roman" pitchFamily="18" charset="0"/>
              </a:endParaRPr>
            </a:p>
          </p:txBody>
        </p:sp>
        <p:sp>
          <p:nvSpPr>
            <p:cNvPr id="35858" name="Rectangle 18"/>
            <p:cNvSpPr>
              <a:spLocks noChangeArrowheads="1"/>
            </p:cNvSpPr>
            <p:nvPr/>
          </p:nvSpPr>
          <p:spPr bwMode="auto">
            <a:xfrm>
              <a:off x="2436" y="3264"/>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5859" name="Rectangle 19"/>
            <p:cNvSpPr>
              <a:spLocks noChangeArrowheads="1"/>
            </p:cNvSpPr>
            <p:nvPr/>
          </p:nvSpPr>
          <p:spPr bwMode="auto">
            <a:xfrm>
              <a:off x="1505" y="3226"/>
              <a:ext cx="89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outstanding</a:t>
              </a:r>
              <a:endParaRPr lang="en-US" altLang="en-US" sz="2400" b="1">
                <a:solidFill>
                  <a:srgbClr val="003366"/>
                </a:solidFill>
                <a:latin typeface="Times New Roman" pitchFamily="18" charset="0"/>
              </a:endParaRPr>
            </a:p>
          </p:txBody>
        </p:sp>
        <p:sp>
          <p:nvSpPr>
            <p:cNvPr id="35860" name="Rectangle 20"/>
            <p:cNvSpPr>
              <a:spLocks noChangeArrowheads="1"/>
            </p:cNvSpPr>
            <p:nvPr/>
          </p:nvSpPr>
          <p:spPr bwMode="auto">
            <a:xfrm>
              <a:off x="1380" y="3226"/>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61" name="Rectangle 21"/>
            <p:cNvSpPr>
              <a:spLocks noChangeArrowheads="1"/>
            </p:cNvSpPr>
            <p:nvPr/>
          </p:nvSpPr>
          <p:spPr bwMode="auto">
            <a:xfrm>
              <a:off x="930" y="3226"/>
              <a:ext cx="512"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Shares</a:t>
              </a:r>
              <a:endParaRPr lang="en-US" altLang="en-US" sz="2400" b="1">
                <a:solidFill>
                  <a:srgbClr val="003366"/>
                </a:solidFill>
                <a:latin typeface="Times New Roman" pitchFamily="18" charset="0"/>
              </a:endParaRPr>
            </a:p>
          </p:txBody>
        </p:sp>
        <p:sp>
          <p:nvSpPr>
            <p:cNvPr id="35862" name="Rectangle 22"/>
            <p:cNvSpPr>
              <a:spLocks noChangeArrowheads="1"/>
            </p:cNvSpPr>
            <p:nvPr/>
          </p:nvSpPr>
          <p:spPr bwMode="auto">
            <a:xfrm>
              <a:off x="4051" y="2919"/>
              <a:ext cx="76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1,000,000</a:t>
              </a:r>
              <a:endParaRPr lang="en-US" altLang="en-US" sz="2400" b="1">
                <a:solidFill>
                  <a:srgbClr val="003366"/>
                </a:solidFill>
                <a:latin typeface="Times New Roman" pitchFamily="18" charset="0"/>
              </a:endParaRPr>
            </a:p>
          </p:txBody>
        </p:sp>
        <p:sp>
          <p:nvSpPr>
            <p:cNvPr id="35863" name="Rectangle 23"/>
            <p:cNvSpPr>
              <a:spLocks noChangeArrowheads="1"/>
            </p:cNvSpPr>
            <p:nvPr/>
          </p:nvSpPr>
          <p:spPr bwMode="auto">
            <a:xfrm>
              <a:off x="2936" y="2919"/>
              <a:ext cx="1087"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Value of Firm</a:t>
              </a:r>
              <a:endParaRPr lang="en-US" altLang="en-US" sz="2400" b="1">
                <a:solidFill>
                  <a:srgbClr val="003366"/>
                </a:solidFill>
                <a:latin typeface="Times New Roman" pitchFamily="18" charset="0"/>
              </a:endParaRPr>
            </a:p>
          </p:txBody>
        </p:sp>
        <p:sp>
          <p:nvSpPr>
            <p:cNvPr id="35864" name="Rectangle 24"/>
            <p:cNvSpPr>
              <a:spLocks noChangeArrowheads="1"/>
            </p:cNvSpPr>
            <p:nvPr/>
          </p:nvSpPr>
          <p:spPr bwMode="auto">
            <a:xfrm>
              <a:off x="2053" y="2919"/>
              <a:ext cx="76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1,000,000</a:t>
              </a:r>
              <a:endParaRPr lang="en-US" altLang="en-US" sz="2400" b="1">
                <a:solidFill>
                  <a:srgbClr val="003366"/>
                </a:solidFill>
                <a:latin typeface="Times New Roman" pitchFamily="18" charset="0"/>
              </a:endParaRPr>
            </a:p>
          </p:txBody>
        </p:sp>
        <p:sp>
          <p:nvSpPr>
            <p:cNvPr id="35865" name="Rectangle 25"/>
            <p:cNvSpPr>
              <a:spLocks noChangeArrowheads="1"/>
            </p:cNvSpPr>
            <p:nvPr/>
          </p:nvSpPr>
          <p:spPr bwMode="auto">
            <a:xfrm>
              <a:off x="938" y="2919"/>
              <a:ext cx="1087"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Value of Firm</a:t>
              </a:r>
              <a:endParaRPr lang="en-US" altLang="en-US" sz="2400" b="1">
                <a:solidFill>
                  <a:srgbClr val="003366"/>
                </a:solidFill>
                <a:latin typeface="Times New Roman" pitchFamily="18" charset="0"/>
              </a:endParaRPr>
            </a:p>
          </p:txBody>
        </p:sp>
        <p:sp>
          <p:nvSpPr>
            <p:cNvPr id="35866" name="Rectangle 26"/>
            <p:cNvSpPr>
              <a:spLocks noChangeArrowheads="1"/>
            </p:cNvSpPr>
            <p:nvPr/>
          </p:nvSpPr>
          <p:spPr bwMode="auto">
            <a:xfrm>
              <a:off x="4051" y="2656"/>
              <a:ext cx="76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1,000,000</a:t>
              </a:r>
              <a:endParaRPr lang="en-US" altLang="en-US" sz="2400" b="1">
                <a:solidFill>
                  <a:srgbClr val="003366"/>
                </a:solidFill>
                <a:latin typeface="Times New Roman" pitchFamily="18" charset="0"/>
              </a:endParaRPr>
            </a:p>
          </p:txBody>
        </p:sp>
        <p:sp>
          <p:nvSpPr>
            <p:cNvPr id="35867" name="Rectangle 27"/>
            <p:cNvSpPr>
              <a:spLocks noChangeArrowheads="1"/>
            </p:cNvSpPr>
            <p:nvPr/>
          </p:nvSpPr>
          <p:spPr bwMode="auto">
            <a:xfrm>
              <a:off x="2936" y="2656"/>
              <a:ext cx="511"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Equity</a:t>
              </a:r>
              <a:endParaRPr lang="en-US" altLang="en-US" sz="2400" b="1">
                <a:solidFill>
                  <a:srgbClr val="003366"/>
                </a:solidFill>
                <a:latin typeface="Times New Roman" pitchFamily="18" charset="0"/>
              </a:endParaRPr>
            </a:p>
          </p:txBody>
        </p:sp>
        <p:sp>
          <p:nvSpPr>
            <p:cNvPr id="35868" name="Rectangle 28"/>
            <p:cNvSpPr>
              <a:spLocks noChangeArrowheads="1"/>
            </p:cNvSpPr>
            <p:nvPr/>
          </p:nvSpPr>
          <p:spPr bwMode="auto">
            <a:xfrm>
              <a:off x="2181" y="2656"/>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850,000</a:t>
              </a:r>
              <a:endParaRPr lang="en-US" altLang="en-US" sz="2400" b="1">
                <a:solidFill>
                  <a:srgbClr val="003366"/>
                </a:solidFill>
                <a:latin typeface="Times New Roman" pitchFamily="18" charset="0"/>
              </a:endParaRPr>
            </a:p>
          </p:txBody>
        </p:sp>
        <p:sp>
          <p:nvSpPr>
            <p:cNvPr id="35869" name="Rectangle 29"/>
            <p:cNvSpPr>
              <a:spLocks noChangeArrowheads="1"/>
            </p:cNvSpPr>
            <p:nvPr/>
          </p:nvSpPr>
          <p:spPr bwMode="auto">
            <a:xfrm>
              <a:off x="1361" y="2656"/>
              <a:ext cx="4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assets</a:t>
              </a:r>
              <a:endParaRPr lang="en-US" altLang="en-US" sz="2400" b="1">
                <a:solidFill>
                  <a:srgbClr val="003366"/>
                </a:solidFill>
                <a:latin typeface="Times New Roman" pitchFamily="18" charset="0"/>
              </a:endParaRPr>
            </a:p>
          </p:txBody>
        </p:sp>
        <p:sp>
          <p:nvSpPr>
            <p:cNvPr id="35870" name="Rectangle 30"/>
            <p:cNvSpPr>
              <a:spLocks noChangeArrowheads="1"/>
            </p:cNvSpPr>
            <p:nvPr/>
          </p:nvSpPr>
          <p:spPr bwMode="auto">
            <a:xfrm>
              <a:off x="935" y="2656"/>
              <a:ext cx="48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Other </a:t>
              </a:r>
              <a:endParaRPr lang="en-US" altLang="en-US" sz="2400" b="1">
                <a:solidFill>
                  <a:srgbClr val="003366"/>
                </a:solidFill>
                <a:latin typeface="Times New Roman" pitchFamily="18" charset="0"/>
              </a:endParaRPr>
            </a:p>
          </p:txBody>
        </p:sp>
        <p:sp>
          <p:nvSpPr>
            <p:cNvPr id="35871" name="Rectangle 31"/>
            <p:cNvSpPr>
              <a:spLocks noChangeArrowheads="1"/>
            </p:cNvSpPr>
            <p:nvPr/>
          </p:nvSpPr>
          <p:spPr bwMode="auto">
            <a:xfrm>
              <a:off x="4652" y="2394"/>
              <a:ext cx="96"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0</a:t>
              </a:r>
              <a:endParaRPr lang="en-US" altLang="en-US" sz="2400" b="1">
                <a:solidFill>
                  <a:srgbClr val="003366"/>
                </a:solidFill>
                <a:latin typeface="Times New Roman" pitchFamily="18" charset="0"/>
              </a:endParaRPr>
            </a:p>
          </p:txBody>
        </p:sp>
        <p:sp>
          <p:nvSpPr>
            <p:cNvPr id="35872" name="Rectangle 32"/>
            <p:cNvSpPr>
              <a:spLocks noChangeArrowheads="1"/>
            </p:cNvSpPr>
            <p:nvPr/>
          </p:nvSpPr>
          <p:spPr bwMode="auto">
            <a:xfrm>
              <a:off x="2936" y="2394"/>
              <a:ext cx="37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Debt</a:t>
              </a:r>
              <a:endParaRPr lang="en-US" altLang="en-US" sz="2400" b="1">
                <a:solidFill>
                  <a:srgbClr val="003366"/>
                </a:solidFill>
                <a:latin typeface="Times New Roman" pitchFamily="18" charset="0"/>
              </a:endParaRPr>
            </a:p>
          </p:txBody>
        </p:sp>
        <p:sp>
          <p:nvSpPr>
            <p:cNvPr id="35873" name="Rectangle 33"/>
            <p:cNvSpPr>
              <a:spLocks noChangeArrowheads="1"/>
            </p:cNvSpPr>
            <p:nvPr/>
          </p:nvSpPr>
          <p:spPr bwMode="auto">
            <a:xfrm>
              <a:off x="2096" y="2394"/>
              <a:ext cx="720"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$150,000</a:t>
              </a:r>
              <a:endParaRPr lang="en-US" altLang="en-US" sz="2400" b="1">
                <a:solidFill>
                  <a:srgbClr val="003366"/>
                </a:solidFill>
                <a:latin typeface="Times New Roman" pitchFamily="18" charset="0"/>
              </a:endParaRPr>
            </a:p>
          </p:txBody>
        </p:sp>
        <p:sp>
          <p:nvSpPr>
            <p:cNvPr id="35874" name="Rectangle 34"/>
            <p:cNvSpPr>
              <a:spLocks noChangeArrowheads="1"/>
            </p:cNvSpPr>
            <p:nvPr/>
          </p:nvSpPr>
          <p:spPr bwMode="auto">
            <a:xfrm>
              <a:off x="935" y="2394"/>
              <a:ext cx="38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Cash</a:t>
              </a:r>
              <a:endParaRPr lang="en-US" altLang="en-US" sz="2400" b="1">
                <a:solidFill>
                  <a:srgbClr val="003366"/>
                </a:solidFill>
                <a:latin typeface="Times New Roman" pitchFamily="18" charset="0"/>
              </a:endParaRPr>
            </a:p>
          </p:txBody>
        </p:sp>
        <p:sp>
          <p:nvSpPr>
            <p:cNvPr id="35875" name="Rectangle 35"/>
            <p:cNvSpPr>
              <a:spLocks noChangeArrowheads="1"/>
            </p:cNvSpPr>
            <p:nvPr/>
          </p:nvSpPr>
          <p:spPr bwMode="auto">
            <a:xfrm>
              <a:off x="2390" y="2087"/>
              <a:ext cx="39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sheet</a:t>
              </a:r>
              <a:endParaRPr lang="en-US" altLang="en-US" sz="2400" b="1">
                <a:solidFill>
                  <a:srgbClr val="003366"/>
                </a:solidFill>
                <a:latin typeface="Times New Roman" pitchFamily="18" charset="0"/>
              </a:endParaRPr>
            </a:p>
          </p:txBody>
        </p:sp>
        <p:sp>
          <p:nvSpPr>
            <p:cNvPr id="35876" name="Rectangle 36"/>
            <p:cNvSpPr>
              <a:spLocks noChangeArrowheads="1"/>
            </p:cNvSpPr>
            <p:nvPr/>
          </p:nvSpPr>
          <p:spPr bwMode="auto">
            <a:xfrm>
              <a:off x="2238" y="2087"/>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77" name="Rectangle 37"/>
            <p:cNvSpPr>
              <a:spLocks noChangeArrowheads="1"/>
            </p:cNvSpPr>
            <p:nvPr/>
          </p:nvSpPr>
          <p:spPr bwMode="auto">
            <a:xfrm>
              <a:off x="1776" y="2087"/>
              <a:ext cx="58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balance</a:t>
              </a:r>
              <a:endParaRPr lang="en-US" altLang="en-US" sz="2400" b="1">
                <a:solidFill>
                  <a:srgbClr val="003366"/>
                </a:solidFill>
                <a:latin typeface="Times New Roman" pitchFamily="18" charset="0"/>
              </a:endParaRPr>
            </a:p>
          </p:txBody>
        </p:sp>
        <p:sp>
          <p:nvSpPr>
            <p:cNvPr id="35878" name="Rectangle 38"/>
            <p:cNvSpPr>
              <a:spLocks noChangeArrowheads="1"/>
            </p:cNvSpPr>
            <p:nvPr/>
          </p:nvSpPr>
          <p:spPr bwMode="auto">
            <a:xfrm>
              <a:off x="1686" y="2087"/>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79" name="Rectangle 39"/>
            <p:cNvSpPr>
              <a:spLocks noChangeArrowheads="1"/>
            </p:cNvSpPr>
            <p:nvPr/>
          </p:nvSpPr>
          <p:spPr bwMode="auto">
            <a:xfrm>
              <a:off x="1123" y="2087"/>
              <a:ext cx="639"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Original</a:t>
              </a:r>
              <a:endParaRPr lang="en-US" altLang="en-US" sz="2400" b="1">
                <a:solidFill>
                  <a:srgbClr val="003366"/>
                </a:solidFill>
                <a:latin typeface="Times New Roman" pitchFamily="18" charset="0"/>
              </a:endParaRPr>
            </a:p>
          </p:txBody>
        </p:sp>
        <p:sp>
          <p:nvSpPr>
            <p:cNvPr id="35880" name="Rectangle 40"/>
            <p:cNvSpPr>
              <a:spLocks noChangeArrowheads="1"/>
            </p:cNvSpPr>
            <p:nvPr/>
          </p:nvSpPr>
          <p:spPr bwMode="auto">
            <a:xfrm>
              <a:off x="1085" y="2087"/>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81" name="Rectangle 41"/>
            <p:cNvSpPr>
              <a:spLocks noChangeArrowheads="1"/>
            </p:cNvSpPr>
            <p:nvPr/>
          </p:nvSpPr>
          <p:spPr bwMode="auto">
            <a:xfrm>
              <a:off x="938" y="2087"/>
              <a:ext cx="187"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a:t>
              </a:r>
              <a:endParaRPr lang="en-US" altLang="en-US" sz="2400" b="1">
                <a:solidFill>
                  <a:srgbClr val="003366"/>
                </a:solidFill>
                <a:latin typeface="Times New Roman" pitchFamily="18" charset="0"/>
              </a:endParaRPr>
            </a:p>
          </p:txBody>
        </p:sp>
        <p:sp>
          <p:nvSpPr>
            <p:cNvPr id="35882" name="Rectangle 42"/>
            <p:cNvSpPr>
              <a:spLocks noChangeArrowheads="1"/>
            </p:cNvSpPr>
            <p:nvPr/>
          </p:nvSpPr>
          <p:spPr bwMode="auto">
            <a:xfrm>
              <a:off x="4106" y="1824"/>
              <a:ext cx="522"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Equity</a:t>
              </a:r>
              <a:endParaRPr lang="en-US" altLang="en-US" sz="2400" b="1">
                <a:solidFill>
                  <a:srgbClr val="003366"/>
                </a:solidFill>
                <a:latin typeface="Times New Roman" pitchFamily="18" charset="0"/>
              </a:endParaRPr>
            </a:p>
          </p:txBody>
        </p:sp>
        <p:sp>
          <p:nvSpPr>
            <p:cNvPr id="35883" name="Rectangle 43"/>
            <p:cNvSpPr>
              <a:spLocks noChangeArrowheads="1"/>
            </p:cNvSpPr>
            <p:nvPr/>
          </p:nvSpPr>
          <p:spPr bwMode="auto">
            <a:xfrm>
              <a:off x="4058" y="1824"/>
              <a:ext cx="48"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84" name="Rectangle 44"/>
            <p:cNvSpPr>
              <a:spLocks noChangeArrowheads="1"/>
            </p:cNvSpPr>
            <p:nvPr/>
          </p:nvSpPr>
          <p:spPr bwMode="auto">
            <a:xfrm>
              <a:off x="3937" y="1824"/>
              <a:ext cx="149"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&amp;</a:t>
              </a:r>
              <a:endParaRPr lang="en-US" altLang="en-US" sz="2400" b="1">
                <a:solidFill>
                  <a:srgbClr val="003366"/>
                </a:solidFill>
                <a:latin typeface="Times New Roman" pitchFamily="18" charset="0"/>
              </a:endParaRPr>
            </a:p>
          </p:txBody>
        </p:sp>
        <p:sp>
          <p:nvSpPr>
            <p:cNvPr id="35885" name="Rectangle 45"/>
            <p:cNvSpPr>
              <a:spLocks noChangeArrowheads="1"/>
            </p:cNvSpPr>
            <p:nvPr/>
          </p:nvSpPr>
          <p:spPr bwMode="auto">
            <a:xfrm>
              <a:off x="3120" y="1824"/>
              <a:ext cx="787"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Liabilities</a:t>
              </a:r>
              <a:endParaRPr lang="en-US" altLang="en-US" sz="2400" b="1">
                <a:solidFill>
                  <a:srgbClr val="003366"/>
                </a:solidFill>
                <a:latin typeface="Times New Roman" pitchFamily="18" charset="0"/>
              </a:endParaRPr>
            </a:p>
          </p:txBody>
        </p:sp>
        <p:sp>
          <p:nvSpPr>
            <p:cNvPr id="35886" name="Rectangle 46"/>
            <p:cNvSpPr>
              <a:spLocks noChangeArrowheads="1"/>
            </p:cNvSpPr>
            <p:nvPr/>
          </p:nvSpPr>
          <p:spPr bwMode="auto">
            <a:xfrm>
              <a:off x="3103" y="1824"/>
              <a:ext cx="96"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87" name="Rectangle 47"/>
            <p:cNvSpPr>
              <a:spLocks noChangeArrowheads="1"/>
            </p:cNvSpPr>
            <p:nvPr/>
          </p:nvSpPr>
          <p:spPr bwMode="auto">
            <a:xfrm>
              <a:off x="2675" y="1824"/>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88" name="Rectangle 48"/>
            <p:cNvSpPr>
              <a:spLocks noChangeArrowheads="1"/>
            </p:cNvSpPr>
            <p:nvPr/>
          </p:nvSpPr>
          <p:spPr bwMode="auto">
            <a:xfrm>
              <a:off x="2246" y="1824"/>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89" name="Rectangle 49"/>
            <p:cNvSpPr>
              <a:spLocks noChangeArrowheads="1"/>
            </p:cNvSpPr>
            <p:nvPr/>
          </p:nvSpPr>
          <p:spPr bwMode="auto">
            <a:xfrm>
              <a:off x="1817" y="1824"/>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90" name="Rectangle 50"/>
            <p:cNvSpPr>
              <a:spLocks noChangeArrowheads="1"/>
            </p:cNvSpPr>
            <p:nvPr/>
          </p:nvSpPr>
          <p:spPr bwMode="auto">
            <a:xfrm>
              <a:off x="1388" y="1824"/>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5891" name="Rectangle 51"/>
            <p:cNvSpPr>
              <a:spLocks noChangeArrowheads="1"/>
            </p:cNvSpPr>
            <p:nvPr/>
          </p:nvSpPr>
          <p:spPr bwMode="auto">
            <a:xfrm>
              <a:off x="951" y="1824"/>
              <a:ext cx="491"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Assets</a:t>
              </a:r>
              <a:endParaRPr lang="en-US" altLang="en-US" sz="2400" b="1">
                <a:solidFill>
                  <a:srgbClr val="003366"/>
                </a:solidFill>
                <a:latin typeface="Times New Roman" pitchFamily="18" charset="0"/>
              </a:endParaRPr>
            </a:p>
          </p:txBody>
        </p:sp>
      </p:grpSp>
      <p:sp>
        <p:nvSpPr>
          <p:cNvPr id="35846" name="Text Box 52"/>
          <p:cNvSpPr txBox="1">
            <a:spLocks noChangeArrowheads="1"/>
          </p:cNvSpPr>
          <p:nvPr/>
        </p:nvSpPr>
        <p:spPr bwMode="auto">
          <a:xfrm>
            <a:off x="914400" y="1981200"/>
            <a:ext cx="7772400" cy="822325"/>
          </a:xfrm>
          <a:prstGeom prst="rect">
            <a:avLst/>
          </a:prstGeom>
          <a:noFill/>
          <a:ln w="9525">
            <a:noFill/>
            <a:miter lim="800000"/>
            <a:headEnd/>
            <a:tailEnd/>
          </a:ln>
        </p:spPr>
        <p:txBody>
          <a:bodyPr>
            <a:spAutoFit/>
          </a:bodyPr>
          <a:lstStyle/>
          <a:p>
            <a:pPr eaLnBrk="1" hangingPunct="1">
              <a:spcBef>
                <a:spcPct val="50000"/>
              </a:spcBef>
            </a:pPr>
            <a:r>
              <a:rPr lang="en-US" altLang="en-US" sz="2400">
                <a:solidFill>
                  <a:srgbClr val="003366"/>
                </a:solidFill>
                <a:latin typeface="Times New Roman" pitchFamily="18" charset="0"/>
              </a:rPr>
              <a:t>Consider a firm that wishes to distribute $100,000 to its shareholders.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B8D10B35-35BC-934F-8609-E9E3FC4641E3}"/>
              </a:ext>
            </a:extLst>
          </p:cNvPr>
          <p:cNvSpPr>
            <a:spLocks noGrp="1" noChangeArrowheads="1"/>
          </p:cNvSpPr>
          <p:nvPr>
            <p:ph type="title"/>
          </p:nvPr>
        </p:nvSpPr>
        <p:spPr/>
        <p:txBody>
          <a:bodyPr/>
          <a:lstStyle/>
          <a:p>
            <a:pPr algn="just" eaLnBrk="1" hangingPunct="1">
              <a:lnSpc>
                <a:spcPct val="85000"/>
              </a:lnSpc>
              <a:spcAft>
                <a:spcPts val="600"/>
              </a:spcAft>
              <a:defRPr/>
            </a:pPr>
            <a:r>
              <a:rPr lang="en-US">
                <a:ea typeface="+mj-ea"/>
              </a:rPr>
              <a:t>Different Types of Dividends</a:t>
            </a:r>
          </a:p>
        </p:txBody>
      </p:sp>
      <p:sp>
        <p:nvSpPr>
          <p:cNvPr id="32771" name="Rectangle 3"/>
          <p:cNvSpPr>
            <a:spLocks noGrp="1" noChangeArrowheads="1"/>
          </p:cNvSpPr>
          <p:nvPr>
            <p:ph type="body" idx="1"/>
          </p:nvPr>
        </p:nvSpPr>
        <p:spPr/>
        <p:txBody>
          <a:bodyPr/>
          <a:lstStyle/>
          <a:p>
            <a:pPr eaLnBrk="1" hangingPunct="1">
              <a:lnSpc>
                <a:spcPct val="90000"/>
              </a:lnSpc>
            </a:pPr>
            <a:r>
              <a:rPr lang="en-US" altLang="en-US" sz="2800" smtClean="0"/>
              <a:t>Many companies pay a </a:t>
            </a:r>
            <a:r>
              <a:rPr lang="en-US" altLang="en-US" sz="2800" b="1" smtClean="0"/>
              <a:t>regular cash dividend</a:t>
            </a:r>
            <a:r>
              <a:rPr lang="en-US" altLang="en-US" sz="2800" smtClean="0"/>
              <a:t>.</a:t>
            </a:r>
          </a:p>
          <a:p>
            <a:pPr lvl="1" eaLnBrk="1" hangingPunct="1">
              <a:lnSpc>
                <a:spcPct val="90000"/>
              </a:lnSpc>
            </a:pPr>
            <a:r>
              <a:rPr lang="en-US" altLang="en-US" sz="2400" smtClean="0"/>
              <a:t>Public companies often pay quarterly.</a:t>
            </a:r>
          </a:p>
          <a:p>
            <a:pPr lvl="1" eaLnBrk="1" hangingPunct="1">
              <a:lnSpc>
                <a:spcPct val="90000"/>
              </a:lnSpc>
            </a:pPr>
            <a:r>
              <a:rPr lang="en-US" altLang="en-US" sz="2400" smtClean="0"/>
              <a:t>Sometimes firms will throw in an extra cash dividend.</a:t>
            </a:r>
          </a:p>
          <a:p>
            <a:pPr lvl="1" eaLnBrk="1" hangingPunct="1">
              <a:lnSpc>
                <a:spcPct val="90000"/>
              </a:lnSpc>
            </a:pPr>
            <a:r>
              <a:rPr lang="en-US" altLang="en-US" sz="2400" smtClean="0"/>
              <a:t>The extreme case would be a liquidating dividend.</a:t>
            </a:r>
          </a:p>
          <a:p>
            <a:pPr eaLnBrk="1" hangingPunct="1">
              <a:lnSpc>
                <a:spcPct val="90000"/>
              </a:lnSpc>
            </a:pPr>
            <a:r>
              <a:rPr lang="en-US" altLang="en-US" sz="2800" smtClean="0"/>
              <a:t>Often companies will declare </a:t>
            </a:r>
            <a:r>
              <a:rPr lang="en-US" altLang="en-US" sz="2800" b="1" smtClean="0"/>
              <a:t>stock dividends.</a:t>
            </a:r>
          </a:p>
          <a:p>
            <a:pPr lvl="1" eaLnBrk="1" hangingPunct="1">
              <a:lnSpc>
                <a:spcPct val="90000"/>
              </a:lnSpc>
            </a:pPr>
            <a:r>
              <a:rPr lang="en-US" altLang="en-US" sz="2400" smtClean="0"/>
              <a:t>No cash leaves the firm.</a:t>
            </a:r>
          </a:p>
          <a:p>
            <a:pPr lvl="1" eaLnBrk="1" hangingPunct="1">
              <a:lnSpc>
                <a:spcPct val="90000"/>
              </a:lnSpc>
            </a:pPr>
            <a:r>
              <a:rPr lang="en-US" altLang="en-US" sz="2400" smtClean="0"/>
              <a:t>The firm increases the number of shares outstanding.</a:t>
            </a:r>
          </a:p>
          <a:p>
            <a:pPr eaLnBrk="1" hangingPunct="1">
              <a:lnSpc>
                <a:spcPct val="90000"/>
              </a:lnSpc>
            </a:pPr>
            <a:r>
              <a:rPr lang="en-US" altLang="en-US" sz="2800" smtClean="0"/>
              <a:t>Some companies declare a </a:t>
            </a:r>
            <a:r>
              <a:rPr lang="en-US" altLang="en-US" sz="2800" b="1" smtClean="0"/>
              <a:t>dividend in kind</a:t>
            </a:r>
            <a:r>
              <a:rPr lang="en-US" altLang="en-US" sz="2800" smtClean="0"/>
              <a:t>.</a:t>
            </a:r>
          </a:p>
          <a:p>
            <a:pPr lvl="1" eaLnBrk="1" hangingPunct="1">
              <a:lnSpc>
                <a:spcPct val="90000"/>
              </a:lnSpc>
            </a:pPr>
            <a:r>
              <a:rPr lang="en-US" altLang="en-US" sz="2400" smtClean="0"/>
              <a:t>Wrigley</a:t>
            </a:r>
            <a:r>
              <a:rPr lang="ja-JP" altLang="en-US" sz="2400" smtClean="0"/>
              <a:t>’</a:t>
            </a:r>
            <a:r>
              <a:rPr lang="en-US" altLang="ja-JP" sz="2400" smtClean="0"/>
              <a:t>s Gum sends around a box of chewing gum.</a:t>
            </a:r>
          </a:p>
          <a:p>
            <a:pPr lvl="1" eaLnBrk="1" hangingPunct="1">
              <a:lnSpc>
                <a:spcPct val="90000"/>
              </a:lnSpc>
            </a:pPr>
            <a:r>
              <a:rPr lang="en-US" altLang="en-US" sz="2400" smtClean="0"/>
              <a:t>Dundee Crematoria offers shareholders discounted cremations.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1000"/>
                                        <p:tgtEl>
                                          <p:spTgt spid="32771">
                                            <p:txEl>
                                              <p:pRg st="0" end="0"/>
                                            </p:txEl>
                                          </p:spTgt>
                                        </p:tgtEl>
                                      </p:cBhvr>
                                    </p:animEffect>
                                    <p:anim calcmode="lin" valueType="num">
                                      <p:cBhvr>
                                        <p:cTn id="8" dur="10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fade">
                                      <p:cBhvr>
                                        <p:cTn id="12" dur="1000"/>
                                        <p:tgtEl>
                                          <p:spTgt spid="32771">
                                            <p:txEl>
                                              <p:pRg st="1" end="1"/>
                                            </p:txEl>
                                          </p:spTgt>
                                        </p:tgtEl>
                                      </p:cBhvr>
                                    </p:animEffect>
                                    <p:anim calcmode="lin" valueType="num">
                                      <p:cBhvr>
                                        <p:cTn id="13" dur="1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277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fade">
                                      <p:cBhvr>
                                        <p:cTn id="17" dur="1000"/>
                                        <p:tgtEl>
                                          <p:spTgt spid="32771">
                                            <p:txEl>
                                              <p:pRg st="2" end="2"/>
                                            </p:txEl>
                                          </p:spTgt>
                                        </p:tgtEl>
                                      </p:cBhvr>
                                    </p:animEffect>
                                    <p:anim calcmode="lin" valueType="num">
                                      <p:cBhvr>
                                        <p:cTn id="18"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277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fade">
                                      <p:cBhvr>
                                        <p:cTn id="22" dur="1000"/>
                                        <p:tgtEl>
                                          <p:spTgt spid="32771">
                                            <p:txEl>
                                              <p:pRg st="3" end="3"/>
                                            </p:txEl>
                                          </p:spTgt>
                                        </p:tgtEl>
                                      </p:cBhvr>
                                    </p:animEffect>
                                    <p:anim calcmode="lin" valueType="num">
                                      <p:cBhvr>
                                        <p:cTn id="23"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27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2771">
                                            <p:txEl>
                                              <p:pRg st="4" end="4"/>
                                            </p:txEl>
                                          </p:spTgt>
                                        </p:tgtEl>
                                        <p:attrNameLst>
                                          <p:attrName>style.visibility</p:attrName>
                                        </p:attrNameLst>
                                      </p:cBhvr>
                                      <p:to>
                                        <p:strVal val="visible"/>
                                      </p:to>
                                    </p:set>
                                    <p:animEffect transition="in" filter="fade">
                                      <p:cBhvr>
                                        <p:cTn id="29" dur="1000"/>
                                        <p:tgtEl>
                                          <p:spTgt spid="32771">
                                            <p:txEl>
                                              <p:pRg st="4" end="4"/>
                                            </p:txEl>
                                          </p:spTgt>
                                        </p:tgtEl>
                                      </p:cBhvr>
                                    </p:animEffect>
                                    <p:anim calcmode="lin" valueType="num">
                                      <p:cBhvr>
                                        <p:cTn id="30" dur="10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2771">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2771">
                                            <p:txEl>
                                              <p:pRg st="5" end="5"/>
                                            </p:txEl>
                                          </p:spTgt>
                                        </p:tgtEl>
                                        <p:attrNameLst>
                                          <p:attrName>style.visibility</p:attrName>
                                        </p:attrNameLst>
                                      </p:cBhvr>
                                      <p:to>
                                        <p:strVal val="visible"/>
                                      </p:to>
                                    </p:set>
                                    <p:animEffect transition="in" filter="fade">
                                      <p:cBhvr>
                                        <p:cTn id="34" dur="1000"/>
                                        <p:tgtEl>
                                          <p:spTgt spid="32771">
                                            <p:txEl>
                                              <p:pRg st="5" end="5"/>
                                            </p:txEl>
                                          </p:spTgt>
                                        </p:tgtEl>
                                      </p:cBhvr>
                                    </p:animEffect>
                                    <p:anim calcmode="lin" valueType="num">
                                      <p:cBhvr>
                                        <p:cTn id="35" dur="10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2771">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2771">
                                            <p:txEl>
                                              <p:pRg st="6" end="6"/>
                                            </p:txEl>
                                          </p:spTgt>
                                        </p:tgtEl>
                                        <p:attrNameLst>
                                          <p:attrName>style.visibility</p:attrName>
                                        </p:attrNameLst>
                                      </p:cBhvr>
                                      <p:to>
                                        <p:strVal val="visible"/>
                                      </p:to>
                                    </p:set>
                                    <p:animEffect transition="in" filter="fade">
                                      <p:cBhvr>
                                        <p:cTn id="39" dur="1000"/>
                                        <p:tgtEl>
                                          <p:spTgt spid="32771">
                                            <p:txEl>
                                              <p:pRg st="6" end="6"/>
                                            </p:txEl>
                                          </p:spTgt>
                                        </p:tgtEl>
                                      </p:cBhvr>
                                    </p:animEffect>
                                    <p:anim calcmode="lin" valueType="num">
                                      <p:cBhvr>
                                        <p:cTn id="40" dur="10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277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2771">
                                            <p:txEl>
                                              <p:pRg st="7" end="7"/>
                                            </p:txEl>
                                          </p:spTgt>
                                        </p:tgtEl>
                                        <p:attrNameLst>
                                          <p:attrName>style.visibility</p:attrName>
                                        </p:attrNameLst>
                                      </p:cBhvr>
                                      <p:to>
                                        <p:strVal val="visible"/>
                                      </p:to>
                                    </p:set>
                                    <p:animEffect transition="in" filter="fade">
                                      <p:cBhvr>
                                        <p:cTn id="46" dur="1000"/>
                                        <p:tgtEl>
                                          <p:spTgt spid="32771">
                                            <p:txEl>
                                              <p:pRg st="7" end="7"/>
                                            </p:txEl>
                                          </p:spTgt>
                                        </p:tgtEl>
                                      </p:cBhvr>
                                    </p:animEffect>
                                    <p:anim calcmode="lin" valueType="num">
                                      <p:cBhvr>
                                        <p:cTn id="47" dur="10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2771">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2771">
                                            <p:txEl>
                                              <p:pRg st="8" end="8"/>
                                            </p:txEl>
                                          </p:spTgt>
                                        </p:tgtEl>
                                        <p:attrNameLst>
                                          <p:attrName>style.visibility</p:attrName>
                                        </p:attrNameLst>
                                      </p:cBhvr>
                                      <p:to>
                                        <p:strVal val="visible"/>
                                      </p:to>
                                    </p:set>
                                    <p:animEffect transition="in" filter="fade">
                                      <p:cBhvr>
                                        <p:cTn id="51" dur="1000"/>
                                        <p:tgtEl>
                                          <p:spTgt spid="32771">
                                            <p:txEl>
                                              <p:pRg st="8" end="8"/>
                                            </p:txEl>
                                          </p:spTgt>
                                        </p:tgtEl>
                                      </p:cBhvr>
                                    </p:animEffect>
                                    <p:anim calcmode="lin" valueType="num">
                                      <p:cBhvr>
                                        <p:cTn id="52" dur="10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2771">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2771">
                                            <p:txEl>
                                              <p:pRg st="9" end="9"/>
                                            </p:txEl>
                                          </p:spTgt>
                                        </p:tgtEl>
                                        <p:attrNameLst>
                                          <p:attrName>style.visibility</p:attrName>
                                        </p:attrNameLst>
                                      </p:cBhvr>
                                      <p:to>
                                        <p:strVal val="visible"/>
                                      </p:to>
                                    </p:set>
                                    <p:animEffect transition="in" filter="fade">
                                      <p:cBhvr>
                                        <p:cTn id="56" dur="1000"/>
                                        <p:tgtEl>
                                          <p:spTgt spid="32771">
                                            <p:txEl>
                                              <p:pRg st="9" end="9"/>
                                            </p:txEl>
                                          </p:spTgt>
                                        </p:tgtEl>
                                      </p:cBhvr>
                                    </p:animEffect>
                                    <p:anim calcmode="lin" valueType="num">
                                      <p:cBhvr>
                                        <p:cTn id="57" dur="10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277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230188" y="1676400"/>
            <a:ext cx="8683625" cy="4648200"/>
          </a:xfrm>
          <a:prstGeom prst="rect">
            <a:avLst/>
          </a:prstGeom>
          <a:solidFill>
            <a:srgbClr val="FFFFFF"/>
          </a:solidFill>
          <a:ln w="28575">
            <a:solidFill>
              <a:srgbClr val="003366"/>
            </a:solidFill>
            <a:miter lim="800000"/>
            <a:headEnd/>
            <a:tailEnd/>
          </a:ln>
        </p:spPr>
        <p:txBody>
          <a:bodyPr lIns="90488" tIns="44450" rIns="90488" bIns="44450" anchor="ctr"/>
          <a:lstStyle/>
          <a:p>
            <a:pPr algn="ctr" eaLnBrk="1" hangingPunct="1"/>
            <a:endParaRPr lang="en-US" altLang="en-US" sz="4400">
              <a:solidFill>
                <a:srgbClr val="003366"/>
              </a:solidFill>
              <a:latin typeface="Times New Roman" pitchFamily="18" charset="0"/>
            </a:endParaRPr>
          </a:p>
        </p:txBody>
      </p:sp>
      <p:sp>
        <p:nvSpPr>
          <p:cNvPr id="37890"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1" hangingPunct="1"/>
            <a:endParaRPr lang="en-US" altLang="en-US"/>
          </a:p>
        </p:txBody>
      </p:sp>
      <p:sp>
        <p:nvSpPr>
          <p:cNvPr id="37891"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1" hangingPunct="1"/>
            <a:endParaRPr lang="en-US" altLang="en-US"/>
          </a:p>
        </p:txBody>
      </p:sp>
      <p:sp>
        <p:nvSpPr>
          <p:cNvPr id="48133" name="Rectangle 5">
            <a:extLst>
              <a:ext uri="{FF2B5EF4-FFF2-40B4-BE49-F238E27FC236}">
                <a16:creationId xmlns:a16="http://schemas.microsoft.com/office/drawing/2014/main" xmlns="" id="{3D1E1978-2CAB-184A-9EE6-94E5D779FEAA}"/>
              </a:ext>
            </a:extLst>
          </p:cNvPr>
          <p:cNvSpPr>
            <a:spLocks noGrp="1" noChangeArrowheads="1"/>
          </p:cNvSpPr>
          <p:nvPr>
            <p:ph type="title"/>
          </p:nvPr>
        </p:nvSpPr>
        <p:spPr>
          <a:xfrm>
            <a:off x="225425" y="304800"/>
            <a:ext cx="8683625" cy="1143000"/>
          </a:xfrm>
          <a:solidFill>
            <a:srgbClr val="FFFFFF"/>
          </a:solidFill>
          <a:ln w="28575">
            <a:solidFill>
              <a:srgbClr val="003366"/>
            </a:solidFill>
          </a:ln>
        </p:spPr>
        <p:txBody>
          <a:bodyPr lIns="90488" tIns="44450" rIns="90488" bIns="44450"/>
          <a:lstStyle/>
          <a:p>
            <a:pPr eaLnBrk="1" hangingPunct="1">
              <a:defRPr/>
            </a:pPr>
            <a:r>
              <a:rPr lang="en-US">
                <a:ea typeface="+mj-ea"/>
              </a:rPr>
              <a:t>Stock Repurchase versus Dividend</a:t>
            </a:r>
          </a:p>
        </p:txBody>
      </p:sp>
      <p:grpSp>
        <p:nvGrpSpPr>
          <p:cNvPr id="37893" name="Group 6"/>
          <p:cNvGrpSpPr>
            <a:grpSpLocks/>
          </p:cNvGrpSpPr>
          <p:nvPr/>
        </p:nvGrpSpPr>
        <p:grpSpPr bwMode="auto">
          <a:xfrm>
            <a:off x="1314450" y="2889250"/>
            <a:ext cx="6450013" cy="3298825"/>
            <a:chOff x="828" y="1820"/>
            <a:chExt cx="4063" cy="2078"/>
          </a:xfrm>
        </p:grpSpPr>
        <p:sp>
          <p:nvSpPr>
            <p:cNvPr id="37895" name="Line 7"/>
            <p:cNvSpPr>
              <a:spLocks noChangeShapeType="1"/>
            </p:cNvSpPr>
            <p:nvPr/>
          </p:nvSpPr>
          <p:spPr bwMode="auto">
            <a:xfrm>
              <a:off x="840" y="2432"/>
              <a:ext cx="4008" cy="1"/>
            </a:xfrm>
            <a:prstGeom prst="line">
              <a:avLst/>
            </a:prstGeom>
            <a:noFill/>
            <a:ln w="38100">
              <a:solidFill>
                <a:srgbClr val="644A1A"/>
              </a:solidFill>
              <a:round/>
              <a:headEnd/>
              <a:tailEnd/>
            </a:ln>
          </p:spPr>
          <p:txBody>
            <a:bodyPr/>
            <a:lstStyle/>
            <a:p>
              <a:endParaRPr lang="en-US"/>
            </a:p>
          </p:txBody>
        </p:sp>
        <p:sp>
          <p:nvSpPr>
            <p:cNvPr id="37896" name="Line 8"/>
            <p:cNvSpPr>
              <a:spLocks noChangeShapeType="1"/>
            </p:cNvSpPr>
            <p:nvPr/>
          </p:nvSpPr>
          <p:spPr bwMode="auto">
            <a:xfrm>
              <a:off x="840" y="3299"/>
              <a:ext cx="4008" cy="1"/>
            </a:xfrm>
            <a:prstGeom prst="line">
              <a:avLst/>
            </a:prstGeom>
            <a:noFill/>
            <a:ln w="38100">
              <a:solidFill>
                <a:srgbClr val="644A1A"/>
              </a:solidFill>
              <a:round/>
              <a:headEnd/>
              <a:tailEnd/>
            </a:ln>
          </p:spPr>
          <p:txBody>
            <a:bodyPr/>
            <a:lstStyle/>
            <a:p>
              <a:endParaRPr lang="en-US"/>
            </a:p>
          </p:txBody>
        </p:sp>
        <p:sp>
          <p:nvSpPr>
            <p:cNvPr id="37897" name="Line 9"/>
            <p:cNvSpPr>
              <a:spLocks noChangeShapeType="1"/>
            </p:cNvSpPr>
            <p:nvPr/>
          </p:nvSpPr>
          <p:spPr bwMode="auto">
            <a:xfrm>
              <a:off x="2848" y="2428"/>
              <a:ext cx="1" cy="875"/>
            </a:xfrm>
            <a:prstGeom prst="line">
              <a:avLst/>
            </a:prstGeom>
            <a:noFill/>
            <a:ln w="38100">
              <a:solidFill>
                <a:srgbClr val="644A1A"/>
              </a:solidFill>
              <a:round/>
              <a:headEnd/>
              <a:tailEnd/>
            </a:ln>
          </p:spPr>
          <p:txBody>
            <a:bodyPr/>
            <a:lstStyle/>
            <a:p>
              <a:endParaRPr lang="en-US"/>
            </a:p>
          </p:txBody>
        </p:sp>
        <p:sp>
          <p:nvSpPr>
            <p:cNvPr id="37898" name="Rectangle 10"/>
            <p:cNvSpPr>
              <a:spLocks noChangeArrowheads="1"/>
            </p:cNvSpPr>
            <p:nvPr/>
          </p:nvSpPr>
          <p:spPr bwMode="auto">
            <a:xfrm>
              <a:off x="3715" y="3668"/>
              <a:ext cx="192"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a:t>
              </a:r>
              <a:endParaRPr lang="en-US" altLang="en-US" sz="2400" b="1">
                <a:solidFill>
                  <a:srgbClr val="003366"/>
                </a:solidFill>
                <a:latin typeface="Times New Roman" pitchFamily="18" charset="0"/>
              </a:endParaRPr>
            </a:p>
          </p:txBody>
        </p:sp>
        <p:sp>
          <p:nvSpPr>
            <p:cNvPr id="37899" name="Rectangle 11"/>
            <p:cNvSpPr>
              <a:spLocks noChangeArrowheads="1"/>
            </p:cNvSpPr>
            <p:nvPr/>
          </p:nvSpPr>
          <p:spPr bwMode="auto">
            <a:xfrm>
              <a:off x="3565" y="3668"/>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7900" name="Rectangle 12"/>
            <p:cNvSpPr>
              <a:spLocks noChangeArrowheads="1"/>
            </p:cNvSpPr>
            <p:nvPr/>
          </p:nvSpPr>
          <p:spPr bwMode="auto">
            <a:xfrm>
              <a:off x="2998" y="3668"/>
              <a:ext cx="52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00,000</a:t>
              </a:r>
              <a:endParaRPr lang="en-US" altLang="en-US" sz="2400" b="1">
                <a:solidFill>
                  <a:srgbClr val="003366"/>
                </a:solidFill>
                <a:latin typeface="Times New Roman" pitchFamily="18" charset="0"/>
              </a:endParaRPr>
            </a:p>
          </p:txBody>
        </p:sp>
        <p:sp>
          <p:nvSpPr>
            <p:cNvPr id="37901" name="Rectangle 13"/>
            <p:cNvSpPr>
              <a:spLocks noChangeArrowheads="1"/>
            </p:cNvSpPr>
            <p:nvPr/>
          </p:nvSpPr>
          <p:spPr bwMode="auto">
            <a:xfrm>
              <a:off x="2131" y="3668"/>
              <a:ext cx="869"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$900,000/1</a:t>
              </a:r>
              <a:endParaRPr lang="en-US" altLang="en-US" sz="2400" b="1">
                <a:solidFill>
                  <a:srgbClr val="003366"/>
                </a:solidFill>
                <a:latin typeface="Times New Roman" pitchFamily="18" charset="0"/>
              </a:endParaRPr>
            </a:p>
          </p:txBody>
        </p:sp>
        <p:sp>
          <p:nvSpPr>
            <p:cNvPr id="37902" name="Rectangle 14"/>
            <p:cNvSpPr>
              <a:spLocks noChangeArrowheads="1"/>
            </p:cNvSpPr>
            <p:nvPr/>
          </p:nvSpPr>
          <p:spPr bwMode="auto">
            <a:xfrm>
              <a:off x="2092" y="3668"/>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03" name="Rectangle 15"/>
            <p:cNvSpPr>
              <a:spLocks noChangeArrowheads="1"/>
            </p:cNvSpPr>
            <p:nvPr/>
          </p:nvSpPr>
          <p:spPr bwMode="auto">
            <a:xfrm>
              <a:off x="1987" y="3668"/>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7904" name="Rectangle 16"/>
            <p:cNvSpPr>
              <a:spLocks noChangeArrowheads="1"/>
            </p:cNvSpPr>
            <p:nvPr/>
          </p:nvSpPr>
          <p:spPr bwMode="auto">
            <a:xfrm>
              <a:off x="1943" y="3668"/>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05" name="Rectangle 17"/>
            <p:cNvSpPr>
              <a:spLocks noChangeArrowheads="1"/>
            </p:cNvSpPr>
            <p:nvPr/>
          </p:nvSpPr>
          <p:spPr bwMode="auto">
            <a:xfrm>
              <a:off x="1548" y="3668"/>
              <a:ext cx="40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share</a:t>
              </a:r>
              <a:endParaRPr lang="en-US" altLang="en-US" sz="2400" b="1">
                <a:solidFill>
                  <a:srgbClr val="003366"/>
                </a:solidFill>
                <a:latin typeface="Times New Roman" pitchFamily="18" charset="0"/>
              </a:endParaRPr>
            </a:p>
          </p:txBody>
        </p:sp>
        <p:sp>
          <p:nvSpPr>
            <p:cNvPr id="37906" name="Rectangle 18"/>
            <p:cNvSpPr>
              <a:spLocks noChangeArrowheads="1"/>
            </p:cNvSpPr>
            <p:nvPr/>
          </p:nvSpPr>
          <p:spPr bwMode="auto">
            <a:xfrm>
              <a:off x="1267" y="3668"/>
              <a:ext cx="29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per </a:t>
              </a:r>
              <a:endParaRPr lang="en-US" altLang="en-US" sz="2400" b="1">
                <a:solidFill>
                  <a:srgbClr val="003366"/>
                </a:solidFill>
                <a:latin typeface="Times New Roman" pitchFamily="18" charset="0"/>
              </a:endParaRPr>
            </a:p>
          </p:txBody>
        </p:sp>
        <p:sp>
          <p:nvSpPr>
            <p:cNvPr id="37907" name="Rectangle 19"/>
            <p:cNvSpPr>
              <a:spLocks noChangeArrowheads="1"/>
            </p:cNvSpPr>
            <p:nvPr/>
          </p:nvSpPr>
          <p:spPr bwMode="auto">
            <a:xfrm>
              <a:off x="1222" y="3668"/>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08" name="Rectangle 20"/>
            <p:cNvSpPr>
              <a:spLocks noChangeArrowheads="1"/>
            </p:cNvSpPr>
            <p:nvPr/>
          </p:nvSpPr>
          <p:spPr bwMode="auto">
            <a:xfrm>
              <a:off x="837" y="3668"/>
              <a:ext cx="39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Price</a:t>
              </a:r>
              <a:endParaRPr lang="en-US" altLang="en-US" sz="2400" b="1">
                <a:solidFill>
                  <a:srgbClr val="003366"/>
                </a:solidFill>
                <a:latin typeface="Times New Roman" pitchFamily="18" charset="0"/>
              </a:endParaRPr>
            </a:p>
          </p:txBody>
        </p:sp>
        <p:sp>
          <p:nvSpPr>
            <p:cNvPr id="37909" name="Rectangle 21"/>
            <p:cNvSpPr>
              <a:spLocks noChangeArrowheads="1"/>
            </p:cNvSpPr>
            <p:nvPr/>
          </p:nvSpPr>
          <p:spPr bwMode="auto">
            <a:xfrm>
              <a:off x="2448" y="3377"/>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100,000</a:t>
              </a:r>
              <a:endParaRPr lang="en-US" altLang="en-US" sz="2400" b="1">
                <a:solidFill>
                  <a:srgbClr val="003366"/>
                </a:solidFill>
                <a:latin typeface="Times New Roman" pitchFamily="18" charset="0"/>
              </a:endParaRPr>
            </a:p>
          </p:txBody>
        </p:sp>
        <p:sp>
          <p:nvSpPr>
            <p:cNvPr id="37910" name="Rectangle 22"/>
            <p:cNvSpPr>
              <a:spLocks noChangeArrowheads="1"/>
            </p:cNvSpPr>
            <p:nvPr/>
          </p:nvSpPr>
          <p:spPr bwMode="auto">
            <a:xfrm>
              <a:off x="2313" y="3377"/>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7911" name="Rectangle 23"/>
            <p:cNvSpPr>
              <a:spLocks noChangeArrowheads="1"/>
            </p:cNvSpPr>
            <p:nvPr/>
          </p:nvSpPr>
          <p:spPr bwMode="auto">
            <a:xfrm>
              <a:off x="2170" y="3377"/>
              <a:ext cx="96"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g</a:t>
              </a:r>
              <a:endParaRPr lang="en-US" altLang="en-US" sz="2400" b="1">
                <a:solidFill>
                  <a:srgbClr val="003366"/>
                </a:solidFill>
                <a:latin typeface="Times New Roman" pitchFamily="18" charset="0"/>
              </a:endParaRPr>
            </a:p>
          </p:txBody>
        </p:sp>
        <p:sp>
          <p:nvSpPr>
            <p:cNvPr id="37912" name="Rectangle 24"/>
            <p:cNvSpPr>
              <a:spLocks noChangeArrowheads="1"/>
            </p:cNvSpPr>
            <p:nvPr/>
          </p:nvSpPr>
          <p:spPr bwMode="auto">
            <a:xfrm>
              <a:off x="1372" y="3377"/>
              <a:ext cx="89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outstanding</a:t>
              </a:r>
              <a:endParaRPr lang="en-US" altLang="en-US" sz="2400" b="1">
                <a:solidFill>
                  <a:srgbClr val="003366"/>
                </a:solidFill>
                <a:latin typeface="Times New Roman" pitchFamily="18" charset="0"/>
              </a:endParaRPr>
            </a:p>
          </p:txBody>
        </p:sp>
        <p:sp>
          <p:nvSpPr>
            <p:cNvPr id="37913" name="Rectangle 25"/>
            <p:cNvSpPr>
              <a:spLocks noChangeArrowheads="1"/>
            </p:cNvSpPr>
            <p:nvPr/>
          </p:nvSpPr>
          <p:spPr bwMode="auto">
            <a:xfrm>
              <a:off x="1330" y="3377"/>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14" name="Rectangle 26"/>
            <p:cNvSpPr>
              <a:spLocks noChangeArrowheads="1"/>
            </p:cNvSpPr>
            <p:nvPr/>
          </p:nvSpPr>
          <p:spPr bwMode="auto">
            <a:xfrm>
              <a:off x="828" y="3377"/>
              <a:ext cx="512"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Shares</a:t>
              </a:r>
              <a:endParaRPr lang="en-US" altLang="en-US" sz="2400" b="1">
                <a:solidFill>
                  <a:srgbClr val="003366"/>
                </a:solidFill>
                <a:latin typeface="Times New Roman" pitchFamily="18" charset="0"/>
              </a:endParaRPr>
            </a:p>
          </p:txBody>
        </p:sp>
        <p:sp>
          <p:nvSpPr>
            <p:cNvPr id="37915" name="Rectangle 27"/>
            <p:cNvSpPr>
              <a:spLocks noChangeArrowheads="1"/>
            </p:cNvSpPr>
            <p:nvPr/>
          </p:nvSpPr>
          <p:spPr bwMode="auto">
            <a:xfrm>
              <a:off x="4195" y="3036"/>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900,000</a:t>
              </a:r>
              <a:endParaRPr lang="en-US" altLang="en-US" sz="2400" b="1">
                <a:solidFill>
                  <a:srgbClr val="003366"/>
                </a:solidFill>
                <a:latin typeface="Times New Roman" pitchFamily="18" charset="0"/>
              </a:endParaRPr>
            </a:p>
          </p:txBody>
        </p:sp>
        <p:sp>
          <p:nvSpPr>
            <p:cNvPr id="37916" name="Rectangle 28"/>
            <p:cNvSpPr>
              <a:spLocks noChangeArrowheads="1"/>
            </p:cNvSpPr>
            <p:nvPr/>
          </p:nvSpPr>
          <p:spPr bwMode="auto">
            <a:xfrm>
              <a:off x="3648" y="3036"/>
              <a:ext cx="37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Firm</a:t>
              </a:r>
              <a:endParaRPr lang="en-US" altLang="en-US" sz="2400" b="1">
                <a:solidFill>
                  <a:srgbClr val="003366"/>
                </a:solidFill>
                <a:latin typeface="Times New Roman" pitchFamily="18" charset="0"/>
              </a:endParaRPr>
            </a:p>
          </p:txBody>
        </p:sp>
        <p:sp>
          <p:nvSpPr>
            <p:cNvPr id="37917" name="Rectangle 29"/>
            <p:cNvSpPr>
              <a:spLocks noChangeArrowheads="1"/>
            </p:cNvSpPr>
            <p:nvPr/>
          </p:nvSpPr>
          <p:spPr bwMode="auto">
            <a:xfrm>
              <a:off x="3603" y="3036"/>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18" name="Rectangle 30"/>
            <p:cNvSpPr>
              <a:spLocks noChangeArrowheads="1"/>
            </p:cNvSpPr>
            <p:nvPr/>
          </p:nvSpPr>
          <p:spPr bwMode="auto">
            <a:xfrm>
              <a:off x="3424" y="3036"/>
              <a:ext cx="160"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of</a:t>
              </a:r>
              <a:endParaRPr lang="en-US" altLang="en-US" sz="2400" b="1">
                <a:solidFill>
                  <a:srgbClr val="003366"/>
                </a:solidFill>
                <a:latin typeface="Times New Roman" pitchFamily="18" charset="0"/>
              </a:endParaRPr>
            </a:p>
          </p:txBody>
        </p:sp>
        <p:sp>
          <p:nvSpPr>
            <p:cNvPr id="37919" name="Rectangle 31"/>
            <p:cNvSpPr>
              <a:spLocks noChangeArrowheads="1"/>
            </p:cNvSpPr>
            <p:nvPr/>
          </p:nvSpPr>
          <p:spPr bwMode="auto">
            <a:xfrm>
              <a:off x="3382" y="3036"/>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20" name="Rectangle 32"/>
            <p:cNvSpPr>
              <a:spLocks noChangeArrowheads="1"/>
            </p:cNvSpPr>
            <p:nvPr/>
          </p:nvSpPr>
          <p:spPr bwMode="auto">
            <a:xfrm>
              <a:off x="2937" y="3036"/>
              <a:ext cx="45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Value</a:t>
              </a:r>
              <a:endParaRPr lang="en-US" altLang="en-US" sz="2400" b="1">
                <a:solidFill>
                  <a:srgbClr val="003366"/>
                </a:solidFill>
                <a:latin typeface="Times New Roman" pitchFamily="18" charset="0"/>
              </a:endParaRPr>
            </a:p>
          </p:txBody>
        </p:sp>
        <p:sp>
          <p:nvSpPr>
            <p:cNvPr id="37921" name="Rectangle 33"/>
            <p:cNvSpPr>
              <a:spLocks noChangeArrowheads="1"/>
            </p:cNvSpPr>
            <p:nvPr/>
          </p:nvSpPr>
          <p:spPr bwMode="auto">
            <a:xfrm>
              <a:off x="2095" y="3036"/>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900,000</a:t>
              </a:r>
              <a:endParaRPr lang="en-US" altLang="en-US" sz="2400" b="1">
                <a:solidFill>
                  <a:srgbClr val="003366"/>
                </a:solidFill>
                <a:latin typeface="Times New Roman" pitchFamily="18" charset="0"/>
              </a:endParaRPr>
            </a:p>
          </p:txBody>
        </p:sp>
        <p:sp>
          <p:nvSpPr>
            <p:cNvPr id="37922" name="Rectangle 34"/>
            <p:cNvSpPr>
              <a:spLocks noChangeArrowheads="1"/>
            </p:cNvSpPr>
            <p:nvPr/>
          </p:nvSpPr>
          <p:spPr bwMode="auto">
            <a:xfrm>
              <a:off x="1548" y="3036"/>
              <a:ext cx="37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Firm</a:t>
              </a:r>
              <a:endParaRPr lang="en-US" altLang="en-US" sz="2400" b="1">
                <a:solidFill>
                  <a:srgbClr val="003366"/>
                </a:solidFill>
                <a:latin typeface="Times New Roman" pitchFamily="18" charset="0"/>
              </a:endParaRPr>
            </a:p>
          </p:txBody>
        </p:sp>
        <p:sp>
          <p:nvSpPr>
            <p:cNvPr id="37923" name="Rectangle 35"/>
            <p:cNvSpPr>
              <a:spLocks noChangeArrowheads="1"/>
            </p:cNvSpPr>
            <p:nvPr/>
          </p:nvSpPr>
          <p:spPr bwMode="auto">
            <a:xfrm>
              <a:off x="1503" y="3036"/>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24" name="Rectangle 36"/>
            <p:cNvSpPr>
              <a:spLocks noChangeArrowheads="1"/>
            </p:cNvSpPr>
            <p:nvPr/>
          </p:nvSpPr>
          <p:spPr bwMode="auto">
            <a:xfrm>
              <a:off x="1324" y="3036"/>
              <a:ext cx="160"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of</a:t>
              </a:r>
              <a:endParaRPr lang="en-US" altLang="en-US" sz="2400" b="1">
                <a:solidFill>
                  <a:srgbClr val="003366"/>
                </a:solidFill>
                <a:latin typeface="Times New Roman" pitchFamily="18" charset="0"/>
              </a:endParaRPr>
            </a:p>
          </p:txBody>
        </p:sp>
        <p:sp>
          <p:nvSpPr>
            <p:cNvPr id="37925" name="Rectangle 37"/>
            <p:cNvSpPr>
              <a:spLocks noChangeArrowheads="1"/>
            </p:cNvSpPr>
            <p:nvPr/>
          </p:nvSpPr>
          <p:spPr bwMode="auto">
            <a:xfrm>
              <a:off x="1282" y="3036"/>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26" name="Rectangle 38"/>
            <p:cNvSpPr>
              <a:spLocks noChangeArrowheads="1"/>
            </p:cNvSpPr>
            <p:nvPr/>
          </p:nvSpPr>
          <p:spPr bwMode="auto">
            <a:xfrm>
              <a:off x="837" y="3036"/>
              <a:ext cx="45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Value</a:t>
              </a:r>
              <a:endParaRPr lang="en-US" altLang="en-US" sz="2400" b="1">
                <a:solidFill>
                  <a:srgbClr val="003366"/>
                </a:solidFill>
                <a:latin typeface="Times New Roman" pitchFamily="18" charset="0"/>
              </a:endParaRPr>
            </a:p>
          </p:txBody>
        </p:sp>
        <p:sp>
          <p:nvSpPr>
            <p:cNvPr id="37927" name="Rectangle 39"/>
            <p:cNvSpPr>
              <a:spLocks noChangeArrowheads="1"/>
            </p:cNvSpPr>
            <p:nvPr/>
          </p:nvSpPr>
          <p:spPr bwMode="auto">
            <a:xfrm>
              <a:off x="4195" y="2744"/>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900,000</a:t>
              </a:r>
              <a:endParaRPr lang="en-US" altLang="en-US" sz="2400" b="1">
                <a:solidFill>
                  <a:srgbClr val="003366"/>
                </a:solidFill>
                <a:latin typeface="Times New Roman" pitchFamily="18" charset="0"/>
              </a:endParaRPr>
            </a:p>
          </p:txBody>
        </p:sp>
        <p:sp>
          <p:nvSpPr>
            <p:cNvPr id="37928" name="Rectangle 40"/>
            <p:cNvSpPr>
              <a:spLocks noChangeArrowheads="1"/>
            </p:cNvSpPr>
            <p:nvPr/>
          </p:nvSpPr>
          <p:spPr bwMode="auto">
            <a:xfrm>
              <a:off x="2937" y="2744"/>
              <a:ext cx="511"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Equity</a:t>
              </a:r>
              <a:endParaRPr lang="en-US" altLang="en-US" sz="2400" b="1">
                <a:solidFill>
                  <a:srgbClr val="003366"/>
                </a:solidFill>
                <a:latin typeface="Times New Roman" pitchFamily="18" charset="0"/>
              </a:endParaRPr>
            </a:p>
          </p:txBody>
        </p:sp>
        <p:sp>
          <p:nvSpPr>
            <p:cNvPr id="37929" name="Rectangle 41"/>
            <p:cNvSpPr>
              <a:spLocks noChangeArrowheads="1"/>
            </p:cNvSpPr>
            <p:nvPr/>
          </p:nvSpPr>
          <p:spPr bwMode="auto">
            <a:xfrm>
              <a:off x="2095" y="2744"/>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850,000</a:t>
              </a:r>
              <a:endParaRPr lang="en-US" altLang="en-US" sz="2400" b="1">
                <a:solidFill>
                  <a:srgbClr val="003366"/>
                </a:solidFill>
                <a:latin typeface="Times New Roman" pitchFamily="18" charset="0"/>
              </a:endParaRPr>
            </a:p>
          </p:txBody>
        </p:sp>
        <p:sp>
          <p:nvSpPr>
            <p:cNvPr id="37930" name="Rectangle 42"/>
            <p:cNvSpPr>
              <a:spLocks noChangeArrowheads="1"/>
            </p:cNvSpPr>
            <p:nvPr/>
          </p:nvSpPr>
          <p:spPr bwMode="auto">
            <a:xfrm>
              <a:off x="1309" y="2744"/>
              <a:ext cx="4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assets</a:t>
              </a:r>
              <a:endParaRPr lang="en-US" altLang="en-US" sz="2400" b="1">
                <a:solidFill>
                  <a:srgbClr val="003366"/>
                </a:solidFill>
                <a:latin typeface="Times New Roman" pitchFamily="18" charset="0"/>
              </a:endParaRPr>
            </a:p>
          </p:txBody>
        </p:sp>
        <p:sp>
          <p:nvSpPr>
            <p:cNvPr id="37931" name="Rectangle 43"/>
            <p:cNvSpPr>
              <a:spLocks noChangeArrowheads="1"/>
            </p:cNvSpPr>
            <p:nvPr/>
          </p:nvSpPr>
          <p:spPr bwMode="auto">
            <a:xfrm>
              <a:off x="834" y="2744"/>
              <a:ext cx="48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Other </a:t>
              </a:r>
              <a:endParaRPr lang="en-US" altLang="en-US" sz="2400" b="1">
                <a:solidFill>
                  <a:srgbClr val="003366"/>
                </a:solidFill>
                <a:latin typeface="Times New Roman" pitchFamily="18" charset="0"/>
              </a:endParaRPr>
            </a:p>
          </p:txBody>
        </p:sp>
        <p:sp>
          <p:nvSpPr>
            <p:cNvPr id="37932" name="Rectangle 44"/>
            <p:cNvSpPr>
              <a:spLocks noChangeArrowheads="1"/>
            </p:cNvSpPr>
            <p:nvPr/>
          </p:nvSpPr>
          <p:spPr bwMode="auto">
            <a:xfrm>
              <a:off x="4721" y="2452"/>
              <a:ext cx="96"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0</a:t>
              </a:r>
              <a:endParaRPr lang="en-US" altLang="en-US" sz="2400" b="1">
                <a:solidFill>
                  <a:srgbClr val="003366"/>
                </a:solidFill>
                <a:latin typeface="Times New Roman" pitchFamily="18" charset="0"/>
              </a:endParaRPr>
            </a:p>
          </p:txBody>
        </p:sp>
        <p:sp>
          <p:nvSpPr>
            <p:cNvPr id="37933" name="Rectangle 45"/>
            <p:cNvSpPr>
              <a:spLocks noChangeArrowheads="1"/>
            </p:cNvSpPr>
            <p:nvPr/>
          </p:nvSpPr>
          <p:spPr bwMode="auto">
            <a:xfrm>
              <a:off x="2937" y="2452"/>
              <a:ext cx="37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Debt</a:t>
              </a:r>
              <a:endParaRPr lang="en-US" altLang="en-US" sz="2400" b="1">
                <a:solidFill>
                  <a:srgbClr val="003366"/>
                </a:solidFill>
                <a:latin typeface="Times New Roman" pitchFamily="18" charset="0"/>
              </a:endParaRPr>
            </a:p>
          </p:txBody>
        </p:sp>
        <p:sp>
          <p:nvSpPr>
            <p:cNvPr id="37934" name="Rectangle 46"/>
            <p:cNvSpPr>
              <a:spLocks noChangeArrowheads="1"/>
            </p:cNvSpPr>
            <p:nvPr/>
          </p:nvSpPr>
          <p:spPr bwMode="auto">
            <a:xfrm>
              <a:off x="2095" y="2452"/>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$50,000</a:t>
              </a:r>
              <a:endParaRPr lang="en-US" altLang="en-US" sz="2400" b="1">
                <a:solidFill>
                  <a:srgbClr val="003366"/>
                </a:solidFill>
                <a:latin typeface="Times New Roman" pitchFamily="18" charset="0"/>
              </a:endParaRPr>
            </a:p>
          </p:txBody>
        </p:sp>
        <p:sp>
          <p:nvSpPr>
            <p:cNvPr id="37935" name="Rectangle 47"/>
            <p:cNvSpPr>
              <a:spLocks noChangeArrowheads="1"/>
            </p:cNvSpPr>
            <p:nvPr/>
          </p:nvSpPr>
          <p:spPr bwMode="auto">
            <a:xfrm>
              <a:off x="834" y="2452"/>
              <a:ext cx="38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Cash</a:t>
              </a:r>
              <a:endParaRPr lang="en-US" altLang="en-US" sz="2400" b="1">
                <a:solidFill>
                  <a:srgbClr val="003366"/>
                </a:solidFill>
                <a:latin typeface="Times New Roman" pitchFamily="18" charset="0"/>
              </a:endParaRPr>
            </a:p>
          </p:txBody>
        </p:sp>
        <p:sp>
          <p:nvSpPr>
            <p:cNvPr id="37936" name="Rectangle 48"/>
            <p:cNvSpPr>
              <a:spLocks noChangeArrowheads="1"/>
            </p:cNvSpPr>
            <p:nvPr/>
          </p:nvSpPr>
          <p:spPr bwMode="auto">
            <a:xfrm>
              <a:off x="2782" y="2112"/>
              <a:ext cx="671"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dividend</a:t>
              </a:r>
              <a:endParaRPr lang="en-US" altLang="en-US" sz="2400" b="1">
                <a:solidFill>
                  <a:srgbClr val="003366"/>
                </a:solidFill>
                <a:latin typeface="Times New Roman" pitchFamily="18" charset="0"/>
              </a:endParaRPr>
            </a:p>
          </p:txBody>
        </p:sp>
        <p:sp>
          <p:nvSpPr>
            <p:cNvPr id="37937" name="Rectangle 49"/>
            <p:cNvSpPr>
              <a:spLocks noChangeArrowheads="1"/>
            </p:cNvSpPr>
            <p:nvPr/>
          </p:nvSpPr>
          <p:spPr bwMode="auto">
            <a:xfrm>
              <a:off x="2403" y="2112"/>
              <a:ext cx="389"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cash </a:t>
              </a:r>
              <a:endParaRPr lang="en-US" altLang="en-US" sz="2400" b="1">
                <a:solidFill>
                  <a:srgbClr val="003366"/>
                </a:solidFill>
                <a:latin typeface="Times New Roman" pitchFamily="18" charset="0"/>
              </a:endParaRPr>
            </a:p>
          </p:txBody>
        </p:sp>
        <p:sp>
          <p:nvSpPr>
            <p:cNvPr id="37938" name="Rectangle 50"/>
            <p:cNvSpPr>
              <a:spLocks noChangeArrowheads="1"/>
            </p:cNvSpPr>
            <p:nvPr/>
          </p:nvSpPr>
          <p:spPr bwMode="auto">
            <a:xfrm>
              <a:off x="2361" y="2112"/>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39" name="Rectangle 51"/>
            <p:cNvSpPr>
              <a:spLocks noChangeArrowheads="1"/>
            </p:cNvSpPr>
            <p:nvPr/>
          </p:nvSpPr>
          <p:spPr bwMode="auto">
            <a:xfrm>
              <a:off x="1967" y="2112"/>
              <a:ext cx="40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share</a:t>
              </a:r>
              <a:endParaRPr lang="en-US" altLang="en-US" sz="2400" b="1">
                <a:solidFill>
                  <a:srgbClr val="003366"/>
                </a:solidFill>
                <a:latin typeface="Times New Roman" pitchFamily="18" charset="0"/>
              </a:endParaRPr>
            </a:p>
          </p:txBody>
        </p:sp>
        <p:sp>
          <p:nvSpPr>
            <p:cNvPr id="37940" name="Rectangle 52"/>
            <p:cNvSpPr>
              <a:spLocks noChangeArrowheads="1"/>
            </p:cNvSpPr>
            <p:nvPr/>
          </p:nvSpPr>
          <p:spPr bwMode="auto">
            <a:xfrm>
              <a:off x="1686" y="2112"/>
              <a:ext cx="29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per </a:t>
              </a:r>
              <a:endParaRPr lang="en-US" altLang="en-US" sz="2400" b="1">
                <a:solidFill>
                  <a:srgbClr val="003366"/>
                </a:solidFill>
                <a:latin typeface="Times New Roman" pitchFamily="18" charset="0"/>
              </a:endParaRPr>
            </a:p>
          </p:txBody>
        </p:sp>
        <p:sp>
          <p:nvSpPr>
            <p:cNvPr id="37941" name="Rectangle 53"/>
            <p:cNvSpPr>
              <a:spLocks noChangeArrowheads="1"/>
            </p:cNvSpPr>
            <p:nvPr/>
          </p:nvSpPr>
          <p:spPr bwMode="auto">
            <a:xfrm>
              <a:off x="1641" y="2112"/>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42" name="Rectangle 54"/>
            <p:cNvSpPr>
              <a:spLocks noChangeArrowheads="1"/>
            </p:cNvSpPr>
            <p:nvPr/>
          </p:nvSpPr>
          <p:spPr bwMode="auto">
            <a:xfrm>
              <a:off x="1473" y="2112"/>
              <a:ext cx="192"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a:t>
              </a:r>
              <a:endParaRPr lang="en-US" altLang="en-US" sz="2400" b="1">
                <a:solidFill>
                  <a:srgbClr val="003366"/>
                </a:solidFill>
                <a:latin typeface="Times New Roman" pitchFamily="18" charset="0"/>
              </a:endParaRPr>
            </a:p>
          </p:txBody>
        </p:sp>
        <p:sp>
          <p:nvSpPr>
            <p:cNvPr id="37943" name="Rectangle 55"/>
            <p:cNvSpPr>
              <a:spLocks noChangeArrowheads="1"/>
            </p:cNvSpPr>
            <p:nvPr/>
          </p:nvSpPr>
          <p:spPr bwMode="auto">
            <a:xfrm>
              <a:off x="1037" y="2112"/>
              <a:ext cx="45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After </a:t>
              </a:r>
              <a:endParaRPr lang="en-US" altLang="en-US" sz="2400" b="1">
                <a:solidFill>
                  <a:srgbClr val="003366"/>
                </a:solidFill>
                <a:latin typeface="Times New Roman" pitchFamily="18" charset="0"/>
              </a:endParaRPr>
            </a:p>
          </p:txBody>
        </p:sp>
        <p:sp>
          <p:nvSpPr>
            <p:cNvPr id="37944" name="Rectangle 56"/>
            <p:cNvSpPr>
              <a:spLocks noChangeArrowheads="1"/>
            </p:cNvSpPr>
            <p:nvPr/>
          </p:nvSpPr>
          <p:spPr bwMode="auto">
            <a:xfrm>
              <a:off x="992" y="2112"/>
              <a:ext cx="4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45" name="Rectangle 57"/>
            <p:cNvSpPr>
              <a:spLocks noChangeArrowheads="1"/>
            </p:cNvSpPr>
            <p:nvPr/>
          </p:nvSpPr>
          <p:spPr bwMode="auto">
            <a:xfrm>
              <a:off x="837" y="2112"/>
              <a:ext cx="176"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B.</a:t>
              </a:r>
              <a:endParaRPr lang="en-US" altLang="en-US" sz="2400" b="1">
                <a:solidFill>
                  <a:srgbClr val="003366"/>
                </a:solidFill>
                <a:latin typeface="Times New Roman" pitchFamily="18" charset="0"/>
              </a:endParaRPr>
            </a:p>
          </p:txBody>
        </p:sp>
        <p:sp>
          <p:nvSpPr>
            <p:cNvPr id="37946" name="Rectangle 58"/>
            <p:cNvSpPr>
              <a:spLocks noChangeArrowheads="1"/>
            </p:cNvSpPr>
            <p:nvPr/>
          </p:nvSpPr>
          <p:spPr bwMode="auto">
            <a:xfrm>
              <a:off x="4369" y="1820"/>
              <a:ext cx="522"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Equity</a:t>
              </a:r>
              <a:endParaRPr lang="en-US" altLang="en-US" sz="2400" b="1">
                <a:solidFill>
                  <a:srgbClr val="003366"/>
                </a:solidFill>
                <a:latin typeface="Times New Roman" pitchFamily="18" charset="0"/>
              </a:endParaRPr>
            </a:p>
          </p:txBody>
        </p:sp>
        <p:sp>
          <p:nvSpPr>
            <p:cNvPr id="37947" name="Rectangle 59"/>
            <p:cNvSpPr>
              <a:spLocks noChangeArrowheads="1"/>
            </p:cNvSpPr>
            <p:nvPr/>
          </p:nvSpPr>
          <p:spPr bwMode="auto">
            <a:xfrm>
              <a:off x="4315" y="1820"/>
              <a:ext cx="48"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48" name="Rectangle 60"/>
            <p:cNvSpPr>
              <a:spLocks noChangeArrowheads="1"/>
            </p:cNvSpPr>
            <p:nvPr/>
          </p:nvSpPr>
          <p:spPr bwMode="auto">
            <a:xfrm>
              <a:off x="4181" y="1820"/>
              <a:ext cx="149"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&amp;</a:t>
              </a:r>
              <a:endParaRPr lang="en-US" altLang="en-US" sz="2400" b="1">
                <a:solidFill>
                  <a:srgbClr val="003366"/>
                </a:solidFill>
                <a:latin typeface="Times New Roman" pitchFamily="18" charset="0"/>
              </a:endParaRPr>
            </a:p>
          </p:txBody>
        </p:sp>
        <p:sp>
          <p:nvSpPr>
            <p:cNvPr id="37949" name="Rectangle 61"/>
            <p:cNvSpPr>
              <a:spLocks noChangeArrowheads="1"/>
            </p:cNvSpPr>
            <p:nvPr/>
          </p:nvSpPr>
          <p:spPr bwMode="auto">
            <a:xfrm>
              <a:off x="4139" y="1820"/>
              <a:ext cx="48"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50" name="Rectangle 62"/>
            <p:cNvSpPr>
              <a:spLocks noChangeArrowheads="1"/>
            </p:cNvSpPr>
            <p:nvPr/>
          </p:nvSpPr>
          <p:spPr bwMode="auto">
            <a:xfrm>
              <a:off x="4067" y="1820"/>
              <a:ext cx="75"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s</a:t>
              </a:r>
              <a:endParaRPr lang="en-US" altLang="en-US" sz="2400" b="1">
                <a:solidFill>
                  <a:srgbClr val="003366"/>
                </a:solidFill>
                <a:latin typeface="Times New Roman" pitchFamily="18" charset="0"/>
              </a:endParaRPr>
            </a:p>
          </p:txBody>
        </p:sp>
        <p:sp>
          <p:nvSpPr>
            <p:cNvPr id="37951" name="Rectangle 63"/>
            <p:cNvSpPr>
              <a:spLocks noChangeArrowheads="1"/>
            </p:cNvSpPr>
            <p:nvPr/>
          </p:nvSpPr>
          <p:spPr bwMode="auto">
            <a:xfrm>
              <a:off x="3353" y="1820"/>
              <a:ext cx="787"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Liabilities</a:t>
              </a:r>
              <a:endParaRPr lang="en-US" altLang="en-US" sz="2400" b="1">
                <a:solidFill>
                  <a:srgbClr val="003366"/>
                </a:solidFill>
                <a:latin typeface="Times New Roman" pitchFamily="18" charset="0"/>
              </a:endParaRPr>
            </a:p>
          </p:txBody>
        </p:sp>
        <p:sp>
          <p:nvSpPr>
            <p:cNvPr id="37952" name="Rectangle 64"/>
            <p:cNvSpPr>
              <a:spLocks noChangeArrowheads="1"/>
            </p:cNvSpPr>
            <p:nvPr/>
          </p:nvSpPr>
          <p:spPr bwMode="auto">
            <a:xfrm>
              <a:off x="3252" y="1820"/>
              <a:ext cx="96"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53" name="Rectangle 65"/>
            <p:cNvSpPr>
              <a:spLocks noChangeArrowheads="1"/>
            </p:cNvSpPr>
            <p:nvPr/>
          </p:nvSpPr>
          <p:spPr bwMode="auto">
            <a:xfrm>
              <a:off x="2773" y="1820"/>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54" name="Rectangle 66"/>
            <p:cNvSpPr>
              <a:spLocks noChangeArrowheads="1"/>
            </p:cNvSpPr>
            <p:nvPr/>
          </p:nvSpPr>
          <p:spPr bwMode="auto">
            <a:xfrm>
              <a:off x="2295" y="1820"/>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55" name="Rectangle 67"/>
            <p:cNvSpPr>
              <a:spLocks noChangeArrowheads="1"/>
            </p:cNvSpPr>
            <p:nvPr/>
          </p:nvSpPr>
          <p:spPr bwMode="auto">
            <a:xfrm>
              <a:off x="1817" y="1820"/>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56" name="Rectangle 68"/>
            <p:cNvSpPr>
              <a:spLocks noChangeArrowheads="1"/>
            </p:cNvSpPr>
            <p:nvPr/>
          </p:nvSpPr>
          <p:spPr bwMode="auto">
            <a:xfrm>
              <a:off x="1339" y="1820"/>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7957" name="Rectangle 69"/>
            <p:cNvSpPr>
              <a:spLocks noChangeArrowheads="1"/>
            </p:cNvSpPr>
            <p:nvPr/>
          </p:nvSpPr>
          <p:spPr bwMode="auto">
            <a:xfrm>
              <a:off x="852" y="1820"/>
              <a:ext cx="491"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Assets</a:t>
              </a:r>
              <a:endParaRPr lang="en-US" altLang="en-US" sz="2400" b="1">
                <a:solidFill>
                  <a:srgbClr val="003366"/>
                </a:solidFill>
                <a:latin typeface="Times New Roman" pitchFamily="18" charset="0"/>
              </a:endParaRPr>
            </a:p>
          </p:txBody>
        </p:sp>
      </p:grpSp>
      <p:sp>
        <p:nvSpPr>
          <p:cNvPr id="37894" name="Text Box 70"/>
          <p:cNvSpPr txBox="1">
            <a:spLocks noChangeArrowheads="1"/>
          </p:cNvSpPr>
          <p:nvPr/>
        </p:nvSpPr>
        <p:spPr bwMode="auto">
          <a:xfrm>
            <a:off x="977900" y="1727200"/>
            <a:ext cx="7772400" cy="822325"/>
          </a:xfrm>
          <a:prstGeom prst="rect">
            <a:avLst/>
          </a:prstGeom>
          <a:noFill/>
          <a:ln w="9525">
            <a:noFill/>
            <a:miter lim="800000"/>
            <a:headEnd/>
            <a:tailEnd/>
          </a:ln>
        </p:spPr>
        <p:txBody>
          <a:bodyPr>
            <a:spAutoFit/>
          </a:bodyPr>
          <a:lstStyle/>
          <a:p>
            <a:pPr eaLnBrk="1" hangingPunct="1">
              <a:spcBef>
                <a:spcPct val="50000"/>
              </a:spcBef>
            </a:pPr>
            <a:r>
              <a:rPr lang="en-US" altLang="en-US" sz="2400">
                <a:solidFill>
                  <a:srgbClr val="003366"/>
                </a:solidFill>
                <a:latin typeface="Times New Roman" pitchFamily="18" charset="0"/>
              </a:rPr>
              <a:t>If they distribute the $100,000 as cash dividend, the balance sheet will look like this: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230188" y="1676400"/>
            <a:ext cx="8683625" cy="4648200"/>
          </a:xfrm>
          <a:prstGeom prst="rect">
            <a:avLst/>
          </a:prstGeom>
          <a:solidFill>
            <a:srgbClr val="FFFFFF"/>
          </a:solidFill>
          <a:ln w="28575">
            <a:solidFill>
              <a:srgbClr val="003366"/>
            </a:solidFill>
            <a:miter lim="800000"/>
            <a:headEnd/>
            <a:tailEnd/>
          </a:ln>
        </p:spPr>
        <p:txBody>
          <a:bodyPr lIns="90488" tIns="44450" rIns="90488" bIns="44450" anchor="ctr"/>
          <a:lstStyle/>
          <a:p>
            <a:pPr algn="ctr" eaLnBrk="1" hangingPunct="1"/>
            <a:endParaRPr lang="en-US" altLang="en-US" sz="4400">
              <a:solidFill>
                <a:srgbClr val="003366"/>
              </a:solidFill>
              <a:latin typeface="Times New Roman" pitchFamily="18" charset="0"/>
            </a:endParaRPr>
          </a:p>
        </p:txBody>
      </p:sp>
      <p:sp>
        <p:nvSpPr>
          <p:cNvPr id="39938"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1" hangingPunct="1"/>
            <a:endParaRPr lang="en-US" altLang="en-US"/>
          </a:p>
        </p:txBody>
      </p:sp>
      <p:sp>
        <p:nvSpPr>
          <p:cNvPr id="39939"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1" hangingPunct="1"/>
            <a:endParaRPr lang="en-US" altLang="en-US"/>
          </a:p>
        </p:txBody>
      </p:sp>
      <p:sp>
        <p:nvSpPr>
          <p:cNvPr id="50181" name="Rectangle 5">
            <a:extLst>
              <a:ext uri="{FF2B5EF4-FFF2-40B4-BE49-F238E27FC236}">
                <a16:creationId xmlns:a16="http://schemas.microsoft.com/office/drawing/2014/main" xmlns="" id="{E099CA4A-D53A-594B-A32B-AC7C2A21FD9D}"/>
              </a:ext>
            </a:extLst>
          </p:cNvPr>
          <p:cNvSpPr>
            <a:spLocks noGrp="1" noChangeArrowheads="1"/>
          </p:cNvSpPr>
          <p:nvPr>
            <p:ph type="title"/>
          </p:nvPr>
        </p:nvSpPr>
        <p:spPr>
          <a:xfrm>
            <a:off x="230188" y="304800"/>
            <a:ext cx="8683625" cy="1143000"/>
          </a:xfrm>
          <a:solidFill>
            <a:srgbClr val="FFFFFF"/>
          </a:solidFill>
          <a:ln w="28575">
            <a:solidFill>
              <a:srgbClr val="003366"/>
            </a:solidFill>
          </a:ln>
        </p:spPr>
        <p:txBody>
          <a:bodyPr lIns="90488" tIns="44450" rIns="90488" bIns="44450"/>
          <a:lstStyle/>
          <a:p>
            <a:pPr eaLnBrk="1" hangingPunct="1">
              <a:defRPr/>
            </a:pPr>
            <a:r>
              <a:rPr lang="en-US">
                <a:ea typeface="+mj-ea"/>
              </a:rPr>
              <a:t>Stock Repurchase versus Dividend</a:t>
            </a:r>
          </a:p>
        </p:txBody>
      </p:sp>
      <p:grpSp>
        <p:nvGrpSpPr>
          <p:cNvPr id="39941" name="Group 6"/>
          <p:cNvGrpSpPr>
            <a:grpSpLocks/>
          </p:cNvGrpSpPr>
          <p:nvPr/>
        </p:nvGrpSpPr>
        <p:grpSpPr bwMode="auto">
          <a:xfrm>
            <a:off x="1444625" y="3027363"/>
            <a:ext cx="6224588" cy="3068637"/>
            <a:chOff x="910" y="1907"/>
            <a:chExt cx="3921" cy="1933"/>
          </a:xfrm>
        </p:grpSpPr>
        <p:sp>
          <p:nvSpPr>
            <p:cNvPr id="39943" name="Line 7"/>
            <p:cNvSpPr>
              <a:spLocks noChangeShapeType="1"/>
            </p:cNvSpPr>
            <p:nvPr/>
          </p:nvSpPr>
          <p:spPr bwMode="auto">
            <a:xfrm>
              <a:off x="921" y="2480"/>
              <a:ext cx="3762" cy="1"/>
            </a:xfrm>
            <a:prstGeom prst="line">
              <a:avLst/>
            </a:prstGeom>
            <a:noFill/>
            <a:ln w="38100">
              <a:solidFill>
                <a:srgbClr val="006600"/>
              </a:solidFill>
              <a:round/>
              <a:headEnd/>
              <a:tailEnd/>
            </a:ln>
          </p:spPr>
          <p:txBody>
            <a:bodyPr/>
            <a:lstStyle/>
            <a:p>
              <a:endParaRPr lang="en-US"/>
            </a:p>
          </p:txBody>
        </p:sp>
        <p:sp>
          <p:nvSpPr>
            <p:cNvPr id="39944" name="Line 8"/>
            <p:cNvSpPr>
              <a:spLocks noChangeShapeType="1"/>
            </p:cNvSpPr>
            <p:nvPr/>
          </p:nvSpPr>
          <p:spPr bwMode="auto">
            <a:xfrm>
              <a:off x="921" y="3279"/>
              <a:ext cx="3762" cy="1"/>
            </a:xfrm>
            <a:prstGeom prst="line">
              <a:avLst/>
            </a:prstGeom>
            <a:noFill/>
            <a:ln w="38100">
              <a:solidFill>
                <a:srgbClr val="006600"/>
              </a:solidFill>
              <a:round/>
              <a:headEnd/>
              <a:tailEnd/>
            </a:ln>
          </p:spPr>
          <p:txBody>
            <a:bodyPr/>
            <a:lstStyle/>
            <a:p>
              <a:endParaRPr lang="en-US"/>
            </a:p>
          </p:txBody>
        </p:sp>
        <p:sp>
          <p:nvSpPr>
            <p:cNvPr id="39945" name="Line 9"/>
            <p:cNvSpPr>
              <a:spLocks noChangeShapeType="1"/>
            </p:cNvSpPr>
            <p:nvPr/>
          </p:nvSpPr>
          <p:spPr bwMode="auto">
            <a:xfrm>
              <a:off x="2806" y="2476"/>
              <a:ext cx="1" cy="806"/>
            </a:xfrm>
            <a:prstGeom prst="line">
              <a:avLst/>
            </a:prstGeom>
            <a:noFill/>
            <a:ln w="38100">
              <a:solidFill>
                <a:srgbClr val="006600"/>
              </a:solidFill>
              <a:round/>
              <a:headEnd/>
              <a:tailEnd/>
            </a:ln>
          </p:spPr>
          <p:txBody>
            <a:bodyPr/>
            <a:lstStyle/>
            <a:p>
              <a:endParaRPr lang="en-US"/>
            </a:p>
          </p:txBody>
        </p:sp>
        <p:sp>
          <p:nvSpPr>
            <p:cNvPr id="39946" name="Rectangle 10"/>
            <p:cNvSpPr>
              <a:spLocks noChangeArrowheads="1"/>
            </p:cNvSpPr>
            <p:nvPr/>
          </p:nvSpPr>
          <p:spPr bwMode="auto">
            <a:xfrm>
              <a:off x="932" y="1907"/>
              <a:ext cx="683"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Assets    </a:t>
              </a:r>
              <a:endParaRPr lang="en-US" altLang="en-US" sz="2400" b="1">
                <a:solidFill>
                  <a:srgbClr val="003366"/>
                </a:solidFill>
                <a:latin typeface="Times New Roman" pitchFamily="18" charset="0"/>
              </a:endParaRPr>
            </a:p>
          </p:txBody>
        </p:sp>
        <p:sp>
          <p:nvSpPr>
            <p:cNvPr id="39947" name="Rectangle 11"/>
            <p:cNvSpPr>
              <a:spLocks noChangeArrowheads="1"/>
            </p:cNvSpPr>
            <p:nvPr/>
          </p:nvSpPr>
          <p:spPr bwMode="auto">
            <a:xfrm>
              <a:off x="1570" y="1907"/>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9948" name="Rectangle 12"/>
            <p:cNvSpPr>
              <a:spLocks noChangeArrowheads="1"/>
            </p:cNvSpPr>
            <p:nvPr/>
          </p:nvSpPr>
          <p:spPr bwMode="auto">
            <a:xfrm>
              <a:off x="2020" y="1907"/>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9949" name="Rectangle 13"/>
            <p:cNvSpPr>
              <a:spLocks noChangeArrowheads="1"/>
            </p:cNvSpPr>
            <p:nvPr/>
          </p:nvSpPr>
          <p:spPr bwMode="auto">
            <a:xfrm>
              <a:off x="2470" y="1907"/>
              <a:ext cx="48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a:t>
              </a:r>
              <a:endParaRPr lang="en-US" altLang="en-US" sz="2400" b="1">
                <a:solidFill>
                  <a:srgbClr val="003366"/>
                </a:solidFill>
                <a:latin typeface="Times New Roman" pitchFamily="18" charset="0"/>
              </a:endParaRPr>
            </a:p>
          </p:txBody>
        </p:sp>
        <p:sp>
          <p:nvSpPr>
            <p:cNvPr id="39950" name="Rectangle 14"/>
            <p:cNvSpPr>
              <a:spLocks noChangeArrowheads="1"/>
            </p:cNvSpPr>
            <p:nvPr/>
          </p:nvSpPr>
          <p:spPr bwMode="auto">
            <a:xfrm>
              <a:off x="2919" y="1907"/>
              <a:ext cx="554"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Li</a:t>
              </a:r>
              <a:endParaRPr lang="en-US" altLang="en-US" sz="2400" b="1">
                <a:solidFill>
                  <a:srgbClr val="003366"/>
                </a:solidFill>
                <a:latin typeface="Times New Roman" pitchFamily="18" charset="0"/>
              </a:endParaRPr>
            </a:p>
          </p:txBody>
        </p:sp>
        <p:sp>
          <p:nvSpPr>
            <p:cNvPr id="39951" name="Rectangle 15"/>
            <p:cNvSpPr>
              <a:spLocks noChangeArrowheads="1"/>
            </p:cNvSpPr>
            <p:nvPr/>
          </p:nvSpPr>
          <p:spPr bwMode="auto">
            <a:xfrm>
              <a:off x="3438" y="1907"/>
              <a:ext cx="665"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abilities </a:t>
              </a:r>
              <a:endParaRPr lang="en-US" altLang="en-US" sz="2400" b="1">
                <a:solidFill>
                  <a:srgbClr val="003366"/>
                </a:solidFill>
                <a:latin typeface="Times New Roman" pitchFamily="18" charset="0"/>
              </a:endParaRPr>
            </a:p>
          </p:txBody>
        </p:sp>
        <p:sp>
          <p:nvSpPr>
            <p:cNvPr id="39952" name="Rectangle 16"/>
            <p:cNvSpPr>
              <a:spLocks noChangeArrowheads="1"/>
            </p:cNvSpPr>
            <p:nvPr/>
          </p:nvSpPr>
          <p:spPr bwMode="auto">
            <a:xfrm>
              <a:off x="4062" y="1907"/>
              <a:ext cx="149"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&amp;</a:t>
              </a:r>
              <a:endParaRPr lang="en-US" altLang="en-US" sz="2400" b="1">
                <a:solidFill>
                  <a:srgbClr val="003366"/>
                </a:solidFill>
                <a:latin typeface="Times New Roman" pitchFamily="18" charset="0"/>
              </a:endParaRPr>
            </a:p>
          </p:txBody>
        </p:sp>
        <p:sp>
          <p:nvSpPr>
            <p:cNvPr id="39953" name="Rectangle 17"/>
            <p:cNvSpPr>
              <a:spLocks noChangeArrowheads="1"/>
            </p:cNvSpPr>
            <p:nvPr/>
          </p:nvSpPr>
          <p:spPr bwMode="auto">
            <a:xfrm>
              <a:off x="4261" y="1907"/>
              <a:ext cx="570" cy="230"/>
            </a:xfrm>
            <a:prstGeom prst="rect">
              <a:avLst/>
            </a:prstGeom>
            <a:noFill/>
            <a:ln w="9525">
              <a:noFill/>
              <a:miter lim="800000"/>
              <a:headEnd/>
              <a:tailEnd/>
            </a:ln>
          </p:spPr>
          <p:txBody>
            <a:bodyPr wrap="none" lIns="0" tIns="0" rIns="0" bIns="0">
              <a:spAutoFit/>
            </a:bodyPr>
            <a:lstStyle/>
            <a:p>
              <a:pPr eaLnBrk="1" hangingPunct="1"/>
              <a:r>
                <a:rPr lang="en-US" altLang="en-US" sz="2400" b="1" i="1">
                  <a:solidFill>
                    <a:srgbClr val="003366"/>
                  </a:solidFill>
                  <a:latin typeface="Times New Roman" pitchFamily="18" charset="0"/>
                </a:rPr>
                <a:t> Equity</a:t>
              </a:r>
              <a:endParaRPr lang="en-US" altLang="en-US" sz="2400" b="1">
                <a:solidFill>
                  <a:srgbClr val="003366"/>
                </a:solidFill>
                <a:latin typeface="Times New Roman" pitchFamily="18" charset="0"/>
              </a:endParaRPr>
            </a:p>
          </p:txBody>
        </p:sp>
        <p:sp>
          <p:nvSpPr>
            <p:cNvPr id="39954" name="Rectangle 18"/>
            <p:cNvSpPr>
              <a:spLocks noChangeArrowheads="1"/>
            </p:cNvSpPr>
            <p:nvPr/>
          </p:nvSpPr>
          <p:spPr bwMode="auto">
            <a:xfrm>
              <a:off x="917" y="2176"/>
              <a:ext cx="176"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C.</a:t>
              </a:r>
              <a:endParaRPr lang="en-US" altLang="en-US" sz="2400" b="1">
                <a:solidFill>
                  <a:srgbClr val="003366"/>
                </a:solidFill>
                <a:latin typeface="Times New Roman" pitchFamily="18" charset="0"/>
              </a:endParaRPr>
            </a:p>
          </p:txBody>
        </p:sp>
        <p:sp>
          <p:nvSpPr>
            <p:cNvPr id="39955" name="Rectangle 19"/>
            <p:cNvSpPr>
              <a:spLocks noChangeArrowheads="1"/>
            </p:cNvSpPr>
            <p:nvPr/>
          </p:nvSpPr>
          <p:spPr bwMode="auto">
            <a:xfrm>
              <a:off x="1139" y="2176"/>
              <a:ext cx="178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After stock repurchase</a:t>
              </a:r>
            </a:p>
          </p:txBody>
        </p:sp>
        <p:sp>
          <p:nvSpPr>
            <p:cNvPr id="39956" name="Rectangle 20"/>
            <p:cNvSpPr>
              <a:spLocks noChangeArrowheads="1"/>
            </p:cNvSpPr>
            <p:nvPr/>
          </p:nvSpPr>
          <p:spPr bwMode="auto">
            <a:xfrm>
              <a:off x="917" y="2490"/>
              <a:ext cx="38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Cash</a:t>
              </a:r>
              <a:endParaRPr lang="en-US" altLang="en-US" sz="2400" b="1">
                <a:solidFill>
                  <a:srgbClr val="003366"/>
                </a:solidFill>
                <a:latin typeface="Times New Roman" pitchFamily="18" charset="0"/>
              </a:endParaRPr>
            </a:p>
          </p:txBody>
        </p:sp>
        <p:sp>
          <p:nvSpPr>
            <p:cNvPr id="39957" name="Rectangle 21"/>
            <p:cNvSpPr>
              <a:spLocks noChangeArrowheads="1"/>
            </p:cNvSpPr>
            <p:nvPr/>
          </p:nvSpPr>
          <p:spPr bwMode="auto">
            <a:xfrm>
              <a:off x="2098" y="2490"/>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$50,000</a:t>
              </a:r>
              <a:endParaRPr lang="en-US" altLang="en-US" sz="2400" b="1">
                <a:solidFill>
                  <a:srgbClr val="003366"/>
                </a:solidFill>
                <a:latin typeface="Times New Roman" pitchFamily="18" charset="0"/>
              </a:endParaRPr>
            </a:p>
          </p:txBody>
        </p:sp>
        <p:sp>
          <p:nvSpPr>
            <p:cNvPr id="39958" name="Rectangle 22"/>
            <p:cNvSpPr>
              <a:spLocks noChangeArrowheads="1"/>
            </p:cNvSpPr>
            <p:nvPr/>
          </p:nvSpPr>
          <p:spPr bwMode="auto">
            <a:xfrm>
              <a:off x="2892" y="2490"/>
              <a:ext cx="37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Debt</a:t>
              </a:r>
              <a:endParaRPr lang="en-US" altLang="en-US" sz="2400" b="1">
                <a:solidFill>
                  <a:srgbClr val="003366"/>
                </a:solidFill>
                <a:latin typeface="Times New Roman" pitchFamily="18" charset="0"/>
              </a:endParaRPr>
            </a:p>
          </p:txBody>
        </p:sp>
        <p:sp>
          <p:nvSpPr>
            <p:cNvPr id="39959" name="Rectangle 23"/>
            <p:cNvSpPr>
              <a:spLocks noChangeArrowheads="1"/>
            </p:cNvSpPr>
            <p:nvPr/>
          </p:nvSpPr>
          <p:spPr bwMode="auto">
            <a:xfrm>
              <a:off x="4563" y="2490"/>
              <a:ext cx="96"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0</a:t>
              </a:r>
              <a:endParaRPr lang="en-US" altLang="en-US" sz="2400" b="1">
                <a:solidFill>
                  <a:srgbClr val="003366"/>
                </a:solidFill>
                <a:latin typeface="Times New Roman" pitchFamily="18" charset="0"/>
              </a:endParaRPr>
            </a:p>
          </p:txBody>
        </p:sp>
        <p:sp>
          <p:nvSpPr>
            <p:cNvPr id="39960" name="Rectangle 24"/>
            <p:cNvSpPr>
              <a:spLocks noChangeArrowheads="1"/>
            </p:cNvSpPr>
            <p:nvPr/>
          </p:nvSpPr>
          <p:spPr bwMode="auto">
            <a:xfrm>
              <a:off x="917" y="2758"/>
              <a:ext cx="93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Other assets</a:t>
              </a:r>
            </a:p>
          </p:txBody>
        </p:sp>
        <p:sp>
          <p:nvSpPr>
            <p:cNvPr id="39961" name="Rectangle 25"/>
            <p:cNvSpPr>
              <a:spLocks noChangeArrowheads="1"/>
            </p:cNvSpPr>
            <p:nvPr/>
          </p:nvSpPr>
          <p:spPr bwMode="auto">
            <a:xfrm>
              <a:off x="2098" y="2758"/>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850,000</a:t>
              </a:r>
              <a:endParaRPr lang="en-US" altLang="en-US" sz="2400" b="1">
                <a:solidFill>
                  <a:srgbClr val="003366"/>
                </a:solidFill>
                <a:latin typeface="Times New Roman" pitchFamily="18" charset="0"/>
              </a:endParaRPr>
            </a:p>
          </p:txBody>
        </p:sp>
        <p:sp>
          <p:nvSpPr>
            <p:cNvPr id="39962" name="Rectangle 26"/>
            <p:cNvSpPr>
              <a:spLocks noChangeArrowheads="1"/>
            </p:cNvSpPr>
            <p:nvPr/>
          </p:nvSpPr>
          <p:spPr bwMode="auto">
            <a:xfrm>
              <a:off x="2892" y="2758"/>
              <a:ext cx="511"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Equity</a:t>
              </a:r>
              <a:endParaRPr lang="en-US" altLang="en-US" sz="2400" b="1">
                <a:solidFill>
                  <a:srgbClr val="003366"/>
                </a:solidFill>
                <a:latin typeface="Times New Roman" pitchFamily="18" charset="0"/>
              </a:endParaRPr>
            </a:p>
          </p:txBody>
        </p:sp>
        <p:sp>
          <p:nvSpPr>
            <p:cNvPr id="39963" name="Rectangle 27"/>
            <p:cNvSpPr>
              <a:spLocks noChangeArrowheads="1"/>
            </p:cNvSpPr>
            <p:nvPr/>
          </p:nvSpPr>
          <p:spPr bwMode="auto">
            <a:xfrm>
              <a:off x="4069" y="2758"/>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900,000</a:t>
              </a:r>
              <a:endParaRPr lang="en-US" altLang="en-US" sz="2400" b="1">
                <a:solidFill>
                  <a:srgbClr val="003366"/>
                </a:solidFill>
                <a:latin typeface="Times New Roman" pitchFamily="18" charset="0"/>
              </a:endParaRPr>
            </a:p>
          </p:txBody>
        </p:sp>
        <p:sp>
          <p:nvSpPr>
            <p:cNvPr id="39964" name="Rectangle 28"/>
            <p:cNvSpPr>
              <a:spLocks noChangeArrowheads="1"/>
            </p:cNvSpPr>
            <p:nvPr/>
          </p:nvSpPr>
          <p:spPr bwMode="auto">
            <a:xfrm>
              <a:off x="921" y="3027"/>
              <a:ext cx="1087"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Value of Firm</a:t>
              </a:r>
            </a:p>
          </p:txBody>
        </p:sp>
        <p:sp>
          <p:nvSpPr>
            <p:cNvPr id="39965" name="Rectangle 29"/>
            <p:cNvSpPr>
              <a:spLocks noChangeArrowheads="1"/>
            </p:cNvSpPr>
            <p:nvPr/>
          </p:nvSpPr>
          <p:spPr bwMode="auto">
            <a:xfrm>
              <a:off x="2098" y="3027"/>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900,000</a:t>
              </a:r>
              <a:endParaRPr lang="en-US" altLang="en-US" sz="2400" b="1">
                <a:solidFill>
                  <a:srgbClr val="003366"/>
                </a:solidFill>
                <a:latin typeface="Times New Roman" pitchFamily="18" charset="0"/>
              </a:endParaRPr>
            </a:p>
          </p:txBody>
        </p:sp>
        <p:sp>
          <p:nvSpPr>
            <p:cNvPr id="39966" name="Rectangle 30"/>
            <p:cNvSpPr>
              <a:spLocks noChangeArrowheads="1"/>
            </p:cNvSpPr>
            <p:nvPr/>
          </p:nvSpPr>
          <p:spPr bwMode="auto">
            <a:xfrm>
              <a:off x="2892" y="3027"/>
              <a:ext cx="1087"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Value of Firm</a:t>
              </a:r>
            </a:p>
          </p:txBody>
        </p:sp>
        <p:sp>
          <p:nvSpPr>
            <p:cNvPr id="39967" name="Rectangle 31"/>
            <p:cNvSpPr>
              <a:spLocks noChangeArrowheads="1"/>
            </p:cNvSpPr>
            <p:nvPr/>
          </p:nvSpPr>
          <p:spPr bwMode="auto">
            <a:xfrm>
              <a:off x="4069" y="3027"/>
              <a:ext cx="624"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900,000</a:t>
              </a:r>
              <a:endParaRPr lang="en-US" altLang="en-US" sz="2400" b="1">
                <a:solidFill>
                  <a:srgbClr val="003366"/>
                </a:solidFill>
                <a:latin typeface="Times New Roman" pitchFamily="18" charset="0"/>
              </a:endParaRPr>
            </a:p>
          </p:txBody>
        </p:sp>
        <p:sp>
          <p:nvSpPr>
            <p:cNvPr id="39968" name="Rectangle 32"/>
            <p:cNvSpPr>
              <a:spLocks noChangeArrowheads="1"/>
            </p:cNvSpPr>
            <p:nvPr/>
          </p:nvSpPr>
          <p:spPr bwMode="auto">
            <a:xfrm>
              <a:off x="910" y="3341"/>
              <a:ext cx="145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Shares outstanding</a:t>
              </a:r>
              <a:endParaRPr lang="en-US" altLang="en-US" sz="2400" b="1">
                <a:solidFill>
                  <a:srgbClr val="003366"/>
                </a:solidFill>
                <a:latin typeface="Times New Roman" pitchFamily="18" charset="0"/>
              </a:endParaRPr>
            </a:p>
          </p:txBody>
        </p:sp>
        <p:sp>
          <p:nvSpPr>
            <p:cNvPr id="39969" name="Rectangle 33"/>
            <p:cNvSpPr>
              <a:spLocks noChangeArrowheads="1"/>
            </p:cNvSpPr>
            <p:nvPr/>
          </p:nvSpPr>
          <p:spPr bwMode="auto">
            <a:xfrm>
              <a:off x="2378" y="3341"/>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9970" name="Rectangle 34"/>
            <p:cNvSpPr>
              <a:spLocks noChangeArrowheads="1"/>
            </p:cNvSpPr>
            <p:nvPr/>
          </p:nvSpPr>
          <p:spPr bwMode="auto">
            <a:xfrm>
              <a:off x="2588" y="3341"/>
              <a:ext cx="52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a:t>
              </a:r>
              <a:endParaRPr lang="en-US" altLang="en-US" sz="2400" b="1">
                <a:solidFill>
                  <a:srgbClr val="003366"/>
                </a:solidFill>
                <a:latin typeface="Times New Roman" pitchFamily="18" charset="0"/>
              </a:endParaRPr>
            </a:p>
          </p:txBody>
        </p:sp>
        <p:sp>
          <p:nvSpPr>
            <p:cNvPr id="39971" name="Rectangle 35"/>
            <p:cNvSpPr>
              <a:spLocks noChangeArrowheads="1"/>
            </p:cNvSpPr>
            <p:nvPr/>
          </p:nvSpPr>
          <p:spPr bwMode="auto">
            <a:xfrm>
              <a:off x="921" y="3610"/>
              <a:ext cx="735"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Price per </a:t>
              </a:r>
              <a:endParaRPr lang="en-US" altLang="en-US" sz="2400" b="1">
                <a:solidFill>
                  <a:srgbClr val="003366"/>
                </a:solidFill>
                <a:latin typeface="Times New Roman" pitchFamily="18" charset="0"/>
              </a:endParaRPr>
            </a:p>
          </p:txBody>
        </p:sp>
        <p:sp>
          <p:nvSpPr>
            <p:cNvPr id="39972" name="Rectangle 36"/>
            <p:cNvSpPr>
              <a:spLocks noChangeArrowheads="1"/>
            </p:cNvSpPr>
            <p:nvPr/>
          </p:nvSpPr>
          <p:spPr bwMode="auto">
            <a:xfrm>
              <a:off x="1606" y="3610"/>
              <a:ext cx="45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share </a:t>
              </a:r>
              <a:endParaRPr lang="en-US" altLang="en-US" sz="2400" b="1">
                <a:solidFill>
                  <a:srgbClr val="003366"/>
                </a:solidFill>
                <a:latin typeface="Times New Roman" pitchFamily="18" charset="0"/>
              </a:endParaRPr>
            </a:p>
          </p:txBody>
        </p:sp>
        <p:sp>
          <p:nvSpPr>
            <p:cNvPr id="39973" name="Rectangle 37"/>
            <p:cNvSpPr>
              <a:spLocks noChangeArrowheads="1"/>
            </p:cNvSpPr>
            <p:nvPr/>
          </p:nvSpPr>
          <p:spPr bwMode="auto">
            <a:xfrm>
              <a:off x="2143" y="3610"/>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9974" name="Rectangle 38"/>
            <p:cNvSpPr>
              <a:spLocks noChangeArrowheads="1"/>
            </p:cNvSpPr>
            <p:nvPr/>
          </p:nvSpPr>
          <p:spPr bwMode="auto">
            <a:xfrm>
              <a:off x="2356" y="3610"/>
              <a:ext cx="76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 $900,000</a:t>
              </a:r>
              <a:endParaRPr lang="en-US" altLang="en-US" sz="2400" b="1">
                <a:solidFill>
                  <a:srgbClr val="003366"/>
                </a:solidFill>
                <a:latin typeface="Times New Roman" pitchFamily="18" charset="0"/>
              </a:endParaRPr>
            </a:p>
          </p:txBody>
        </p:sp>
        <p:sp>
          <p:nvSpPr>
            <p:cNvPr id="39975" name="Rectangle 39"/>
            <p:cNvSpPr>
              <a:spLocks noChangeArrowheads="1"/>
            </p:cNvSpPr>
            <p:nvPr/>
          </p:nvSpPr>
          <p:spPr bwMode="auto">
            <a:xfrm>
              <a:off x="3162" y="3610"/>
              <a:ext cx="53"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9976" name="Rectangle 40"/>
            <p:cNvSpPr>
              <a:spLocks noChangeArrowheads="1"/>
            </p:cNvSpPr>
            <p:nvPr/>
          </p:nvSpPr>
          <p:spPr bwMode="auto">
            <a:xfrm>
              <a:off x="3304" y="3610"/>
              <a:ext cx="52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90,000</a:t>
              </a:r>
              <a:endParaRPr lang="en-US" altLang="en-US" sz="2400" b="1">
                <a:solidFill>
                  <a:srgbClr val="003366"/>
                </a:solidFill>
                <a:latin typeface="Times New Roman" pitchFamily="18" charset="0"/>
              </a:endParaRPr>
            </a:p>
          </p:txBody>
        </p:sp>
        <p:sp>
          <p:nvSpPr>
            <p:cNvPr id="39977" name="Rectangle 41"/>
            <p:cNvSpPr>
              <a:spLocks noChangeArrowheads="1"/>
            </p:cNvSpPr>
            <p:nvPr/>
          </p:nvSpPr>
          <p:spPr bwMode="auto">
            <a:xfrm>
              <a:off x="3903" y="3610"/>
              <a:ext cx="10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a:t>
              </a:r>
              <a:endParaRPr lang="en-US" altLang="en-US" sz="2400" b="1">
                <a:solidFill>
                  <a:srgbClr val="003366"/>
                </a:solidFill>
                <a:latin typeface="Times New Roman" pitchFamily="18" charset="0"/>
              </a:endParaRPr>
            </a:p>
          </p:txBody>
        </p:sp>
        <p:sp>
          <p:nvSpPr>
            <p:cNvPr id="39978" name="Rectangle 42"/>
            <p:cNvSpPr>
              <a:spLocks noChangeArrowheads="1"/>
            </p:cNvSpPr>
            <p:nvPr/>
          </p:nvSpPr>
          <p:spPr bwMode="auto">
            <a:xfrm>
              <a:off x="4106" y="3610"/>
              <a:ext cx="288" cy="230"/>
            </a:xfrm>
            <a:prstGeom prst="rect">
              <a:avLst/>
            </a:prstGeom>
            <a:noFill/>
            <a:ln w="9525">
              <a:noFill/>
              <a:miter lim="800000"/>
              <a:headEnd/>
              <a:tailEnd/>
            </a:ln>
          </p:spPr>
          <p:txBody>
            <a:bodyPr wrap="none" lIns="0" tIns="0" rIns="0" bIns="0">
              <a:spAutoFit/>
            </a:bodyPr>
            <a:lstStyle/>
            <a:p>
              <a:pPr eaLnBrk="1" hangingPunct="1"/>
              <a:r>
                <a:rPr lang="en-US" altLang="en-US" sz="2400">
                  <a:solidFill>
                    <a:srgbClr val="003366"/>
                  </a:solidFill>
                  <a:latin typeface="Times New Roman" pitchFamily="18" charset="0"/>
                </a:rPr>
                <a:t>$10</a:t>
              </a:r>
              <a:endParaRPr lang="en-US" altLang="en-US" sz="2400" b="1">
                <a:solidFill>
                  <a:srgbClr val="003366"/>
                </a:solidFill>
                <a:latin typeface="Times New Roman" pitchFamily="18" charset="0"/>
              </a:endParaRPr>
            </a:p>
          </p:txBody>
        </p:sp>
      </p:grpSp>
      <p:sp>
        <p:nvSpPr>
          <p:cNvPr id="39942" name="Text Box 43"/>
          <p:cNvSpPr txBox="1">
            <a:spLocks noChangeArrowheads="1"/>
          </p:cNvSpPr>
          <p:nvPr/>
        </p:nvSpPr>
        <p:spPr bwMode="auto">
          <a:xfrm>
            <a:off x="838200" y="1752600"/>
            <a:ext cx="7772400" cy="822325"/>
          </a:xfrm>
          <a:prstGeom prst="rect">
            <a:avLst/>
          </a:prstGeom>
          <a:noFill/>
          <a:ln w="9525">
            <a:noFill/>
            <a:miter lim="800000"/>
            <a:headEnd/>
            <a:tailEnd/>
          </a:ln>
        </p:spPr>
        <p:txBody>
          <a:bodyPr>
            <a:spAutoFit/>
          </a:bodyPr>
          <a:lstStyle/>
          <a:p>
            <a:pPr eaLnBrk="1" hangingPunct="1">
              <a:spcBef>
                <a:spcPct val="50000"/>
              </a:spcBef>
            </a:pPr>
            <a:r>
              <a:rPr lang="en-US" altLang="en-US" sz="2400">
                <a:solidFill>
                  <a:srgbClr val="003366"/>
                </a:solidFill>
                <a:latin typeface="Times New Roman" pitchFamily="18" charset="0"/>
              </a:rPr>
              <a:t>If they distribute the $100,000 through a stock repurchase, the balance sheet will look like this: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D24F85BC-D72E-4E45-B904-382268AB489C}"/>
              </a:ext>
            </a:extLst>
          </p:cNvPr>
          <p:cNvSpPr>
            <a:spLocks noGrp="1" noChangeArrowheads="1"/>
          </p:cNvSpPr>
          <p:nvPr>
            <p:ph type="title"/>
          </p:nvPr>
        </p:nvSpPr>
        <p:spPr/>
        <p:txBody>
          <a:bodyPr/>
          <a:lstStyle/>
          <a:p>
            <a:pPr eaLnBrk="1" hangingPunct="1">
              <a:defRPr/>
            </a:pPr>
            <a:r>
              <a:rPr lang="en-US">
                <a:ea typeface="+mj-ea"/>
              </a:rPr>
              <a:t>Bird-in-the-Hand Theory</a:t>
            </a:r>
          </a:p>
        </p:txBody>
      </p:sp>
      <p:sp>
        <p:nvSpPr>
          <p:cNvPr id="23555" name="Rectangle 3">
            <a:extLst>
              <a:ext uri="{FF2B5EF4-FFF2-40B4-BE49-F238E27FC236}">
                <a16:creationId xmlns:a16="http://schemas.microsoft.com/office/drawing/2014/main" xmlns="" id="{2C2B31FE-DFC9-D344-A4B8-03950906FC0B}"/>
              </a:ext>
            </a:extLst>
          </p:cNvPr>
          <p:cNvSpPr>
            <a:spLocks noGrp="1" noChangeArrowheads="1"/>
          </p:cNvSpPr>
          <p:nvPr>
            <p:ph type="body" idx="1"/>
          </p:nvPr>
        </p:nvSpPr>
        <p:spPr/>
        <p:txBody>
          <a:bodyPr/>
          <a:lstStyle/>
          <a:p>
            <a:pPr eaLnBrk="1" hangingPunct="1">
              <a:defRPr/>
            </a:pPr>
            <a:r>
              <a:rPr lang="en-US" sz="3600">
                <a:ea typeface="+mn-ea"/>
              </a:rPr>
              <a:t>Investors think dividends are </a:t>
            </a:r>
            <a:r>
              <a:rPr lang="en-US" sz="3600">
                <a:solidFill>
                  <a:schemeClr val="hlink"/>
                </a:solidFill>
                <a:ea typeface="+mn-ea"/>
              </a:rPr>
              <a:t>less risky</a:t>
            </a:r>
            <a:r>
              <a:rPr lang="en-US" sz="3600">
                <a:ea typeface="+mn-ea"/>
              </a:rPr>
              <a:t> than potential future capital gains, hence they like dividends.</a:t>
            </a:r>
          </a:p>
          <a:p>
            <a:pPr eaLnBrk="1" hangingPunct="1">
              <a:defRPr/>
            </a:pPr>
            <a:r>
              <a:rPr lang="en-US" sz="3600">
                <a:ea typeface="+mn-ea"/>
              </a:rPr>
              <a:t>If so, investors would value high payout firms more highly, i.e., a high payout would result in a </a:t>
            </a:r>
            <a:r>
              <a:rPr lang="en-US" sz="3600">
                <a:solidFill>
                  <a:schemeClr val="hlink"/>
                </a:solidFill>
                <a:ea typeface="+mn-ea"/>
              </a:rPr>
              <a:t>high P</a:t>
            </a:r>
            <a:r>
              <a:rPr lang="en-US" sz="3600" baseline="-25000">
                <a:solidFill>
                  <a:schemeClr val="hlink"/>
                </a:solidFill>
                <a:ea typeface="+mn-ea"/>
              </a:rPr>
              <a:t>0</a:t>
            </a:r>
            <a:r>
              <a:rPr lang="en-US" sz="3600">
                <a:ea typeface="+mn-ea"/>
              </a:rPr>
              <a:t>.</a:t>
            </a:r>
          </a:p>
          <a:p>
            <a:pPr eaLnBrk="1" hangingPunct="1">
              <a:buFontTx/>
              <a:buNone/>
              <a:defRPr/>
            </a:pPr>
            <a:endParaRPr lang="en-US" sz="3600">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C70C772-72A7-ED43-886E-61F837CC14C4}"/>
              </a:ext>
            </a:extLst>
          </p:cNvPr>
          <p:cNvSpPr>
            <a:spLocks noGrp="1" noChangeArrowheads="1"/>
          </p:cNvSpPr>
          <p:nvPr>
            <p:ph type="title"/>
          </p:nvPr>
        </p:nvSpPr>
        <p:spPr/>
        <p:txBody>
          <a:bodyPr/>
          <a:lstStyle/>
          <a:p>
            <a:pPr eaLnBrk="1" hangingPunct="1">
              <a:defRPr/>
            </a:pPr>
            <a:r>
              <a:rPr lang="en-US">
                <a:ea typeface="+mj-ea"/>
              </a:rPr>
              <a:t>Tax Preference Theory</a:t>
            </a:r>
          </a:p>
        </p:txBody>
      </p:sp>
      <p:sp>
        <p:nvSpPr>
          <p:cNvPr id="24579" name="Rectangle 3">
            <a:extLst>
              <a:ext uri="{FF2B5EF4-FFF2-40B4-BE49-F238E27FC236}">
                <a16:creationId xmlns:a16="http://schemas.microsoft.com/office/drawing/2014/main" xmlns="" id="{BC81BD04-4385-424C-8F3E-20BCE673EA22}"/>
              </a:ext>
            </a:extLst>
          </p:cNvPr>
          <p:cNvSpPr>
            <a:spLocks noGrp="1" noChangeArrowheads="1"/>
          </p:cNvSpPr>
          <p:nvPr>
            <p:ph type="body" idx="1"/>
          </p:nvPr>
        </p:nvSpPr>
        <p:spPr/>
        <p:txBody>
          <a:bodyPr/>
          <a:lstStyle/>
          <a:p>
            <a:pPr eaLnBrk="1" hangingPunct="1">
              <a:defRPr/>
            </a:pPr>
            <a:r>
              <a:rPr lang="en-US">
                <a:ea typeface="+mn-ea"/>
              </a:rPr>
              <a:t>Retained earnings lead to capital gains, which are taxed at </a:t>
            </a:r>
            <a:r>
              <a:rPr lang="en-US">
                <a:solidFill>
                  <a:schemeClr val="hlink"/>
                </a:solidFill>
                <a:ea typeface="+mn-ea"/>
              </a:rPr>
              <a:t>lower rates</a:t>
            </a:r>
            <a:r>
              <a:rPr lang="en-US">
                <a:ea typeface="+mn-ea"/>
              </a:rPr>
              <a:t> than dividends. Capital gains taxes are also </a:t>
            </a:r>
            <a:r>
              <a:rPr lang="en-US">
                <a:solidFill>
                  <a:schemeClr val="hlink"/>
                </a:solidFill>
                <a:ea typeface="+mn-ea"/>
              </a:rPr>
              <a:t>deferred</a:t>
            </a:r>
            <a:r>
              <a:rPr lang="en-US">
                <a:ea typeface="+mn-ea"/>
              </a:rPr>
              <a:t>.</a:t>
            </a:r>
          </a:p>
          <a:p>
            <a:pPr eaLnBrk="1" hangingPunct="1">
              <a:defRPr/>
            </a:pPr>
            <a:r>
              <a:rPr lang="en-US">
                <a:ea typeface="+mn-ea"/>
              </a:rPr>
              <a:t>This could cause investors to prefer firms with low payouts, i.e., a high payout results in a </a:t>
            </a:r>
            <a:r>
              <a:rPr lang="en-US">
                <a:solidFill>
                  <a:schemeClr val="hlink"/>
                </a:solidFill>
                <a:ea typeface="+mn-ea"/>
              </a:rPr>
              <a:t>low P</a:t>
            </a:r>
            <a:r>
              <a:rPr lang="en-US" baseline="-25000">
                <a:solidFill>
                  <a:schemeClr val="hlink"/>
                </a:solidFill>
                <a:ea typeface="+mn-ea"/>
              </a:rPr>
              <a:t>0</a:t>
            </a:r>
            <a:r>
              <a:rPr lang="en-US">
                <a:ea typeface="+mn-ea"/>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ChangeArrowheads="1"/>
          </p:cNvSpPr>
          <p:nvPr/>
        </p:nvSpPr>
        <p:spPr bwMode="auto">
          <a:xfrm>
            <a:off x="635000" y="711200"/>
            <a:ext cx="7874000" cy="1193800"/>
          </a:xfrm>
          <a:prstGeom prst="rect">
            <a:avLst/>
          </a:prstGeom>
          <a:solidFill>
            <a:schemeClr val="accent1"/>
          </a:solidFill>
          <a:ln w="50800">
            <a:solidFill>
              <a:schemeClr val="accent2"/>
            </a:solidFill>
            <a:miter lim="800000"/>
            <a:headEnd/>
            <a:tailEnd/>
          </a:ln>
        </p:spPr>
        <p:txBody>
          <a:bodyPr wrap="none" anchor="ctr"/>
          <a:lstStyle/>
          <a:p>
            <a:pPr eaLnBrk="1" hangingPunct="1"/>
            <a:endParaRPr lang="en-US" altLang="en-US"/>
          </a:p>
        </p:txBody>
      </p:sp>
      <p:sp>
        <p:nvSpPr>
          <p:cNvPr id="44034" name="Rectangle 5"/>
          <p:cNvSpPr>
            <a:spLocks noChangeArrowheads="1"/>
          </p:cNvSpPr>
          <p:nvPr/>
        </p:nvSpPr>
        <p:spPr bwMode="auto">
          <a:xfrm>
            <a:off x="685800" y="796925"/>
            <a:ext cx="7772400" cy="1125538"/>
          </a:xfrm>
          <a:prstGeom prst="rect">
            <a:avLst/>
          </a:prstGeom>
          <a:noFill/>
          <a:ln w="9525">
            <a:noFill/>
            <a:miter lim="800000"/>
            <a:headEnd/>
            <a:tailEnd/>
          </a:ln>
        </p:spPr>
        <p:txBody>
          <a:bodyPr lIns="92075" tIns="46038" rIns="92075" bIns="46038" anchor="ctr"/>
          <a:lstStyle/>
          <a:p>
            <a:pPr algn="ctr" eaLnBrk="1" hangingPunct="1"/>
            <a:r>
              <a:rPr lang="en-US" altLang="en-US" sz="4400">
                <a:solidFill>
                  <a:schemeClr val="tx2"/>
                </a:solidFill>
              </a:rPr>
              <a:t>Implications of 3 Theories for Managers</a:t>
            </a:r>
          </a:p>
        </p:txBody>
      </p:sp>
      <p:sp>
        <p:nvSpPr>
          <p:cNvPr id="44035" name="Rectangle 6"/>
          <p:cNvSpPr>
            <a:spLocks noChangeArrowheads="1"/>
          </p:cNvSpPr>
          <p:nvPr/>
        </p:nvSpPr>
        <p:spPr bwMode="auto">
          <a:xfrm>
            <a:off x="1874838" y="2620963"/>
            <a:ext cx="1539875" cy="579437"/>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Theory</a:t>
            </a:r>
          </a:p>
        </p:txBody>
      </p:sp>
      <p:sp>
        <p:nvSpPr>
          <p:cNvPr id="44036" name="Rectangle 7"/>
          <p:cNvSpPr>
            <a:spLocks noChangeArrowheads="1"/>
          </p:cNvSpPr>
          <p:nvPr/>
        </p:nvSpPr>
        <p:spPr bwMode="auto">
          <a:xfrm>
            <a:off x="5192713" y="2620963"/>
            <a:ext cx="2328862" cy="579437"/>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Implication</a:t>
            </a:r>
          </a:p>
        </p:txBody>
      </p:sp>
      <p:sp>
        <p:nvSpPr>
          <p:cNvPr id="44037" name="Rectangle 8"/>
          <p:cNvSpPr>
            <a:spLocks noChangeArrowheads="1"/>
          </p:cNvSpPr>
          <p:nvPr/>
        </p:nvSpPr>
        <p:spPr bwMode="auto">
          <a:xfrm>
            <a:off x="1012825" y="3192463"/>
            <a:ext cx="2330450" cy="579437"/>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Irrelevance</a:t>
            </a:r>
          </a:p>
        </p:txBody>
      </p:sp>
      <p:sp>
        <p:nvSpPr>
          <p:cNvPr id="44038" name="Rectangle 9"/>
          <p:cNvSpPr>
            <a:spLocks noChangeArrowheads="1"/>
          </p:cNvSpPr>
          <p:nvPr/>
        </p:nvSpPr>
        <p:spPr bwMode="auto">
          <a:xfrm>
            <a:off x="4765675" y="3192463"/>
            <a:ext cx="3119438" cy="579437"/>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Any payout OK</a:t>
            </a:r>
          </a:p>
        </p:txBody>
      </p:sp>
      <p:sp>
        <p:nvSpPr>
          <p:cNvPr id="44039" name="Rectangle 10"/>
          <p:cNvSpPr>
            <a:spLocks noChangeArrowheads="1"/>
          </p:cNvSpPr>
          <p:nvPr/>
        </p:nvSpPr>
        <p:spPr bwMode="auto">
          <a:xfrm>
            <a:off x="1012825" y="3786188"/>
            <a:ext cx="3338513" cy="579437"/>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Bird-in-the-hand</a:t>
            </a:r>
          </a:p>
        </p:txBody>
      </p:sp>
      <p:sp>
        <p:nvSpPr>
          <p:cNvPr id="44040" name="Rectangle 11"/>
          <p:cNvSpPr>
            <a:spLocks noChangeArrowheads="1"/>
          </p:cNvSpPr>
          <p:nvPr/>
        </p:nvSpPr>
        <p:spPr bwMode="auto">
          <a:xfrm>
            <a:off x="4765675" y="3786188"/>
            <a:ext cx="3232150" cy="579437"/>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Set high payout</a:t>
            </a:r>
          </a:p>
        </p:txBody>
      </p:sp>
      <p:sp>
        <p:nvSpPr>
          <p:cNvPr id="44041" name="Rectangle 12"/>
          <p:cNvSpPr>
            <a:spLocks noChangeArrowheads="1"/>
          </p:cNvSpPr>
          <p:nvPr/>
        </p:nvSpPr>
        <p:spPr bwMode="auto">
          <a:xfrm>
            <a:off x="1012825" y="4403725"/>
            <a:ext cx="3074988" cy="579438"/>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Tax preference</a:t>
            </a:r>
          </a:p>
        </p:txBody>
      </p:sp>
      <p:sp>
        <p:nvSpPr>
          <p:cNvPr id="44042" name="Rectangle 13"/>
          <p:cNvSpPr>
            <a:spLocks noChangeArrowheads="1"/>
          </p:cNvSpPr>
          <p:nvPr/>
        </p:nvSpPr>
        <p:spPr bwMode="auto">
          <a:xfrm>
            <a:off x="4765675" y="4403725"/>
            <a:ext cx="3051175" cy="579438"/>
          </a:xfrm>
          <a:prstGeom prst="rect">
            <a:avLst/>
          </a:prstGeom>
          <a:noFill/>
          <a:ln w="9525">
            <a:noFill/>
            <a:miter lim="800000"/>
            <a:headEnd/>
            <a:tailEnd/>
          </a:ln>
        </p:spPr>
        <p:txBody>
          <a:bodyPr wrap="none" lIns="92075" tIns="46038" rIns="92075" bIns="46038">
            <a:spAutoFit/>
          </a:bodyPr>
          <a:lstStyle/>
          <a:p>
            <a:r>
              <a:rPr lang="en-US" altLang="en-US" sz="3200" b="1">
                <a:solidFill>
                  <a:srgbClr val="000000"/>
                </a:solidFill>
              </a:rPr>
              <a:t>Set low payout</a:t>
            </a:r>
          </a:p>
        </p:txBody>
      </p:sp>
      <p:sp>
        <p:nvSpPr>
          <p:cNvPr id="44043" name="Rectangle 14"/>
          <p:cNvSpPr>
            <a:spLocks noChangeArrowheads="1"/>
          </p:cNvSpPr>
          <p:nvPr/>
        </p:nvSpPr>
        <p:spPr bwMode="auto">
          <a:xfrm>
            <a:off x="1368425" y="5454650"/>
            <a:ext cx="6234113" cy="579438"/>
          </a:xfrm>
          <a:prstGeom prst="rect">
            <a:avLst/>
          </a:prstGeom>
          <a:solidFill>
            <a:schemeClr val="folHlink"/>
          </a:solidFill>
          <a:ln w="9525">
            <a:noFill/>
            <a:miter lim="800000"/>
            <a:headEnd/>
            <a:tailEnd/>
          </a:ln>
        </p:spPr>
        <p:txBody>
          <a:bodyPr lIns="92075" tIns="46038" rIns="92075" bIns="46038">
            <a:spAutoFit/>
          </a:bodyPr>
          <a:lstStyle/>
          <a:p>
            <a:r>
              <a:rPr lang="en-US" altLang="en-US" sz="3200" b="1"/>
              <a:t>But which, if any, is correct???</a:t>
            </a:r>
          </a:p>
        </p:txBody>
      </p:sp>
      <p:sp>
        <p:nvSpPr>
          <p:cNvPr id="44044" name="Line 15"/>
          <p:cNvSpPr>
            <a:spLocks noChangeShapeType="1"/>
          </p:cNvSpPr>
          <p:nvPr/>
        </p:nvSpPr>
        <p:spPr bwMode="auto">
          <a:xfrm>
            <a:off x="4765675" y="3173413"/>
            <a:ext cx="3182938" cy="0"/>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4045" name="Line 16"/>
          <p:cNvSpPr>
            <a:spLocks noChangeShapeType="1"/>
          </p:cNvSpPr>
          <p:nvPr/>
        </p:nvSpPr>
        <p:spPr bwMode="auto">
          <a:xfrm>
            <a:off x="1012825" y="3173413"/>
            <a:ext cx="3265488" cy="0"/>
          </a:xfrm>
          <a:prstGeom prst="line">
            <a:avLst/>
          </a:prstGeom>
          <a:noFill/>
          <a:ln w="38100">
            <a:solidFill>
              <a:schemeClr val="tx1"/>
            </a:solidFill>
            <a:round/>
            <a:headEnd type="none" w="sm" len="sm"/>
            <a:tailEnd type="none" w="sm" len="sm"/>
          </a:ln>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p:cNvSpPr>
            <a:spLocks noChangeArrowheads="1"/>
          </p:cNvSpPr>
          <p:nvPr/>
        </p:nvSpPr>
        <p:spPr bwMode="auto">
          <a:xfrm>
            <a:off x="635000" y="711200"/>
            <a:ext cx="7874000" cy="731838"/>
          </a:xfrm>
          <a:prstGeom prst="rect">
            <a:avLst/>
          </a:prstGeom>
          <a:solidFill>
            <a:schemeClr val="accent1"/>
          </a:solidFill>
          <a:ln w="50800">
            <a:solidFill>
              <a:schemeClr val="accent2"/>
            </a:solidFill>
            <a:miter lim="800000"/>
            <a:headEnd/>
            <a:tailEnd/>
          </a:ln>
        </p:spPr>
        <p:txBody>
          <a:bodyPr wrap="none" anchor="ctr"/>
          <a:lstStyle/>
          <a:p>
            <a:pPr eaLnBrk="1" hangingPunct="1"/>
            <a:endParaRPr lang="en-US" altLang="en-US"/>
          </a:p>
        </p:txBody>
      </p:sp>
      <p:sp>
        <p:nvSpPr>
          <p:cNvPr id="45058" name="Rectangle 5"/>
          <p:cNvSpPr>
            <a:spLocks noChangeArrowheads="1"/>
          </p:cNvSpPr>
          <p:nvPr/>
        </p:nvSpPr>
        <p:spPr bwMode="auto">
          <a:xfrm>
            <a:off x="685800" y="814388"/>
            <a:ext cx="7772400" cy="606425"/>
          </a:xfrm>
          <a:prstGeom prst="rect">
            <a:avLst/>
          </a:prstGeom>
          <a:noFill/>
          <a:ln w="9525">
            <a:noFill/>
            <a:miter lim="800000"/>
            <a:headEnd/>
            <a:tailEnd/>
          </a:ln>
        </p:spPr>
        <p:txBody>
          <a:bodyPr lIns="92075" tIns="46038" rIns="92075" bIns="46038" anchor="ctr"/>
          <a:lstStyle/>
          <a:p>
            <a:pPr algn="ctr" eaLnBrk="1" hangingPunct="1"/>
            <a:r>
              <a:rPr lang="en-US" altLang="en-US" sz="4400">
                <a:solidFill>
                  <a:schemeClr val="tx2"/>
                </a:solidFill>
              </a:rPr>
              <a:t>Which theory is most correct?</a:t>
            </a:r>
          </a:p>
        </p:txBody>
      </p:sp>
      <p:sp>
        <p:nvSpPr>
          <p:cNvPr id="45059" name="Rectangle 6"/>
          <p:cNvSpPr>
            <a:spLocks noChangeArrowheads="1"/>
          </p:cNvSpPr>
          <p:nvPr/>
        </p:nvSpPr>
        <p:spPr bwMode="auto">
          <a:xfrm>
            <a:off x="990600" y="2209800"/>
            <a:ext cx="7464425" cy="3681413"/>
          </a:xfrm>
          <a:prstGeom prst="rect">
            <a:avLst/>
          </a:prstGeom>
          <a:noFill/>
          <a:ln w="9525">
            <a:noFill/>
            <a:miter lim="800000"/>
            <a:headEnd/>
            <a:tailEnd/>
          </a:ln>
        </p:spPr>
        <p:txBody>
          <a:bodyPr lIns="92075" tIns="46038" rIns="92075" bIns="46038"/>
          <a:lstStyle/>
          <a:p>
            <a:pPr marL="342900" indent="-342900" eaLnBrk="1" hangingPunct="1">
              <a:spcBef>
                <a:spcPct val="20000"/>
              </a:spcBef>
              <a:buFontTx/>
              <a:buChar char="•"/>
            </a:pPr>
            <a:r>
              <a:rPr lang="en-US" altLang="en-US" sz="3200"/>
              <a:t>Empirical testing has not been able to determine which theory, if any, is correct.</a:t>
            </a:r>
          </a:p>
          <a:p>
            <a:pPr marL="342900" indent="-342900" eaLnBrk="1" hangingPunct="1">
              <a:spcBef>
                <a:spcPct val="20000"/>
              </a:spcBef>
              <a:buFontTx/>
              <a:buChar char="•"/>
            </a:pPr>
            <a:r>
              <a:rPr lang="en-US" altLang="en-US" sz="3200"/>
              <a:t>Thus, managers use judgment when setting policy.</a:t>
            </a:r>
          </a:p>
          <a:p>
            <a:pPr marL="342900" indent="-342900" eaLnBrk="1" hangingPunct="1">
              <a:spcBef>
                <a:spcPct val="20000"/>
              </a:spcBef>
              <a:buFontTx/>
              <a:buChar char="•"/>
            </a:pPr>
            <a:r>
              <a:rPr lang="en-US" altLang="en-US" sz="3200"/>
              <a:t>Analysis is used, but it must be applied with judgment.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tLang="en-US" sz="4000" smtClean="0"/>
              <a:t>Lintner</a:t>
            </a:r>
            <a:r>
              <a:rPr lang="ja-JP" altLang="en-US" sz="4000" smtClean="0"/>
              <a:t>’</a:t>
            </a:r>
            <a:r>
              <a:rPr lang="en-US" altLang="ja-JP" sz="4000" smtClean="0"/>
              <a:t>s theory on dividend policy</a:t>
            </a:r>
            <a:endParaRPr lang="en-US" altLang="en-US" sz="4000" smtClean="0"/>
          </a:p>
        </p:txBody>
      </p:sp>
      <p:sp>
        <p:nvSpPr>
          <p:cNvPr id="4099" name="Rectangle 3">
            <a:extLst>
              <a:ext uri="{FF2B5EF4-FFF2-40B4-BE49-F238E27FC236}">
                <a16:creationId xmlns:a16="http://schemas.microsoft.com/office/drawing/2014/main" xmlns="" id="{FA211BD0-88A1-274A-8AE9-6682EF445527}"/>
              </a:ext>
            </a:extLst>
          </p:cNvPr>
          <p:cNvSpPr>
            <a:spLocks noGrp="1" noChangeArrowheads="1"/>
          </p:cNvSpPr>
          <p:nvPr>
            <p:ph type="body" idx="1"/>
          </p:nvPr>
        </p:nvSpPr>
        <p:spPr/>
        <p:txBody>
          <a:bodyPr/>
          <a:lstStyle/>
          <a:p>
            <a:pPr eaLnBrk="1" hangingPunct="1">
              <a:defRPr/>
            </a:pPr>
            <a:r>
              <a:rPr lang="en-US">
                <a:ea typeface="+mn-ea"/>
              </a:rPr>
              <a:t>Lintner found that:</a:t>
            </a:r>
          </a:p>
          <a:p>
            <a:pPr lvl="1" eaLnBrk="1" hangingPunct="1">
              <a:defRPr/>
            </a:pPr>
            <a:r>
              <a:rPr lang="en-US">
                <a:ea typeface="+mn-ea"/>
              </a:rPr>
              <a:t>firms have long-run target pay out ratios;</a:t>
            </a:r>
          </a:p>
          <a:p>
            <a:pPr lvl="1" eaLnBrk="1" hangingPunct="1">
              <a:defRPr/>
            </a:pPr>
            <a:r>
              <a:rPr lang="en-US">
                <a:ea typeface="+mn-ea"/>
              </a:rPr>
              <a:t>firms focus on year-to-year dividend changes rather than absolutes;</a:t>
            </a:r>
          </a:p>
          <a:p>
            <a:pPr lvl="1" eaLnBrk="1" hangingPunct="1">
              <a:defRPr/>
            </a:pPr>
            <a:r>
              <a:rPr lang="en-US">
                <a:ea typeface="+mn-ea"/>
              </a:rPr>
              <a:t>Dividend changes follow changes in long-run sustainable earnings;</a:t>
            </a:r>
          </a:p>
          <a:p>
            <a:pPr lvl="1" eaLnBrk="1" hangingPunct="1">
              <a:defRPr/>
            </a:pPr>
            <a:r>
              <a:rPr lang="en-US">
                <a:ea typeface="+mn-ea"/>
              </a:rPr>
              <a:t>Firms avoid dividend policy changes that might need to be reversed in future.</a:t>
            </a:r>
          </a:p>
          <a:p>
            <a:pPr lvl="1" eaLnBrk="1" hangingPunct="1">
              <a:defRPr/>
            </a:pPr>
            <a:endParaRPr lang="en-US">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D0C37D31-180C-F349-8389-A8384341BEFE}"/>
              </a:ext>
            </a:extLst>
          </p:cNvPr>
          <p:cNvSpPr>
            <a:spLocks noGrp="1" noChangeArrowheads="1"/>
          </p:cNvSpPr>
          <p:nvPr>
            <p:ph type="title"/>
          </p:nvPr>
        </p:nvSpPr>
        <p:spPr/>
        <p:txBody>
          <a:bodyPr/>
          <a:lstStyle/>
          <a:p>
            <a:pPr eaLnBrk="1" hangingPunct="1">
              <a:defRPr/>
            </a:pPr>
            <a:r>
              <a:rPr lang="en-US" sz="3600">
                <a:ea typeface="+mj-ea"/>
              </a:rPr>
              <a:t>Factors affecting Dividend Policy</a:t>
            </a:r>
          </a:p>
        </p:txBody>
      </p:sp>
      <p:sp>
        <p:nvSpPr>
          <p:cNvPr id="12291" name="Rectangle 3">
            <a:extLst>
              <a:ext uri="{FF2B5EF4-FFF2-40B4-BE49-F238E27FC236}">
                <a16:creationId xmlns:a16="http://schemas.microsoft.com/office/drawing/2014/main" xmlns="" id="{FD672451-1E02-C749-9472-8372A7522707}"/>
              </a:ext>
            </a:extLst>
          </p:cNvPr>
          <p:cNvSpPr>
            <a:spLocks noGrp="1" noChangeArrowheads="1"/>
          </p:cNvSpPr>
          <p:nvPr>
            <p:ph type="body" idx="1"/>
          </p:nvPr>
        </p:nvSpPr>
        <p:spPr/>
        <p:txBody>
          <a:bodyPr/>
          <a:lstStyle/>
          <a:p>
            <a:pPr eaLnBrk="1" hangingPunct="1">
              <a:defRPr/>
            </a:pPr>
            <a:r>
              <a:rPr lang="en-US" dirty="0" err="1">
                <a:ea typeface="+mn-ea"/>
              </a:rPr>
              <a:t>Signalling</a:t>
            </a:r>
            <a:r>
              <a:rPr lang="en-US" dirty="0">
                <a:ea typeface="+mn-ea"/>
              </a:rPr>
              <a:t>.  DON’T CUT</a:t>
            </a:r>
          </a:p>
          <a:p>
            <a:pPr eaLnBrk="1" hangingPunct="1">
              <a:defRPr/>
            </a:pPr>
            <a:r>
              <a:rPr lang="en-US" dirty="0">
                <a:ea typeface="+mn-ea"/>
              </a:rPr>
              <a:t>Taxes and clienteles. MIXED</a:t>
            </a:r>
          </a:p>
          <a:p>
            <a:pPr eaLnBrk="1" hangingPunct="1">
              <a:defRPr/>
            </a:pPr>
            <a:r>
              <a:rPr lang="en-US" dirty="0">
                <a:ea typeface="+mn-ea"/>
              </a:rPr>
              <a:t>Transactions Costs. CUT</a:t>
            </a:r>
          </a:p>
          <a:p>
            <a:pPr eaLnBrk="1" hangingPunct="1">
              <a:defRPr/>
            </a:pPr>
            <a:r>
              <a:rPr lang="en-US" dirty="0">
                <a:ea typeface="+mn-ea"/>
              </a:rPr>
              <a:t>Agency Conflicts CUT</a:t>
            </a:r>
          </a:p>
          <a:p>
            <a:pPr eaLnBrk="1" hangingPunct="1">
              <a:defRPr/>
            </a:pPr>
            <a:r>
              <a:rPr lang="en-US" dirty="0" err="1">
                <a:ea typeface="+mn-ea"/>
              </a:rPr>
              <a:t>Behavioural</a:t>
            </a:r>
            <a:r>
              <a:rPr lang="en-US" dirty="0">
                <a:ea typeface="+mn-ea"/>
              </a:rPr>
              <a:t> Finance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sz="4000" smtClean="0"/>
              <a:t>What</a:t>
            </a:r>
            <a:r>
              <a:rPr lang="ja-JP" altLang="en-US" sz="4000" smtClean="0"/>
              <a:t>’</a:t>
            </a:r>
            <a:r>
              <a:rPr lang="en-US" altLang="ja-JP" sz="4000" smtClean="0"/>
              <a:t>s the </a:t>
            </a:r>
            <a:r>
              <a:rPr lang="ja-JP" altLang="en-US" sz="4000" smtClean="0"/>
              <a:t>“</a:t>
            </a:r>
            <a:r>
              <a:rPr lang="en-US" altLang="ja-JP" sz="4000" smtClean="0"/>
              <a:t>information content,</a:t>
            </a:r>
            <a:r>
              <a:rPr lang="ja-JP" altLang="en-US" sz="4000" smtClean="0"/>
              <a:t>”</a:t>
            </a:r>
            <a:r>
              <a:rPr lang="en-US" altLang="ja-JP" sz="4000" smtClean="0"/>
              <a:t> or </a:t>
            </a:r>
            <a:r>
              <a:rPr lang="ja-JP" altLang="en-US" sz="4000" smtClean="0"/>
              <a:t>“</a:t>
            </a:r>
            <a:r>
              <a:rPr lang="en-US" altLang="ja-JP" sz="4000" smtClean="0"/>
              <a:t>signaling,</a:t>
            </a:r>
            <a:r>
              <a:rPr lang="ja-JP" altLang="en-US" sz="4000" smtClean="0"/>
              <a:t>”</a:t>
            </a:r>
            <a:r>
              <a:rPr lang="en-US" altLang="ja-JP" sz="4000" smtClean="0"/>
              <a:t> hypothesis?</a:t>
            </a:r>
            <a:endParaRPr lang="en-US" altLang="en-US" sz="4000" smtClean="0"/>
          </a:p>
        </p:txBody>
      </p:sp>
      <p:sp>
        <p:nvSpPr>
          <p:cNvPr id="48130" name="Rectangle 3"/>
          <p:cNvSpPr>
            <a:spLocks noGrp="1" noChangeArrowheads="1"/>
          </p:cNvSpPr>
          <p:nvPr>
            <p:ph type="body" idx="1"/>
          </p:nvPr>
        </p:nvSpPr>
        <p:spPr/>
        <p:txBody>
          <a:bodyPr/>
          <a:lstStyle/>
          <a:p>
            <a:pPr eaLnBrk="1" hangingPunct="1">
              <a:lnSpc>
                <a:spcPct val="85000"/>
              </a:lnSpc>
              <a:spcBef>
                <a:spcPct val="30000"/>
              </a:spcBef>
            </a:pPr>
            <a:r>
              <a:rPr lang="en-US" altLang="en-US" smtClean="0"/>
              <a:t>Managers hate to cut dividends, so won’</a:t>
            </a:r>
            <a:r>
              <a:rPr lang="en-US" altLang="ja-JP" smtClean="0"/>
              <a:t>t raise dividends unless they think raise is sustainable.  So, investors view dividend increases as </a:t>
            </a:r>
            <a:r>
              <a:rPr lang="en-US" altLang="ja-JP" i="1" smtClean="0">
                <a:solidFill>
                  <a:schemeClr val="hlink"/>
                </a:solidFill>
              </a:rPr>
              <a:t>signals</a:t>
            </a:r>
            <a:r>
              <a:rPr lang="en-US" altLang="ja-JP" smtClean="0"/>
              <a:t> of management</a:t>
            </a:r>
            <a:r>
              <a:rPr lang="ja-JP" altLang="en-US" smtClean="0"/>
              <a:t>’</a:t>
            </a:r>
            <a:r>
              <a:rPr lang="en-US" altLang="ja-JP" smtClean="0"/>
              <a:t>s view of the future.</a:t>
            </a:r>
          </a:p>
          <a:p>
            <a:pPr eaLnBrk="1" hangingPunct="1">
              <a:lnSpc>
                <a:spcPct val="85000"/>
              </a:lnSpc>
              <a:spcBef>
                <a:spcPct val="30000"/>
              </a:spcBef>
            </a:pPr>
            <a:r>
              <a:rPr lang="en-US" altLang="en-US" smtClean="0"/>
              <a:t>Therefore, a stock price increase at time of a dividend increase could reflect higher expectations for future EPS, not a desire for dividends.</a:t>
            </a:r>
          </a:p>
          <a:p>
            <a:pPr eaLnBrk="1" hangingPunct="1">
              <a:buFontTx/>
              <a:buNone/>
            </a:pPr>
            <a:endParaRPr lang="en-US"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tLang="en-US" smtClean="0"/>
              <a:t>What</a:t>
            </a:r>
            <a:r>
              <a:rPr lang="ja-JP" altLang="en-US" smtClean="0"/>
              <a:t>’</a:t>
            </a:r>
            <a:r>
              <a:rPr lang="en-US" altLang="ja-JP" smtClean="0"/>
              <a:t>s the </a:t>
            </a:r>
            <a:r>
              <a:rPr lang="ja-JP" altLang="en-US" smtClean="0"/>
              <a:t>“</a:t>
            </a:r>
            <a:r>
              <a:rPr lang="en-US" altLang="ja-JP" smtClean="0"/>
              <a:t>clientele effect</a:t>
            </a:r>
            <a:r>
              <a:rPr lang="ja-JP" altLang="en-US" smtClean="0"/>
              <a:t>”</a:t>
            </a:r>
            <a:r>
              <a:rPr lang="en-US" altLang="ja-JP" smtClean="0"/>
              <a:t>?</a:t>
            </a:r>
            <a:endParaRPr lang="en-US" altLang="en-US" smtClean="0"/>
          </a:p>
        </p:txBody>
      </p:sp>
      <p:sp>
        <p:nvSpPr>
          <p:cNvPr id="49154" name="Rectangle 3"/>
          <p:cNvSpPr>
            <a:spLocks noGrp="1" noChangeArrowheads="1"/>
          </p:cNvSpPr>
          <p:nvPr>
            <p:ph type="body" idx="1"/>
          </p:nvPr>
        </p:nvSpPr>
        <p:spPr/>
        <p:txBody>
          <a:bodyPr/>
          <a:lstStyle/>
          <a:p>
            <a:pPr eaLnBrk="1" hangingPunct="1">
              <a:spcBef>
                <a:spcPct val="30000"/>
              </a:spcBef>
            </a:pPr>
            <a:r>
              <a:rPr lang="en-US" altLang="en-US" smtClean="0"/>
              <a:t>Different groups of investors, or clienteles, prefer different dividend policies.</a:t>
            </a:r>
          </a:p>
          <a:p>
            <a:pPr eaLnBrk="1" hangingPunct="1">
              <a:spcBef>
                <a:spcPct val="30000"/>
              </a:spcBef>
            </a:pPr>
            <a:r>
              <a:rPr lang="en-US" altLang="en-US" smtClean="0"/>
              <a:t>Firm</a:t>
            </a:r>
            <a:r>
              <a:rPr lang="ja-JP" altLang="en-US" smtClean="0"/>
              <a:t>’</a:t>
            </a:r>
            <a:r>
              <a:rPr lang="en-US" altLang="ja-JP" smtClean="0"/>
              <a:t>s past dividend policy determines its current clientele of investors.</a:t>
            </a:r>
          </a:p>
          <a:p>
            <a:pPr eaLnBrk="1" hangingPunct="1">
              <a:spcBef>
                <a:spcPct val="30000"/>
              </a:spcBef>
            </a:pPr>
            <a:r>
              <a:rPr lang="en-US" altLang="en-US" smtClean="0"/>
              <a:t>Clientele effects impede changing dividend policy.  Taxes &amp; brokerage costs hurt investors who have to switch companies.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pPr eaLnBrk="1" hangingPunct="1"/>
            <a:endParaRPr lang="en-US" altLang="en-US"/>
          </a:p>
        </p:txBody>
      </p:sp>
      <p:sp>
        <p:nvSpPr>
          <p:cNvPr id="16386"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pPr eaLnBrk="1" hangingPunct="1"/>
            <a:endParaRPr lang="en-US" altLang="en-US"/>
          </a:p>
        </p:txBody>
      </p:sp>
      <p:sp>
        <p:nvSpPr>
          <p:cNvPr id="33796" name="Rectangle 4">
            <a:extLst>
              <a:ext uri="{FF2B5EF4-FFF2-40B4-BE49-F238E27FC236}">
                <a16:creationId xmlns:a16="http://schemas.microsoft.com/office/drawing/2014/main" xmlns="" id="{A2A461EB-F4BC-2840-9A06-CEC175535EAA}"/>
              </a:ext>
            </a:extLst>
          </p:cNvPr>
          <p:cNvSpPr>
            <a:spLocks noGrp="1" noChangeArrowheads="1"/>
          </p:cNvSpPr>
          <p:nvPr>
            <p:ph type="title"/>
          </p:nvPr>
        </p:nvSpPr>
        <p:spPr>
          <a:solidFill>
            <a:srgbClr val="FFFFFF"/>
          </a:solidFill>
          <a:ln w="28575">
            <a:solidFill>
              <a:schemeClr val="tx1"/>
            </a:solidFill>
          </a:ln>
        </p:spPr>
        <p:txBody>
          <a:bodyPr lIns="90488" tIns="44450" rIns="90488" bIns="44450"/>
          <a:lstStyle/>
          <a:p>
            <a:pPr eaLnBrk="1" hangingPunct="1">
              <a:defRPr/>
            </a:pPr>
            <a:r>
              <a:rPr lang="en-US" sz="3600">
                <a:ea typeface="+mj-ea"/>
              </a:rPr>
              <a:t>Important dates in Cash</a:t>
            </a:r>
            <a:br>
              <a:rPr lang="en-US" sz="3600">
                <a:ea typeface="+mj-ea"/>
              </a:rPr>
            </a:br>
            <a:r>
              <a:rPr lang="en-US" sz="3600">
                <a:ea typeface="+mj-ea"/>
              </a:rPr>
              <a:t>Dividend Payment</a:t>
            </a:r>
          </a:p>
        </p:txBody>
      </p:sp>
      <p:sp>
        <p:nvSpPr>
          <p:cNvPr id="33797" name="Rectangle 5">
            <a:extLst>
              <a:ext uri="{FF2B5EF4-FFF2-40B4-BE49-F238E27FC236}">
                <a16:creationId xmlns:a16="http://schemas.microsoft.com/office/drawing/2014/main" xmlns="" id="{8D103A91-4867-F344-A2D2-56B8D31C0769}"/>
              </a:ext>
            </a:extLst>
          </p:cNvPr>
          <p:cNvSpPr>
            <a:spLocks noGrp="1" noChangeArrowheads="1"/>
          </p:cNvSpPr>
          <p:nvPr>
            <p:ph type="body" idx="1"/>
          </p:nvPr>
        </p:nvSpPr>
        <p:spPr>
          <a:xfrm>
            <a:off x="609600" y="1295400"/>
            <a:ext cx="7772400" cy="4572000"/>
          </a:xfrm>
          <a:extLst>
            <a:ext uri="{91240B29-F687-4f45-9708-019B960494DF}"/>
          </a:extLst>
        </p:spPr>
        <p:txBody>
          <a:bodyPr lIns="90488" tIns="44450" rIns="90488" bIns="44450"/>
          <a:lstStyle/>
          <a:p>
            <a:pPr eaLnBrk="1" hangingPunct="1">
              <a:buFontTx/>
              <a:buNone/>
              <a:defRPr/>
            </a:pPr>
            <a:endParaRPr lang="en-US" sz="2800">
              <a:ea typeface="+mn-ea"/>
            </a:endParaRPr>
          </a:p>
          <a:p>
            <a:pPr eaLnBrk="1" hangingPunct="1">
              <a:buFontTx/>
              <a:buNone/>
              <a:defRPr/>
            </a:pPr>
            <a:endParaRPr lang="en-US" sz="2800">
              <a:ea typeface="+mn-ea"/>
            </a:endParaRPr>
          </a:p>
          <a:p>
            <a:pPr eaLnBrk="1" hangingPunct="1">
              <a:buFontTx/>
              <a:buNone/>
              <a:defRPr/>
            </a:pPr>
            <a:endParaRPr lang="en-US" sz="2800">
              <a:ea typeface="+mn-ea"/>
            </a:endParaRPr>
          </a:p>
          <a:p>
            <a:pPr eaLnBrk="1" hangingPunct="1">
              <a:buFontTx/>
              <a:buNone/>
              <a:defRPr/>
            </a:pPr>
            <a:endParaRPr lang="en-US" sz="2800">
              <a:ea typeface="+mn-ea"/>
            </a:endParaRPr>
          </a:p>
          <a:p>
            <a:pPr eaLnBrk="1" hangingPunct="1">
              <a:buFontTx/>
              <a:buNone/>
              <a:defRPr/>
            </a:pPr>
            <a:endParaRPr lang="en-US" sz="2800">
              <a:ea typeface="+mn-ea"/>
            </a:endParaRPr>
          </a:p>
        </p:txBody>
      </p:sp>
      <p:sp>
        <p:nvSpPr>
          <p:cNvPr id="33798" name="Rectangle 6"/>
          <p:cNvSpPr>
            <a:spLocks noChangeArrowheads="1"/>
          </p:cNvSpPr>
          <p:nvPr/>
        </p:nvSpPr>
        <p:spPr bwMode="auto">
          <a:xfrm>
            <a:off x="2159000" y="5175250"/>
            <a:ext cx="6867525" cy="981075"/>
          </a:xfrm>
          <a:prstGeom prst="rect">
            <a:avLst/>
          </a:prstGeom>
          <a:gradFill rotWithShape="0">
            <a:gsLst>
              <a:gs pos="0">
                <a:srgbClr val="FFCC66"/>
              </a:gs>
              <a:gs pos="100000">
                <a:srgbClr val="FFFFFF"/>
              </a:gs>
            </a:gsLst>
            <a:path path="rect">
              <a:fillToRect r="100000" b="100000"/>
            </a:path>
          </a:gradFill>
          <a:ln w="38100" cmpd="dbl">
            <a:solidFill>
              <a:schemeClr val="tx1"/>
            </a:solidFill>
            <a:miter lim="800000"/>
            <a:headEnd/>
            <a:tailEnd/>
          </a:ln>
        </p:spPr>
        <p:txBody>
          <a:bodyPr lIns="90488" tIns="44450" rIns="90488" bIns="44450">
            <a:spAutoFit/>
          </a:bodyPr>
          <a:lstStyle/>
          <a:p>
            <a:pPr>
              <a:spcBef>
                <a:spcPct val="50000"/>
              </a:spcBef>
            </a:pPr>
            <a:r>
              <a:rPr lang="en-US" altLang="en-US" sz="2800" b="1" u="sng">
                <a:solidFill>
                  <a:srgbClr val="003366"/>
                </a:solidFill>
                <a:latin typeface="Times New Roman" pitchFamily="18" charset="0"/>
              </a:rPr>
              <a:t>Record Date</a:t>
            </a:r>
            <a:r>
              <a:rPr lang="en-US" altLang="en-US" sz="2800">
                <a:solidFill>
                  <a:srgbClr val="003366"/>
                </a:solidFill>
                <a:latin typeface="Times New Roman" pitchFamily="18" charset="0"/>
              </a:rPr>
              <a:t> - Person who owns stock on this date received the dividend.</a:t>
            </a:r>
          </a:p>
        </p:txBody>
      </p:sp>
      <p:sp>
        <p:nvSpPr>
          <p:cNvPr id="33799" name="Rectangle 7"/>
          <p:cNvSpPr>
            <a:spLocks noChangeArrowheads="1"/>
          </p:cNvSpPr>
          <p:nvPr/>
        </p:nvSpPr>
        <p:spPr bwMode="auto">
          <a:xfrm>
            <a:off x="2146300" y="3105150"/>
            <a:ext cx="6892925" cy="1835150"/>
          </a:xfrm>
          <a:prstGeom prst="rect">
            <a:avLst/>
          </a:prstGeom>
          <a:gradFill rotWithShape="0">
            <a:gsLst>
              <a:gs pos="0">
                <a:srgbClr val="FFCC66"/>
              </a:gs>
              <a:gs pos="100000">
                <a:srgbClr val="FFFFFF"/>
              </a:gs>
            </a:gsLst>
            <a:path path="rect">
              <a:fillToRect r="100000" b="100000"/>
            </a:path>
          </a:gradFill>
          <a:ln w="38100" cmpd="dbl">
            <a:solidFill>
              <a:schemeClr val="tx1"/>
            </a:solidFill>
            <a:miter lim="800000"/>
            <a:headEnd/>
            <a:tailEnd/>
          </a:ln>
        </p:spPr>
        <p:txBody>
          <a:bodyPr lIns="90488" tIns="44450" rIns="90488" bIns="44450">
            <a:spAutoFit/>
          </a:bodyPr>
          <a:lstStyle/>
          <a:p>
            <a:pPr>
              <a:spcBef>
                <a:spcPct val="50000"/>
              </a:spcBef>
            </a:pPr>
            <a:r>
              <a:rPr lang="en-US" altLang="en-US" sz="2800" b="1" u="sng">
                <a:solidFill>
                  <a:srgbClr val="003366"/>
                </a:solidFill>
                <a:latin typeface="Times New Roman" pitchFamily="18" charset="0"/>
              </a:rPr>
              <a:t>Ex-Dividend Date</a:t>
            </a:r>
            <a:r>
              <a:rPr lang="en-US" altLang="en-US" sz="2800">
                <a:solidFill>
                  <a:srgbClr val="003366"/>
                </a:solidFill>
                <a:latin typeface="Times New Roman" pitchFamily="18" charset="0"/>
              </a:rPr>
              <a:t> - Date that determines whether a stockholder is entitled to a dividend payment; anyone holding stock before this date is entitled to a dividend.</a:t>
            </a:r>
          </a:p>
        </p:txBody>
      </p:sp>
      <p:sp>
        <p:nvSpPr>
          <p:cNvPr id="33800" name="Rectangle 8"/>
          <p:cNvSpPr>
            <a:spLocks noChangeArrowheads="1"/>
          </p:cNvSpPr>
          <p:nvPr/>
        </p:nvSpPr>
        <p:spPr bwMode="auto">
          <a:xfrm>
            <a:off x="2146300" y="1733550"/>
            <a:ext cx="6892925" cy="981075"/>
          </a:xfrm>
          <a:prstGeom prst="rect">
            <a:avLst/>
          </a:prstGeom>
          <a:gradFill rotWithShape="0">
            <a:gsLst>
              <a:gs pos="0">
                <a:srgbClr val="FFCC66"/>
              </a:gs>
              <a:gs pos="100000">
                <a:srgbClr val="FFFFFF"/>
              </a:gs>
            </a:gsLst>
            <a:path path="rect">
              <a:fillToRect r="100000" b="100000"/>
            </a:path>
          </a:gradFill>
          <a:ln w="38100" cmpd="dbl">
            <a:solidFill>
              <a:schemeClr val="tx1"/>
            </a:solidFill>
            <a:miter lim="800000"/>
            <a:headEnd/>
            <a:tailEnd/>
          </a:ln>
        </p:spPr>
        <p:txBody>
          <a:bodyPr lIns="90488" tIns="44450" rIns="90488" bIns="44450">
            <a:spAutoFit/>
          </a:bodyPr>
          <a:lstStyle/>
          <a:p>
            <a:pPr>
              <a:spcBef>
                <a:spcPct val="50000"/>
              </a:spcBef>
            </a:pPr>
            <a:r>
              <a:rPr lang="en-US" altLang="en-US" sz="2800" b="1" u="sng">
                <a:solidFill>
                  <a:srgbClr val="003366"/>
                </a:solidFill>
                <a:latin typeface="Times New Roman" pitchFamily="18" charset="0"/>
              </a:rPr>
              <a:t>Cash Dividend</a:t>
            </a:r>
            <a:r>
              <a:rPr lang="en-US" altLang="en-US" sz="2800">
                <a:solidFill>
                  <a:srgbClr val="003366"/>
                </a:solidFill>
                <a:latin typeface="Times New Roman" pitchFamily="18" charset="0"/>
              </a:rPr>
              <a:t> - Payment of cash by the firm to its shareholders.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fade">
                                      <p:cBhvr>
                                        <p:cTn id="7" dur="1000"/>
                                        <p:tgtEl>
                                          <p:spTgt spid="33797">
                                            <p:txEl>
                                              <p:pRg st="0" end="0"/>
                                            </p:txEl>
                                          </p:spTgt>
                                        </p:tgtEl>
                                      </p:cBhvr>
                                    </p:animEffect>
                                    <p:anim calcmode="lin" valueType="num">
                                      <p:cBhvr>
                                        <p:cTn id="8" dur="1000" fill="hold"/>
                                        <p:tgtEl>
                                          <p:spTgt spid="3379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42" fill="hold" grpId="0" nodeType="clickEffect">
                                  <p:stCondLst>
                                    <p:cond delay="0"/>
                                  </p:stCondLst>
                                  <p:childTnLst>
                                    <p:set>
                                      <p:cBhvr>
                                        <p:cTn id="13" dur="1" fill="hold">
                                          <p:stCondLst>
                                            <p:cond delay="0"/>
                                          </p:stCondLst>
                                        </p:cTn>
                                        <p:tgtEl>
                                          <p:spTgt spid="33800"/>
                                        </p:tgtEl>
                                        <p:attrNameLst>
                                          <p:attrName>style.visibility</p:attrName>
                                        </p:attrNameLst>
                                      </p:cBhvr>
                                      <p:to>
                                        <p:strVal val="visible"/>
                                      </p:to>
                                    </p:set>
                                    <p:animEffect transition="in" filter="barn(outHorizontal)">
                                      <p:cBhvr>
                                        <p:cTn id="14" dur="500"/>
                                        <p:tgtEl>
                                          <p:spTgt spid="3380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33799"/>
                                        </p:tgtEl>
                                        <p:attrNameLst>
                                          <p:attrName>style.visibility</p:attrName>
                                        </p:attrNameLst>
                                      </p:cBhvr>
                                      <p:to>
                                        <p:strVal val="visible"/>
                                      </p:to>
                                    </p:set>
                                    <p:animEffect transition="in" filter="barn(outHorizontal)">
                                      <p:cBhvr>
                                        <p:cTn id="19" dur="500"/>
                                        <p:tgtEl>
                                          <p:spTgt spid="3379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33798"/>
                                        </p:tgtEl>
                                        <p:attrNameLst>
                                          <p:attrName>style.visibility</p:attrName>
                                        </p:attrNameLst>
                                      </p:cBhvr>
                                      <p:to>
                                        <p:strVal val="visible"/>
                                      </p:to>
                                    </p:set>
                                    <p:animEffect transition="in" filter="barn(outHorizontal)">
                                      <p:cBhvr>
                                        <p:cTn id="24"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p:bldP spid="33798" grpId="0" animBg="1" autoUpdateAnimBg="0"/>
      <p:bldP spid="33799" grpId="0" animBg="1" autoUpdateAnimBg="0"/>
      <p:bldP spid="3380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sz="4000" smtClean="0"/>
              <a:t>What</a:t>
            </a:r>
            <a:r>
              <a:rPr lang="ja-JP" altLang="en-US" sz="4000" smtClean="0"/>
              <a:t>’</a:t>
            </a:r>
            <a:r>
              <a:rPr lang="en-US" altLang="ja-JP" sz="4000" smtClean="0"/>
              <a:t>s the </a:t>
            </a:r>
            <a:r>
              <a:rPr lang="ja-JP" altLang="en-US" sz="4000" smtClean="0"/>
              <a:t>“</a:t>
            </a:r>
            <a:r>
              <a:rPr lang="en-US" altLang="ja-JP" sz="4000" smtClean="0"/>
              <a:t>residual dividend model</a:t>
            </a:r>
            <a:r>
              <a:rPr lang="ja-JP" altLang="en-US" sz="4000" smtClean="0"/>
              <a:t>”</a:t>
            </a:r>
            <a:r>
              <a:rPr lang="en-US" altLang="ja-JP" sz="4000" smtClean="0"/>
              <a:t>?</a:t>
            </a:r>
            <a:endParaRPr lang="en-US" altLang="en-US" sz="4000" smtClean="0"/>
          </a:p>
        </p:txBody>
      </p:sp>
      <p:sp>
        <p:nvSpPr>
          <p:cNvPr id="30723" name="Rectangle 3">
            <a:extLst>
              <a:ext uri="{FF2B5EF4-FFF2-40B4-BE49-F238E27FC236}">
                <a16:creationId xmlns:a16="http://schemas.microsoft.com/office/drawing/2014/main" xmlns="" id="{DB543533-A7DE-BA4C-9792-B3CDD248AD20}"/>
              </a:ext>
            </a:extLst>
          </p:cNvPr>
          <p:cNvSpPr>
            <a:spLocks noGrp="1" noChangeArrowheads="1"/>
          </p:cNvSpPr>
          <p:nvPr>
            <p:ph type="body" idx="1"/>
          </p:nvPr>
        </p:nvSpPr>
        <p:spPr/>
        <p:txBody>
          <a:bodyPr/>
          <a:lstStyle/>
          <a:p>
            <a:pPr eaLnBrk="1" hangingPunct="1">
              <a:defRPr/>
            </a:pPr>
            <a:r>
              <a:rPr lang="en-US">
                <a:ea typeface="+mn-ea"/>
              </a:rPr>
              <a:t>Find the retained earnings needed for the capital budget.</a:t>
            </a:r>
          </a:p>
          <a:p>
            <a:pPr eaLnBrk="1" hangingPunct="1">
              <a:defRPr/>
            </a:pPr>
            <a:r>
              <a:rPr lang="en-US">
                <a:ea typeface="+mn-ea"/>
              </a:rPr>
              <a:t>Pay out any leftover earnings (the residual) as dividends.</a:t>
            </a:r>
          </a:p>
          <a:p>
            <a:pPr eaLnBrk="1" hangingPunct="1">
              <a:defRPr/>
            </a:pPr>
            <a:r>
              <a:rPr lang="en-US">
                <a:ea typeface="+mn-ea"/>
              </a:rPr>
              <a:t>This policy minimizes flotation and equity signaling costs, hence minimizes the WACC.</a:t>
            </a:r>
          </a:p>
          <a:p>
            <a:pPr eaLnBrk="1" hangingPunct="1">
              <a:defRPr/>
            </a:pPr>
            <a:endParaRPr lang="en-US">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C6D73220-99B3-9B45-B078-11BAC18FCCD8}"/>
              </a:ext>
            </a:extLst>
          </p:cNvPr>
          <p:cNvSpPr>
            <a:spLocks noGrp="1" noChangeArrowheads="1"/>
          </p:cNvSpPr>
          <p:nvPr>
            <p:ph type="title"/>
          </p:nvPr>
        </p:nvSpPr>
        <p:spPr/>
        <p:txBody>
          <a:bodyPr/>
          <a:lstStyle/>
          <a:p>
            <a:pPr eaLnBrk="1" hangingPunct="1">
              <a:defRPr/>
            </a:pPr>
            <a:r>
              <a:rPr lang="en-US" sz="4000" b="1">
                <a:solidFill>
                  <a:schemeClr val="bg2"/>
                </a:solidFill>
                <a:ea typeface="+mj-ea"/>
              </a:rPr>
              <a:t>Using the Residual Model to Calculate Dividends Paid</a:t>
            </a:r>
          </a:p>
        </p:txBody>
      </p:sp>
      <p:sp>
        <p:nvSpPr>
          <p:cNvPr id="31747" name="Rectangle 3">
            <a:extLst>
              <a:ext uri="{FF2B5EF4-FFF2-40B4-BE49-F238E27FC236}">
                <a16:creationId xmlns:a16="http://schemas.microsoft.com/office/drawing/2014/main" xmlns="" id="{2B3D4A02-DEFC-6B40-B52C-4BDA56042814}"/>
              </a:ext>
            </a:extLst>
          </p:cNvPr>
          <p:cNvSpPr>
            <a:spLocks noGrp="1" noChangeArrowheads="1"/>
          </p:cNvSpPr>
          <p:nvPr>
            <p:ph type="body" idx="1"/>
          </p:nvPr>
        </p:nvSpPr>
        <p:spPr/>
        <p:txBody>
          <a:bodyPr/>
          <a:lstStyle/>
          <a:p>
            <a:pPr eaLnBrk="1" hangingPunct="1">
              <a:defRPr/>
            </a:pPr>
            <a:endParaRPr lang="en-US">
              <a:ea typeface="+mn-ea"/>
            </a:endParaRPr>
          </a:p>
        </p:txBody>
      </p:sp>
      <p:grpSp>
        <p:nvGrpSpPr>
          <p:cNvPr id="51203" name="Group 4"/>
          <p:cNvGrpSpPr>
            <a:grpSpLocks/>
          </p:cNvGrpSpPr>
          <p:nvPr/>
        </p:nvGrpSpPr>
        <p:grpSpPr bwMode="auto">
          <a:xfrm>
            <a:off x="504825" y="2424113"/>
            <a:ext cx="8181975" cy="2087562"/>
            <a:chOff x="230" y="1527"/>
            <a:chExt cx="5154" cy="1315"/>
          </a:xfrm>
        </p:grpSpPr>
        <p:sp>
          <p:nvSpPr>
            <p:cNvPr id="51204" name="Text Box 5"/>
            <p:cNvSpPr txBox="1">
              <a:spLocks noChangeArrowheads="1"/>
            </p:cNvSpPr>
            <p:nvPr/>
          </p:nvSpPr>
          <p:spPr bwMode="auto">
            <a:xfrm>
              <a:off x="230" y="2107"/>
              <a:ext cx="5154" cy="346"/>
            </a:xfrm>
            <a:prstGeom prst="rect">
              <a:avLst/>
            </a:prstGeom>
            <a:noFill/>
            <a:ln w="9525">
              <a:noFill/>
              <a:miter lim="800000"/>
              <a:headEnd/>
              <a:tailEnd/>
            </a:ln>
          </p:spPr>
          <p:txBody>
            <a:bodyPr wrap="none">
              <a:spAutoFit/>
            </a:bodyPr>
            <a:lstStyle/>
            <a:p>
              <a:r>
                <a:rPr lang="en-US" altLang="en-US" sz="3000" b="1"/>
                <a:t>Dividends =              –                                      .</a:t>
              </a:r>
            </a:p>
          </p:txBody>
        </p:sp>
        <p:sp>
          <p:nvSpPr>
            <p:cNvPr id="51205" name="Text Box 6"/>
            <p:cNvSpPr txBox="1">
              <a:spLocks noChangeArrowheads="1"/>
            </p:cNvSpPr>
            <p:nvPr/>
          </p:nvSpPr>
          <p:spPr bwMode="auto">
            <a:xfrm>
              <a:off x="1536" y="1992"/>
              <a:ext cx="1200" cy="576"/>
            </a:xfrm>
            <a:prstGeom prst="rect">
              <a:avLst/>
            </a:prstGeom>
            <a:noFill/>
            <a:ln w="9525">
              <a:noFill/>
              <a:miter lim="800000"/>
              <a:headEnd/>
              <a:tailEnd/>
            </a:ln>
          </p:spPr>
          <p:txBody>
            <a:bodyPr>
              <a:spAutoFit/>
            </a:bodyPr>
            <a:lstStyle/>
            <a:p>
              <a:pPr algn="ctr">
                <a:lnSpc>
                  <a:spcPct val="90000"/>
                </a:lnSpc>
              </a:pPr>
              <a:r>
                <a:rPr lang="en-US" altLang="en-US" sz="3000" b="1"/>
                <a:t>Net</a:t>
              </a:r>
            </a:p>
            <a:p>
              <a:pPr algn="ctr">
                <a:lnSpc>
                  <a:spcPct val="90000"/>
                </a:lnSpc>
              </a:pPr>
              <a:r>
                <a:rPr lang="en-US" altLang="en-US" sz="3000" b="1"/>
                <a:t>income</a:t>
              </a:r>
            </a:p>
          </p:txBody>
        </p:sp>
        <p:sp>
          <p:nvSpPr>
            <p:cNvPr id="51206" name="Text Box 7"/>
            <p:cNvSpPr txBox="1">
              <a:spLocks noChangeArrowheads="1"/>
            </p:cNvSpPr>
            <p:nvPr/>
          </p:nvSpPr>
          <p:spPr bwMode="auto">
            <a:xfrm>
              <a:off x="2784" y="1863"/>
              <a:ext cx="1200" cy="835"/>
            </a:xfrm>
            <a:prstGeom prst="rect">
              <a:avLst/>
            </a:prstGeom>
            <a:noFill/>
            <a:ln w="9525">
              <a:noFill/>
              <a:miter lim="800000"/>
              <a:headEnd/>
              <a:tailEnd/>
            </a:ln>
          </p:spPr>
          <p:txBody>
            <a:bodyPr>
              <a:spAutoFit/>
            </a:bodyPr>
            <a:lstStyle/>
            <a:p>
              <a:pPr algn="ctr">
                <a:lnSpc>
                  <a:spcPct val="90000"/>
                </a:lnSpc>
              </a:pPr>
              <a:r>
                <a:rPr lang="en-US" altLang="en-US" sz="3000" b="1"/>
                <a:t>Target</a:t>
              </a:r>
            </a:p>
            <a:p>
              <a:pPr algn="ctr">
                <a:lnSpc>
                  <a:spcPct val="90000"/>
                </a:lnSpc>
              </a:pPr>
              <a:r>
                <a:rPr lang="en-US" altLang="en-US" sz="3000" b="1"/>
                <a:t>equity</a:t>
              </a:r>
            </a:p>
            <a:p>
              <a:pPr algn="ctr">
                <a:lnSpc>
                  <a:spcPct val="90000"/>
                </a:lnSpc>
              </a:pPr>
              <a:r>
                <a:rPr lang="en-US" altLang="en-US" sz="3000" b="1"/>
                <a:t>ratio</a:t>
              </a:r>
            </a:p>
          </p:txBody>
        </p:sp>
        <p:sp>
          <p:nvSpPr>
            <p:cNvPr id="51207" name="Text Box 8"/>
            <p:cNvSpPr txBox="1">
              <a:spLocks noChangeArrowheads="1"/>
            </p:cNvSpPr>
            <p:nvPr/>
          </p:nvSpPr>
          <p:spPr bwMode="auto">
            <a:xfrm>
              <a:off x="3936" y="1862"/>
              <a:ext cx="1200" cy="835"/>
            </a:xfrm>
            <a:prstGeom prst="rect">
              <a:avLst/>
            </a:prstGeom>
            <a:noFill/>
            <a:ln w="9525">
              <a:noFill/>
              <a:miter lim="800000"/>
              <a:headEnd/>
              <a:tailEnd/>
            </a:ln>
          </p:spPr>
          <p:txBody>
            <a:bodyPr>
              <a:spAutoFit/>
            </a:bodyPr>
            <a:lstStyle/>
            <a:p>
              <a:pPr algn="ctr">
                <a:lnSpc>
                  <a:spcPct val="90000"/>
                </a:lnSpc>
              </a:pPr>
              <a:r>
                <a:rPr lang="en-US" altLang="en-US" sz="3000" b="1"/>
                <a:t>Total</a:t>
              </a:r>
            </a:p>
            <a:p>
              <a:pPr algn="ctr">
                <a:lnSpc>
                  <a:spcPct val="90000"/>
                </a:lnSpc>
              </a:pPr>
              <a:r>
                <a:rPr lang="en-US" altLang="en-US" sz="3000" b="1"/>
                <a:t>capital</a:t>
              </a:r>
            </a:p>
            <a:p>
              <a:pPr algn="ctr">
                <a:lnSpc>
                  <a:spcPct val="90000"/>
                </a:lnSpc>
              </a:pPr>
              <a:r>
                <a:rPr lang="en-US" altLang="en-US" sz="3000" b="1"/>
                <a:t>budget</a:t>
              </a:r>
            </a:p>
          </p:txBody>
        </p:sp>
        <p:sp>
          <p:nvSpPr>
            <p:cNvPr id="51208" name="Text Box 9"/>
            <p:cNvSpPr txBox="1">
              <a:spLocks noChangeArrowheads="1"/>
            </p:cNvSpPr>
            <p:nvPr/>
          </p:nvSpPr>
          <p:spPr bwMode="auto">
            <a:xfrm>
              <a:off x="2623" y="1527"/>
              <a:ext cx="353" cy="1306"/>
            </a:xfrm>
            <a:prstGeom prst="rect">
              <a:avLst/>
            </a:prstGeom>
            <a:noFill/>
            <a:ln w="9525">
              <a:noFill/>
              <a:miter lim="800000"/>
              <a:headEnd/>
              <a:tailEnd/>
            </a:ln>
          </p:spPr>
          <p:txBody>
            <a:bodyPr wrap="none">
              <a:spAutoFit/>
            </a:bodyPr>
            <a:lstStyle/>
            <a:p>
              <a:r>
                <a:rPr lang="en-US" altLang="en-US" sz="13000">
                  <a:latin typeface="Arial Narrow" pitchFamily="34" charset="0"/>
                </a:rPr>
                <a:t>[</a:t>
              </a:r>
              <a:endParaRPr lang="en-US" altLang="en-US" sz="13000"/>
            </a:p>
          </p:txBody>
        </p:sp>
        <p:sp>
          <p:nvSpPr>
            <p:cNvPr id="51209" name="Text Box 10"/>
            <p:cNvSpPr txBox="1">
              <a:spLocks noChangeArrowheads="1"/>
            </p:cNvSpPr>
            <p:nvPr/>
          </p:nvSpPr>
          <p:spPr bwMode="auto">
            <a:xfrm>
              <a:off x="4975" y="1527"/>
              <a:ext cx="353" cy="1306"/>
            </a:xfrm>
            <a:prstGeom prst="rect">
              <a:avLst/>
            </a:prstGeom>
            <a:noFill/>
            <a:ln w="9525">
              <a:noFill/>
              <a:miter lim="800000"/>
              <a:headEnd/>
              <a:tailEnd/>
            </a:ln>
          </p:spPr>
          <p:txBody>
            <a:bodyPr wrap="none">
              <a:spAutoFit/>
            </a:bodyPr>
            <a:lstStyle/>
            <a:p>
              <a:r>
                <a:rPr lang="en-US" altLang="en-US" sz="13000">
                  <a:latin typeface="Arial Narrow" pitchFamily="34" charset="0"/>
                </a:rPr>
                <a:t>]</a:t>
              </a:r>
              <a:endParaRPr lang="en-US" altLang="en-US" sz="13000"/>
            </a:p>
          </p:txBody>
        </p:sp>
        <p:sp>
          <p:nvSpPr>
            <p:cNvPr id="51210" name="Text Box 11"/>
            <p:cNvSpPr txBox="1">
              <a:spLocks noChangeArrowheads="1"/>
            </p:cNvSpPr>
            <p:nvPr/>
          </p:nvSpPr>
          <p:spPr bwMode="auto">
            <a:xfrm>
              <a:off x="4800" y="1536"/>
              <a:ext cx="400" cy="1306"/>
            </a:xfrm>
            <a:prstGeom prst="rect">
              <a:avLst/>
            </a:prstGeom>
            <a:noFill/>
            <a:ln w="9525">
              <a:noFill/>
              <a:miter lim="800000"/>
              <a:headEnd/>
              <a:tailEnd/>
            </a:ln>
          </p:spPr>
          <p:txBody>
            <a:bodyPr wrap="none">
              <a:spAutoFit/>
            </a:bodyPr>
            <a:lstStyle/>
            <a:p>
              <a:r>
                <a:rPr lang="en-US" altLang="en-US" sz="13000">
                  <a:latin typeface="Arial Narrow" pitchFamily="34" charset="0"/>
                </a:rPr>
                <a:t>)</a:t>
              </a:r>
              <a:endParaRPr lang="en-US" altLang="en-US" sz="13000"/>
            </a:p>
          </p:txBody>
        </p:sp>
        <p:sp>
          <p:nvSpPr>
            <p:cNvPr id="51211" name="Rectangle 12"/>
            <p:cNvSpPr>
              <a:spLocks noChangeArrowheads="1"/>
            </p:cNvSpPr>
            <p:nvPr/>
          </p:nvSpPr>
          <p:spPr bwMode="auto">
            <a:xfrm>
              <a:off x="3632" y="1527"/>
              <a:ext cx="400" cy="1306"/>
            </a:xfrm>
            <a:prstGeom prst="rect">
              <a:avLst/>
            </a:prstGeom>
            <a:noFill/>
            <a:ln w="9525">
              <a:noFill/>
              <a:miter lim="800000"/>
              <a:headEnd/>
              <a:tailEnd/>
            </a:ln>
          </p:spPr>
          <p:txBody>
            <a:bodyPr wrap="none">
              <a:spAutoFit/>
            </a:bodyPr>
            <a:lstStyle/>
            <a:p>
              <a:r>
                <a:rPr lang="en-US" altLang="en-US" sz="13000">
                  <a:latin typeface="Arial Narrow" pitchFamily="34" charset="0"/>
                </a:rPr>
                <a:t>)</a:t>
              </a:r>
            </a:p>
          </p:txBody>
        </p:sp>
        <p:sp>
          <p:nvSpPr>
            <p:cNvPr id="51212" name="Rectangle 13"/>
            <p:cNvSpPr>
              <a:spLocks noChangeArrowheads="1"/>
            </p:cNvSpPr>
            <p:nvPr/>
          </p:nvSpPr>
          <p:spPr bwMode="auto">
            <a:xfrm>
              <a:off x="3872" y="1527"/>
              <a:ext cx="400" cy="1306"/>
            </a:xfrm>
            <a:prstGeom prst="rect">
              <a:avLst/>
            </a:prstGeom>
            <a:noFill/>
            <a:ln w="9525">
              <a:noFill/>
              <a:miter lim="800000"/>
              <a:headEnd/>
              <a:tailEnd/>
            </a:ln>
          </p:spPr>
          <p:txBody>
            <a:bodyPr wrap="none">
              <a:spAutoFit/>
            </a:bodyPr>
            <a:lstStyle/>
            <a:p>
              <a:r>
                <a:rPr lang="en-US" altLang="en-US" sz="13000">
                  <a:latin typeface="Arial Narrow" pitchFamily="34" charset="0"/>
                </a:rPr>
                <a:t>(</a:t>
              </a:r>
            </a:p>
          </p:txBody>
        </p:sp>
        <p:sp>
          <p:nvSpPr>
            <p:cNvPr id="51213" name="Rectangle 14"/>
            <p:cNvSpPr>
              <a:spLocks noChangeArrowheads="1"/>
            </p:cNvSpPr>
            <p:nvPr/>
          </p:nvSpPr>
          <p:spPr bwMode="auto">
            <a:xfrm>
              <a:off x="2736" y="1527"/>
              <a:ext cx="400" cy="1306"/>
            </a:xfrm>
            <a:prstGeom prst="rect">
              <a:avLst/>
            </a:prstGeom>
            <a:noFill/>
            <a:ln w="9525">
              <a:noFill/>
              <a:miter lim="800000"/>
              <a:headEnd/>
              <a:tailEnd/>
            </a:ln>
          </p:spPr>
          <p:txBody>
            <a:bodyPr wrap="none">
              <a:spAutoFit/>
            </a:bodyPr>
            <a:lstStyle/>
            <a:p>
              <a:r>
                <a:rPr lang="en-US" altLang="en-US" sz="13000">
                  <a:latin typeface="Arial Narrow" pitchFamily="34" charset="0"/>
                </a:rPr>
                <a:t>(</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noChangeArrowheads="1"/>
          </p:cNvSpPr>
          <p:nvPr>
            <p:ph type="title"/>
          </p:nvPr>
        </p:nvSpPr>
        <p:spPr/>
        <p:txBody>
          <a:bodyPr/>
          <a:lstStyle/>
          <a:p>
            <a:r>
              <a:rPr lang="en-US" altLang="en-US" sz="2800" smtClean="0"/>
              <a:t>Catering Theory of Dividend (Baker and Wurgler)</a:t>
            </a:r>
          </a:p>
        </p:txBody>
      </p:sp>
      <p:sp>
        <p:nvSpPr>
          <p:cNvPr id="52226" name="Content Placeholder 2"/>
          <p:cNvSpPr>
            <a:spLocks noGrp="1" noChangeArrowheads="1"/>
          </p:cNvSpPr>
          <p:nvPr>
            <p:ph idx="1"/>
          </p:nvPr>
        </p:nvSpPr>
        <p:spPr>
          <a:xfrm>
            <a:off x="457200" y="1600200"/>
            <a:ext cx="8229600" cy="5029200"/>
          </a:xfrm>
        </p:spPr>
        <p:txBody>
          <a:bodyPr/>
          <a:lstStyle/>
          <a:p>
            <a:r>
              <a:rPr lang="en-US" altLang="en-US" sz="2800" smtClean="0"/>
              <a:t>The decision to pay dividends is driven by investor demand.</a:t>
            </a:r>
          </a:p>
          <a:p>
            <a:r>
              <a:rPr lang="en-US" altLang="en-US" sz="2800" smtClean="0"/>
              <a:t>Managers cater to investors by paying dividends when investors put a stock price premium on payers and not paying when investors prefer nonpayers.</a:t>
            </a:r>
          </a:p>
          <a:p>
            <a:r>
              <a:rPr lang="en-US" altLang="en-US" sz="2800" smtClean="0"/>
              <a:t>Nonpayers initiate dividends when demand for payers is high.</a:t>
            </a:r>
          </a:p>
          <a:p>
            <a:r>
              <a:rPr lang="en-US" altLang="en-US" sz="2800" smtClean="0"/>
              <a:t>Dividend premium is the difference between the average market-to-book ratio of dividend payers and nonpayers.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228303B9-A16A-2049-989B-2CC49E51B883}"/>
              </a:ext>
            </a:extLst>
          </p:cNvPr>
          <p:cNvSpPr>
            <a:spLocks noGrp="1" noChangeArrowheads="1"/>
          </p:cNvSpPr>
          <p:nvPr>
            <p:ph type="title"/>
          </p:nvPr>
        </p:nvSpPr>
        <p:spPr/>
        <p:txBody>
          <a:bodyPr/>
          <a:lstStyle/>
          <a:p>
            <a:pPr eaLnBrk="1" hangingPunct="1">
              <a:defRPr/>
            </a:pPr>
            <a:r>
              <a:rPr lang="en-US">
                <a:ea typeface="+mj-ea"/>
              </a:rPr>
              <a:t>Example (18.19)</a:t>
            </a:r>
          </a:p>
        </p:txBody>
      </p:sp>
      <p:sp>
        <p:nvSpPr>
          <p:cNvPr id="2" name="Rectangle 3"/>
          <p:cNvSpPr>
            <a:spLocks noGrp="1" noChangeArrowheads="1"/>
          </p:cNvSpPr>
          <p:nvPr>
            <p:ph type="body" idx="1"/>
          </p:nvPr>
        </p:nvSpPr>
        <p:spPr/>
        <p:txBody>
          <a:bodyPr/>
          <a:lstStyle/>
          <a:p>
            <a:pPr eaLnBrk="1" hangingPunct="1"/>
            <a:r>
              <a:rPr lang="en-US" altLang="en-US" sz="2800" smtClean="0"/>
              <a:t>G Co. has a current cash flow of $1.2 million and pays no dividend. The PV of the company</a:t>
            </a:r>
            <a:r>
              <a:rPr lang="ja-JP" altLang="en-US" sz="2800" smtClean="0"/>
              <a:t>’</a:t>
            </a:r>
            <a:r>
              <a:rPr lang="en-US" altLang="ja-JP" sz="2800" smtClean="0"/>
              <a:t>s future cash flows is $15 million. The all-equity company has 1 million outstanding shares. No dividend tax.</a:t>
            </a:r>
          </a:p>
          <a:p>
            <a:pPr lvl="1" eaLnBrk="1" hangingPunct="1"/>
            <a:r>
              <a:rPr lang="en-US" altLang="en-US" sz="2400" smtClean="0"/>
              <a:t>What is the current share price of G Co.?</a:t>
            </a:r>
          </a:p>
          <a:p>
            <a:pPr lvl="1" eaLnBrk="1" hangingPunct="1"/>
            <a:r>
              <a:rPr lang="en-US" altLang="en-US" sz="2400" smtClean="0"/>
              <a:t>Suppose G Co. announces its plan to pay 50% of current cash flows as dividend. How can Jeff, who owns 1000 shares of G Co., achieve a zero pay out policy on his own?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F5AB629B-06F1-4344-B638-B4CFF52EE85D}"/>
              </a:ext>
            </a:extLst>
          </p:cNvPr>
          <p:cNvSpPr>
            <a:spLocks noGrp="1" noChangeArrowheads="1"/>
          </p:cNvSpPr>
          <p:nvPr>
            <p:ph type="title"/>
          </p:nvPr>
        </p:nvSpPr>
        <p:spPr/>
        <p:txBody>
          <a:bodyPr/>
          <a:lstStyle/>
          <a:p>
            <a:pPr eaLnBrk="1" hangingPunct="1">
              <a:defRPr/>
            </a:pPr>
            <a:r>
              <a:rPr lang="en-US">
                <a:ea typeface="+mj-ea"/>
              </a:rPr>
              <a:t>Example (18.17)</a:t>
            </a:r>
          </a:p>
        </p:txBody>
      </p:sp>
      <p:sp>
        <p:nvSpPr>
          <p:cNvPr id="2" name="Rectangle 3"/>
          <p:cNvSpPr>
            <a:spLocks noGrp="1" noChangeArrowheads="1"/>
          </p:cNvSpPr>
          <p:nvPr>
            <p:ph type="body" idx="1"/>
          </p:nvPr>
        </p:nvSpPr>
        <p:spPr/>
        <p:txBody>
          <a:bodyPr/>
          <a:lstStyle/>
          <a:p>
            <a:pPr eaLnBrk="1" hangingPunct="1"/>
            <a:r>
              <a:rPr lang="en-US" altLang="en-US" sz="2800" smtClean="0"/>
              <a:t>FC is evaluating an extra dividend versus a share repurchase. In either case $5000 would be spent. Current earnings are $0.95 per share, and the stock currently sells at $40. There are 200 shares outstanding. Ignore tax</a:t>
            </a:r>
          </a:p>
          <a:p>
            <a:pPr lvl="1" eaLnBrk="1" hangingPunct="1"/>
            <a:r>
              <a:rPr lang="en-US" altLang="en-US" sz="2400" smtClean="0"/>
              <a:t>Evaluate the two alternatives in terms of the effect on the price per share of the stock and shareholder wealth.</a:t>
            </a:r>
          </a:p>
          <a:p>
            <a:pPr lvl="1" eaLnBrk="1" hangingPunct="1"/>
            <a:r>
              <a:rPr lang="en-US" altLang="en-US" sz="2400" smtClean="0"/>
              <a:t>What will be the effect on FC</a:t>
            </a:r>
            <a:r>
              <a:rPr lang="ja-JP" altLang="en-US" sz="2400" smtClean="0"/>
              <a:t>’</a:t>
            </a:r>
            <a:r>
              <a:rPr lang="en-US" altLang="ja-JP" sz="2400" smtClean="0"/>
              <a:t>s EPS and PE ratio under the two different scenarios?</a:t>
            </a:r>
            <a:endParaRPr lang="en-US" altLang="en-US"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230188" y="1295400"/>
            <a:ext cx="8683625" cy="5029200"/>
          </a:xfrm>
          <a:prstGeom prst="rect">
            <a:avLst/>
          </a:prstGeom>
          <a:solidFill>
            <a:srgbClr val="FFFFFF"/>
          </a:solidFill>
          <a:ln w="28575">
            <a:solidFill>
              <a:srgbClr val="006600"/>
            </a:solidFill>
            <a:miter lim="800000"/>
            <a:headEnd/>
            <a:tailEnd/>
          </a:ln>
        </p:spPr>
        <p:txBody>
          <a:bodyPr anchor="ctr"/>
          <a:lstStyle/>
          <a:p>
            <a:pPr algn="ctr" eaLnBrk="1" hangingPunct="1">
              <a:lnSpc>
                <a:spcPct val="85000"/>
              </a:lnSpc>
              <a:spcAft>
                <a:spcPts val="600"/>
              </a:spcAft>
            </a:pPr>
            <a:endParaRPr lang="en-US" altLang="en-US" sz="4000">
              <a:solidFill>
                <a:srgbClr val="003366"/>
              </a:solidFill>
              <a:latin typeface="Times New Roman" pitchFamily="18" charset="0"/>
            </a:endParaRPr>
          </a:p>
        </p:txBody>
      </p:sp>
      <p:sp>
        <p:nvSpPr>
          <p:cNvPr id="36867" name="Rectangle 3">
            <a:extLst>
              <a:ext uri="{FF2B5EF4-FFF2-40B4-BE49-F238E27FC236}">
                <a16:creationId xmlns:a16="http://schemas.microsoft.com/office/drawing/2014/main" xmlns="" id="{6F9AF1E4-78B3-F240-9899-8BD11515E383}"/>
              </a:ext>
            </a:extLst>
          </p:cNvPr>
          <p:cNvSpPr>
            <a:spLocks noGrp="1" noChangeArrowheads="1"/>
          </p:cNvSpPr>
          <p:nvPr>
            <p:ph type="title"/>
          </p:nvPr>
        </p:nvSpPr>
        <p:spPr>
          <a:xfrm>
            <a:off x="241300" y="304800"/>
            <a:ext cx="8683625" cy="838200"/>
          </a:xfrm>
        </p:spPr>
        <p:txBody>
          <a:bodyPr/>
          <a:lstStyle/>
          <a:p>
            <a:pPr eaLnBrk="1" hangingPunct="1">
              <a:lnSpc>
                <a:spcPct val="85000"/>
              </a:lnSpc>
              <a:spcAft>
                <a:spcPts val="600"/>
              </a:spcAft>
              <a:defRPr/>
            </a:pPr>
            <a:r>
              <a:rPr lang="en-US" sz="4000">
                <a:ea typeface="+mj-ea"/>
              </a:rPr>
              <a:t>Procedure for Cash Dividend Payment</a:t>
            </a:r>
          </a:p>
        </p:txBody>
      </p:sp>
      <p:sp>
        <p:nvSpPr>
          <p:cNvPr id="36868" name="Text Box 4"/>
          <p:cNvSpPr txBox="1">
            <a:spLocks noChangeArrowheads="1"/>
          </p:cNvSpPr>
          <p:nvPr/>
        </p:nvSpPr>
        <p:spPr bwMode="auto">
          <a:xfrm>
            <a:off x="990600" y="1371600"/>
            <a:ext cx="1066800" cy="396875"/>
          </a:xfrm>
          <a:prstGeom prst="rect">
            <a:avLst/>
          </a:prstGeom>
          <a:noFill/>
          <a:ln w="9525">
            <a:noFill/>
            <a:miter lim="800000"/>
            <a:headEnd/>
            <a:tailEnd/>
          </a:ln>
        </p:spPr>
        <p:txBody>
          <a:bodyPr>
            <a:spAutoFit/>
          </a:bodyPr>
          <a:lstStyle/>
          <a:p>
            <a:pPr>
              <a:spcBef>
                <a:spcPct val="50000"/>
              </a:spcBef>
            </a:pPr>
            <a:r>
              <a:rPr lang="en-US" altLang="en-US" sz="2000">
                <a:solidFill>
                  <a:srgbClr val="003366"/>
                </a:solidFill>
                <a:latin typeface="Times New Roman" pitchFamily="18" charset="0"/>
              </a:rPr>
              <a:t>25 Oct.</a:t>
            </a:r>
          </a:p>
        </p:txBody>
      </p:sp>
      <p:sp>
        <p:nvSpPr>
          <p:cNvPr id="36869" name="Text Box 5"/>
          <p:cNvSpPr txBox="1">
            <a:spLocks noChangeArrowheads="1"/>
          </p:cNvSpPr>
          <p:nvPr/>
        </p:nvSpPr>
        <p:spPr bwMode="auto">
          <a:xfrm>
            <a:off x="3200400" y="1371600"/>
            <a:ext cx="1066800" cy="396875"/>
          </a:xfrm>
          <a:prstGeom prst="rect">
            <a:avLst/>
          </a:prstGeom>
          <a:noFill/>
          <a:ln w="9525">
            <a:noFill/>
            <a:miter lim="800000"/>
            <a:headEnd/>
            <a:tailEnd/>
          </a:ln>
        </p:spPr>
        <p:txBody>
          <a:bodyPr>
            <a:spAutoFit/>
          </a:bodyPr>
          <a:lstStyle/>
          <a:p>
            <a:pPr>
              <a:spcBef>
                <a:spcPct val="50000"/>
              </a:spcBef>
            </a:pPr>
            <a:r>
              <a:rPr lang="en-US" altLang="en-US" sz="2000">
                <a:solidFill>
                  <a:srgbClr val="003366"/>
                </a:solidFill>
                <a:latin typeface="Times New Roman" pitchFamily="18" charset="0"/>
              </a:rPr>
              <a:t>1 Nov.</a:t>
            </a:r>
          </a:p>
        </p:txBody>
      </p:sp>
      <p:sp>
        <p:nvSpPr>
          <p:cNvPr id="36870" name="Text Box 6"/>
          <p:cNvSpPr txBox="1">
            <a:spLocks noChangeArrowheads="1"/>
          </p:cNvSpPr>
          <p:nvPr/>
        </p:nvSpPr>
        <p:spPr bwMode="auto">
          <a:xfrm>
            <a:off x="4343400" y="1371600"/>
            <a:ext cx="1066800" cy="396875"/>
          </a:xfrm>
          <a:prstGeom prst="rect">
            <a:avLst/>
          </a:prstGeom>
          <a:noFill/>
          <a:ln w="9525">
            <a:noFill/>
            <a:miter lim="800000"/>
            <a:headEnd/>
            <a:tailEnd/>
          </a:ln>
        </p:spPr>
        <p:txBody>
          <a:bodyPr>
            <a:spAutoFit/>
          </a:bodyPr>
          <a:lstStyle/>
          <a:p>
            <a:pPr>
              <a:spcBef>
                <a:spcPct val="50000"/>
              </a:spcBef>
            </a:pPr>
            <a:r>
              <a:rPr lang="en-US" altLang="en-US" sz="2000">
                <a:solidFill>
                  <a:srgbClr val="003366"/>
                </a:solidFill>
                <a:latin typeface="Times New Roman" pitchFamily="18" charset="0"/>
              </a:rPr>
              <a:t>2 Nov.</a:t>
            </a:r>
          </a:p>
        </p:txBody>
      </p:sp>
      <p:sp>
        <p:nvSpPr>
          <p:cNvPr id="36871" name="Text Box 7"/>
          <p:cNvSpPr txBox="1">
            <a:spLocks noChangeArrowheads="1"/>
          </p:cNvSpPr>
          <p:nvPr/>
        </p:nvSpPr>
        <p:spPr bwMode="auto">
          <a:xfrm>
            <a:off x="5943600" y="1371600"/>
            <a:ext cx="1066800" cy="396875"/>
          </a:xfrm>
          <a:prstGeom prst="rect">
            <a:avLst/>
          </a:prstGeom>
          <a:noFill/>
          <a:ln w="9525">
            <a:noFill/>
            <a:miter lim="800000"/>
            <a:headEnd/>
            <a:tailEnd/>
          </a:ln>
        </p:spPr>
        <p:txBody>
          <a:bodyPr>
            <a:spAutoFit/>
          </a:bodyPr>
          <a:lstStyle/>
          <a:p>
            <a:pPr>
              <a:spcBef>
                <a:spcPct val="50000"/>
              </a:spcBef>
            </a:pPr>
            <a:r>
              <a:rPr lang="en-US" altLang="en-US" sz="2000">
                <a:solidFill>
                  <a:srgbClr val="003366"/>
                </a:solidFill>
                <a:latin typeface="Times New Roman" pitchFamily="18" charset="0"/>
              </a:rPr>
              <a:t>6 Nov.</a:t>
            </a:r>
          </a:p>
        </p:txBody>
      </p:sp>
      <p:sp>
        <p:nvSpPr>
          <p:cNvPr id="36872" name="Text Box 8"/>
          <p:cNvSpPr txBox="1">
            <a:spLocks noChangeArrowheads="1"/>
          </p:cNvSpPr>
          <p:nvPr/>
        </p:nvSpPr>
        <p:spPr bwMode="auto">
          <a:xfrm>
            <a:off x="7467600" y="1371600"/>
            <a:ext cx="1066800" cy="396875"/>
          </a:xfrm>
          <a:prstGeom prst="rect">
            <a:avLst/>
          </a:prstGeom>
          <a:noFill/>
          <a:ln w="9525">
            <a:noFill/>
            <a:miter lim="800000"/>
            <a:headEnd/>
            <a:tailEnd/>
          </a:ln>
        </p:spPr>
        <p:txBody>
          <a:bodyPr>
            <a:spAutoFit/>
          </a:bodyPr>
          <a:lstStyle/>
          <a:p>
            <a:pPr>
              <a:spcBef>
                <a:spcPct val="50000"/>
              </a:spcBef>
            </a:pPr>
            <a:r>
              <a:rPr lang="en-US" altLang="en-US" sz="2000">
                <a:solidFill>
                  <a:srgbClr val="003366"/>
                </a:solidFill>
                <a:latin typeface="Times New Roman" pitchFamily="18" charset="0"/>
              </a:rPr>
              <a:t>7 Dec.</a:t>
            </a:r>
          </a:p>
        </p:txBody>
      </p:sp>
      <p:sp>
        <p:nvSpPr>
          <p:cNvPr id="36873" name="Line 9"/>
          <p:cNvSpPr>
            <a:spLocks noChangeShapeType="1"/>
          </p:cNvSpPr>
          <p:nvPr/>
        </p:nvSpPr>
        <p:spPr bwMode="auto">
          <a:xfrm>
            <a:off x="1066800" y="2057400"/>
            <a:ext cx="7391400" cy="0"/>
          </a:xfrm>
          <a:prstGeom prst="line">
            <a:avLst/>
          </a:prstGeom>
          <a:noFill/>
          <a:ln w="38100">
            <a:solidFill>
              <a:srgbClr val="644A1A"/>
            </a:solidFill>
            <a:round/>
            <a:headEnd type="none" w="sm" len="sm"/>
            <a:tailEnd type="none" w="sm" len="sm"/>
          </a:ln>
        </p:spPr>
        <p:txBody>
          <a:bodyPr/>
          <a:lstStyle/>
          <a:p>
            <a:endParaRPr lang="en-US"/>
          </a:p>
        </p:txBody>
      </p:sp>
      <p:sp>
        <p:nvSpPr>
          <p:cNvPr id="36874" name="Line 10"/>
          <p:cNvSpPr>
            <a:spLocks noChangeShapeType="1"/>
          </p:cNvSpPr>
          <p:nvPr/>
        </p:nvSpPr>
        <p:spPr bwMode="auto">
          <a:xfrm flipV="1">
            <a:off x="1219200" y="1828800"/>
            <a:ext cx="0" cy="457200"/>
          </a:xfrm>
          <a:prstGeom prst="line">
            <a:avLst/>
          </a:prstGeom>
          <a:noFill/>
          <a:ln w="38100">
            <a:solidFill>
              <a:srgbClr val="644A1A"/>
            </a:solidFill>
            <a:round/>
            <a:headEnd type="none" w="sm" len="sm"/>
            <a:tailEnd type="none" w="sm" len="sm"/>
          </a:ln>
        </p:spPr>
        <p:txBody>
          <a:bodyPr/>
          <a:lstStyle/>
          <a:p>
            <a:endParaRPr lang="en-US"/>
          </a:p>
        </p:txBody>
      </p:sp>
      <p:sp>
        <p:nvSpPr>
          <p:cNvPr id="36875" name="Text Box 11"/>
          <p:cNvSpPr txBox="1">
            <a:spLocks noChangeArrowheads="1"/>
          </p:cNvSpPr>
          <p:nvPr/>
        </p:nvSpPr>
        <p:spPr bwMode="auto">
          <a:xfrm>
            <a:off x="685800" y="2438400"/>
            <a:ext cx="1371600" cy="701675"/>
          </a:xfrm>
          <a:prstGeom prst="rect">
            <a:avLst/>
          </a:prstGeom>
          <a:noFill/>
          <a:ln w="9525">
            <a:noFill/>
            <a:miter lim="800000"/>
            <a:headEnd/>
            <a:tailEnd/>
          </a:ln>
        </p:spPr>
        <p:txBody>
          <a:bodyPr>
            <a:spAutoFit/>
          </a:bodyPr>
          <a:lstStyle/>
          <a:p>
            <a:pPr algn="ctr">
              <a:spcBef>
                <a:spcPct val="50000"/>
              </a:spcBef>
            </a:pPr>
            <a:r>
              <a:rPr lang="en-US" altLang="en-US" sz="2000">
                <a:solidFill>
                  <a:srgbClr val="003366"/>
                </a:solidFill>
                <a:latin typeface="Times New Roman" pitchFamily="18" charset="0"/>
              </a:rPr>
              <a:t>Declaration Date</a:t>
            </a:r>
          </a:p>
        </p:txBody>
      </p:sp>
      <p:sp>
        <p:nvSpPr>
          <p:cNvPr id="36876" name="Line 12"/>
          <p:cNvSpPr>
            <a:spLocks noChangeShapeType="1"/>
          </p:cNvSpPr>
          <p:nvPr/>
        </p:nvSpPr>
        <p:spPr bwMode="auto">
          <a:xfrm flipV="1">
            <a:off x="3581400" y="1828800"/>
            <a:ext cx="0" cy="457200"/>
          </a:xfrm>
          <a:prstGeom prst="line">
            <a:avLst/>
          </a:prstGeom>
          <a:noFill/>
          <a:ln w="38100">
            <a:solidFill>
              <a:srgbClr val="644A1A"/>
            </a:solidFill>
            <a:round/>
            <a:headEnd type="none" w="sm" len="sm"/>
            <a:tailEnd type="none" w="sm" len="sm"/>
          </a:ln>
        </p:spPr>
        <p:txBody>
          <a:bodyPr/>
          <a:lstStyle/>
          <a:p>
            <a:endParaRPr lang="en-US"/>
          </a:p>
        </p:txBody>
      </p:sp>
      <p:sp>
        <p:nvSpPr>
          <p:cNvPr id="36877" name="Text Box 13"/>
          <p:cNvSpPr txBox="1">
            <a:spLocks noChangeArrowheads="1"/>
          </p:cNvSpPr>
          <p:nvPr/>
        </p:nvSpPr>
        <p:spPr bwMode="auto">
          <a:xfrm>
            <a:off x="2971800" y="2438400"/>
            <a:ext cx="1219200" cy="1006475"/>
          </a:xfrm>
          <a:prstGeom prst="rect">
            <a:avLst/>
          </a:prstGeom>
          <a:noFill/>
          <a:ln w="9525">
            <a:noFill/>
            <a:miter lim="800000"/>
            <a:headEnd/>
            <a:tailEnd/>
          </a:ln>
        </p:spPr>
        <p:txBody>
          <a:bodyPr>
            <a:spAutoFit/>
          </a:bodyPr>
          <a:lstStyle/>
          <a:p>
            <a:pPr algn="ctr">
              <a:spcBef>
                <a:spcPct val="50000"/>
              </a:spcBef>
            </a:pPr>
            <a:r>
              <a:rPr lang="en-US" altLang="en-US" sz="2000">
                <a:solidFill>
                  <a:srgbClr val="003366"/>
                </a:solidFill>
                <a:latin typeface="Times New Roman" pitchFamily="18" charset="0"/>
              </a:rPr>
              <a:t>Cum-dividend Date</a:t>
            </a:r>
          </a:p>
        </p:txBody>
      </p:sp>
      <p:sp>
        <p:nvSpPr>
          <p:cNvPr id="36878" name="Line 14"/>
          <p:cNvSpPr>
            <a:spLocks noChangeShapeType="1"/>
          </p:cNvSpPr>
          <p:nvPr/>
        </p:nvSpPr>
        <p:spPr bwMode="auto">
          <a:xfrm flipV="1">
            <a:off x="4724400" y="1828800"/>
            <a:ext cx="0" cy="457200"/>
          </a:xfrm>
          <a:prstGeom prst="line">
            <a:avLst/>
          </a:prstGeom>
          <a:noFill/>
          <a:ln w="38100">
            <a:solidFill>
              <a:srgbClr val="644A1A"/>
            </a:solidFill>
            <a:round/>
            <a:headEnd type="none" w="sm" len="sm"/>
            <a:tailEnd type="none" w="sm" len="sm"/>
          </a:ln>
        </p:spPr>
        <p:txBody>
          <a:bodyPr/>
          <a:lstStyle/>
          <a:p>
            <a:endParaRPr lang="en-US"/>
          </a:p>
        </p:txBody>
      </p:sp>
      <p:sp>
        <p:nvSpPr>
          <p:cNvPr id="36879" name="Text Box 15"/>
          <p:cNvSpPr txBox="1">
            <a:spLocks noChangeArrowheads="1"/>
          </p:cNvSpPr>
          <p:nvPr/>
        </p:nvSpPr>
        <p:spPr bwMode="auto">
          <a:xfrm>
            <a:off x="4114800" y="2422525"/>
            <a:ext cx="1219200" cy="1006475"/>
          </a:xfrm>
          <a:prstGeom prst="rect">
            <a:avLst/>
          </a:prstGeom>
          <a:noFill/>
          <a:ln w="9525">
            <a:noFill/>
            <a:miter lim="800000"/>
            <a:headEnd/>
            <a:tailEnd/>
          </a:ln>
        </p:spPr>
        <p:txBody>
          <a:bodyPr>
            <a:spAutoFit/>
          </a:bodyPr>
          <a:lstStyle/>
          <a:p>
            <a:pPr algn="ctr">
              <a:spcBef>
                <a:spcPct val="50000"/>
              </a:spcBef>
            </a:pPr>
            <a:r>
              <a:rPr lang="en-US" altLang="en-US" sz="2000">
                <a:solidFill>
                  <a:srgbClr val="003366"/>
                </a:solidFill>
                <a:latin typeface="Times New Roman" pitchFamily="18" charset="0"/>
              </a:rPr>
              <a:t>Ex-dividend Date</a:t>
            </a:r>
          </a:p>
        </p:txBody>
      </p:sp>
      <p:sp>
        <p:nvSpPr>
          <p:cNvPr id="36880" name="Line 16"/>
          <p:cNvSpPr>
            <a:spLocks noChangeShapeType="1"/>
          </p:cNvSpPr>
          <p:nvPr/>
        </p:nvSpPr>
        <p:spPr bwMode="auto">
          <a:xfrm flipV="1">
            <a:off x="6248400" y="1828800"/>
            <a:ext cx="0" cy="457200"/>
          </a:xfrm>
          <a:prstGeom prst="line">
            <a:avLst/>
          </a:prstGeom>
          <a:noFill/>
          <a:ln w="38100">
            <a:solidFill>
              <a:srgbClr val="644A1A"/>
            </a:solidFill>
            <a:round/>
            <a:headEnd type="none" w="sm" len="sm"/>
            <a:tailEnd type="none" w="sm" len="sm"/>
          </a:ln>
        </p:spPr>
        <p:txBody>
          <a:bodyPr/>
          <a:lstStyle/>
          <a:p>
            <a:endParaRPr lang="en-US"/>
          </a:p>
        </p:txBody>
      </p:sp>
      <p:sp>
        <p:nvSpPr>
          <p:cNvPr id="36881" name="Text Box 17"/>
          <p:cNvSpPr txBox="1">
            <a:spLocks noChangeArrowheads="1"/>
          </p:cNvSpPr>
          <p:nvPr/>
        </p:nvSpPr>
        <p:spPr bwMode="auto">
          <a:xfrm>
            <a:off x="5715000" y="2438400"/>
            <a:ext cx="1066800" cy="701675"/>
          </a:xfrm>
          <a:prstGeom prst="rect">
            <a:avLst/>
          </a:prstGeom>
          <a:noFill/>
          <a:ln w="9525">
            <a:noFill/>
            <a:miter lim="800000"/>
            <a:headEnd/>
            <a:tailEnd/>
          </a:ln>
        </p:spPr>
        <p:txBody>
          <a:bodyPr>
            <a:spAutoFit/>
          </a:bodyPr>
          <a:lstStyle/>
          <a:p>
            <a:pPr algn="ctr">
              <a:spcBef>
                <a:spcPct val="50000"/>
              </a:spcBef>
            </a:pPr>
            <a:r>
              <a:rPr lang="en-US" altLang="en-US" sz="2000">
                <a:solidFill>
                  <a:srgbClr val="003366"/>
                </a:solidFill>
                <a:latin typeface="Times New Roman" pitchFamily="18" charset="0"/>
              </a:rPr>
              <a:t>Record Date</a:t>
            </a:r>
          </a:p>
        </p:txBody>
      </p:sp>
      <p:sp>
        <p:nvSpPr>
          <p:cNvPr id="36882" name="Line 18"/>
          <p:cNvSpPr>
            <a:spLocks noChangeShapeType="1"/>
          </p:cNvSpPr>
          <p:nvPr/>
        </p:nvSpPr>
        <p:spPr bwMode="auto">
          <a:xfrm flipV="1">
            <a:off x="7772400" y="1828800"/>
            <a:ext cx="0" cy="457200"/>
          </a:xfrm>
          <a:prstGeom prst="line">
            <a:avLst/>
          </a:prstGeom>
          <a:noFill/>
          <a:ln w="38100">
            <a:solidFill>
              <a:srgbClr val="644A1A"/>
            </a:solidFill>
            <a:round/>
            <a:headEnd type="none" w="sm" len="sm"/>
            <a:tailEnd type="none" w="sm" len="sm"/>
          </a:ln>
        </p:spPr>
        <p:txBody>
          <a:bodyPr/>
          <a:lstStyle/>
          <a:p>
            <a:endParaRPr lang="en-US"/>
          </a:p>
        </p:txBody>
      </p:sp>
      <p:sp>
        <p:nvSpPr>
          <p:cNvPr id="36883" name="Text Box 19"/>
          <p:cNvSpPr txBox="1">
            <a:spLocks noChangeArrowheads="1"/>
          </p:cNvSpPr>
          <p:nvPr/>
        </p:nvSpPr>
        <p:spPr bwMode="auto">
          <a:xfrm>
            <a:off x="7239000" y="2438400"/>
            <a:ext cx="1143000" cy="701675"/>
          </a:xfrm>
          <a:prstGeom prst="rect">
            <a:avLst/>
          </a:prstGeom>
          <a:noFill/>
          <a:ln w="9525">
            <a:noFill/>
            <a:miter lim="800000"/>
            <a:headEnd/>
            <a:tailEnd/>
          </a:ln>
        </p:spPr>
        <p:txBody>
          <a:bodyPr>
            <a:spAutoFit/>
          </a:bodyPr>
          <a:lstStyle/>
          <a:p>
            <a:pPr algn="ctr">
              <a:spcBef>
                <a:spcPct val="50000"/>
              </a:spcBef>
            </a:pPr>
            <a:r>
              <a:rPr lang="en-US" altLang="en-US" sz="2000">
                <a:solidFill>
                  <a:srgbClr val="003366"/>
                </a:solidFill>
                <a:latin typeface="Times New Roman" pitchFamily="18" charset="0"/>
              </a:rPr>
              <a:t>Payment Date</a:t>
            </a:r>
          </a:p>
        </p:txBody>
      </p:sp>
      <p:sp>
        <p:nvSpPr>
          <p:cNvPr id="36884" name="Text Box 20"/>
          <p:cNvSpPr txBox="1">
            <a:spLocks noChangeArrowheads="1"/>
          </p:cNvSpPr>
          <p:nvPr/>
        </p:nvSpPr>
        <p:spPr bwMode="auto">
          <a:xfrm>
            <a:off x="609600" y="1752600"/>
            <a:ext cx="457200" cy="457200"/>
          </a:xfrm>
          <a:prstGeom prst="rect">
            <a:avLst/>
          </a:prstGeom>
          <a:noFill/>
          <a:ln w="9525">
            <a:noFill/>
            <a:miter lim="800000"/>
            <a:headEnd/>
            <a:tailEnd/>
          </a:ln>
        </p:spPr>
        <p:txBody>
          <a:bodyPr>
            <a:spAutoFit/>
          </a:bodyPr>
          <a:lstStyle/>
          <a:p>
            <a:pPr>
              <a:spcBef>
                <a:spcPct val="50000"/>
              </a:spcBef>
            </a:pPr>
            <a:r>
              <a:rPr lang="en-US" altLang="en-US" sz="2400" b="1">
                <a:solidFill>
                  <a:srgbClr val="003366"/>
                </a:solidFill>
                <a:latin typeface="Times New Roman" pitchFamily="18" charset="0"/>
              </a:rPr>
              <a:t>…</a:t>
            </a:r>
          </a:p>
        </p:txBody>
      </p:sp>
      <p:sp>
        <p:nvSpPr>
          <p:cNvPr id="36885" name="Text Box 21"/>
          <p:cNvSpPr txBox="1">
            <a:spLocks noChangeArrowheads="1"/>
          </p:cNvSpPr>
          <p:nvPr/>
        </p:nvSpPr>
        <p:spPr bwMode="auto">
          <a:xfrm>
            <a:off x="381000" y="3333750"/>
            <a:ext cx="8458200" cy="822325"/>
          </a:xfrm>
          <a:prstGeom prst="rect">
            <a:avLst/>
          </a:prstGeom>
          <a:noFill/>
          <a:ln w="9525">
            <a:noFill/>
            <a:miter lim="800000"/>
            <a:headEnd/>
            <a:tailEnd/>
          </a:ln>
        </p:spPr>
        <p:txBody>
          <a:bodyPr>
            <a:spAutoFit/>
          </a:bodyPr>
          <a:lstStyle/>
          <a:p>
            <a:pPr>
              <a:spcBef>
                <a:spcPct val="50000"/>
              </a:spcBef>
            </a:pPr>
            <a:r>
              <a:rPr lang="en-US" altLang="en-US" sz="2400" b="1">
                <a:solidFill>
                  <a:srgbClr val="003366"/>
                </a:solidFill>
                <a:latin typeface="Times New Roman" pitchFamily="18" charset="0"/>
              </a:rPr>
              <a:t>Declaration Date</a:t>
            </a:r>
            <a:r>
              <a:rPr lang="en-US" altLang="en-US" sz="2400">
                <a:solidFill>
                  <a:srgbClr val="003366"/>
                </a:solidFill>
                <a:latin typeface="Times New Roman" pitchFamily="18" charset="0"/>
              </a:rPr>
              <a:t>: The Board of Directors declares a payment of dividends.</a:t>
            </a:r>
          </a:p>
        </p:txBody>
      </p:sp>
      <p:sp>
        <p:nvSpPr>
          <p:cNvPr id="36886" name="Text Box 22"/>
          <p:cNvSpPr txBox="1">
            <a:spLocks noChangeArrowheads="1"/>
          </p:cNvSpPr>
          <p:nvPr/>
        </p:nvSpPr>
        <p:spPr bwMode="auto">
          <a:xfrm>
            <a:off x="381000" y="4095750"/>
            <a:ext cx="8458200" cy="822325"/>
          </a:xfrm>
          <a:prstGeom prst="rect">
            <a:avLst/>
          </a:prstGeom>
          <a:noFill/>
          <a:ln w="9525">
            <a:noFill/>
            <a:miter lim="800000"/>
            <a:headEnd/>
            <a:tailEnd/>
          </a:ln>
        </p:spPr>
        <p:txBody>
          <a:bodyPr>
            <a:spAutoFit/>
          </a:bodyPr>
          <a:lstStyle/>
          <a:p>
            <a:pPr>
              <a:spcBef>
                <a:spcPct val="50000"/>
              </a:spcBef>
            </a:pPr>
            <a:r>
              <a:rPr lang="en-US" altLang="en-US" sz="2400" b="1">
                <a:solidFill>
                  <a:srgbClr val="003366"/>
                </a:solidFill>
                <a:latin typeface="Times New Roman" pitchFamily="18" charset="0"/>
              </a:rPr>
              <a:t>Cum-Dividend Date</a:t>
            </a:r>
            <a:r>
              <a:rPr lang="en-US" altLang="en-US" sz="2400">
                <a:solidFill>
                  <a:srgbClr val="003366"/>
                </a:solidFill>
                <a:latin typeface="Times New Roman" pitchFamily="18" charset="0"/>
              </a:rPr>
              <a:t>: The last day that the buyer of a stock is entitled to the dividend.</a:t>
            </a:r>
          </a:p>
        </p:txBody>
      </p:sp>
      <p:sp>
        <p:nvSpPr>
          <p:cNvPr id="36887" name="Text Box 23"/>
          <p:cNvSpPr txBox="1">
            <a:spLocks noChangeArrowheads="1"/>
          </p:cNvSpPr>
          <p:nvPr/>
        </p:nvSpPr>
        <p:spPr bwMode="auto">
          <a:xfrm>
            <a:off x="381000" y="4781550"/>
            <a:ext cx="8458200" cy="822325"/>
          </a:xfrm>
          <a:prstGeom prst="rect">
            <a:avLst/>
          </a:prstGeom>
          <a:noFill/>
          <a:ln w="9525">
            <a:noFill/>
            <a:miter lim="800000"/>
            <a:headEnd/>
            <a:tailEnd/>
          </a:ln>
        </p:spPr>
        <p:txBody>
          <a:bodyPr>
            <a:spAutoFit/>
          </a:bodyPr>
          <a:lstStyle/>
          <a:p>
            <a:pPr>
              <a:spcBef>
                <a:spcPct val="50000"/>
              </a:spcBef>
            </a:pPr>
            <a:r>
              <a:rPr lang="en-US" altLang="en-US" sz="2400" b="1">
                <a:solidFill>
                  <a:srgbClr val="003366"/>
                </a:solidFill>
                <a:latin typeface="Times New Roman" pitchFamily="18" charset="0"/>
              </a:rPr>
              <a:t>Ex-Dividend Date</a:t>
            </a:r>
            <a:r>
              <a:rPr lang="en-US" altLang="en-US" sz="2400">
                <a:solidFill>
                  <a:srgbClr val="003366"/>
                </a:solidFill>
                <a:latin typeface="Times New Roman" pitchFamily="18" charset="0"/>
              </a:rPr>
              <a:t>: The first day that the seller of a stock is entitled to the dividend.</a:t>
            </a:r>
          </a:p>
        </p:txBody>
      </p:sp>
      <p:sp>
        <p:nvSpPr>
          <p:cNvPr id="36888" name="Text Box 24"/>
          <p:cNvSpPr txBox="1">
            <a:spLocks noChangeArrowheads="1"/>
          </p:cNvSpPr>
          <p:nvPr/>
        </p:nvSpPr>
        <p:spPr bwMode="auto">
          <a:xfrm>
            <a:off x="381000" y="5543550"/>
            <a:ext cx="8458200" cy="822325"/>
          </a:xfrm>
          <a:prstGeom prst="rect">
            <a:avLst/>
          </a:prstGeom>
          <a:noFill/>
          <a:ln w="9525">
            <a:noFill/>
            <a:miter lim="800000"/>
            <a:headEnd/>
            <a:tailEnd/>
          </a:ln>
        </p:spPr>
        <p:txBody>
          <a:bodyPr>
            <a:spAutoFit/>
          </a:bodyPr>
          <a:lstStyle/>
          <a:p>
            <a:pPr>
              <a:spcBef>
                <a:spcPct val="50000"/>
              </a:spcBef>
            </a:pPr>
            <a:r>
              <a:rPr lang="en-US" altLang="en-US" sz="2400" b="1">
                <a:solidFill>
                  <a:srgbClr val="003366"/>
                </a:solidFill>
                <a:latin typeface="Times New Roman" pitchFamily="18" charset="0"/>
              </a:rPr>
              <a:t>Record Date</a:t>
            </a:r>
            <a:r>
              <a:rPr lang="en-US" altLang="en-US" sz="2400">
                <a:solidFill>
                  <a:srgbClr val="003366"/>
                </a:solidFill>
                <a:latin typeface="Times New Roman" pitchFamily="18" charset="0"/>
              </a:rPr>
              <a:t>: The corporation prepares a list of all individuals believed to be stockholders as of 6 November.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88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36873"/>
                                        </p:tgtEl>
                                        <p:attrNameLst>
                                          <p:attrName>style.visibility</p:attrName>
                                        </p:attrNameLst>
                                      </p:cBhvr>
                                      <p:to>
                                        <p:strVal val="visible"/>
                                      </p:to>
                                    </p:set>
                                    <p:animEffect transition="in" filter="wipe(left)">
                                      <p:cBhvr>
                                        <p:cTn id="10" dur="500"/>
                                        <p:tgtEl>
                                          <p:spTgt spid="368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8"/>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36874"/>
                                        </p:tgtEl>
                                        <p:attrNameLst>
                                          <p:attrName>style.visibility</p:attrName>
                                        </p:attrNameLst>
                                      </p:cBhvr>
                                      <p:to>
                                        <p:strVal val="visible"/>
                                      </p:to>
                                    </p:set>
                                    <p:animEffect transition="in" filter="wipe(up)">
                                      <p:cBhvr>
                                        <p:cTn id="18" dur="500"/>
                                        <p:tgtEl>
                                          <p:spTgt spid="36874"/>
                                        </p:tgtEl>
                                      </p:cBhvr>
                                    </p:animEffec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3687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6885"/>
                                        </p:tgtEl>
                                        <p:attrNameLst>
                                          <p:attrName>style.visibility</p:attrName>
                                        </p:attrNameLst>
                                      </p:cBhvr>
                                      <p:to>
                                        <p:strVal val="visible"/>
                                      </p:to>
                                    </p:set>
                                    <p:anim calcmode="lin" valueType="num">
                                      <p:cBhvr additive="base">
                                        <p:cTn id="26" dur="500" fill="hold"/>
                                        <p:tgtEl>
                                          <p:spTgt spid="36885"/>
                                        </p:tgtEl>
                                        <p:attrNameLst>
                                          <p:attrName>ppt_x</p:attrName>
                                        </p:attrNameLst>
                                      </p:cBhvr>
                                      <p:tavLst>
                                        <p:tav tm="0">
                                          <p:val>
                                            <p:strVal val="#ppt_x"/>
                                          </p:val>
                                        </p:tav>
                                        <p:tav tm="100000">
                                          <p:val>
                                            <p:strVal val="#ppt_x"/>
                                          </p:val>
                                        </p:tav>
                                      </p:tavLst>
                                    </p:anim>
                                    <p:anim calcmode="lin" valueType="num">
                                      <p:cBhvr additive="base">
                                        <p:cTn id="27" dur="500" fill="hold"/>
                                        <p:tgtEl>
                                          <p:spTgt spid="3688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6869"/>
                                        </p:tgtEl>
                                        <p:attrNameLst>
                                          <p:attrName>style.visibility</p:attrName>
                                        </p:attrNameLst>
                                      </p:cBhvr>
                                      <p:to>
                                        <p:strVal val="visible"/>
                                      </p:to>
                                    </p:se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6876"/>
                                        </p:tgtEl>
                                        <p:attrNameLst>
                                          <p:attrName>style.visibility</p:attrName>
                                        </p:attrNameLst>
                                      </p:cBhvr>
                                      <p:to>
                                        <p:strVal val="visible"/>
                                      </p:to>
                                    </p:set>
                                    <p:animEffect transition="in" filter="wipe(up)">
                                      <p:cBhvr>
                                        <p:cTn id="35" dur="500"/>
                                        <p:tgtEl>
                                          <p:spTgt spid="36876"/>
                                        </p:tgtEl>
                                      </p:cBhvr>
                                    </p:animEffec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3687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886"/>
                                        </p:tgtEl>
                                        <p:attrNameLst>
                                          <p:attrName>style.visibility</p:attrName>
                                        </p:attrNameLst>
                                      </p:cBhvr>
                                      <p:to>
                                        <p:strVal val="visible"/>
                                      </p:to>
                                    </p:set>
                                    <p:anim calcmode="lin" valueType="num">
                                      <p:cBhvr additive="base">
                                        <p:cTn id="43" dur="500" fill="hold"/>
                                        <p:tgtEl>
                                          <p:spTgt spid="36886"/>
                                        </p:tgtEl>
                                        <p:attrNameLst>
                                          <p:attrName>ppt_x</p:attrName>
                                        </p:attrNameLst>
                                      </p:cBhvr>
                                      <p:tavLst>
                                        <p:tav tm="0">
                                          <p:val>
                                            <p:strVal val="#ppt_x"/>
                                          </p:val>
                                        </p:tav>
                                        <p:tav tm="100000">
                                          <p:val>
                                            <p:strVal val="#ppt_x"/>
                                          </p:val>
                                        </p:tav>
                                      </p:tavLst>
                                    </p:anim>
                                    <p:anim calcmode="lin" valueType="num">
                                      <p:cBhvr additive="base">
                                        <p:cTn id="44" dur="500" fill="hold"/>
                                        <p:tgtEl>
                                          <p:spTgt spid="3688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6870"/>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6878"/>
                                        </p:tgtEl>
                                        <p:attrNameLst>
                                          <p:attrName>style.visibility</p:attrName>
                                        </p:attrNameLst>
                                      </p:cBhvr>
                                      <p:to>
                                        <p:strVal val="visible"/>
                                      </p:to>
                                    </p:set>
                                    <p:animEffect transition="in" filter="wipe(up)">
                                      <p:cBhvr>
                                        <p:cTn id="52" dur="500"/>
                                        <p:tgtEl>
                                          <p:spTgt spid="36878"/>
                                        </p:tgtEl>
                                      </p:cBhvr>
                                    </p:animEffect>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36879"/>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6887"/>
                                        </p:tgtEl>
                                        <p:attrNameLst>
                                          <p:attrName>style.visibility</p:attrName>
                                        </p:attrNameLst>
                                      </p:cBhvr>
                                      <p:to>
                                        <p:strVal val="visible"/>
                                      </p:to>
                                    </p:set>
                                    <p:anim calcmode="lin" valueType="num">
                                      <p:cBhvr additive="base">
                                        <p:cTn id="60" dur="500" fill="hold"/>
                                        <p:tgtEl>
                                          <p:spTgt spid="36887"/>
                                        </p:tgtEl>
                                        <p:attrNameLst>
                                          <p:attrName>ppt_x</p:attrName>
                                        </p:attrNameLst>
                                      </p:cBhvr>
                                      <p:tavLst>
                                        <p:tav tm="0">
                                          <p:val>
                                            <p:strVal val="#ppt_x"/>
                                          </p:val>
                                        </p:tav>
                                        <p:tav tm="100000">
                                          <p:val>
                                            <p:strVal val="#ppt_x"/>
                                          </p:val>
                                        </p:tav>
                                      </p:tavLst>
                                    </p:anim>
                                    <p:anim calcmode="lin" valueType="num">
                                      <p:cBhvr additive="base">
                                        <p:cTn id="61" dur="500" fill="hold"/>
                                        <p:tgtEl>
                                          <p:spTgt spid="36887"/>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36871"/>
                                        </p:tgtEl>
                                        <p:attrNameLst>
                                          <p:attrName>style.visibility</p:attrName>
                                        </p:attrNameLst>
                                      </p:cBhvr>
                                      <p:to>
                                        <p:strVal val="visible"/>
                                      </p:to>
                                    </p:set>
                                  </p:childTnLst>
                                </p:cTn>
                              </p:par>
                            </p:childTnLst>
                          </p:cTn>
                        </p:par>
                        <p:par>
                          <p:cTn id="66" fill="hold" nodeType="afterGroup">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6880"/>
                                        </p:tgtEl>
                                        <p:attrNameLst>
                                          <p:attrName>style.visibility</p:attrName>
                                        </p:attrNameLst>
                                      </p:cBhvr>
                                      <p:to>
                                        <p:strVal val="visible"/>
                                      </p:to>
                                    </p:set>
                                    <p:animEffect transition="in" filter="wipe(up)">
                                      <p:cBhvr>
                                        <p:cTn id="69" dur="500"/>
                                        <p:tgtEl>
                                          <p:spTgt spid="36880"/>
                                        </p:tgtEl>
                                      </p:cBhvr>
                                    </p:animEffect>
                                  </p:child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3688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6888"/>
                                        </p:tgtEl>
                                        <p:attrNameLst>
                                          <p:attrName>style.visibility</p:attrName>
                                        </p:attrNameLst>
                                      </p:cBhvr>
                                      <p:to>
                                        <p:strVal val="visible"/>
                                      </p:to>
                                    </p:set>
                                    <p:anim calcmode="lin" valueType="num">
                                      <p:cBhvr additive="base">
                                        <p:cTn id="77" dur="500" fill="hold"/>
                                        <p:tgtEl>
                                          <p:spTgt spid="36888"/>
                                        </p:tgtEl>
                                        <p:attrNameLst>
                                          <p:attrName>ppt_x</p:attrName>
                                        </p:attrNameLst>
                                      </p:cBhvr>
                                      <p:tavLst>
                                        <p:tav tm="0">
                                          <p:val>
                                            <p:strVal val="#ppt_x"/>
                                          </p:val>
                                        </p:tav>
                                        <p:tav tm="100000">
                                          <p:val>
                                            <p:strVal val="#ppt_x"/>
                                          </p:val>
                                        </p:tav>
                                      </p:tavLst>
                                    </p:anim>
                                    <p:anim calcmode="lin" valueType="num">
                                      <p:cBhvr additive="base">
                                        <p:cTn id="78" dur="500" fill="hold"/>
                                        <p:tgtEl>
                                          <p:spTgt spid="36888"/>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6872"/>
                                        </p:tgtEl>
                                        <p:attrNameLst>
                                          <p:attrName>style.visibility</p:attrName>
                                        </p:attrNameLst>
                                      </p:cBhvr>
                                      <p:to>
                                        <p:strVal val="visible"/>
                                      </p:to>
                                    </p:se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36882"/>
                                        </p:tgtEl>
                                        <p:attrNameLst>
                                          <p:attrName>style.visibility</p:attrName>
                                        </p:attrNameLst>
                                      </p:cBhvr>
                                      <p:to>
                                        <p:strVal val="visible"/>
                                      </p:to>
                                    </p:set>
                                    <p:animEffect transition="in" filter="wipe(up)">
                                      <p:cBhvr>
                                        <p:cTn id="86" dur="500"/>
                                        <p:tgtEl>
                                          <p:spTgt spid="36882"/>
                                        </p:tgtEl>
                                      </p:cBhvr>
                                    </p:animEffect>
                                  </p:childTnLst>
                                </p:cTn>
                              </p:par>
                            </p:childTnLst>
                          </p:cTn>
                        </p:par>
                        <p:par>
                          <p:cTn id="87" fill="hold" nodeType="afterGroup">
                            <p:stCondLst>
                              <p:cond delay="1000"/>
                            </p:stCondLst>
                            <p:childTnLst>
                              <p:par>
                                <p:cTn id="88" presetID="1" presetClass="entr" presetSubtype="0" fill="hold" grpId="0" nodeType="afterEffect">
                                  <p:stCondLst>
                                    <p:cond delay="0"/>
                                  </p:stCondLst>
                                  <p:childTnLst>
                                    <p:set>
                                      <p:cBhvr>
                                        <p:cTn id="89" dur="1" fill="hold">
                                          <p:stCondLst>
                                            <p:cond delay="499"/>
                                          </p:stCondLst>
                                        </p:cTn>
                                        <p:tgtEl>
                                          <p:spTgt spid="36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utoUpdateAnimBg="0"/>
      <p:bldP spid="36870" grpId="0" autoUpdateAnimBg="0"/>
      <p:bldP spid="36871" grpId="0" autoUpdateAnimBg="0"/>
      <p:bldP spid="36872" grpId="0" autoUpdateAnimBg="0"/>
      <p:bldP spid="36873" grpId="0" animBg="1"/>
      <p:bldP spid="36874" grpId="0" animBg="1"/>
      <p:bldP spid="36875" grpId="0" autoUpdateAnimBg="0"/>
      <p:bldP spid="36876" grpId="0" animBg="1"/>
      <p:bldP spid="36877" grpId="0" autoUpdateAnimBg="0"/>
      <p:bldP spid="36878" grpId="0" animBg="1"/>
      <p:bldP spid="36879" grpId="0" autoUpdateAnimBg="0"/>
      <p:bldP spid="36880" grpId="0" animBg="1"/>
      <p:bldP spid="36881" grpId="0" autoUpdateAnimBg="0"/>
      <p:bldP spid="36882" grpId="0" animBg="1"/>
      <p:bldP spid="36883" grpId="0" autoUpdateAnimBg="0"/>
      <p:bldP spid="36884" grpId="0" autoUpdateAnimBg="0"/>
      <p:bldP spid="36885" grpId="0" autoUpdateAnimBg="0"/>
      <p:bldP spid="36886" grpId="0" autoUpdateAnimBg="0"/>
      <p:bldP spid="36887" grpId="0" autoUpdateAnimBg="0"/>
      <p:bldP spid="368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83094D7D-DA17-EC42-B5D5-5C124689E285}"/>
              </a:ext>
            </a:extLst>
          </p:cNvPr>
          <p:cNvSpPr>
            <a:spLocks noGrp="1" noChangeArrowheads="1"/>
          </p:cNvSpPr>
          <p:nvPr>
            <p:ph type="title"/>
          </p:nvPr>
        </p:nvSpPr>
        <p:spPr>
          <a:xfrm>
            <a:off x="225425" y="304800"/>
            <a:ext cx="8683625" cy="990600"/>
          </a:xfrm>
        </p:spPr>
        <p:txBody>
          <a:bodyPr/>
          <a:lstStyle/>
          <a:p>
            <a:pPr eaLnBrk="1" hangingPunct="1">
              <a:defRPr/>
            </a:pPr>
            <a:r>
              <a:rPr lang="en-US" sz="3500">
                <a:ea typeface="+mj-ea"/>
              </a:rPr>
              <a:t>Price Behavior around the Ex-Dividend Date</a:t>
            </a:r>
          </a:p>
        </p:txBody>
      </p:sp>
      <p:sp>
        <p:nvSpPr>
          <p:cNvPr id="37891" name="Rectangle 3">
            <a:extLst>
              <a:ext uri="{FF2B5EF4-FFF2-40B4-BE49-F238E27FC236}">
                <a16:creationId xmlns:a16="http://schemas.microsoft.com/office/drawing/2014/main" xmlns="" id="{AAAB3D2C-69B0-6A4F-98B7-39F0E24D0551}"/>
              </a:ext>
            </a:extLst>
          </p:cNvPr>
          <p:cNvSpPr>
            <a:spLocks noGrp="1" noChangeArrowheads="1"/>
          </p:cNvSpPr>
          <p:nvPr>
            <p:ph type="body" idx="1"/>
          </p:nvPr>
        </p:nvSpPr>
        <p:spPr>
          <a:xfrm>
            <a:off x="231775" y="1546225"/>
            <a:ext cx="8683625" cy="4778375"/>
          </a:xfrm>
          <a:ln>
            <a:solidFill>
              <a:schemeClr val="tx1"/>
            </a:solidFill>
          </a:ln>
        </p:spPr>
        <p:txBody>
          <a:bodyPr/>
          <a:lstStyle/>
          <a:p>
            <a:pPr eaLnBrk="1" hangingPunct="1">
              <a:defRPr/>
            </a:pPr>
            <a:r>
              <a:rPr lang="en-US" sz="2400">
                <a:ea typeface="+mn-ea"/>
              </a:rPr>
              <a:t>In a perfect world, the stock price will fall by the amount of the dividend on the ex-dividend date.</a:t>
            </a:r>
          </a:p>
        </p:txBody>
      </p:sp>
      <p:sp>
        <p:nvSpPr>
          <p:cNvPr id="37892" name="Text Box 4"/>
          <p:cNvSpPr txBox="1">
            <a:spLocks noChangeArrowheads="1"/>
          </p:cNvSpPr>
          <p:nvPr/>
        </p:nvSpPr>
        <p:spPr bwMode="auto">
          <a:xfrm>
            <a:off x="1143000" y="2971800"/>
            <a:ext cx="685800" cy="457200"/>
          </a:xfrm>
          <a:prstGeom prst="rect">
            <a:avLst/>
          </a:prstGeom>
          <a:noFill/>
          <a:ln w="9525">
            <a:noFill/>
            <a:miter lim="800000"/>
            <a:headEnd/>
            <a:tailEnd/>
          </a:ln>
        </p:spPr>
        <p:txBody>
          <a:bodyPr>
            <a:spAutoFit/>
          </a:bodyPr>
          <a:lstStyle/>
          <a:p>
            <a:pPr>
              <a:spcBef>
                <a:spcPct val="50000"/>
              </a:spcBef>
            </a:pPr>
            <a:r>
              <a:rPr lang="en-US" altLang="en-US" sz="2400">
                <a:solidFill>
                  <a:srgbClr val="003366"/>
                </a:solidFill>
                <a:latin typeface="Times New Roman" pitchFamily="18" charset="0"/>
              </a:rPr>
              <a:t>$</a:t>
            </a:r>
            <a:r>
              <a:rPr lang="en-US" altLang="en-US" sz="2400" i="1">
                <a:solidFill>
                  <a:srgbClr val="003366"/>
                </a:solidFill>
                <a:latin typeface="Times New Roman" pitchFamily="18" charset="0"/>
              </a:rPr>
              <a:t>P</a:t>
            </a:r>
          </a:p>
        </p:txBody>
      </p:sp>
      <p:sp>
        <p:nvSpPr>
          <p:cNvPr id="37893" name="Text Box 5"/>
          <p:cNvSpPr txBox="1">
            <a:spLocks noChangeArrowheads="1"/>
          </p:cNvSpPr>
          <p:nvPr/>
        </p:nvSpPr>
        <p:spPr bwMode="auto">
          <a:xfrm>
            <a:off x="7086600" y="3962400"/>
            <a:ext cx="1295400" cy="457200"/>
          </a:xfrm>
          <a:prstGeom prst="rect">
            <a:avLst/>
          </a:prstGeom>
          <a:noFill/>
          <a:ln w="9525">
            <a:noFill/>
            <a:miter lim="800000"/>
            <a:headEnd/>
            <a:tailEnd/>
          </a:ln>
        </p:spPr>
        <p:txBody>
          <a:bodyPr>
            <a:spAutoFit/>
          </a:bodyPr>
          <a:lstStyle/>
          <a:p>
            <a:pPr>
              <a:spcBef>
                <a:spcPct val="50000"/>
              </a:spcBef>
            </a:pPr>
            <a:r>
              <a:rPr lang="en-US" altLang="en-US" sz="2400">
                <a:solidFill>
                  <a:srgbClr val="003366"/>
                </a:solidFill>
                <a:latin typeface="Times New Roman" pitchFamily="18" charset="0"/>
              </a:rPr>
              <a:t>$</a:t>
            </a:r>
            <a:r>
              <a:rPr lang="en-US" altLang="en-US" sz="2400" i="1">
                <a:solidFill>
                  <a:srgbClr val="003366"/>
                </a:solidFill>
                <a:latin typeface="Times New Roman" pitchFamily="18" charset="0"/>
              </a:rPr>
              <a:t>P - div</a:t>
            </a:r>
          </a:p>
        </p:txBody>
      </p:sp>
      <p:sp>
        <p:nvSpPr>
          <p:cNvPr id="37894" name="Line 6"/>
          <p:cNvSpPr>
            <a:spLocks noChangeShapeType="1"/>
          </p:cNvSpPr>
          <p:nvPr/>
        </p:nvSpPr>
        <p:spPr bwMode="auto">
          <a:xfrm flipH="1" flipV="1">
            <a:off x="4572000" y="3276600"/>
            <a:ext cx="0" cy="838200"/>
          </a:xfrm>
          <a:prstGeom prst="line">
            <a:avLst/>
          </a:prstGeom>
          <a:noFill/>
          <a:ln w="38100">
            <a:solidFill>
              <a:srgbClr val="280ADE"/>
            </a:solidFill>
            <a:round/>
            <a:headEnd type="triangle" w="med" len="med"/>
            <a:tailEnd type="triangle" w="med" len="med"/>
          </a:ln>
        </p:spPr>
        <p:txBody>
          <a:bodyPr/>
          <a:lstStyle/>
          <a:p>
            <a:endParaRPr lang="en-US"/>
          </a:p>
        </p:txBody>
      </p:sp>
      <p:sp>
        <p:nvSpPr>
          <p:cNvPr id="37895" name="Text Box 7"/>
          <p:cNvSpPr txBox="1">
            <a:spLocks noChangeArrowheads="1"/>
          </p:cNvSpPr>
          <p:nvPr/>
        </p:nvSpPr>
        <p:spPr bwMode="auto">
          <a:xfrm>
            <a:off x="3962400" y="4479925"/>
            <a:ext cx="1219200" cy="1006475"/>
          </a:xfrm>
          <a:prstGeom prst="rect">
            <a:avLst/>
          </a:prstGeom>
          <a:noFill/>
          <a:ln w="9525">
            <a:noFill/>
            <a:miter lim="800000"/>
            <a:headEnd/>
            <a:tailEnd/>
          </a:ln>
        </p:spPr>
        <p:txBody>
          <a:bodyPr>
            <a:spAutoFit/>
          </a:bodyPr>
          <a:lstStyle/>
          <a:p>
            <a:pPr algn="ctr">
              <a:spcBef>
                <a:spcPct val="50000"/>
              </a:spcBef>
            </a:pPr>
            <a:r>
              <a:rPr lang="en-US" altLang="en-US" sz="2000">
                <a:solidFill>
                  <a:srgbClr val="003366"/>
                </a:solidFill>
                <a:latin typeface="Times New Roman" pitchFamily="18" charset="0"/>
              </a:rPr>
              <a:t>Ex-dividend Date</a:t>
            </a:r>
          </a:p>
        </p:txBody>
      </p:sp>
      <p:sp>
        <p:nvSpPr>
          <p:cNvPr id="37896" name="Text Box 8"/>
          <p:cNvSpPr txBox="1">
            <a:spLocks noChangeArrowheads="1"/>
          </p:cNvSpPr>
          <p:nvPr/>
        </p:nvSpPr>
        <p:spPr bwMode="auto">
          <a:xfrm>
            <a:off x="1371600" y="4343400"/>
            <a:ext cx="2286000" cy="1552575"/>
          </a:xfrm>
          <a:prstGeom prst="rect">
            <a:avLst/>
          </a:prstGeom>
          <a:noFill/>
          <a:ln w="9525">
            <a:noFill/>
            <a:miter lim="800000"/>
            <a:headEnd/>
            <a:tailEnd/>
          </a:ln>
        </p:spPr>
        <p:txBody>
          <a:bodyPr>
            <a:spAutoFit/>
          </a:bodyPr>
          <a:lstStyle/>
          <a:p>
            <a:pPr>
              <a:spcBef>
                <a:spcPct val="50000"/>
              </a:spcBef>
            </a:pPr>
            <a:r>
              <a:rPr lang="en-US" altLang="en-US" sz="2400">
                <a:solidFill>
                  <a:srgbClr val="FF0000"/>
                </a:solidFill>
                <a:latin typeface="Times New Roman" pitchFamily="18" charset="0"/>
              </a:rPr>
              <a:t>The price drops by the amount of the cash dividend</a:t>
            </a:r>
            <a:endParaRPr lang="en-US" altLang="en-US" sz="2400" i="1">
              <a:solidFill>
                <a:srgbClr val="FF0000"/>
              </a:solidFill>
              <a:latin typeface="Times New Roman" pitchFamily="18" charset="0"/>
            </a:endParaRPr>
          </a:p>
        </p:txBody>
      </p:sp>
      <p:sp>
        <p:nvSpPr>
          <p:cNvPr id="37897" name="Text Box 9"/>
          <p:cNvSpPr txBox="1">
            <a:spLocks noChangeArrowheads="1"/>
          </p:cNvSpPr>
          <p:nvPr/>
        </p:nvSpPr>
        <p:spPr bwMode="auto">
          <a:xfrm>
            <a:off x="1676400" y="2514600"/>
            <a:ext cx="6019800" cy="457200"/>
          </a:xfrm>
          <a:prstGeom prst="rect">
            <a:avLst/>
          </a:prstGeom>
          <a:noFill/>
          <a:ln w="9525">
            <a:noFill/>
            <a:miter lim="800000"/>
            <a:headEnd/>
            <a:tailEnd/>
          </a:ln>
        </p:spPr>
        <p:txBody>
          <a:bodyPr>
            <a:spAutoFit/>
          </a:bodyPr>
          <a:lstStyle/>
          <a:p>
            <a:pPr>
              <a:spcBef>
                <a:spcPct val="50000"/>
              </a:spcBef>
            </a:pPr>
            <a:r>
              <a:rPr lang="en-US" altLang="en-US" sz="2400">
                <a:solidFill>
                  <a:srgbClr val="003366"/>
                </a:solidFill>
                <a:latin typeface="Times New Roman" pitchFamily="18" charset="0"/>
              </a:rPr>
              <a:t>   -</a:t>
            </a:r>
            <a:r>
              <a:rPr lang="en-US" altLang="en-US" sz="2400" i="1">
                <a:solidFill>
                  <a:srgbClr val="003366"/>
                </a:solidFill>
                <a:latin typeface="Times New Roman" pitchFamily="18" charset="0"/>
              </a:rPr>
              <a:t>t</a:t>
            </a:r>
            <a:r>
              <a:rPr lang="en-US" altLang="en-US" sz="2400">
                <a:solidFill>
                  <a:srgbClr val="003366"/>
                </a:solidFill>
                <a:latin typeface="Times New Roman" pitchFamily="18" charset="0"/>
              </a:rPr>
              <a:t> </a:t>
            </a:r>
            <a:r>
              <a:rPr lang="en-US" altLang="en-US" sz="2400" baseline="30000">
                <a:solidFill>
                  <a:srgbClr val="003366"/>
                </a:solidFill>
                <a:latin typeface="Times New Roman" pitchFamily="18" charset="0"/>
              </a:rPr>
              <a:t> …</a:t>
            </a:r>
            <a:r>
              <a:rPr lang="en-US" altLang="en-US" sz="2400">
                <a:solidFill>
                  <a:srgbClr val="003366"/>
                </a:solidFill>
                <a:latin typeface="Times New Roman" pitchFamily="18" charset="0"/>
              </a:rPr>
              <a:t>	-2	-1	0	+1	+2	</a:t>
            </a:r>
            <a:r>
              <a:rPr lang="en-US" altLang="en-US" sz="2400" baseline="30000">
                <a:solidFill>
                  <a:srgbClr val="003366"/>
                </a:solidFill>
                <a:latin typeface="Times New Roman" pitchFamily="18" charset="0"/>
              </a:rPr>
              <a:t> …</a:t>
            </a:r>
          </a:p>
        </p:txBody>
      </p:sp>
      <p:sp>
        <p:nvSpPr>
          <p:cNvPr id="37898" name="Arc 10">
            <a:extLst>
              <a:ext uri="{FF2B5EF4-FFF2-40B4-BE49-F238E27FC236}">
                <a16:creationId xmlns:a16="http://schemas.microsoft.com/office/drawing/2014/main" xmlns="" id="{BD35E43B-6EEE-EB46-BDE7-62A1E3B559F4}"/>
              </a:ext>
            </a:extLst>
          </p:cNvPr>
          <p:cNvSpPr>
            <a:spLocks/>
          </p:cNvSpPr>
          <p:nvPr/>
        </p:nvSpPr>
        <p:spPr bwMode="auto">
          <a:xfrm flipH="1">
            <a:off x="2606675" y="3581400"/>
            <a:ext cx="1735138" cy="990600"/>
          </a:xfrm>
          <a:custGeom>
            <a:avLst/>
            <a:gdLst>
              <a:gd name="T0" fmla="*/ 0 w 21393"/>
              <a:gd name="T1" fmla="*/ 0 h 21600"/>
              <a:gd name="T2" fmla="*/ 1735138 w 21393"/>
              <a:gd name="T3" fmla="*/ 853934 h 21600"/>
              <a:gd name="T4" fmla="*/ 0 w 21393"/>
              <a:gd name="T5" fmla="*/ 990600 h 21600"/>
              <a:gd name="T6" fmla="*/ 0 60000 65536"/>
              <a:gd name="T7" fmla="*/ 0 60000 65536"/>
              <a:gd name="T8" fmla="*/ 0 60000 65536"/>
            </a:gdLst>
            <a:ahLst/>
            <a:cxnLst>
              <a:cxn ang="T6">
                <a:pos x="T0" y="T1"/>
              </a:cxn>
              <a:cxn ang="T7">
                <a:pos x="T2" y="T3"/>
              </a:cxn>
              <a:cxn ang="T8">
                <a:pos x="T4" y="T5"/>
              </a:cxn>
            </a:cxnLst>
            <a:rect l="0" t="0" r="r" b="b"/>
            <a:pathLst>
              <a:path w="21393" h="21600" fill="none" extrusionOk="0">
                <a:moveTo>
                  <a:pt x="0" y="-1"/>
                </a:moveTo>
                <a:cubicBezTo>
                  <a:pt x="10777" y="-1"/>
                  <a:pt x="19906" y="7945"/>
                  <a:pt x="21393" y="18619"/>
                </a:cubicBezTo>
              </a:path>
              <a:path w="21393" h="21600" stroke="0" extrusionOk="0">
                <a:moveTo>
                  <a:pt x="0" y="-1"/>
                </a:moveTo>
                <a:cubicBezTo>
                  <a:pt x="10777" y="-1"/>
                  <a:pt x="19906" y="7945"/>
                  <a:pt x="21393" y="18619"/>
                </a:cubicBezTo>
                <a:lnTo>
                  <a:pt x="0" y="21600"/>
                </a:lnTo>
                <a:lnTo>
                  <a:pt x="0" y="-1"/>
                </a:lnTo>
                <a:close/>
              </a:path>
            </a:pathLst>
          </a:custGeom>
          <a:noFill/>
          <a:ln w="28575">
            <a:solidFill>
              <a:srgbClr val="FF0000"/>
            </a:solidFill>
            <a:round/>
            <a:headEnd type="triangle"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latin typeface="Arial" panose="020B0604020202020204" pitchFamily="34" charset="0"/>
            </a:endParaRPr>
          </a:p>
        </p:txBody>
      </p:sp>
      <p:grpSp>
        <p:nvGrpSpPr>
          <p:cNvPr id="37899" name="Group 11"/>
          <p:cNvGrpSpPr>
            <a:grpSpLocks/>
          </p:cNvGrpSpPr>
          <p:nvPr/>
        </p:nvGrpSpPr>
        <p:grpSpPr bwMode="auto">
          <a:xfrm>
            <a:off x="1828800" y="3048000"/>
            <a:ext cx="2743200" cy="457200"/>
            <a:chOff x="1152" y="2016"/>
            <a:chExt cx="1728" cy="288"/>
          </a:xfrm>
        </p:grpSpPr>
        <p:sp>
          <p:nvSpPr>
            <p:cNvPr id="19473" name="Line 12"/>
            <p:cNvSpPr>
              <a:spLocks noChangeShapeType="1"/>
            </p:cNvSpPr>
            <p:nvPr/>
          </p:nvSpPr>
          <p:spPr bwMode="auto">
            <a:xfrm>
              <a:off x="1152" y="2160"/>
              <a:ext cx="1728" cy="0"/>
            </a:xfrm>
            <a:prstGeom prst="line">
              <a:avLst/>
            </a:prstGeom>
            <a:noFill/>
            <a:ln w="38100">
              <a:solidFill>
                <a:srgbClr val="644A1A"/>
              </a:solidFill>
              <a:round/>
              <a:headEnd type="none" w="sm" len="sm"/>
              <a:tailEnd type="none" w="sm" len="sm"/>
            </a:ln>
          </p:spPr>
          <p:txBody>
            <a:bodyPr/>
            <a:lstStyle/>
            <a:p>
              <a:endParaRPr lang="en-US"/>
            </a:p>
          </p:txBody>
        </p:sp>
        <p:sp>
          <p:nvSpPr>
            <p:cNvPr id="19474" name="Line 13"/>
            <p:cNvSpPr>
              <a:spLocks noChangeShapeType="1"/>
            </p:cNvSpPr>
            <p:nvPr/>
          </p:nvSpPr>
          <p:spPr bwMode="auto">
            <a:xfrm flipV="1">
              <a:off x="1296" y="2016"/>
              <a:ext cx="0" cy="288"/>
            </a:xfrm>
            <a:prstGeom prst="line">
              <a:avLst/>
            </a:prstGeom>
            <a:noFill/>
            <a:ln w="38100">
              <a:solidFill>
                <a:srgbClr val="644A1A"/>
              </a:solidFill>
              <a:round/>
              <a:headEnd type="none" w="sm" len="sm"/>
              <a:tailEnd type="none" w="sm" len="sm"/>
            </a:ln>
          </p:spPr>
          <p:txBody>
            <a:bodyPr/>
            <a:lstStyle/>
            <a:p>
              <a:endParaRPr lang="en-US"/>
            </a:p>
          </p:txBody>
        </p:sp>
        <p:sp>
          <p:nvSpPr>
            <p:cNvPr id="19475" name="Line 14"/>
            <p:cNvSpPr>
              <a:spLocks noChangeShapeType="1"/>
            </p:cNvSpPr>
            <p:nvPr/>
          </p:nvSpPr>
          <p:spPr bwMode="auto">
            <a:xfrm flipV="1">
              <a:off x="1824" y="2016"/>
              <a:ext cx="0" cy="288"/>
            </a:xfrm>
            <a:prstGeom prst="line">
              <a:avLst/>
            </a:prstGeom>
            <a:noFill/>
            <a:ln w="38100">
              <a:solidFill>
                <a:srgbClr val="644A1A"/>
              </a:solidFill>
              <a:round/>
              <a:headEnd type="none" w="sm" len="sm"/>
              <a:tailEnd type="none" w="sm" len="sm"/>
            </a:ln>
          </p:spPr>
          <p:txBody>
            <a:bodyPr/>
            <a:lstStyle/>
            <a:p>
              <a:endParaRPr lang="en-US"/>
            </a:p>
          </p:txBody>
        </p:sp>
        <p:sp>
          <p:nvSpPr>
            <p:cNvPr id="19476" name="Line 15"/>
            <p:cNvSpPr>
              <a:spLocks noChangeShapeType="1"/>
            </p:cNvSpPr>
            <p:nvPr/>
          </p:nvSpPr>
          <p:spPr bwMode="auto">
            <a:xfrm flipV="1">
              <a:off x="2400" y="2016"/>
              <a:ext cx="0" cy="288"/>
            </a:xfrm>
            <a:prstGeom prst="line">
              <a:avLst/>
            </a:prstGeom>
            <a:noFill/>
            <a:ln w="38100">
              <a:solidFill>
                <a:srgbClr val="644A1A"/>
              </a:solidFill>
              <a:round/>
              <a:headEnd type="none" w="sm" len="sm"/>
              <a:tailEnd type="none" w="sm" len="sm"/>
            </a:ln>
          </p:spPr>
          <p:txBody>
            <a:bodyPr/>
            <a:lstStyle/>
            <a:p>
              <a:endParaRPr lang="en-US"/>
            </a:p>
          </p:txBody>
        </p:sp>
        <p:sp>
          <p:nvSpPr>
            <p:cNvPr id="19477" name="Line 16"/>
            <p:cNvSpPr>
              <a:spLocks noChangeShapeType="1"/>
            </p:cNvSpPr>
            <p:nvPr/>
          </p:nvSpPr>
          <p:spPr bwMode="auto">
            <a:xfrm flipV="1">
              <a:off x="2880" y="2016"/>
              <a:ext cx="0" cy="144"/>
            </a:xfrm>
            <a:prstGeom prst="line">
              <a:avLst/>
            </a:prstGeom>
            <a:noFill/>
            <a:ln w="38100">
              <a:solidFill>
                <a:srgbClr val="644A1A"/>
              </a:solidFill>
              <a:round/>
              <a:headEnd type="none" w="sm" len="sm"/>
              <a:tailEnd type="none" w="sm" len="sm"/>
            </a:ln>
          </p:spPr>
          <p:txBody>
            <a:bodyPr/>
            <a:lstStyle/>
            <a:p>
              <a:endParaRPr lang="en-US"/>
            </a:p>
          </p:txBody>
        </p:sp>
      </p:grpSp>
      <p:grpSp>
        <p:nvGrpSpPr>
          <p:cNvPr id="37905" name="Group 17"/>
          <p:cNvGrpSpPr>
            <a:grpSpLocks/>
          </p:cNvGrpSpPr>
          <p:nvPr/>
        </p:nvGrpSpPr>
        <p:grpSpPr bwMode="auto">
          <a:xfrm>
            <a:off x="4572000" y="3962400"/>
            <a:ext cx="2438400" cy="457200"/>
            <a:chOff x="2880" y="2640"/>
            <a:chExt cx="1536" cy="288"/>
          </a:xfrm>
        </p:grpSpPr>
        <p:sp>
          <p:nvSpPr>
            <p:cNvPr id="19469" name="Line 18"/>
            <p:cNvSpPr>
              <a:spLocks noChangeShapeType="1"/>
            </p:cNvSpPr>
            <p:nvPr/>
          </p:nvSpPr>
          <p:spPr bwMode="auto">
            <a:xfrm>
              <a:off x="2880" y="2784"/>
              <a:ext cx="1536" cy="0"/>
            </a:xfrm>
            <a:prstGeom prst="line">
              <a:avLst/>
            </a:prstGeom>
            <a:noFill/>
            <a:ln w="38100">
              <a:solidFill>
                <a:srgbClr val="644A1A"/>
              </a:solidFill>
              <a:round/>
              <a:headEnd type="none" w="sm" len="sm"/>
              <a:tailEnd type="none" w="sm" len="sm"/>
            </a:ln>
          </p:spPr>
          <p:txBody>
            <a:bodyPr/>
            <a:lstStyle/>
            <a:p>
              <a:endParaRPr lang="en-US"/>
            </a:p>
          </p:txBody>
        </p:sp>
        <p:sp>
          <p:nvSpPr>
            <p:cNvPr id="19470" name="Line 19"/>
            <p:cNvSpPr>
              <a:spLocks noChangeShapeType="1"/>
            </p:cNvSpPr>
            <p:nvPr/>
          </p:nvSpPr>
          <p:spPr bwMode="auto">
            <a:xfrm flipV="1">
              <a:off x="2880" y="2784"/>
              <a:ext cx="0" cy="144"/>
            </a:xfrm>
            <a:prstGeom prst="line">
              <a:avLst/>
            </a:prstGeom>
            <a:noFill/>
            <a:ln w="38100">
              <a:solidFill>
                <a:srgbClr val="644A1A"/>
              </a:solidFill>
              <a:round/>
              <a:headEnd type="none" w="sm" len="sm"/>
              <a:tailEnd type="none" w="sm" len="sm"/>
            </a:ln>
          </p:spPr>
          <p:txBody>
            <a:bodyPr/>
            <a:lstStyle/>
            <a:p>
              <a:endParaRPr lang="en-US"/>
            </a:p>
          </p:txBody>
        </p:sp>
        <p:sp>
          <p:nvSpPr>
            <p:cNvPr id="19471" name="Line 20"/>
            <p:cNvSpPr>
              <a:spLocks noChangeShapeType="1"/>
            </p:cNvSpPr>
            <p:nvPr/>
          </p:nvSpPr>
          <p:spPr bwMode="auto">
            <a:xfrm flipV="1">
              <a:off x="3552" y="2640"/>
              <a:ext cx="0" cy="288"/>
            </a:xfrm>
            <a:prstGeom prst="line">
              <a:avLst/>
            </a:prstGeom>
            <a:noFill/>
            <a:ln w="38100">
              <a:solidFill>
                <a:srgbClr val="644A1A"/>
              </a:solidFill>
              <a:round/>
              <a:headEnd type="none" w="sm" len="sm"/>
              <a:tailEnd type="none" w="sm" len="sm"/>
            </a:ln>
          </p:spPr>
          <p:txBody>
            <a:bodyPr/>
            <a:lstStyle/>
            <a:p>
              <a:endParaRPr lang="en-US"/>
            </a:p>
          </p:txBody>
        </p:sp>
        <p:sp>
          <p:nvSpPr>
            <p:cNvPr id="19472" name="Line 21"/>
            <p:cNvSpPr>
              <a:spLocks noChangeShapeType="1"/>
            </p:cNvSpPr>
            <p:nvPr/>
          </p:nvSpPr>
          <p:spPr bwMode="auto">
            <a:xfrm flipV="1">
              <a:off x="4176" y="2640"/>
              <a:ext cx="0" cy="288"/>
            </a:xfrm>
            <a:prstGeom prst="line">
              <a:avLst/>
            </a:prstGeom>
            <a:noFill/>
            <a:ln w="38100">
              <a:solidFill>
                <a:srgbClr val="644A1A"/>
              </a:solidFill>
              <a:round/>
              <a:headEnd type="none" w="sm" len="sm"/>
              <a:tailEnd type="none" w="sm" len="sm"/>
            </a:ln>
          </p:spPr>
          <p:txBody>
            <a:bodyPr/>
            <a:lstStyle/>
            <a:p>
              <a:endParaRPr lang="en-US"/>
            </a:p>
          </p:txBody>
        </p:sp>
      </p:grpSp>
      <p:sp>
        <p:nvSpPr>
          <p:cNvPr id="37910" name="Text Box 22"/>
          <p:cNvSpPr txBox="1">
            <a:spLocks noChangeArrowheads="1"/>
          </p:cNvSpPr>
          <p:nvPr/>
        </p:nvSpPr>
        <p:spPr bwMode="auto">
          <a:xfrm>
            <a:off x="2819400" y="5334000"/>
            <a:ext cx="5943600" cy="1006475"/>
          </a:xfrm>
          <a:prstGeom prst="rect">
            <a:avLst/>
          </a:prstGeom>
          <a:noFill/>
          <a:ln w="9525">
            <a:noFill/>
            <a:miter lim="800000"/>
            <a:headEnd/>
            <a:tailEnd/>
          </a:ln>
        </p:spPr>
        <p:txBody>
          <a:bodyPr>
            <a:spAutoFit/>
          </a:bodyPr>
          <a:lstStyle/>
          <a:p>
            <a:pPr>
              <a:spcBef>
                <a:spcPct val="50000"/>
              </a:spcBef>
            </a:pPr>
            <a:r>
              <a:rPr lang="en-US" altLang="en-US" sz="2000" i="1">
                <a:solidFill>
                  <a:srgbClr val="280ADE"/>
                </a:solidFill>
                <a:latin typeface="Times New Roman" pitchFamily="18" charset="0"/>
              </a:rPr>
              <a:t>Taxes complicate things a bit. Empirically, the price drop is less than the dividend and occurs within the first few minutes of the ex-date.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1000"/>
                                        <p:tgtEl>
                                          <p:spTgt spid="37891">
                                            <p:txEl>
                                              <p:pRg st="0" end="0"/>
                                            </p:txEl>
                                          </p:spTgt>
                                        </p:tgtEl>
                                      </p:cBhvr>
                                    </p:animEffect>
                                    <p:anim calcmode="lin" valueType="num">
                                      <p:cBhvr>
                                        <p:cTn id="8" dur="1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7897"/>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37892"/>
                                        </p:tgtEl>
                                        <p:attrNameLst>
                                          <p:attrName>style.visibility</p:attrName>
                                        </p:attrNameLst>
                                      </p:cBhvr>
                                      <p:to>
                                        <p:strVal val="visible"/>
                                      </p:to>
                                    </p:se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37899"/>
                                        </p:tgtEl>
                                        <p:attrNameLst>
                                          <p:attrName>style.visibility</p:attrName>
                                        </p:attrNameLst>
                                      </p:cBhvr>
                                      <p:to>
                                        <p:strVal val="visible"/>
                                      </p:to>
                                    </p:set>
                                    <p:animEffect transition="in" filter="wipe(left)">
                                      <p:cBhvr>
                                        <p:cTn id="20" dur="500"/>
                                        <p:tgtEl>
                                          <p:spTgt spid="37899"/>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7894"/>
                                        </p:tgtEl>
                                        <p:attrNameLst>
                                          <p:attrName>style.visibility</p:attrName>
                                        </p:attrNameLst>
                                      </p:cBhvr>
                                      <p:to>
                                        <p:strVal val="visible"/>
                                      </p:to>
                                    </p:set>
                                    <p:animEffect transition="in" filter="wipe(up)">
                                      <p:cBhvr>
                                        <p:cTn id="24" dur="500"/>
                                        <p:tgtEl>
                                          <p:spTgt spid="37894"/>
                                        </p:tgtEl>
                                      </p:cBhvr>
                                    </p:animEffect>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37895"/>
                                        </p:tgtEl>
                                        <p:attrNameLst>
                                          <p:attrName>style.visibility</p:attrName>
                                        </p:attrNameLst>
                                      </p:cBhvr>
                                      <p:to>
                                        <p:strVal val="visible"/>
                                      </p:to>
                                    </p:set>
                                  </p:childTnLst>
                                </p:cTn>
                              </p:par>
                            </p:childTnLst>
                          </p:cTn>
                        </p:par>
                        <p:par>
                          <p:cTn id="28" fill="hold" nodeType="afterGroup">
                            <p:stCondLst>
                              <p:cond delay="2500"/>
                            </p:stCondLst>
                            <p:childTnLst>
                              <p:par>
                                <p:cTn id="29" presetID="22" presetClass="entr" presetSubtype="8" fill="hold" nodeType="afterEffect">
                                  <p:stCondLst>
                                    <p:cond delay="0"/>
                                  </p:stCondLst>
                                  <p:childTnLst>
                                    <p:set>
                                      <p:cBhvr>
                                        <p:cTn id="30" dur="1" fill="hold">
                                          <p:stCondLst>
                                            <p:cond delay="0"/>
                                          </p:stCondLst>
                                        </p:cTn>
                                        <p:tgtEl>
                                          <p:spTgt spid="37905"/>
                                        </p:tgtEl>
                                        <p:attrNameLst>
                                          <p:attrName>style.visibility</p:attrName>
                                        </p:attrNameLst>
                                      </p:cBhvr>
                                      <p:to>
                                        <p:strVal val="visible"/>
                                      </p:to>
                                    </p:set>
                                    <p:animEffect transition="in" filter="wipe(left)">
                                      <p:cBhvr>
                                        <p:cTn id="31" dur="500"/>
                                        <p:tgtEl>
                                          <p:spTgt spid="37905"/>
                                        </p:tgtEl>
                                      </p:cBhvr>
                                    </p:animEffec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37893"/>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grpId="0" nodeType="afterEffect">
                                  <p:stCondLst>
                                    <p:cond delay="0"/>
                                  </p:stCondLst>
                                  <p:childTnLst>
                                    <p:set>
                                      <p:cBhvr>
                                        <p:cTn id="37" dur="1" fill="hold">
                                          <p:stCondLst>
                                            <p:cond delay="499"/>
                                          </p:stCondLst>
                                        </p:cTn>
                                        <p:tgtEl>
                                          <p:spTgt spid="37896"/>
                                        </p:tgtEl>
                                        <p:attrNameLst>
                                          <p:attrName>style.visibility</p:attrName>
                                        </p:attrNameLst>
                                      </p:cBhvr>
                                      <p:to>
                                        <p:strVal val="visible"/>
                                      </p:to>
                                    </p:set>
                                  </p:childTnLst>
                                </p:cTn>
                              </p:par>
                            </p:childTnLst>
                          </p:cTn>
                        </p:par>
                        <p:par>
                          <p:cTn id="38" fill="hold" nodeType="afterGroup">
                            <p:stCondLst>
                              <p:cond delay="4000"/>
                            </p:stCondLst>
                            <p:childTnLst>
                              <p:par>
                                <p:cTn id="39" presetID="22" presetClass="entr" presetSubtype="4" fill="hold" nodeType="afterEffect">
                                  <p:stCondLst>
                                    <p:cond delay="0"/>
                                  </p:stCondLst>
                                  <p:childTnLst>
                                    <p:set>
                                      <p:cBhvr>
                                        <p:cTn id="40" dur="1" fill="hold">
                                          <p:stCondLst>
                                            <p:cond delay="0"/>
                                          </p:stCondLst>
                                        </p:cTn>
                                        <p:tgtEl>
                                          <p:spTgt spid="37898"/>
                                        </p:tgtEl>
                                        <p:attrNameLst>
                                          <p:attrName>style.visibility</p:attrName>
                                        </p:attrNameLst>
                                      </p:cBhvr>
                                      <p:to>
                                        <p:strVal val="visible"/>
                                      </p:to>
                                    </p:set>
                                    <p:animEffect transition="in" filter="wipe(down)">
                                      <p:cBhvr>
                                        <p:cTn id="41" dur="500"/>
                                        <p:tgtEl>
                                          <p:spTgt spid="37898"/>
                                        </p:tgtEl>
                                      </p:cBhvr>
                                    </p:animEffect>
                                  </p:childTnLst>
                                </p:cTn>
                              </p:par>
                            </p:childTnLst>
                          </p:cTn>
                        </p:par>
                        <p:par>
                          <p:cTn id="42" fill="hold" nodeType="afterGroup">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37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2" grpId="0" autoUpdateAnimBg="0"/>
      <p:bldP spid="37893" grpId="0" autoUpdateAnimBg="0"/>
      <p:bldP spid="37894" grpId="0" animBg="1"/>
      <p:bldP spid="37895" grpId="0" autoUpdateAnimBg="0"/>
      <p:bldP spid="37896" grpId="0" autoUpdateAnimBg="0"/>
      <p:bldP spid="37897" grpId="0" autoUpdateAnimBg="0"/>
      <p:bldP spid="3791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1B709-C855-6D41-B8F9-DD1C0033B2ED}"/>
              </a:ext>
            </a:extLst>
          </p:cNvPr>
          <p:cNvSpPr>
            <a:spLocks noGrp="1"/>
          </p:cNvSpPr>
          <p:nvPr>
            <p:ph type="title"/>
          </p:nvPr>
        </p:nvSpPr>
        <p:spPr/>
        <p:txBody>
          <a:bodyPr/>
          <a:lstStyle/>
          <a:p>
            <a:pPr eaLnBrk="1" hangingPunct="1">
              <a:defRPr/>
            </a:pPr>
            <a:r>
              <a:rPr lang="en-US" dirty="0">
                <a:ea typeface="+mj-ea"/>
              </a:rPr>
              <a:t>Dividend Stripping</a:t>
            </a:r>
          </a:p>
        </p:txBody>
      </p:sp>
      <p:sp>
        <p:nvSpPr>
          <p:cNvPr id="3" name="Content Placeholder 2">
            <a:extLst>
              <a:ext uri="{FF2B5EF4-FFF2-40B4-BE49-F238E27FC236}">
                <a16:creationId xmlns:a16="http://schemas.microsoft.com/office/drawing/2014/main" xmlns="" id="{52524BB1-E43F-9A44-8031-9AD62131157E}"/>
              </a:ext>
            </a:extLst>
          </p:cNvPr>
          <p:cNvSpPr>
            <a:spLocks noGrp="1"/>
          </p:cNvSpPr>
          <p:nvPr>
            <p:ph idx="1"/>
          </p:nvPr>
        </p:nvSpPr>
        <p:spPr>
          <a:xfrm>
            <a:off x="457200" y="1295400"/>
            <a:ext cx="8229600" cy="5334000"/>
          </a:xfrm>
        </p:spPr>
        <p:txBody>
          <a:bodyPr/>
          <a:lstStyle/>
          <a:p>
            <a:pPr eaLnBrk="1" hangingPunct="1">
              <a:defRPr/>
            </a:pPr>
            <a:r>
              <a:rPr lang="en-US" dirty="0">
                <a:ea typeface="+mn-ea"/>
              </a:rPr>
              <a:t>There was nothing in the Reliance Quant Plus Fund to attract an investor. The fund has consistently lagged its category and the benchmark Nifty in the past five years. Its past one year performance was ranked 141 out of 143 large-cap equity funds.</a:t>
            </a:r>
          </a:p>
          <a:p>
            <a:pPr eaLnBrk="1" hangingPunct="1">
              <a:defRPr/>
            </a:pPr>
            <a:r>
              <a:rPr lang="en-US" dirty="0">
                <a:ea typeface="+mn-ea"/>
              </a:rPr>
              <a:t>Yet, the scheme attracted an estimated </a:t>
            </a:r>
            <a:r>
              <a:rPr lang="en-US" dirty="0" err="1">
                <a:ea typeface="+mn-ea"/>
              </a:rPr>
              <a:t>Rs</a:t>
            </a:r>
            <a:r>
              <a:rPr lang="en-US" dirty="0">
                <a:ea typeface="+mn-ea"/>
              </a:rPr>
              <a:t> 1,800 </a:t>
            </a:r>
            <a:r>
              <a:rPr lang="en-US" dirty="0" err="1">
                <a:ea typeface="+mn-ea"/>
              </a:rPr>
              <a:t>crore</a:t>
            </a:r>
            <a:r>
              <a:rPr lang="en-US" dirty="0">
                <a:ea typeface="+mn-ea"/>
              </a:rPr>
              <a:t> during June 2015. The trigger: the </a:t>
            </a:r>
            <a:r>
              <a:rPr lang="en-US" dirty="0" err="1">
                <a:ea typeface="+mn-ea"/>
              </a:rPr>
              <a:t>Rs</a:t>
            </a:r>
            <a:r>
              <a:rPr lang="en-US" dirty="0">
                <a:ea typeface="+mn-ea"/>
              </a:rPr>
              <a:t> 4.20 dividend announced by the fund.</a:t>
            </a:r>
          </a:p>
          <a:p>
            <a:pPr lvl="1" eaLnBrk="1" hangingPunct="1">
              <a:defRPr/>
            </a:pPr>
            <a:r>
              <a:rPr lang="en-US" sz="1200" dirty="0">
                <a:ea typeface="+mn-ea"/>
                <a:cs typeface="+mn-cs"/>
              </a:rPr>
              <a:t>(Economic Times 3 August 2015)</a:t>
            </a:r>
            <a:endParaRPr lang="en-US" dirty="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3"/>
          <p:cNvPicPr>
            <a:picLocks noChangeAspect="1"/>
          </p:cNvPicPr>
          <p:nvPr/>
        </p:nvPicPr>
        <p:blipFill>
          <a:blip r:embed="rId2"/>
          <a:srcRect/>
          <a:stretch>
            <a:fillRect/>
          </a:stretch>
        </p:blipFill>
        <p:spPr bwMode="auto">
          <a:xfrm>
            <a:off x="457200" y="392113"/>
            <a:ext cx="7924800" cy="5551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p:cNvPicPr>
          <p:nvPr/>
        </p:nvPicPr>
        <p:blipFill>
          <a:blip r:embed="rId2"/>
          <a:srcRect/>
          <a:stretch>
            <a:fillRect/>
          </a:stretch>
        </p:blipFill>
        <p:spPr bwMode="auto">
          <a:xfrm>
            <a:off x="803275" y="304800"/>
            <a:ext cx="7578725" cy="628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01EDB-C442-F64A-B794-76E0336D3D42}"/>
              </a:ext>
            </a:extLst>
          </p:cNvPr>
          <p:cNvSpPr>
            <a:spLocks noGrp="1"/>
          </p:cNvSpPr>
          <p:nvPr>
            <p:ph type="title"/>
          </p:nvPr>
        </p:nvSpPr>
        <p:spPr/>
        <p:txBody>
          <a:bodyPr/>
          <a:lstStyle/>
          <a:p>
            <a:pPr eaLnBrk="1" hangingPunct="1">
              <a:defRPr/>
            </a:pPr>
            <a:r>
              <a:rPr lang="en-US" sz="3600" dirty="0">
                <a:ea typeface="+mj-ea"/>
              </a:rPr>
              <a:t>MFs under SEBI lens for dividend stripping (ET, Jan 13, 2016)</a:t>
            </a:r>
          </a:p>
        </p:txBody>
      </p:sp>
      <p:sp>
        <p:nvSpPr>
          <p:cNvPr id="3" name="Content Placeholder 2">
            <a:extLst>
              <a:ext uri="{FF2B5EF4-FFF2-40B4-BE49-F238E27FC236}">
                <a16:creationId xmlns:a16="http://schemas.microsoft.com/office/drawing/2014/main" xmlns="" id="{5AA52580-2B6E-E444-96AA-A337F2E0A709}"/>
              </a:ext>
            </a:extLst>
          </p:cNvPr>
          <p:cNvSpPr>
            <a:spLocks noGrp="1"/>
          </p:cNvSpPr>
          <p:nvPr>
            <p:ph idx="1"/>
          </p:nvPr>
        </p:nvSpPr>
        <p:spPr>
          <a:xfrm>
            <a:off x="457200" y="1600200"/>
            <a:ext cx="8229600" cy="4800600"/>
          </a:xfrm>
        </p:spPr>
        <p:txBody>
          <a:bodyPr/>
          <a:lstStyle/>
          <a:p>
            <a:pPr eaLnBrk="1" hangingPunct="1">
              <a:defRPr/>
            </a:pPr>
            <a:r>
              <a:rPr lang="en-US" sz="3000" dirty="0">
                <a:ea typeface="+mn-ea"/>
              </a:rPr>
              <a:t>The government might change the current guidelines to do away with the practice of dividend stripping in the upcoming Budget.</a:t>
            </a:r>
          </a:p>
          <a:p>
            <a:pPr eaLnBrk="1" hangingPunct="1">
              <a:defRPr/>
            </a:pPr>
            <a:r>
              <a:rPr lang="en-US" sz="3000" dirty="0">
                <a:ea typeface="+mn-ea"/>
              </a:rPr>
              <a:t>The email by </a:t>
            </a:r>
            <a:r>
              <a:rPr lang="en-US" sz="3000" dirty="0" err="1">
                <a:ea typeface="+mn-ea"/>
              </a:rPr>
              <a:t>Sebi</a:t>
            </a:r>
            <a:r>
              <a:rPr lang="en-US" sz="3000" dirty="0">
                <a:ea typeface="+mn-ea"/>
              </a:rPr>
              <a:t> cites a newspaper article written in November last year which stated that between April 2014 and October 2015 about </a:t>
            </a:r>
            <a:r>
              <a:rPr lang="en-US" sz="3000" dirty="0" err="1">
                <a:ea typeface="+mn-ea"/>
              </a:rPr>
              <a:t>Rs</a:t>
            </a:r>
            <a:r>
              <a:rPr lang="en-US" sz="3000" dirty="0">
                <a:ea typeface="+mn-ea"/>
              </a:rPr>
              <a:t> 25,000 </a:t>
            </a:r>
            <a:r>
              <a:rPr lang="en-US" sz="3000" dirty="0" err="1">
                <a:ea typeface="+mn-ea"/>
              </a:rPr>
              <a:t>crore</a:t>
            </a:r>
            <a:r>
              <a:rPr lang="en-US" sz="3000" dirty="0">
                <a:ea typeface="+mn-ea"/>
              </a:rPr>
              <a:t> was collected in dividend stripping schemes, creating an accounting book loss of more than </a:t>
            </a:r>
            <a:r>
              <a:rPr lang="en-US" sz="3000" dirty="0" err="1">
                <a:ea typeface="+mn-ea"/>
              </a:rPr>
              <a:t>Rs</a:t>
            </a:r>
            <a:r>
              <a:rPr lang="en-US" sz="3000" dirty="0">
                <a:ea typeface="+mn-ea"/>
              </a:rPr>
              <a:t> 8,000 </a:t>
            </a:r>
            <a:r>
              <a:rPr lang="en-US" sz="3000" dirty="0" err="1">
                <a:ea typeface="+mn-ea"/>
              </a:rPr>
              <a:t>crore</a:t>
            </a:r>
            <a:r>
              <a:rPr lang="en-US" sz="3000" dirty="0">
                <a:ea typeface="+mn-ea"/>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605</TotalTime>
  <Words>2136</Words>
  <Application>Microsoft Macintosh PowerPoint</Application>
  <PresentationFormat>On-screen Show (4:3)</PresentationFormat>
  <Paragraphs>380</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MS PGothic</vt:lpstr>
      <vt:lpstr>Times New Roman</vt:lpstr>
      <vt:lpstr>Symbol</vt:lpstr>
      <vt:lpstr>Arial Narrow</vt:lpstr>
      <vt:lpstr>Default Design</vt:lpstr>
      <vt:lpstr>Dividend Policy</vt:lpstr>
      <vt:lpstr>Different Types of Dividends</vt:lpstr>
      <vt:lpstr>Important dates in Cash Dividend Payment</vt:lpstr>
      <vt:lpstr>Procedure for Cash Dividend Payment</vt:lpstr>
      <vt:lpstr>Price Behavior around the Ex-Dividend Date</vt:lpstr>
      <vt:lpstr>Dividend Stripping</vt:lpstr>
      <vt:lpstr>Slide 7</vt:lpstr>
      <vt:lpstr>Slide 8</vt:lpstr>
      <vt:lpstr>MFs under SEBI lens for dividend stripping (ET, Jan 13, 2016)</vt:lpstr>
      <vt:lpstr>Change in tax laws</vt:lpstr>
      <vt:lpstr>Slide 11</vt:lpstr>
      <vt:lpstr>Do investors prefer high or low payouts?  There are three theories:</vt:lpstr>
      <vt:lpstr>Dividend Irrelevance Theory</vt:lpstr>
      <vt:lpstr>Homemade Dividends</vt:lpstr>
      <vt:lpstr>Dividend Policy is Irrelevant</vt:lpstr>
      <vt:lpstr> Irrelevance of Stock Dividends: Example</vt:lpstr>
      <vt:lpstr>Dividends and Investment Policy</vt:lpstr>
      <vt:lpstr>Repurchase of Stock</vt:lpstr>
      <vt:lpstr>Stock Repurchase versus Dividend</vt:lpstr>
      <vt:lpstr>Stock Repurchase versus Dividend</vt:lpstr>
      <vt:lpstr>Stock Repurchase versus Dividend</vt:lpstr>
      <vt:lpstr>Bird-in-the-Hand Theory</vt:lpstr>
      <vt:lpstr>Tax Preference Theory</vt:lpstr>
      <vt:lpstr>Slide 24</vt:lpstr>
      <vt:lpstr>Slide 25</vt:lpstr>
      <vt:lpstr>Lintner’s theory on dividend policy</vt:lpstr>
      <vt:lpstr>Factors affecting Dividend Policy</vt:lpstr>
      <vt:lpstr>What’s the “information content,” or “signaling,” hypothesis?</vt:lpstr>
      <vt:lpstr>What’s the “clientele effect”?</vt:lpstr>
      <vt:lpstr>What’s the “residual dividend model”?</vt:lpstr>
      <vt:lpstr>Using the Residual Model to Calculate Dividends Paid</vt:lpstr>
      <vt:lpstr>Catering Theory of Dividend (Baker and Wurgler)</vt:lpstr>
      <vt:lpstr>Example (18.19)</vt:lpstr>
      <vt:lpstr>Example (18.17)</vt:lpstr>
    </vt:vector>
  </TitlesOfParts>
  <Company>IIML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Dividend Policy</dc:title>
  <dc:creator>iim</dc:creator>
  <cp:lastModifiedBy>Nilanjan Mukhopadhya</cp:lastModifiedBy>
  <cp:revision>26</cp:revision>
  <dcterms:created xsi:type="dcterms:W3CDTF">2004-06-22T10:58:05Z</dcterms:created>
  <dcterms:modified xsi:type="dcterms:W3CDTF">2020-05-19T07:32:45Z</dcterms:modified>
</cp:coreProperties>
</file>