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65" r:id="rId7"/>
    <p:sldId id="266" r:id="rId8"/>
    <p:sldId id="267" r:id="rId9"/>
    <p:sldId id="259" r:id="rId10"/>
    <p:sldId id="260" r:id="rId11"/>
    <p:sldId id="268" r:id="rId12"/>
    <p:sldId id="269" r:id="rId13"/>
    <p:sldId id="270" r:id="rId14"/>
    <p:sldId id="262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C8C71-A61B-544D-97D6-2D2BBFB692C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BDC114-685C-1B41-A1F0-1880F729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1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C8C71-A61B-544D-97D6-2D2BBFB692C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BDC114-685C-1B41-A1F0-1880F729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1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C8C71-A61B-544D-97D6-2D2BBFB692C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BDC114-685C-1B41-A1F0-1880F729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C8C71-A61B-544D-97D6-2D2BBFB692C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BDC114-685C-1B41-A1F0-1880F729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8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C8C71-A61B-544D-97D6-2D2BBFB692C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BDC114-685C-1B41-A1F0-1880F729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C8C71-A61B-544D-97D6-2D2BBFB692C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BDC114-685C-1B41-A1F0-1880F729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3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C8C71-A61B-544D-97D6-2D2BBFB692C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BDC114-685C-1B41-A1F0-1880F729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C8C71-A61B-544D-97D6-2D2BBFB692C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BDC114-685C-1B41-A1F0-1880F729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6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C8C71-A61B-544D-97D6-2D2BBFB692C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BDC114-685C-1B41-A1F0-1880F729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C8C71-A61B-544D-97D6-2D2BBFB692C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BDC114-685C-1B41-A1F0-1880F729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2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C8C71-A61B-544D-97D6-2D2BBFB692C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BDC114-685C-1B41-A1F0-1880F7298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7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1144"/>
            <a:ext cx="8229600" cy="496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5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Foldrite</a:t>
            </a:r>
            <a:r>
              <a:rPr lang="en-US" dirty="0" smtClean="0"/>
              <a:t> Furniture Co.: </a:t>
            </a:r>
            <a:br>
              <a:rPr lang="en-US" dirty="0" smtClean="0"/>
            </a:br>
            <a:r>
              <a:rPr lang="en-US" dirty="0" smtClean="0"/>
              <a:t>Planning to meet a surge in demand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86200"/>
            <a:ext cx="7925764" cy="1752600"/>
          </a:xfrm>
        </p:spPr>
        <p:txBody>
          <a:bodyPr/>
          <a:lstStyle/>
          <a:p>
            <a:r>
              <a:rPr lang="en-US" dirty="0" smtClean="0"/>
              <a:t>Megha Sharma</a:t>
            </a:r>
          </a:p>
          <a:p>
            <a:r>
              <a:rPr lang="en-US" dirty="0" smtClean="0"/>
              <a:t>Indian Institute of Management Calcutta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1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Production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should they produce each month?</a:t>
            </a:r>
          </a:p>
          <a:p>
            <a:endParaRPr lang="en-US" dirty="0" smtClean="0"/>
          </a:p>
          <a:p>
            <a:r>
              <a:rPr lang="en-US" dirty="0" smtClean="0"/>
              <a:t>What about</a:t>
            </a:r>
          </a:p>
          <a:p>
            <a:pPr lvl="1"/>
            <a:r>
              <a:rPr lang="en-US" dirty="0" smtClean="0"/>
              <a:t>the cost;</a:t>
            </a:r>
          </a:p>
          <a:p>
            <a:pPr lvl="1"/>
            <a:r>
              <a:rPr lang="en-US" dirty="0" smtClean="0"/>
              <a:t>Inventory;</a:t>
            </a:r>
          </a:p>
          <a:p>
            <a:pPr lvl="1"/>
            <a:r>
              <a:rPr lang="en-US" dirty="0" smtClean="0"/>
              <a:t>Lead time;</a:t>
            </a:r>
          </a:p>
          <a:p>
            <a:pPr lvl="1"/>
            <a:r>
              <a:rPr lang="en-US" dirty="0" err="1" smtClean="0"/>
              <a:t>Labour</a:t>
            </a:r>
            <a:r>
              <a:rPr lang="en-US" dirty="0" smtClean="0"/>
              <a:t> issues?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6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Number of Available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Feb 2010: Sufficient capacity to produce</a:t>
            </a:r>
          </a:p>
          <a:p>
            <a:pPr lvl="1"/>
            <a:r>
              <a:rPr lang="en-US" dirty="0" smtClean="0"/>
              <a:t>524,380 </a:t>
            </a:r>
            <a:r>
              <a:rPr lang="en-US" dirty="0" err="1" smtClean="0"/>
              <a:t>CloudChairs</a:t>
            </a:r>
            <a:endParaRPr lang="en-US" dirty="0" smtClean="0"/>
          </a:p>
          <a:p>
            <a:pPr lvl="1"/>
            <a:r>
              <a:rPr lang="en-US" dirty="0" smtClean="0"/>
              <a:t>306,916 </a:t>
            </a:r>
            <a:r>
              <a:rPr lang="en-US" dirty="0" err="1" smtClean="0"/>
              <a:t>AlStrong</a:t>
            </a:r>
            <a:r>
              <a:rPr lang="en-US" dirty="0" smtClean="0"/>
              <a:t> Tables</a:t>
            </a:r>
          </a:p>
          <a:p>
            <a:pPr lvl="1"/>
            <a:r>
              <a:rPr lang="en-US" dirty="0" smtClean="0"/>
              <a:t>253,570 </a:t>
            </a:r>
            <a:r>
              <a:rPr lang="en-US" dirty="0" err="1" smtClean="0"/>
              <a:t>GreenComfort</a:t>
            </a:r>
            <a:r>
              <a:rPr lang="en-US" dirty="0" smtClean="0"/>
              <a:t> Chairs</a:t>
            </a:r>
          </a:p>
          <a:p>
            <a:pPr lvl="1"/>
            <a:endParaRPr lang="en-US" dirty="0"/>
          </a:p>
          <a:p>
            <a:r>
              <a:rPr lang="en-US" dirty="0" smtClean="0"/>
              <a:t>Over 200 production days, 4 days a week and 10 hours a day</a:t>
            </a:r>
          </a:p>
          <a:p>
            <a:endParaRPr lang="en-US" dirty="0"/>
          </a:p>
          <a:p>
            <a:r>
              <a:rPr lang="en-US" dirty="0" smtClean="0"/>
              <a:t>So, currently has 186 unskilled and 73 skilled workers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5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Labour</a:t>
            </a:r>
            <a:r>
              <a:rPr lang="en-US" dirty="0" smtClean="0"/>
              <a:t> hours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March to August</a:t>
            </a:r>
          </a:p>
          <a:p>
            <a:pPr lvl="1"/>
            <a:r>
              <a:rPr lang="en-US" dirty="0" smtClean="0"/>
              <a:t>104 production days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Have 186 unskilled and 73 skilled workers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Requires an additional 12885 hours of skilled and 41150 hours of unskilled </a:t>
            </a:r>
            <a:r>
              <a:rPr lang="en-US" dirty="0" err="1" smtClean="0"/>
              <a:t>labour</a:t>
            </a:r>
            <a:endParaRPr lang="en-US" dirty="0" smtClean="0"/>
          </a:p>
          <a:p>
            <a:pPr lvl="1"/>
            <a:r>
              <a:rPr lang="en-US" dirty="0" smtClean="0"/>
              <a:t>i.e., 13 skilled and 40 unskilled workers</a:t>
            </a:r>
          </a:p>
          <a:p>
            <a:pPr lvl="1"/>
            <a:r>
              <a:rPr lang="en-US" dirty="0" smtClean="0"/>
              <a:t>16 skilled and 48 unskilled, if they hire in April</a:t>
            </a:r>
          </a:p>
        </p:txBody>
      </p:sp>
    </p:spTree>
    <p:extLst>
      <p:ext uri="{BB962C8B-B14F-4D97-AF65-F5344CB8AC3E}">
        <p14:creationId xmlns:p14="http://schemas.microsoft.com/office/powerpoint/2010/main" val="184652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Labour</a:t>
            </a:r>
            <a:r>
              <a:rPr lang="en-US" dirty="0" smtClean="0"/>
              <a:t> Needed: Monthly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092215"/>
              </p:ext>
            </p:extLst>
          </p:nvPr>
        </p:nvGraphicFramePr>
        <p:xfrm>
          <a:off x="457200" y="1160463"/>
          <a:ext cx="8229599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August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Additional </a:t>
                      </a:r>
                    </a:p>
                    <a:p>
                      <a:r>
                        <a:rPr lang="en-US" dirty="0" smtClean="0"/>
                        <a:t>Skilled </a:t>
                      </a:r>
                      <a:r>
                        <a:rPr lang="en-US" dirty="0" err="1" smtClean="0"/>
                        <a:t>labour</a:t>
                      </a:r>
                      <a:r>
                        <a:rPr lang="en-US" dirty="0" smtClean="0"/>
                        <a:t>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Additional </a:t>
                      </a:r>
                    </a:p>
                    <a:p>
                      <a:r>
                        <a:rPr lang="en-US" dirty="0" smtClean="0"/>
                        <a:t>Unskilled </a:t>
                      </a:r>
                      <a:r>
                        <a:rPr lang="en-US" dirty="0" err="1" smtClean="0"/>
                        <a:t>labour</a:t>
                      </a:r>
                      <a:r>
                        <a:rPr lang="en-US" dirty="0" smtClean="0"/>
                        <a:t> required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35.93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57.60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54.35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5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Company objective</a:t>
            </a:r>
          </a:p>
          <a:p>
            <a:pPr lvl="1"/>
            <a:r>
              <a:rPr lang="en-US" dirty="0" smtClean="0"/>
              <a:t>To manufacture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high quality, innovative, stylish, but reasonably priced </a:t>
            </a:r>
            <a:r>
              <a:rPr lang="en-US" dirty="0" smtClean="0"/>
              <a:t>furniture</a:t>
            </a:r>
          </a:p>
          <a:p>
            <a:endParaRPr lang="en-US" dirty="0"/>
          </a:p>
          <a:p>
            <a:r>
              <a:rPr lang="en-US" dirty="0" smtClean="0"/>
              <a:t>Company’s goals</a:t>
            </a:r>
          </a:p>
          <a:p>
            <a:pPr lvl="1"/>
            <a:r>
              <a:rPr lang="en-US" dirty="0" smtClean="0"/>
              <a:t>Continued innovation in products and processes</a:t>
            </a:r>
          </a:p>
          <a:p>
            <a:pPr lvl="1"/>
            <a:r>
              <a:rPr lang="en-US" dirty="0" smtClean="0"/>
              <a:t>Customer responsiveness (high quality, low lead times)</a:t>
            </a:r>
          </a:p>
          <a:p>
            <a:pPr lvl="1"/>
            <a:r>
              <a:rPr lang="en-US" dirty="0" smtClean="0"/>
              <a:t>Lean manufacturing</a:t>
            </a:r>
          </a:p>
          <a:p>
            <a:pPr lvl="1"/>
            <a:r>
              <a:rPr lang="en-US" dirty="0" smtClean="0"/>
              <a:t>Maintaining a trained, stable, and productive workforce, and reducing turnover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1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5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Decline in small manufacturing firms in the US</a:t>
            </a:r>
          </a:p>
          <a:p>
            <a:pPr lvl="1"/>
            <a:r>
              <a:rPr lang="en-US" dirty="0" smtClean="0"/>
              <a:t>Extensive use of offshore production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Pressure from far-east manufacturers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Macroeconomic issues</a:t>
            </a:r>
          </a:p>
          <a:p>
            <a:pPr lvl="2"/>
            <a:r>
              <a:rPr lang="en-US" dirty="0" smtClean="0"/>
              <a:t>Recession and credit crunch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9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Manufacturer of folding tables, chairs and stackable chairs</a:t>
            </a:r>
          </a:p>
          <a:p>
            <a:endParaRPr lang="en-US" dirty="0" smtClean="0"/>
          </a:p>
          <a:p>
            <a:r>
              <a:rPr lang="en-US" dirty="0" smtClean="0"/>
              <a:t>Straightforward manufacturing process</a:t>
            </a:r>
          </a:p>
          <a:p>
            <a:pPr lvl="1"/>
            <a:r>
              <a:rPr lang="en-US" dirty="0" smtClean="0"/>
              <a:t>Metal fabrication</a:t>
            </a:r>
          </a:p>
          <a:p>
            <a:pPr lvl="1"/>
            <a:r>
              <a:rPr lang="en-US" dirty="0" smtClean="0"/>
              <a:t>Plastic molding</a:t>
            </a:r>
          </a:p>
          <a:p>
            <a:pPr lvl="1"/>
            <a:r>
              <a:rPr lang="en-US" dirty="0" smtClean="0"/>
              <a:t>Assembly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Issue: need to devise a manufacturing plan to respond to a short-term surge in demand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4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roduct line</a:t>
            </a:r>
          </a:p>
          <a:p>
            <a:pPr lvl="1"/>
            <a:r>
              <a:rPr lang="en-US" dirty="0" smtClean="0"/>
              <a:t>Folding table (42% revenue)</a:t>
            </a:r>
          </a:p>
          <a:p>
            <a:pPr lvl="1"/>
            <a:r>
              <a:rPr lang="en-US" dirty="0" smtClean="0"/>
              <a:t>Stackable chair (34% revenue)</a:t>
            </a:r>
          </a:p>
          <a:p>
            <a:pPr lvl="1"/>
            <a:r>
              <a:rPr lang="en-US" dirty="0" smtClean="0"/>
              <a:t>Cloud chair (24% revenue)</a:t>
            </a:r>
          </a:p>
          <a:p>
            <a:pPr lvl="1"/>
            <a:endParaRPr lang="en-US" dirty="0"/>
          </a:p>
          <a:p>
            <a:r>
              <a:rPr lang="en-US" dirty="0" smtClean="0"/>
              <a:t>Currently (Feb 2010)</a:t>
            </a:r>
          </a:p>
          <a:p>
            <a:pPr lvl="1"/>
            <a:r>
              <a:rPr lang="en-US" dirty="0" smtClean="0"/>
              <a:t>Large increase in demand for the next six months</a:t>
            </a:r>
          </a:p>
          <a:p>
            <a:endParaRPr lang="en-US" dirty="0"/>
          </a:p>
          <a:p>
            <a:r>
              <a:rPr lang="en-US" dirty="0" smtClean="0"/>
              <a:t>Prospect for future growth uncertain</a:t>
            </a:r>
          </a:p>
          <a:p>
            <a:pPr lvl="2"/>
            <a:r>
              <a:rPr lang="en-US" dirty="0" smtClean="0"/>
              <a:t>Due to recession and high unemployment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2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Seasonal demand</a:t>
            </a:r>
          </a:p>
          <a:p>
            <a:pPr lvl="1"/>
            <a:r>
              <a:rPr lang="en-US" dirty="0" smtClean="0"/>
              <a:t>Declines in the fall;</a:t>
            </a:r>
          </a:p>
          <a:p>
            <a:pPr lvl="1"/>
            <a:r>
              <a:rPr lang="en-US" dirty="0" smtClean="0"/>
              <a:t>Rises sharply in the spring and summer</a:t>
            </a:r>
          </a:p>
          <a:p>
            <a:endParaRPr lang="en-US" dirty="0"/>
          </a:p>
          <a:p>
            <a:r>
              <a:rPr lang="en-US" dirty="0" smtClean="0"/>
              <a:t>Current forecast</a:t>
            </a:r>
          </a:p>
          <a:p>
            <a:pPr lvl="1"/>
            <a:r>
              <a:rPr lang="en-US" dirty="0" smtClean="0"/>
              <a:t>March-August period</a:t>
            </a:r>
          </a:p>
          <a:p>
            <a:pPr lvl="2"/>
            <a:r>
              <a:rPr lang="en-US" dirty="0" smtClean="0"/>
              <a:t>59-60% for folding tables and stackable chairs</a:t>
            </a:r>
          </a:p>
          <a:p>
            <a:pPr lvl="2"/>
            <a:r>
              <a:rPr lang="en-US" dirty="0" smtClean="0"/>
              <a:t>70% for </a:t>
            </a:r>
            <a:r>
              <a:rPr lang="en-US" dirty="0" err="1" smtClean="0"/>
              <a:t>CloudChair</a:t>
            </a:r>
            <a:endParaRPr lang="en-US" dirty="0" smtClean="0"/>
          </a:p>
          <a:p>
            <a:r>
              <a:rPr lang="en-US" dirty="0" smtClean="0"/>
              <a:t>Strapped for cash</a:t>
            </a:r>
          </a:p>
          <a:p>
            <a:pPr lvl="1"/>
            <a:r>
              <a:rPr lang="en-US" dirty="0" smtClean="0"/>
              <a:t>Due to general credit crunch</a:t>
            </a:r>
          </a:p>
          <a:p>
            <a:pPr lvl="1"/>
            <a:r>
              <a:rPr lang="en-US" dirty="0" smtClean="0"/>
              <a:t>Unwilling to increase inventory</a:t>
            </a:r>
          </a:p>
          <a:p>
            <a:pPr lvl="2"/>
            <a:r>
              <a:rPr lang="en-US" dirty="0" smtClean="0"/>
              <a:t>2 weeks of demand</a:t>
            </a:r>
          </a:p>
        </p:txBody>
      </p:sp>
    </p:spTree>
    <p:extLst>
      <p:ext uri="{BB962C8B-B14F-4D97-AF65-F5344CB8AC3E}">
        <p14:creationId xmlns:p14="http://schemas.microsoft.com/office/powerpoint/2010/main" val="370488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Manufacturing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depends solely on skilled and unskilled workers</a:t>
            </a:r>
          </a:p>
          <a:p>
            <a:pPr lvl="1"/>
            <a:r>
              <a:rPr lang="en-US" dirty="0" smtClean="0"/>
              <a:t>Largely interchangeable</a:t>
            </a:r>
          </a:p>
          <a:p>
            <a:pPr lvl="1"/>
            <a:r>
              <a:rPr lang="en-US" dirty="0" smtClean="0"/>
              <a:t>New workers exhibit 80% productivity during the first 4 weeks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8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carrying cost: 1%/month of finished goods at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2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Options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available skilled and unskilled workers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</a:t>
            </a:r>
            <a:r>
              <a:rPr lang="en-US" dirty="0" err="1" smtClean="0"/>
              <a:t>labour</a:t>
            </a:r>
            <a:r>
              <a:rPr lang="en-US" dirty="0" smtClean="0"/>
              <a:t> required to fulfill the demand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total cost for each option by adding the cost of: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Overtime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Use of subcontractors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Hiring and training workers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Cost of design change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Cost of carrying inventory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Overtime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Subcontracting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Hiring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Start in March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Start in April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Hiring unskilled workers and training them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in design along with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Hire all workers needed 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Hire all workers needed, skilled or unskilled, to start in April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Hire unskilled workers to be trained in March, the rest to start in April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05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508</Words>
  <Application>Microsoft Office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Foldrite Furniture Co.:  Planning to meet a surge in demand</vt:lpstr>
      <vt:lpstr>The Environment</vt:lpstr>
      <vt:lpstr>Summary</vt:lpstr>
      <vt:lpstr>Summary</vt:lpstr>
      <vt:lpstr>The Business</vt:lpstr>
      <vt:lpstr>Manufacturing Process</vt:lpstr>
      <vt:lpstr>Assumption</vt:lpstr>
      <vt:lpstr>Evaluating Options </vt:lpstr>
      <vt:lpstr>Available Options</vt:lpstr>
      <vt:lpstr>Aggregate Production Plan</vt:lpstr>
      <vt:lpstr>1. Number of Available Workers</vt:lpstr>
      <vt:lpstr>2. Labour hours needed</vt:lpstr>
      <vt:lpstr>Labour Needed: Monthly Analysis</vt:lpstr>
      <vt:lpstr>Keep in mind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 Rev</dc:creator>
  <cp:lastModifiedBy>Sumanta Basu</cp:lastModifiedBy>
  <cp:revision>72</cp:revision>
  <dcterms:created xsi:type="dcterms:W3CDTF">2020-04-16T06:05:18Z</dcterms:created>
  <dcterms:modified xsi:type="dcterms:W3CDTF">2020-05-03T09:13:25Z</dcterms:modified>
</cp:coreProperties>
</file>