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345" r:id="rId5"/>
    <p:sldId id="346" r:id="rId6"/>
    <p:sldId id="347" r:id="rId7"/>
    <p:sldId id="299" r:id="rId8"/>
    <p:sldId id="300" r:id="rId9"/>
    <p:sldId id="301" r:id="rId10"/>
    <p:sldId id="309" r:id="rId11"/>
    <p:sldId id="310" r:id="rId12"/>
    <p:sldId id="311" r:id="rId13"/>
    <p:sldId id="304" r:id="rId14"/>
    <p:sldId id="312" r:id="rId15"/>
    <p:sldId id="313" r:id="rId16"/>
    <p:sldId id="305" r:id="rId17"/>
    <p:sldId id="314" r:id="rId18"/>
    <p:sldId id="306" r:id="rId19"/>
    <p:sldId id="307" r:id="rId20"/>
    <p:sldId id="316" r:id="rId21"/>
    <p:sldId id="318" r:id="rId22"/>
    <p:sldId id="319" r:id="rId23"/>
    <p:sldId id="331" r:id="rId24"/>
    <p:sldId id="320" r:id="rId25"/>
    <p:sldId id="339" r:id="rId26"/>
    <p:sldId id="321" r:id="rId27"/>
    <p:sldId id="333" r:id="rId28"/>
    <p:sldId id="340" r:id="rId29"/>
    <p:sldId id="322" r:id="rId30"/>
    <p:sldId id="341" r:id="rId31"/>
    <p:sldId id="335" r:id="rId32"/>
    <p:sldId id="336" r:id="rId33"/>
    <p:sldId id="324" r:id="rId34"/>
    <p:sldId id="342" r:id="rId35"/>
    <p:sldId id="337" r:id="rId36"/>
    <p:sldId id="326" r:id="rId37"/>
    <p:sldId id="327" r:id="rId38"/>
    <p:sldId id="338" r:id="rId39"/>
    <p:sldId id="328" r:id="rId40"/>
    <p:sldId id="329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nlineClasses\APSCM05\SuppyChainAnalytics\Forecasting_PPT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nlineClasses\APSCM05\SuppyChainAnalytics\Forecasting_PPT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nlineClasses\APSCM05\SuppyChainAnalytics\Forecasting_PPT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nlineClasses\APSCM05\SuppyChainAnalytics\Forecasting_PPT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nlineClasses\APSCM05\SuppyChainAnalytics\Forecasting_PP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GasolineData!$D$4</c:f>
              <c:strCache>
                <c:ptCount val="1"/>
                <c:pt idx="0">
                  <c:v>Sales (1000s of gallons)</c:v>
                </c:pt>
              </c:strCache>
            </c:strRef>
          </c:tx>
          <c:val>
            <c:numRef>
              <c:f>GasolineData!$D$5:$D$16</c:f>
              <c:numCache>
                <c:formatCode>General</c:formatCode>
                <c:ptCount val="12"/>
                <c:pt idx="0">
                  <c:v>17</c:v>
                </c:pt>
                <c:pt idx="1">
                  <c:v>21</c:v>
                </c:pt>
                <c:pt idx="2">
                  <c:v>19</c:v>
                </c:pt>
                <c:pt idx="3">
                  <c:v>23</c:v>
                </c:pt>
                <c:pt idx="4">
                  <c:v>18</c:v>
                </c:pt>
                <c:pt idx="5">
                  <c:v>16</c:v>
                </c:pt>
                <c:pt idx="6">
                  <c:v>20</c:v>
                </c:pt>
                <c:pt idx="7">
                  <c:v>18</c:v>
                </c:pt>
                <c:pt idx="8">
                  <c:v>22</c:v>
                </c:pt>
                <c:pt idx="9">
                  <c:v>20</c:v>
                </c:pt>
                <c:pt idx="10">
                  <c:v>15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67-42E7-82FB-FF050AF90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469608"/>
        <c:axId val="2117176152"/>
      </c:lineChart>
      <c:catAx>
        <c:axId val="20884696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7176152"/>
        <c:crosses val="autoZero"/>
        <c:auto val="1"/>
        <c:lblAlgn val="ctr"/>
        <c:lblOffset val="100"/>
        <c:noMultiLvlLbl val="0"/>
      </c:catAx>
      <c:valAx>
        <c:axId val="2117176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8469608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GasolineData_LevelShift!$D$4</c:f>
              <c:strCache>
                <c:ptCount val="1"/>
                <c:pt idx="0">
                  <c:v>Sales (1000s of gallons)</c:v>
                </c:pt>
              </c:strCache>
            </c:strRef>
          </c:tx>
          <c:val>
            <c:numRef>
              <c:f>GasolineData_LevelShift!$D$5:$D$26</c:f>
              <c:numCache>
                <c:formatCode>General</c:formatCode>
                <c:ptCount val="22"/>
                <c:pt idx="0">
                  <c:v>17</c:v>
                </c:pt>
                <c:pt idx="1">
                  <c:v>21</c:v>
                </c:pt>
                <c:pt idx="2">
                  <c:v>19</c:v>
                </c:pt>
                <c:pt idx="3">
                  <c:v>23</c:v>
                </c:pt>
                <c:pt idx="4">
                  <c:v>18</c:v>
                </c:pt>
                <c:pt idx="5">
                  <c:v>16</c:v>
                </c:pt>
                <c:pt idx="6">
                  <c:v>20</c:v>
                </c:pt>
                <c:pt idx="7">
                  <c:v>18</c:v>
                </c:pt>
                <c:pt idx="8">
                  <c:v>22</c:v>
                </c:pt>
                <c:pt idx="9">
                  <c:v>20</c:v>
                </c:pt>
                <c:pt idx="10">
                  <c:v>15</c:v>
                </c:pt>
                <c:pt idx="11">
                  <c:v>22</c:v>
                </c:pt>
                <c:pt idx="12">
                  <c:v>31</c:v>
                </c:pt>
                <c:pt idx="13">
                  <c:v>34</c:v>
                </c:pt>
                <c:pt idx="14">
                  <c:v>31</c:v>
                </c:pt>
                <c:pt idx="15">
                  <c:v>33</c:v>
                </c:pt>
                <c:pt idx="16">
                  <c:v>28</c:v>
                </c:pt>
                <c:pt idx="17">
                  <c:v>32</c:v>
                </c:pt>
                <c:pt idx="18">
                  <c:v>30</c:v>
                </c:pt>
                <c:pt idx="19">
                  <c:v>29</c:v>
                </c:pt>
                <c:pt idx="20">
                  <c:v>34</c:v>
                </c:pt>
                <c:pt idx="2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C9-4E06-B4B1-A023D1AAB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450984"/>
        <c:axId val="-2134448024"/>
      </c:lineChart>
      <c:catAx>
        <c:axId val="-21344509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4448024"/>
        <c:crosses val="autoZero"/>
        <c:auto val="1"/>
        <c:lblAlgn val="ctr"/>
        <c:lblOffset val="100"/>
        <c:noMultiLvlLbl val="0"/>
      </c:catAx>
      <c:valAx>
        <c:axId val="-2134448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4450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Bicycle_Trend!$D$4</c:f>
              <c:strCache>
                <c:ptCount val="1"/>
                <c:pt idx="0">
                  <c:v>Sales (in 1000s)</c:v>
                </c:pt>
              </c:strCache>
            </c:strRef>
          </c:tx>
          <c:val>
            <c:numRef>
              <c:f>Bicycle_Trend!$D$5:$D$14</c:f>
              <c:numCache>
                <c:formatCode>General</c:formatCode>
                <c:ptCount val="10"/>
                <c:pt idx="0">
                  <c:v>21.6</c:v>
                </c:pt>
                <c:pt idx="1">
                  <c:v>22.9</c:v>
                </c:pt>
                <c:pt idx="2">
                  <c:v>25.5</c:v>
                </c:pt>
                <c:pt idx="3">
                  <c:v>21.9</c:v>
                </c:pt>
                <c:pt idx="4">
                  <c:v>23.9</c:v>
                </c:pt>
                <c:pt idx="5">
                  <c:v>27.5</c:v>
                </c:pt>
                <c:pt idx="6">
                  <c:v>31.5</c:v>
                </c:pt>
                <c:pt idx="7">
                  <c:v>29.7</c:v>
                </c:pt>
                <c:pt idx="8">
                  <c:v>28.6</c:v>
                </c:pt>
                <c:pt idx="9">
                  <c:v>31.4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5D-4F2F-B398-56443262D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797336"/>
        <c:axId val="-2129800568"/>
      </c:lineChart>
      <c:catAx>
        <c:axId val="-212979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800568"/>
        <c:crosses val="autoZero"/>
        <c:auto val="1"/>
        <c:lblAlgn val="ctr"/>
        <c:lblOffset val="100"/>
        <c:noMultiLvlLbl val="0"/>
      </c:catAx>
      <c:valAx>
        <c:axId val="-2129800568"/>
        <c:scaling>
          <c:orientation val="minMax"/>
          <c:min val="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797336"/>
        <c:crosses val="autoZero"/>
        <c:crossBetween val="between"/>
        <c:majorUnit val="2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Seasonal_Umbrella!$E$4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Seasonal_Umbrella!$D$5:$D$24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</c:numCache>
            </c:numRef>
          </c:cat>
          <c:val>
            <c:numRef>
              <c:f>Seasonal_Umbrella!$E$5:$E$24</c:f>
              <c:numCache>
                <c:formatCode>General</c:formatCode>
                <c:ptCount val="20"/>
                <c:pt idx="0">
                  <c:v>125</c:v>
                </c:pt>
                <c:pt idx="1">
                  <c:v>153</c:v>
                </c:pt>
                <c:pt idx="2">
                  <c:v>106</c:v>
                </c:pt>
                <c:pt idx="3">
                  <c:v>88</c:v>
                </c:pt>
                <c:pt idx="4">
                  <c:v>118</c:v>
                </c:pt>
                <c:pt idx="5">
                  <c:v>161</c:v>
                </c:pt>
                <c:pt idx="6">
                  <c:v>133</c:v>
                </c:pt>
                <c:pt idx="7">
                  <c:v>102</c:v>
                </c:pt>
                <c:pt idx="8">
                  <c:v>138</c:v>
                </c:pt>
                <c:pt idx="9">
                  <c:v>144</c:v>
                </c:pt>
                <c:pt idx="10">
                  <c:v>113</c:v>
                </c:pt>
                <c:pt idx="11">
                  <c:v>80</c:v>
                </c:pt>
                <c:pt idx="12">
                  <c:v>109</c:v>
                </c:pt>
                <c:pt idx="13">
                  <c:v>137</c:v>
                </c:pt>
                <c:pt idx="14">
                  <c:v>125</c:v>
                </c:pt>
                <c:pt idx="15">
                  <c:v>109</c:v>
                </c:pt>
                <c:pt idx="16">
                  <c:v>130</c:v>
                </c:pt>
                <c:pt idx="17">
                  <c:v>165</c:v>
                </c:pt>
                <c:pt idx="18">
                  <c:v>128</c:v>
                </c:pt>
                <c:pt idx="1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A-42BE-9268-4FAA45D01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146856"/>
        <c:axId val="-2135143912"/>
      </c:lineChart>
      <c:catAx>
        <c:axId val="-2135146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5143912"/>
        <c:crosses val="autoZero"/>
        <c:auto val="1"/>
        <c:lblAlgn val="ctr"/>
        <c:lblOffset val="100"/>
        <c:noMultiLvlLbl val="0"/>
      </c:catAx>
      <c:valAx>
        <c:axId val="-21351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5146856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Trend_Seasonal_TVSales!$E$4</c:f>
              <c:strCache>
                <c:ptCount val="1"/>
                <c:pt idx="0">
                  <c:v>Sales (in 1000s)</c:v>
                </c:pt>
              </c:strCache>
            </c:strRef>
          </c:tx>
          <c:cat>
            <c:numRef>
              <c:f>Trend_Seasonal_TVSales!$D$5:$D$20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</c:numCache>
            </c:numRef>
          </c:cat>
          <c:val>
            <c:numRef>
              <c:f>Trend_Seasonal_TVSales!$E$5:$E$20</c:f>
              <c:numCache>
                <c:formatCode>General</c:formatCode>
                <c:ptCount val="16"/>
                <c:pt idx="0">
                  <c:v>4.8</c:v>
                </c:pt>
                <c:pt idx="1">
                  <c:v>4.0999999999999996</c:v>
                </c:pt>
                <c:pt idx="2">
                  <c:v>6</c:v>
                </c:pt>
                <c:pt idx="3">
                  <c:v>6.5</c:v>
                </c:pt>
                <c:pt idx="4">
                  <c:v>5.8</c:v>
                </c:pt>
                <c:pt idx="5">
                  <c:v>5.2</c:v>
                </c:pt>
                <c:pt idx="6">
                  <c:v>6.8</c:v>
                </c:pt>
                <c:pt idx="7">
                  <c:v>7.4</c:v>
                </c:pt>
                <c:pt idx="8">
                  <c:v>6</c:v>
                </c:pt>
                <c:pt idx="9">
                  <c:v>5.6</c:v>
                </c:pt>
                <c:pt idx="10">
                  <c:v>7.5</c:v>
                </c:pt>
                <c:pt idx="11">
                  <c:v>7.8</c:v>
                </c:pt>
                <c:pt idx="12">
                  <c:v>6.3</c:v>
                </c:pt>
                <c:pt idx="13">
                  <c:v>5.9</c:v>
                </c:pt>
                <c:pt idx="14">
                  <c:v>8</c:v>
                </c:pt>
                <c:pt idx="15">
                  <c:v>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E3-4FE6-A852-CD9C64AC1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525288"/>
        <c:axId val="2087527896"/>
      </c:lineChart>
      <c:catAx>
        <c:axId val="2087525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7527896"/>
        <c:crosses val="autoZero"/>
        <c:auto val="1"/>
        <c:lblAlgn val="ctr"/>
        <c:lblOffset val="100"/>
        <c:noMultiLvlLbl val="0"/>
      </c:catAx>
      <c:valAx>
        <c:axId val="2087527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525288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4D76DB-A271-46BF-B5A7-680A7F44CFCA}" type="datetimeFigureOut">
              <a:rPr lang="en-IN" smtClean="0"/>
              <a:pPr/>
              <a:t>03-05-2020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17D26-914A-4376-9219-429E5166319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accent1">
              <a:lumMod val="50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6">
              <a:lumMod val="50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Demand Forecasting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590" y="3886200"/>
            <a:ext cx="7160840" cy="1752600"/>
          </a:xfrm>
        </p:spPr>
        <p:txBody>
          <a:bodyPr/>
          <a:lstStyle/>
          <a:p>
            <a:r>
              <a:rPr lang="en-US" dirty="0" smtClean="0"/>
              <a:t>Megha Sharma</a:t>
            </a:r>
          </a:p>
          <a:p>
            <a:r>
              <a:rPr lang="en-US" dirty="0" smtClean="0"/>
              <a:t>Indian Institute of Management Calcutta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62875"/>
              </p:ext>
            </p:extLst>
          </p:nvPr>
        </p:nvGraphicFramePr>
        <p:xfrm>
          <a:off x="323528" y="1491992"/>
          <a:ext cx="4861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5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30944"/>
              </p:ext>
            </p:extLst>
          </p:nvPr>
        </p:nvGraphicFramePr>
        <p:xfrm>
          <a:off x="323528" y="1491992"/>
          <a:ext cx="4861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94855"/>
              </p:ext>
            </p:extLst>
          </p:nvPr>
        </p:nvGraphicFramePr>
        <p:xfrm>
          <a:off x="323528" y="1491992"/>
          <a:ext cx="4861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25880"/>
              </p:ext>
            </p:extLst>
          </p:nvPr>
        </p:nvGraphicFramePr>
        <p:xfrm>
          <a:off x="323528" y="1491992"/>
          <a:ext cx="4861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366653"/>
              </p:ext>
            </p:extLst>
          </p:nvPr>
        </p:nvGraphicFramePr>
        <p:xfrm>
          <a:off x="323528" y="1491992"/>
          <a:ext cx="4861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758004"/>
              </p:ext>
            </p:extLst>
          </p:nvPr>
        </p:nvGraphicFramePr>
        <p:xfrm>
          <a:off x="323528" y="1491992"/>
          <a:ext cx="4861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198850"/>
              </p:ext>
            </p:extLst>
          </p:nvPr>
        </p:nvGraphicFramePr>
        <p:xfrm>
          <a:off x="323528" y="1491992"/>
          <a:ext cx="486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605934"/>
              </p:ext>
            </p:extLst>
          </p:nvPr>
        </p:nvGraphicFramePr>
        <p:xfrm>
          <a:off x="323528" y="1491992"/>
          <a:ext cx="607663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21435"/>
              </p:ext>
            </p:extLst>
          </p:nvPr>
        </p:nvGraphicFramePr>
        <p:xfrm>
          <a:off x="323528" y="1491992"/>
          <a:ext cx="850728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 Percentage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Metrics: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27723"/>
              </p:ext>
            </p:extLst>
          </p:nvPr>
        </p:nvGraphicFramePr>
        <p:xfrm>
          <a:off x="323528" y="1491992"/>
          <a:ext cx="850728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 Percentage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/>
              <a:t>Appropriate when historical data on the variable being forecast are either not applicable or available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Quantitative methods</a:t>
            </a:r>
          </a:p>
          <a:p>
            <a:pPr lvl="1"/>
            <a:r>
              <a:rPr lang="en-US" dirty="0"/>
              <a:t>Can be used when</a:t>
            </a:r>
          </a:p>
          <a:p>
            <a:pPr lvl="2"/>
            <a:r>
              <a:rPr lang="en-US" dirty="0"/>
              <a:t>Past information about the variable being forecast is available</a:t>
            </a:r>
          </a:p>
          <a:p>
            <a:pPr lvl="2"/>
            <a:r>
              <a:rPr lang="en-US" dirty="0"/>
              <a:t>The information can be quantified</a:t>
            </a:r>
          </a:p>
          <a:p>
            <a:pPr lvl="2"/>
            <a:r>
              <a:rPr lang="en-US" dirty="0"/>
              <a:t>It is reasonable to assume that the pattern of the past will continue into the future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Things,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we have in </a:t>
            </a:r>
            <a:r>
              <a:rPr lang="en-US" dirty="0"/>
              <a:t>“</a:t>
            </a:r>
            <a:r>
              <a:rPr lang="en-US" dirty="0" err="1"/>
              <a:t>Peppa’s</a:t>
            </a:r>
            <a:r>
              <a:rPr lang="en-US" dirty="0"/>
              <a:t> </a:t>
            </a:r>
            <a:r>
              <a:rPr lang="en-US" dirty="0" err="1"/>
              <a:t>Toys.xslx</a:t>
            </a:r>
            <a:r>
              <a:rPr lang="en-US" dirty="0"/>
              <a:t>”, </a:t>
            </a:r>
            <a:r>
              <a:rPr lang="en-US" dirty="0" smtClean="0"/>
              <a:t>is called a Time Series.</a:t>
            </a:r>
          </a:p>
          <a:p>
            <a:endParaRPr lang="en-US" dirty="0"/>
          </a:p>
          <a:p>
            <a:r>
              <a:rPr lang="en-US" dirty="0" smtClean="0"/>
              <a:t>If the data that we use for forecasting, is only about the variable whose future values we want to forecast, it is called a Time Series.</a:t>
            </a:r>
          </a:p>
          <a:p>
            <a:endParaRPr lang="en-US" dirty="0"/>
          </a:p>
          <a:p>
            <a:r>
              <a:rPr lang="en-US" dirty="0"/>
              <a:t>The objective of the time series analysis is to discover a pattern in the time series and then extrapolate the pattern into the future.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Pattern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of the data indicates how it has behaved in the past</a:t>
            </a:r>
          </a:p>
          <a:p>
            <a:pPr lvl="1"/>
            <a:r>
              <a:rPr lang="en-US" dirty="0" smtClean="0"/>
              <a:t>And if such behavior can be expected in the future, we can use the pattern to guide us in selecting an appropriate forecasting method!!</a:t>
            </a:r>
          </a:p>
          <a:p>
            <a:pPr lvl="1"/>
            <a:endParaRPr lang="en-US" dirty="0"/>
          </a:p>
          <a:p>
            <a:r>
              <a:rPr lang="en-US" dirty="0" smtClean="0"/>
              <a:t>How do we identify the pattern?</a:t>
            </a:r>
          </a:p>
          <a:p>
            <a:pPr lvl="1"/>
            <a:r>
              <a:rPr lang="en-US" dirty="0" smtClean="0"/>
              <a:t>Time Series Plot</a:t>
            </a:r>
          </a:p>
          <a:p>
            <a:pPr lvl="2"/>
            <a:r>
              <a:rPr lang="en-US" dirty="0" smtClean="0"/>
              <a:t>A scatter plot with the variable on y-axis and time on x-axis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1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types of time </a:t>
            </a:r>
            <a:r>
              <a:rPr lang="en-US" dirty="0"/>
              <a:t>s</a:t>
            </a:r>
            <a:r>
              <a:rPr lang="en-US" dirty="0" smtClean="0"/>
              <a:t>eries plots</a:t>
            </a:r>
          </a:p>
          <a:p>
            <a:pPr lvl="1"/>
            <a:r>
              <a:rPr lang="en-US" dirty="0" smtClean="0"/>
              <a:t>Horizontal Pattern</a:t>
            </a:r>
          </a:p>
          <a:p>
            <a:pPr lvl="1"/>
            <a:r>
              <a:rPr lang="en-US" dirty="0" smtClean="0"/>
              <a:t>Trend Pattern</a:t>
            </a:r>
          </a:p>
          <a:p>
            <a:pPr lvl="1"/>
            <a:r>
              <a:rPr lang="en-US" dirty="0" smtClean="0"/>
              <a:t>Seasonal Pattern</a:t>
            </a:r>
          </a:p>
          <a:p>
            <a:pPr lvl="1"/>
            <a:r>
              <a:rPr lang="en-US" dirty="0" smtClean="0"/>
              <a:t>Trend and Seasonal Pattern</a:t>
            </a:r>
          </a:p>
          <a:p>
            <a:pPr lvl="1"/>
            <a:r>
              <a:rPr lang="en-US" dirty="0" smtClean="0"/>
              <a:t>Cyclical Pattern</a:t>
            </a:r>
          </a:p>
        </p:txBody>
      </p:sp>
    </p:spTree>
    <p:extLst>
      <p:ext uri="{BB962C8B-B14F-4D97-AF65-F5344CB8AC3E}">
        <p14:creationId xmlns:p14="http://schemas.microsoft.com/office/powerpoint/2010/main" val="12844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Workbook “</a:t>
            </a:r>
            <a:r>
              <a:rPr lang="en-US" dirty="0" err="1" smtClean="0"/>
              <a:t>InClassExercises.xlsx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Open sheet “Salt”.</a:t>
            </a:r>
          </a:p>
          <a:p>
            <a:pPr lvl="1"/>
            <a:r>
              <a:rPr lang="en-US" dirty="0" smtClean="0"/>
              <a:t>Plot the time series.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pattern do you see?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your forecast for Week 13?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pattern exists when the data fluctuates around a constant mean</a:t>
            </a:r>
          </a:p>
          <a:p>
            <a:r>
              <a:rPr lang="en-US" dirty="0" smtClean="0"/>
              <a:t>Example:</a:t>
            </a: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899592" y="2708920"/>
          <a:ext cx="518457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36042"/>
              </p:ext>
            </p:extLst>
          </p:nvPr>
        </p:nvGraphicFramePr>
        <p:xfrm>
          <a:off x="6588224" y="1700808"/>
          <a:ext cx="244827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</a:t>
                      </a:r>
                    </a:p>
                    <a:p>
                      <a:r>
                        <a:rPr lang="en-US" dirty="0" smtClean="0"/>
                        <a:t>(1000s</a:t>
                      </a:r>
                      <a:r>
                        <a:rPr lang="en-US" baseline="0" dirty="0" smtClean="0"/>
                        <a:t> kg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307773" y="4066124"/>
            <a:ext cx="191996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Sales (1000s of kg)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35505" y="5939988"/>
            <a:ext cx="71641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Week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For Horizontal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Naïve Method</a:t>
            </a:r>
          </a:p>
          <a:p>
            <a:pPr lvl="1"/>
            <a:r>
              <a:rPr lang="en-US" dirty="0" smtClean="0"/>
              <a:t>Last time period’s actual value is taken as forecast for the next time period</a:t>
            </a:r>
          </a:p>
          <a:p>
            <a:endParaRPr lang="en-US" dirty="0"/>
          </a:p>
          <a:p>
            <a:r>
              <a:rPr lang="en-US" dirty="0" smtClean="0"/>
              <a:t>Average Method</a:t>
            </a:r>
          </a:p>
          <a:p>
            <a:pPr lvl="1"/>
            <a:r>
              <a:rPr lang="en-US" dirty="0" smtClean="0"/>
              <a:t>Average of all the past values is taken as the forecast for the next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time series whose statistical properties are independent of time, in particular it means that</a:t>
            </a:r>
          </a:p>
          <a:p>
            <a:pPr lvl="1"/>
            <a:r>
              <a:rPr lang="en-US" dirty="0" smtClean="0"/>
              <a:t>The process generating the data has a constant mean</a:t>
            </a:r>
          </a:p>
          <a:p>
            <a:pPr lvl="1"/>
            <a:r>
              <a:rPr lang="en-US" dirty="0" smtClean="0"/>
              <a:t>The variability of the time series is constant over time</a:t>
            </a:r>
          </a:p>
          <a:p>
            <a:endParaRPr lang="en-US" dirty="0"/>
          </a:p>
          <a:p>
            <a:r>
              <a:rPr lang="en-US" dirty="0" smtClean="0"/>
              <a:t>A time series plot for a stationary time series always exhibits horizontal pattern.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1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Patterns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Workbook “</a:t>
            </a:r>
            <a:r>
              <a:rPr lang="en-US" dirty="0" err="1" smtClean="0"/>
              <a:t>InClassExercises.xlsx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Open sheet “Salt 2”.</a:t>
            </a:r>
          </a:p>
          <a:p>
            <a:pPr lvl="1"/>
            <a:r>
              <a:rPr lang="en-US" dirty="0" smtClean="0"/>
              <a:t>Plot the time series.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pattern do you see?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your forecast for Week 23?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Pattern with Level Shift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359383"/>
              </p:ext>
            </p:extLst>
          </p:nvPr>
        </p:nvGraphicFramePr>
        <p:xfrm>
          <a:off x="395536" y="908720"/>
          <a:ext cx="2160240" cy="567601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Week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smtClean="0"/>
                        <a:t>Sales</a:t>
                      </a:r>
                    </a:p>
                    <a:p>
                      <a:pPr algn="ctr" fontAlgn="b"/>
                      <a:r>
                        <a:rPr lang="en-IN" sz="1100" u="none" strike="noStrike" dirty="0" smtClean="0"/>
                        <a:t> </a:t>
                      </a:r>
                      <a:r>
                        <a:rPr lang="en-IN" sz="1100" u="none" strike="noStrike" dirty="0"/>
                        <a:t>(1000s </a:t>
                      </a:r>
                      <a:r>
                        <a:rPr lang="en-IN" sz="1100" u="none" strike="noStrike" dirty="0" smtClean="0"/>
                        <a:t>kg)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/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5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/>
                        <a:t>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491880" y="1556792"/>
          <a:ext cx="532859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2406695" y="2986005"/>
            <a:ext cx="16756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Sales (1000s kg)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5003884"/>
            <a:ext cx="71641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Week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1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Pattern with Level Shift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business conditions can often result in a time series that has a horizontal pattern shifting to a new level.</a:t>
            </a:r>
          </a:p>
          <a:p>
            <a:endParaRPr lang="en-US" dirty="0"/>
          </a:p>
          <a:p>
            <a:r>
              <a:rPr lang="en-US" dirty="0" smtClean="0"/>
              <a:t>For example, suppose the distributor signs a contract with a hotel chain to supply all affiliated hotels’ demand.</a:t>
            </a:r>
          </a:p>
          <a:p>
            <a:pPr lvl="1"/>
            <a:r>
              <a:rPr lang="en-US" dirty="0" smtClean="0"/>
              <a:t>Or, effect of promotion by the distributor or the competitor’s action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7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Qualitative methods</a:t>
            </a:r>
          </a:p>
          <a:p>
            <a:pPr lvl="1"/>
            <a:r>
              <a:rPr lang="en-US" dirty="0" smtClean="0"/>
              <a:t>Adjustment Method, Delphi Method, Talk-Forecast-Talk Method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Quantitative methods</a:t>
            </a:r>
          </a:p>
          <a:p>
            <a:pPr lvl="1"/>
            <a:r>
              <a:rPr lang="en-US" dirty="0" smtClean="0"/>
              <a:t>Time Series Methods</a:t>
            </a:r>
          </a:p>
          <a:p>
            <a:pPr lvl="1"/>
            <a:r>
              <a:rPr lang="en-US" dirty="0" smtClean="0"/>
              <a:t>Causal Methods</a:t>
            </a:r>
          </a:p>
          <a:p>
            <a:pPr lvl="3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smtClean="0"/>
              <a:t>For </a:t>
            </a:r>
            <a:r>
              <a:rPr lang="en-US" dirty="0"/>
              <a:t>Horizontal </a:t>
            </a:r>
            <a:r>
              <a:rPr lang="en-US" dirty="0" smtClean="0"/>
              <a:t>Pattern with Level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 Exponential Smoothing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Essentially a weighted average of all past values</a:t>
            </a:r>
          </a:p>
          <a:p>
            <a:pPr lvl="1"/>
            <a:r>
              <a:rPr lang="en-US" dirty="0" smtClean="0"/>
              <a:t>Uses a smoothing parameter</a:t>
            </a:r>
          </a:p>
          <a:p>
            <a:pPr lvl="2"/>
            <a:r>
              <a:rPr lang="en-US" dirty="0" smtClean="0"/>
              <a:t>Alpha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Patterns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Workbook “</a:t>
            </a:r>
            <a:r>
              <a:rPr lang="en-US" dirty="0" err="1" smtClean="0"/>
              <a:t>InClassExercises.xlsx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Open sheet “Bicycles”.</a:t>
            </a:r>
          </a:p>
          <a:p>
            <a:pPr lvl="1"/>
            <a:r>
              <a:rPr lang="en-US" dirty="0" smtClean="0"/>
              <a:t>Plot the time series.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pattern do you see?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your forecast for Years 11 to 14?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01738" y="1988840"/>
            <a:ext cx="365869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Sales of a particular brand of bicycles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Pattern</a:t>
            </a:r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76239514"/>
              </p:ext>
            </p:extLst>
          </p:nvPr>
        </p:nvGraphicFramePr>
        <p:xfrm>
          <a:off x="4572000" y="2636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2728" y="5435932"/>
            <a:ext cx="58650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388526" y="3289135"/>
            <a:ext cx="163859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Sales (in 1000s)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72355"/>
              </p:ext>
            </p:extLst>
          </p:nvPr>
        </p:nvGraphicFramePr>
        <p:xfrm>
          <a:off x="755576" y="2060853"/>
          <a:ext cx="1800200" cy="33843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Year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Sales (in 1000s)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21.6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22.9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25.5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21.9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23.9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27.5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31.5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29.7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28.6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31.4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80" y="6093296"/>
            <a:ext cx="55392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trend appears to be linear and increasing over time!!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8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exhibiting random fluctuations, if a time series also shows gradual shifts or movements to relatively higher or lower values over a longer period of time, we say “Trend Pattern” exists.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0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smtClean="0"/>
              <a:t>For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exponential smoothing</a:t>
            </a:r>
          </a:p>
          <a:p>
            <a:pPr lvl="1"/>
            <a:r>
              <a:rPr lang="en-US" dirty="0" smtClean="0"/>
              <a:t>Also called Holt’s Trend Corrected Exponential Smoothing</a:t>
            </a:r>
          </a:p>
          <a:p>
            <a:pPr lvl="1"/>
            <a:r>
              <a:rPr lang="en-US" dirty="0" smtClean="0"/>
              <a:t>Uses two smoothing parameters</a:t>
            </a:r>
          </a:p>
          <a:p>
            <a:pPr lvl="2"/>
            <a:r>
              <a:rPr lang="en-US" dirty="0" smtClean="0"/>
              <a:t>Alpha and gamma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Patterns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Workbook “</a:t>
            </a:r>
            <a:r>
              <a:rPr lang="en-US" dirty="0" err="1" smtClean="0"/>
              <a:t>InClassExercises.xlsx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Open sheet “Umbrellas”.</a:t>
            </a:r>
          </a:p>
          <a:p>
            <a:pPr lvl="1"/>
            <a:r>
              <a:rPr lang="en-US" dirty="0" smtClean="0"/>
              <a:t>Plot the time series.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pattern do you see?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your forecast for Year 6?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time series plot that exhibits a repeating pattern over a finite period due to seasonal influences</a:t>
            </a:r>
          </a:p>
          <a:p>
            <a:endParaRPr lang="en-US" dirty="0" smtClean="0"/>
          </a:p>
          <a:p>
            <a:r>
              <a:rPr lang="en-US" dirty="0" smtClean="0"/>
              <a:t>The trend of the time series can be identified by analyzing  multiyear movements in historical data; seasonal patterns are recognized by seeing the same repeating patterns over successive periods of time.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 a manufacturer of swimming pools expects low sales activity in the fall and winter months, with peak sales in the spring and summer months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9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Pattern</a:t>
            </a: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211960" y="18448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6016" y="4499828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Yr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4499828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2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1757" y="4499828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3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4499828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4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8384" y="4499828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5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707007" y="3055518"/>
            <a:ext cx="6591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45228"/>
              </p:ext>
            </p:extLst>
          </p:nvPr>
        </p:nvGraphicFramePr>
        <p:xfrm>
          <a:off x="395537" y="1196752"/>
          <a:ext cx="2808312" cy="49685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Year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/>
                        <a:t>Quarter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00071" y="5147900"/>
            <a:ext cx="436036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Number of umbrellas sold at a clothing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7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Patterns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Workbook “</a:t>
            </a:r>
            <a:r>
              <a:rPr lang="en-US" dirty="0" err="1" smtClean="0"/>
              <a:t>InClassExercises.xlsx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Open sheet “TV”.</a:t>
            </a:r>
          </a:p>
          <a:p>
            <a:pPr lvl="1"/>
            <a:r>
              <a:rPr lang="en-US" dirty="0" smtClean="0"/>
              <a:t>Plot the time series.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pattern do you see?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your forecast for Year 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and Seasonal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combination of a trend and seasonal pattern</a:t>
            </a: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067944" y="2852936"/>
          <a:ext cx="486003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5715" y="5795972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Yr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47803" y="5795972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2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1456" y="5795972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3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3987" y="5795972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4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8083" y="5795972"/>
            <a:ext cx="53636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Yr 5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739" y="6165304"/>
            <a:ext cx="197958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Television Set Sales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86096"/>
              </p:ext>
            </p:extLst>
          </p:nvPr>
        </p:nvGraphicFramePr>
        <p:xfrm>
          <a:off x="539553" y="1700802"/>
          <a:ext cx="3096343" cy="439249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5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Year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Quarter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Sales (in 1000s)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6.5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5.8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5.2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6.8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7.4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5.6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7.5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7.8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6.3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5.9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8.4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the historical data are restricted to past values of the variable to be forecast, the forecasting method is called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Time Series Method</a:t>
            </a:r>
            <a:r>
              <a:rPr lang="en-US" dirty="0" smtClean="0"/>
              <a:t>, and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the historical data is referred to as 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Time Series.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The objective of the time series analysis is to discover a pattern in the time series and then extrapolate the pattern into the future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Forecast is based solely on past values of the variable and/or past forecast errors.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1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Cyclical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cyclical pattern exists if the time series plot shows alternating sequence of points below and above the trend line lasting more than one year</a:t>
            </a:r>
          </a:p>
          <a:p>
            <a:endParaRPr lang="en-US" dirty="0" smtClean="0"/>
          </a:p>
          <a:p>
            <a:r>
              <a:rPr lang="en-US" dirty="0" smtClean="0"/>
              <a:t>Example: Economic time series show cyclical </a:t>
            </a:r>
            <a:r>
              <a:rPr lang="en-US" dirty="0" err="1" smtClean="0"/>
              <a:t>behaviour</a:t>
            </a:r>
            <a:r>
              <a:rPr lang="en-US" dirty="0" smtClean="0"/>
              <a:t> with regular runs of observations below and above the trend line, at times due to multiyear business cycles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6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Forecasting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based on the assumption that the variable we are forecasting has a cause-effect relationship with one or more other variables.</a:t>
            </a:r>
          </a:p>
          <a:p>
            <a:endParaRPr lang="en-US" dirty="0"/>
          </a:p>
          <a:p>
            <a:r>
              <a:rPr lang="en-US" dirty="0" smtClean="0"/>
              <a:t>Includes use of statistical tools such as Regression Analysis.</a:t>
            </a:r>
          </a:p>
          <a:p>
            <a:endParaRPr lang="en-US" dirty="0"/>
          </a:p>
          <a:p>
            <a:r>
              <a:rPr lang="en-US" dirty="0" smtClean="0"/>
              <a:t>For example: Sales can be forecasted using advertising budget!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6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Forecasting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pattern is an important factor in choosing the forecasting method</a:t>
            </a:r>
          </a:p>
          <a:p>
            <a:pPr lvl="1"/>
            <a:r>
              <a:rPr lang="en-US" dirty="0" smtClean="0"/>
              <a:t>So first step should be to develop a time series plot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a time series, several methods are applied and one of these methods is chosen based on its accuracy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0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give it a try!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Excel </a:t>
            </a:r>
            <a:r>
              <a:rPr lang="en-US" dirty="0"/>
              <a:t>workbook “</a:t>
            </a:r>
            <a:r>
              <a:rPr lang="en-US" dirty="0" err="1"/>
              <a:t>Peppa’s</a:t>
            </a:r>
            <a:r>
              <a:rPr lang="en-US" dirty="0"/>
              <a:t> Toys” </a:t>
            </a:r>
            <a:r>
              <a:rPr lang="en-US" dirty="0" smtClean="0"/>
              <a:t>contains monthly demand data for a product during January </a:t>
            </a:r>
            <a:r>
              <a:rPr lang="en-US" dirty="0"/>
              <a:t>2016 to December </a:t>
            </a:r>
            <a:r>
              <a:rPr lang="en-US" dirty="0" smtClean="0"/>
              <a:t>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this data to forecast monthly demand for the year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measure forecast accuracy?</a:t>
            </a:r>
          </a:p>
          <a:p>
            <a:pPr lvl="1"/>
            <a:r>
              <a:rPr lang="en-US" dirty="0" smtClean="0"/>
              <a:t>In terms of forecast error!</a:t>
            </a:r>
          </a:p>
          <a:p>
            <a:pPr marL="457200" lvl="1" indent="0">
              <a:buNone/>
            </a:pPr>
            <a:r>
              <a:rPr lang="en-US" dirty="0" smtClean="0"/>
              <a:t>   Forecast error = (actual value – forecast value)</a:t>
            </a:r>
          </a:p>
          <a:p>
            <a:endParaRPr lang="en-US" dirty="0"/>
          </a:p>
          <a:p>
            <a:r>
              <a:rPr lang="en-US" dirty="0" smtClean="0"/>
              <a:t>But actual values become known much later…</a:t>
            </a:r>
          </a:p>
          <a:p>
            <a:pPr lvl="1"/>
            <a:r>
              <a:rPr lang="en-US" dirty="0" smtClean="0"/>
              <a:t>Then, how do we choose between alternate forecast?</a:t>
            </a:r>
          </a:p>
          <a:p>
            <a:pPr lvl="2"/>
            <a:r>
              <a:rPr lang="en-US" dirty="0" smtClean="0"/>
              <a:t>We use one-step forecast instead!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compare two different </a:t>
            </a:r>
            <a:r>
              <a:rPr lang="en-US" dirty="0" smtClean="0"/>
              <a:t>forecasts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Commonly </a:t>
            </a:r>
            <a:r>
              <a:rPr lang="en-US" dirty="0"/>
              <a:t>used performance metrics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Mean Absolute Deviation (MAD)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Mean Squared Error (MSE)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Mean Absolute Percentage Error (MAPE)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1577</Words>
  <Application>Microsoft Office PowerPoint</Application>
  <PresentationFormat>On-screen Show (4:3)</PresentationFormat>
  <Paragraphs>620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</vt:lpstr>
      <vt:lpstr>Office Theme</vt:lpstr>
      <vt:lpstr>Demand Forecasting</vt:lpstr>
      <vt:lpstr>Forecasting Methods</vt:lpstr>
      <vt:lpstr>Forecasting Methods</vt:lpstr>
      <vt:lpstr>Time Series Methods</vt:lpstr>
      <vt:lpstr>Causal Forecasting Methods</vt:lpstr>
      <vt:lpstr>Selecting a Forecasting Method</vt:lpstr>
      <vt:lpstr>Let’s give it a try!</vt:lpstr>
      <vt:lpstr>Forecast Accuracy</vt:lpstr>
      <vt:lpstr>Forecast Accuracy</vt:lpstr>
      <vt:lpstr>Performance Metrics: Example</vt:lpstr>
      <vt:lpstr>Performance Metrics: Example</vt:lpstr>
      <vt:lpstr>Performance Metrics: Example</vt:lpstr>
      <vt:lpstr>Performance Metrics: Example</vt:lpstr>
      <vt:lpstr>Performance Metrics: Example</vt:lpstr>
      <vt:lpstr>Performance Metrics: Example</vt:lpstr>
      <vt:lpstr>Performance Metrics: Example</vt:lpstr>
      <vt:lpstr>Performance Metrics: Example</vt:lpstr>
      <vt:lpstr>Performance Metrics: Example</vt:lpstr>
      <vt:lpstr>Performance Metrics: Example</vt:lpstr>
      <vt:lpstr>First Things, First!</vt:lpstr>
      <vt:lpstr>Time Series Pattern</vt:lpstr>
      <vt:lpstr>Time Series Plot</vt:lpstr>
      <vt:lpstr>Identifying Patterns</vt:lpstr>
      <vt:lpstr>Horizontal Pattern</vt:lpstr>
      <vt:lpstr>Forecasting For Horizontal Pattern</vt:lpstr>
      <vt:lpstr>Stationary Time Series</vt:lpstr>
      <vt:lpstr>Identifying Patterns (contd.)</vt:lpstr>
      <vt:lpstr>Horizontal Pattern with Level Shift</vt:lpstr>
      <vt:lpstr>Horizontal Pattern with Level Shift</vt:lpstr>
      <vt:lpstr>Forecasting For Horizontal Pattern with Level Shift</vt:lpstr>
      <vt:lpstr>Identifying Patterns (contd.)</vt:lpstr>
      <vt:lpstr>Trend Pattern</vt:lpstr>
      <vt:lpstr>Trend Pattern</vt:lpstr>
      <vt:lpstr>Forecasting For Trend</vt:lpstr>
      <vt:lpstr>Identifying Patterns (contd.)</vt:lpstr>
      <vt:lpstr>Seasonal Pattern</vt:lpstr>
      <vt:lpstr>Seasonal Pattern</vt:lpstr>
      <vt:lpstr>Identifying Patterns (contd.)</vt:lpstr>
      <vt:lpstr>Trend and Seasonal Pattern</vt:lpstr>
      <vt:lpstr>Cyclical Pattern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</dc:creator>
  <cp:lastModifiedBy>Sumanta Basu</cp:lastModifiedBy>
  <cp:revision>244</cp:revision>
  <dcterms:created xsi:type="dcterms:W3CDTF">2016-09-17T09:33:26Z</dcterms:created>
  <dcterms:modified xsi:type="dcterms:W3CDTF">2020-05-03T09:15:03Z</dcterms:modified>
</cp:coreProperties>
</file>