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3" r:id="rId6"/>
    <p:sldId id="262" r:id="rId7"/>
    <p:sldId id="264" r:id="rId8"/>
    <p:sldId id="265" r:id="rId9"/>
    <p:sldId id="270" r:id="rId10"/>
    <p:sldId id="273" r:id="rId11"/>
    <p:sldId id="271" r:id="rId12"/>
    <p:sldId id="272" r:id="rId13"/>
    <p:sldId id="293" r:id="rId14"/>
    <p:sldId id="294" r:id="rId15"/>
    <p:sldId id="290" r:id="rId16"/>
    <p:sldId id="291" r:id="rId17"/>
    <p:sldId id="295" r:id="rId18"/>
    <p:sldId id="292" r:id="rId19"/>
    <p:sldId id="296" r:id="rId20"/>
    <p:sldId id="267" r:id="rId21"/>
    <p:sldId id="297" r:id="rId22"/>
    <p:sldId id="298" r:id="rId23"/>
    <p:sldId id="299" r:id="rId24"/>
    <p:sldId id="301" r:id="rId25"/>
    <p:sldId id="302" r:id="rId26"/>
    <p:sldId id="303" r:id="rId27"/>
    <p:sldId id="304" r:id="rId28"/>
    <p:sldId id="306" r:id="rId29"/>
    <p:sldId id="307" r:id="rId30"/>
    <p:sldId id="305" r:id="rId31"/>
    <p:sldId id="268" r:id="rId32"/>
    <p:sldId id="300" r:id="rId33"/>
  </p:sldIdLst>
  <p:sldSz cx="9144000" cy="6858000" type="screen4x3"/>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09-May-20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09-May-20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09-May-20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09-May-20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09-May-20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09-May-20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09-May-20</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09-May-20</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09-May-20</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09-May-20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09-May-20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5635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990600"/>
            <a:ext cx="8229600" cy="55626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000" kern="1200">
          <a:solidFill>
            <a:schemeClr val="accent6">
              <a:lumMod val="50000"/>
            </a:schemeClr>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000" kern="1200">
          <a:solidFill>
            <a:schemeClr val="accent5">
              <a:lumMod val="50000"/>
            </a:schemeClr>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accent4">
              <a:lumMod val="50000"/>
            </a:schemeClr>
          </a:solidFill>
          <a:latin typeface="Cambria" pitchFamily="18" charset="0"/>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accent3">
              <a:lumMod val="50000"/>
            </a:schemeClr>
          </a:solidFill>
          <a:latin typeface="Cambria"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2">
              <a:lumMod val="50000"/>
            </a:schemeClr>
          </a:solidFill>
          <a:latin typeface="Cambria"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lumMod val="50000"/>
            </a:schemeClr>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Linear Programming</a:t>
            </a:r>
            <a:endParaRPr lang="en-IN" sz="4400" dirty="0"/>
          </a:p>
        </p:txBody>
      </p:sp>
      <p:sp>
        <p:nvSpPr>
          <p:cNvPr id="3" name="Subtitle 2"/>
          <p:cNvSpPr>
            <a:spLocks noGrp="1"/>
          </p:cNvSpPr>
          <p:nvPr>
            <p:ph type="subTitle" idx="1"/>
          </p:nvPr>
        </p:nvSpPr>
        <p:spPr/>
        <p:txBody>
          <a:bodyPr/>
          <a:lstStyle/>
          <a:p>
            <a:r>
              <a:rPr lang="en-US" dirty="0" smtClean="0"/>
              <a:t>Megha Sharma</a:t>
            </a:r>
          </a:p>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Sensitivity/Post Optimality Analysis</a:t>
            </a:r>
            <a:endParaRPr lang="en-IN" dirty="0"/>
          </a:p>
        </p:txBody>
      </p:sp>
      <p:sp>
        <p:nvSpPr>
          <p:cNvPr id="3" name="Content Placeholder 2"/>
          <p:cNvSpPr>
            <a:spLocks noGrp="1"/>
          </p:cNvSpPr>
          <p:nvPr>
            <p:ph idx="1"/>
          </p:nvPr>
        </p:nvSpPr>
        <p:spPr/>
        <p:txBody>
          <a:bodyPr/>
          <a:lstStyle/>
          <a:p>
            <a:r>
              <a:rPr lang="en-US" dirty="0" smtClean="0"/>
              <a:t>A subcontractor is offering extra-hours in EA, what is the maximum that TTC should be willing to pay and how many such hours should TTC buy?</a:t>
            </a:r>
          </a:p>
          <a:p>
            <a:pPr>
              <a:buNone/>
            </a:pPr>
            <a:endParaRPr lang="en-US" dirty="0" smtClean="0"/>
          </a:p>
          <a:p>
            <a:r>
              <a:rPr lang="en-US" dirty="0" smtClean="0"/>
              <a:t>A subcontractor is offering extra-hours in MS, what is the maximum that TTC should be willing to pay and how many such hours should TTC buy?</a:t>
            </a:r>
          </a:p>
          <a:p>
            <a:endParaRPr lang="en-IN" dirty="0"/>
          </a:p>
        </p:txBody>
      </p:sp>
      <p:sp>
        <p:nvSpPr>
          <p:cNvPr id="4" name="TextBox 3"/>
          <p:cNvSpPr txBox="1"/>
          <p:nvPr/>
        </p:nvSpPr>
        <p:spPr>
          <a:xfrm>
            <a:off x="3575724" y="6324600"/>
            <a:ext cx="1971886" cy="3693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dirty="0" smtClean="0"/>
              <a:t>Binding constraints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Shadow Price</a:t>
            </a:r>
            <a:endParaRPr lang="en-IN" dirty="0"/>
          </a:p>
        </p:txBody>
      </p:sp>
      <p:sp>
        <p:nvSpPr>
          <p:cNvPr id="3" name="Content Placeholder 2"/>
          <p:cNvSpPr>
            <a:spLocks noGrp="1"/>
          </p:cNvSpPr>
          <p:nvPr>
            <p:ph idx="1"/>
          </p:nvPr>
        </p:nvSpPr>
        <p:spPr/>
        <p:txBody>
          <a:bodyPr/>
          <a:lstStyle/>
          <a:p>
            <a:r>
              <a:rPr lang="en-US" dirty="0" smtClean="0"/>
              <a:t>Shadow Price: the change in the objective function value per unit change in the constraint right hand side.</a:t>
            </a:r>
          </a:p>
          <a:p>
            <a:pPr lvl="1"/>
            <a:r>
              <a:rPr lang="en-US" dirty="0" smtClean="0"/>
              <a:t>The maximum one should be willing to pay for one extra unit of the resource!</a:t>
            </a:r>
          </a:p>
          <a:p>
            <a:endParaRPr lang="en-US" dirty="0" smtClean="0"/>
          </a:p>
          <a:p>
            <a:r>
              <a:rPr lang="en-US" dirty="0" smtClean="0"/>
              <a:t>The shadow price value remains valid only over a certain range of RHS values</a:t>
            </a:r>
          </a:p>
          <a:p>
            <a:pPr lvl="1"/>
            <a:r>
              <a:rPr lang="en-US" dirty="0" smtClean="0"/>
              <a:t>Denoted by allowable increase and allowable decrease</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TTC’s Problem</a:t>
            </a:r>
            <a:endParaRPr lang="en-IN" dirty="0"/>
          </a:p>
        </p:txBody>
      </p:sp>
      <p:sp>
        <p:nvSpPr>
          <p:cNvPr id="3" name="Content Placeholder 2"/>
          <p:cNvSpPr>
            <a:spLocks noGrp="1"/>
          </p:cNvSpPr>
          <p:nvPr>
            <p:ph idx="1"/>
          </p:nvPr>
        </p:nvSpPr>
        <p:spPr/>
        <p:txBody>
          <a:bodyPr/>
          <a:lstStyle/>
          <a:p>
            <a:pPr marL="0" indent="0">
              <a:buNone/>
            </a:pPr>
            <a:r>
              <a:rPr lang="en-US" dirty="0" smtClean="0"/>
              <a:t>A new model 411 truck has been designed, it would bring in a profit contribution of Rs. 200000.  </a:t>
            </a:r>
          </a:p>
          <a:p>
            <a:pPr marL="0" indent="0">
              <a:buNone/>
            </a:pPr>
            <a:r>
              <a:rPr lang="en-US" dirty="0" smtClean="0"/>
              <a:t>If EA was producing only Model 411, 5000 trucks could be produced. Similarly, MS could produce 4000 such trucks and 407A could produce 5000 trucks. It would not require any work in 409A.</a:t>
            </a:r>
          </a:p>
          <a:p>
            <a:pPr marL="0" indent="0">
              <a:buNone/>
            </a:pPr>
            <a:endParaRPr lang="en-US" dirty="0" smtClean="0"/>
          </a:p>
          <a:p>
            <a:pPr marL="0" indent="0">
              <a:buNone/>
            </a:pPr>
            <a:r>
              <a:rPr lang="en-US" dirty="0" smtClean="0"/>
              <a:t>Should TTC produce this model, if so, then how many such models?</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Modified LPP</a:t>
            </a:r>
            <a:endParaRPr lang="en-IN" dirty="0"/>
          </a:p>
        </p:txBody>
      </p:sp>
      <p:sp>
        <p:nvSpPr>
          <p:cNvPr id="3" name="Content Placeholder 2"/>
          <p:cNvSpPr>
            <a:spLocks noGrp="1"/>
          </p:cNvSpPr>
          <p:nvPr>
            <p:ph idx="1"/>
          </p:nvPr>
        </p:nvSpPr>
        <p:spPr/>
        <p:txBody>
          <a:bodyPr>
            <a:normAutofit fontScale="92500"/>
          </a:bodyPr>
          <a:lstStyle/>
          <a:p>
            <a:r>
              <a:rPr lang="en-US" dirty="0" smtClean="0">
                <a:solidFill>
                  <a:schemeClr val="accent2">
                    <a:lumMod val="75000"/>
                  </a:schemeClr>
                </a:solidFill>
              </a:rPr>
              <a:t>Decision Variables</a:t>
            </a:r>
          </a:p>
          <a:p>
            <a:pPr lvl="1"/>
            <a:r>
              <a:rPr lang="en-US" dirty="0" smtClean="0"/>
              <a:t>X1: #407 to be produced per month</a:t>
            </a:r>
          </a:p>
          <a:p>
            <a:pPr lvl="1"/>
            <a:r>
              <a:rPr lang="en-US" dirty="0" smtClean="0"/>
              <a:t>X2: #409 to be produced per month</a:t>
            </a:r>
          </a:p>
          <a:p>
            <a:pPr lvl="1"/>
            <a:r>
              <a:rPr lang="en-US" dirty="0" smtClean="0"/>
              <a:t>X3: </a:t>
            </a:r>
            <a:r>
              <a:rPr lang="en-US" dirty="0"/>
              <a:t>#</a:t>
            </a:r>
            <a:r>
              <a:rPr lang="en-US" dirty="0" smtClean="0"/>
              <a:t>411 </a:t>
            </a:r>
            <a:r>
              <a:rPr lang="en-US" dirty="0"/>
              <a:t>to be produced per month</a:t>
            </a:r>
            <a:endParaRPr lang="en-US" dirty="0" smtClean="0"/>
          </a:p>
          <a:p>
            <a:r>
              <a:rPr lang="en-US" dirty="0" smtClean="0">
                <a:solidFill>
                  <a:schemeClr val="accent2">
                    <a:lumMod val="75000"/>
                  </a:schemeClr>
                </a:solidFill>
              </a:rPr>
              <a:t>Objective Function</a:t>
            </a:r>
          </a:p>
          <a:p>
            <a:pPr lvl="1"/>
            <a:r>
              <a:rPr lang="en-US" dirty="0" smtClean="0"/>
              <a:t>Z = maximize 300000X1+ 500000X2 + 200000X3</a:t>
            </a:r>
          </a:p>
          <a:p>
            <a:r>
              <a:rPr lang="en-US" dirty="0" smtClean="0">
                <a:solidFill>
                  <a:schemeClr val="accent2">
                    <a:lumMod val="75000"/>
                  </a:schemeClr>
                </a:solidFill>
              </a:rPr>
              <a:t>Constraints </a:t>
            </a:r>
          </a:p>
          <a:p>
            <a:pPr lvl="1">
              <a:buNone/>
            </a:pPr>
            <a:r>
              <a:rPr lang="en-US" dirty="0" smtClean="0"/>
              <a:t>   X1+2X2+0.8X3 &lt;= 4000		EA Constraint</a:t>
            </a:r>
          </a:p>
          <a:p>
            <a:pPr lvl="1">
              <a:buNone/>
            </a:pPr>
            <a:r>
              <a:rPr lang="en-US" dirty="0" smtClean="0"/>
              <a:t>2X1+2X2+1.5X3 &lt;= 6000		MS Constraint</a:t>
            </a:r>
          </a:p>
          <a:p>
            <a:pPr lvl="1">
              <a:buNone/>
            </a:pPr>
            <a:r>
              <a:rPr lang="en-US" dirty="0" smtClean="0"/>
              <a:t>2X1+0X2+1X3	&lt;= 5000		407A Constraint</a:t>
            </a:r>
          </a:p>
          <a:p>
            <a:pPr lvl="1">
              <a:buNone/>
            </a:pPr>
            <a:r>
              <a:rPr lang="en-US" dirty="0" smtClean="0"/>
              <a:t>0X1+3X2+0X3 &lt;= 4500			409A Constraint</a:t>
            </a:r>
          </a:p>
          <a:p>
            <a:pPr lvl="1">
              <a:buNone/>
            </a:pPr>
            <a:r>
              <a:rPr lang="en-US" dirty="0" smtClean="0"/>
              <a:t>X1 &gt;= 0, X2 &gt;= 0	, X3 &gt;=0	non-negativity constraints</a:t>
            </a:r>
          </a:p>
          <a:p>
            <a:pPr lvl="1">
              <a:buNone/>
            </a:pPr>
            <a:endParaRPr lang="en-IN" dirty="0" smtClean="0"/>
          </a:p>
          <a:p>
            <a:pPr lvl="1"/>
            <a:endParaRPr lang="en-IN" dirty="0"/>
          </a:p>
        </p:txBody>
      </p:sp>
    </p:spTree>
    <p:extLst>
      <p:ext uri="{BB962C8B-B14F-4D97-AF65-F5344CB8AC3E}">
        <p14:creationId xmlns:p14="http://schemas.microsoft.com/office/powerpoint/2010/main" xmlns="" val="3647500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Modified LPP: Solution</a:t>
            </a:r>
            <a:endParaRPr lang="en-IN" dirty="0"/>
          </a:p>
        </p:txBody>
      </p:sp>
      <p:sp>
        <p:nvSpPr>
          <p:cNvPr id="3" name="Content Placeholder 2"/>
          <p:cNvSpPr>
            <a:spLocks noGrp="1"/>
          </p:cNvSpPr>
          <p:nvPr>
            <p:ph idx="1"/>
          </p:nvPr>
        </p:nvSpPr>
        <p:spPr/>
        <p:txBody>
          <a:bodyPr/>
          <a:lstStyle/>
          <a:p>
            <a:r>
              <a:rPr lang="en-US" dirty="0" smtClean="0"/>
              <a:t>TTC should not produce model 411. </a:t>
            </a:r>
          </a:p>
          <a:p>
            <a:r>
              <a:rPr lang="en-US" dirty="0" smtClean="0"/>
              <a:t>The optimal product mix is</a:t>
            </a:r>
          </a:p>
          <a:p>
            <a:pPr lvl="1"/>
            <a:r>
              <a:rPr lang="en-US" dirty="0" smtClean="0"/>
              <a:t>#407 = 2000</a:t>
            </a:r>
          </a:p>
          <a:p>
            <a:pPr lvl="1"/>
            <a:r>
              <a:rPr lang="en-US" dirty="0" smtClean="0"/>
              <a:t>#409 = 1000</a:t>
            </a:r>
          </a:p>
          <a:p>
            <a:pPr lvl="1"/>
            <a:r>
              <a:rPr lang="en-US" dirty="0" smtClean="0"/>
              <a:t>#411 = 0</a:t>
            </a:r>
          </a:p>
          <a:p>
            <a:pPr marL="0" indent="0">
              <a:buNone/>
            </a:pPr>
            <a:endParaRPr lang="en-IN" dirty="0"/>
          </a:p>
        </p:txBody>
      </p:sp>
    </p:spTree>
    <p:extLst>
      <p:ext uri="{BB962C8B-B14F-4D97-AF65-F5344CB8AC3E}">
        <p14:creationId xmlns:p14="http://schemas.microsoft.com/office/powerpoint/2010/main" xmlns="" val="2220943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Some practice problems</a:t>
            </a:r>
            <a:endParaRPr lang="en-IN" dirty="0"/>
          </a:p>
        </p:txBody>
      </p:sp>
      <p:sp>
        <p:nvSpPr>
          <p:cNvPr id="5" name="Text Placeholder 4"/>
          <p:cNvSpPr>
            <a:spLocks noGrp="1"/>
          </p:cNvSpPr>
          <p:nvPr>
            <p:ph type="body" idx="1"/>
          </p:nvPr>
        </p:nvSpPr>
        <p:spPr/>
        <p:txBody>
          <a:bodyPr/>
          <a:lstStyle/>
          <a:p>
            <a:r>
              <a:rPr lang="en-US" dirty="0" smtClean="0"/>
              <a:t>Please formulate a linear programming model for each of the following problems.</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Minimization Problem</a:t>
            </a:r>
            <a:endParaRPr lang="en-IN" dirty="0"/>
          </a:p>
        </p:txBody>
      </p:sp>
      <p:sp>
        <p:nvSpPr>
          <p:cNvPr id="5" name="Content Placeholder 4"/>
          <p:cNvSpPr>
            <a:spLocks noGrp="1"/>
          </p:cNvSpPr>
          <p:nvPr>
            <p:ph idx="1"/>
          </p:nvPr>
        </p:nvSpPr>
        <p:spPr/>
        <p:txBody>
          <a:bodyPr>
            <a:normAutofit fontScale="85000" lnSpcReduction="20000"/>
          </a:bodyPr>
          <a:lstStyle/>
          <a:p>
            <a:pPr marL="0" indent="0">
              <a:buNone/>
            </a:pPr>
            <a:r>
              <a:rPr lang="en-US" dirty="0" smtClean="0"/>
              <a:t>DAC manufactures luxury cars and SUVs. The company’s target segment are high-income men (HIM) and women (HIW). To reach these groups, DAC has decided to purchase 1-minute commercial spots on two types of programs: comedy shows and football games. Each comedy commercial is seen by 7 million HIW and 2 million HIM. Each football commercial is seen by 2 million HIW and 12 million HIM. A 1-minute comedy-commercial costs $50000 and a 1-minute football-commercial costs $100000. DAC would like the commercials to be seen by at least 28 million HIW and 24 million HIM.</a:t>
            </a:r>
          </a:p>
          <a:p>
            <a:pPr marL="0" indent="0">
              <a:buNone/>
            </a:pPr>
            <a:endParaRPr lang="en-US" dirty="0" smtClean="0"/>
          </a:p>
          <a:p>
            <a:pPr marL="0" indent="0">
              <a:buNone/>
            </a:pPr>
            <a:r>
              <a:rPr lang="en-US" dirty="0" smtClean="0"/>
              <a:t>Formulate this problem as a linear programming  problem to determine how DAC can meet its advertising requirements at minimum cost.  </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Formulation</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Decision variables:</a:t>
            </a:r>
          </a:p>
          <a:p>
            <a:pPr lvl="1"/>
            <a:r>
              <a:rPr lang="en-US" dirty="0" smtClean="0"/>
              <a:t>X1: #1-minute commercial spots on Comedy shows to purchase</a:t>
            </a:r>
          </a:p>
          <a:p>
            <a:pPr lvl="1"/>
            <a:r>
              <a:rPr lang="en-US" dirty="0" smtClean="0"/>
              <a:t>X2: </a:t>
            </a:r>
            <a:r>
              <a:rPr lang="en-US" dirty="0"/>
              <a:t>#1-minute commercial spots on </a:t>
            </a:r>
            <a:r>
              <a:rPr lang="en-US" dirty="0" smtClean="0"/>
              <a:t>football games </a:t>
            </a:r>
            <a:r>
              <a:rPr lang="en-US" dirty="0"/>
              <a:t>to </a:t>
            </a:r>
            <a:r>
              <a:rPr lang="en-US" dirty="0" smtClean="0"/>
              <a:t>purchase</a:t>
            </a:r>
          </a:p>
          <a:p>
            <a:pPr marL="457200" lvl="1" indent="0">
              <a:buNone/>
            </a:pPr>
            <a:endParaRPr lang="en-US" dirty="0" smtClean="0"/>
          </a:p>
          <a:p>
            <a:r>
              <a:rPr lang="en-US" dirty="0" smtClean="0"/>
              <a:t>Objective Function:</a:t>
            </a:r>
          </a:p>
          <a:p>
            <a:pPr lvl="1"/>
            <a:r>
              <a:rPr lang="en-US" dirty="0" smtClean="0"/>
              <a:t>Minimize 50000X1+100000X2</a:t>
            </a:r>
          </a:p>
          <a:p>
            <a:pPr marL="457200" lvl="1" indent="0">
              <a:buNone/>
            </a:pPr>
            <a:endParaRPr lang="en-US" dirty="0" smtClean="0"/>
          </a:p>
          <a:p>
            <a:r>
              <a:rPr lang="en-US" dirty="0" smtClean="0"/>
              <a:t>Constraints:</a:t>
            </a:r>
          </a:p>
          <a:p>
            <a:pPr lvl="1"/>
            <a:r>
              <a:rPr lang="en-US" dirty="0" smtClean="0"/>
              <a:t>HIW constraints 7X1+2X2 &gt;= 28</a:t>
            </a:r>
          </a:p>
          <a:p>
            <a:pPr lvl="1"/>
            <a:r>
              <a:rPr lang="en-US" dirty="0" smtClean="0"/>
              <a:t>HIM constraints 2X1+12X2 &gt;= 24</a:t>
            </a:r>
          </a:p>
          <a:p>
            <a:pPr lvl="1"/>
            <a:r>
              <a:rPr lang="en-US" dirty="0" smtClean="0"/>
              <a:t>Non-negativity X1, X2 &gt;= 0</a:t>
            </a:r>
            <a:endParaRPr lang="en-US" dirty="0"/>
          </a:p>
          <a:p>
            <a:pPr lvl="1"/>
            <a:endParaRPr lang="en-IN" dirty="0"/>
          </a:p>
        </p:txBody>
      </p:sp>
    </p:spTree>
    <p:extLst>
      <p:ext uri="{BB962C8B-B14F-4D97-AF65-F5344CB8AC3E}">
        <p14:creationId xmlns:p14="http://schemas.microsoft.com/office/powerpoint/2010/main" xmlns="" val="742219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Analysis </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Use Excel solver to determine an optimal solution to the DAC problem.</a:t>
            </a:r>
          </a:p>
          <a:p>
            <a:pPr>
              <a:buNone/>
            </a:pPr>
            <a:endParaRPr lang="en-US" dirty="0" smtClean="0"/>
          </a:p>
          <a:p>
            <a:r>
              <a:rPr lang="en-US" dirty="0" smtClean="0"/>
              <a:t>Use sensitivity report to answer the following questions:</a:t>
            </a:r>
          </a:p>
          <a:p>
            <a:pPr lvl="1"/>
            <a:r>
              <a:rPr lang="en-US" dirty="0" smtClean="0"/>
              <a:t>By how much would the total cost change if DAC wants its commercials to be seen by at least 29 million HIW and 24 million HIM?</a:t>
            </a:r>
          </a:p>
          <a:p>
            <a:pPr lvl="2"/>
            <a:r>
              <a:rPr lang="en-US" dirty="0" smtClean="0"/>
              <a:t>Also interpret the corresponding allowable increase and decrease.</a:t>
            </a:r>
          </a:p>
          <a:p>
            <a:pPr lvl="1"/>
            <a:r>
              <a:rPr lang="en-US" dirty="0" smtClean="0"/>
              <a:t>By how much would the total cost change if DAC wants its commercials to be seen by at least 28 million HIW and 25 million HIM?</a:t>
            </a:r>
          </a:p>
          <a:p>
            <a:pPr lvl="2"/>
            <a:r>
              <a:rPr lang="en-US" dirty="0" smtClean="0"/>
              <a:t>Also interpret the corresponding allowable increase and decrease.</a:t>
            </a:r>
          </a:p>
          <a:p>
            <a:pPr lvl="2"/>
            <a:endParaRPr lang="en-US" dirty="0" smtClean="0"/>
          </a:p>
          <a:p>
            <a:pPr lvl="1"/>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Optimal Solution</a:t>
            </a:r>
          </a:p>
          <a:p>
            <a:pPr lvl="1"/>
            <a:r>
              <a:rPr lang="en-US" dirty="0" smtClean="0"/>
              <a:t>X1 = 3.6; X2 = 1.4; Cost = 320000</a:t>
            </a:r>
          </a:p>
          <a:p>
            <a:pPr marL="457200" lvl="1" indent="0">
              <a:buNone/>
            </a:pPr>
            <a:endParaRPr lang="en-US" dirty="0" smtClean="0"/>
          </a:p>
          <a:p>
            <a:pPr marL="342900" lvl="1" indent="-342900">
              <a:buFont typeface="Arial" pitchFamily="34" charset="0"/>
              <a:buChar char="•"/>
            </a:pPr>
            <a:r>
              <a:rPr lang="en-US" dirty="0" smtClean="0"/>
              <a:t>By </a:t>
            </a:r>
            <a:r>
              <a:rPr lang="en-US" dirty="0"/>
              <a:t>how much would the total cost change if DAC wants its commercials to be seen by at least 29 million HIW and 24 million HIM</a:t>
            </a:r>
            <a:r>
              <a:rPr lang="en-US" dirty="0" smtClean="0"/>
              <a:t>? (i.e. HIW increases by 1)</a:t>
            </a:r>
            <a:endParaRPr lang="en-US" dirty="0"/>
          </a:p>
          <a:p>
            <a:pPr lvl="1"/>
            <a:r>
              <a:rPr lang="en-US" dirty="0" smtClean="0"/>
              <a:t>The shadow price for the constraint is $5000. Since the allowable increase is more than 1, increase HIW requirement by 1, increases the total cost by $5000.</a:t>
            </a:r>
            <a:r>
              <a:rPr lang="en-IN" dirty="0" smtClean="0"/>
              <a:t> (verify this by changing the constraint in the model)</a:t>
            </a:r>
          </a:p>
          <a:p>
            <a:pPr lvl="1"/>
            <a:endParaRPr lang="en-IN" dirty="0" smtClean="0"/>
          </a:p>
          <a:p>
            <a:pPr marL="342900" lvl="1" indent="-342900">
              <a:buFont typeface="Arial" pitchFamily="34" charset="0"/>
              <a:buChar char="•"/>
            </a:pPr>
            <a:r>
              <a:rPr lang="en-US" dirty="0"/>
              <a:t>By how much would the total cost change if DAC wants its commercials to be seen by at least 28 million HIW and 25 million HIM</a:t>
            </a:r>
            <a:r>
              <a:rPr lang="en-US" dirty="0" smtClean="0"/>
              <a:t>?</a:t>
            </a:r>
            <a:r>
              <a:rPr lang="en-US" dirty="0"/>
              <a:t> (i.e. </a:t>
            </a:r>
            <a:r>
              <a:rPr lang="en-US" dirty="0" smtClean="0"/>
              <a:t>HIM increases </a:t>
            </a:r>
            <a:r>
              <a:rPr lang="en-US" dirty="0"/>
              <a:t>by 1)</a:t>
            </a:r>
          </a:p>
          <a:p>
            <a:pPr lvl="1"/>
            <a:r>
              <a:rPr lang="en-US" dirty="0" smtClean="0"/>
              <a:t>The </a:t>
            </a:r>
            <a:r>
              <a:rPr lang="en-US" dirty="0"/>
              <a:t>shadow price for the constraint is $7500. Since the allowable increase is more than 1, increase HIM requirement by 1, increases the total cost by $7500.</a:t>
            </a:r>
            <a:r>
              <a:rPr lang="en-IN" dirty="0"/>
              <a:t> </a:t>
            </a:r>
            <a:endParaRPr lang="en-IN" dirty="0" smtClean="0"/>
          </a:p>
          <a:p>
            <a:pPr lvl="1"/>
            <a:endParaRPr lang="en-IN" dirty="0" smtClean="0"/>
          </a:p>
          <a:p>
            <a:r>
              <a:rPr lang="en-US" dirty="0" smtClean="0"/>
              <a:t>The allowable increase and decrease indicate the range for which the shadow prices will hold.</a:t>
            </a:r>
            <a:endParaRPr lang="en-IN" dirty="0" smtClean="0"/>
          </a:p>
          <a:p>
            <a:pPr marL="0" indent="0">
              <a:buNone/>
            </a:pPr>
            <a:endParaRPr lang="en-US" dirty="0" smtClean="0"/>
          </a:p>
        </p:txBody>
      </p:sp>
    </p:spTree>
    <p:extLst>
      <p:ext uri="{BB962C8B-B14F-4D97-AF65-F5344CB8AC3E}">
        <p14:creationId xmlns:p14="http://schemas.microsoft.com/office/powerpoint/2010/main" xmlns="" val="1397558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Optimization Problems</a:t>
            </a:r>
            <a:endParaRPr lang="en-IN" dirty="0"/>
          </a:p>
        </p:txBody>
      </p:sp>
      <p:sp>
        <p:nvSpPr>
          <p:cNvPr id="5" name="Content Placeholder 4"/>
          <p:cNvSpPr>
            <a:spLocks noGrp="1"/>
          </p:cNvSpPr>
          <p:nvPr>
            <p:ph idx="1"/>
          </p:nvPr>
        </p:nvSpPr>
        <p:spPr/>
        <p:txBody>
          <a:bodyPr/>
          <a:lstStyle/>
          <a:p>
            <a:r>
              <a:rPr lang="en-US" dirty="0" smtClean="0"/>
              <a:t>Primarily concerned with either allocation of limited resources in “best” possible manner; </a:t>
            </a:r>
          </a:p>
          <a:p>
            <a:r>
              <a:rPr lang="en-US" dirty="0" smtClean="0"/>
              <a:t>Determining the level at which some activity must be performed so that it is “best” for the organization; and so on…</a:t>
            </a:r>
          </a:p>
          <a:p>
            <a:endParaRPr lang="en-US" dirty="0" smtClean="0"/>
          </a:p>
          <a:p>
            <a:r>
              <a:rPr lang="en-US" dirty="0" smtClean="0">
                <a:solidFill>
                  <a:schemeClr val="accent2">
                    <a:lumMod val="50000"/>
                  </a:schemeClr>
                </a:solidFill>
              </a:rPr>
              <a:t>Essentially, making decisions such that a given objective is achieved in the best possible manner while satisfying conditions imposed by internal or external environment of the organization</a:t>
            </a:r>
            <a:endParaRPr lang="en-IN" dirty="0">
              <a:solidFill>
                <a:schemeClr val="accent2">
                  <a:lumMod val="5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Workforce Scheduling Model</a:t>
            </a:r>
            <a:endParaRPr lang="en-IN" dirty="0"/>
          </a:p>
        </p:txBody>
      </p:sp>
      <p:sp>
        <p:nvSpPr>
          <p:cNvPr id="3" name="Content Placeholder 2"/>
          <p:cNvSpPr>
            <a:spLocks noGrp="1"/>
          </p:cNvSpPr>
          <p:nvPr>
            <p:ph idx="1"/>
          </p:nvPr>
        </p:nvSpPr>
        <p:spPr/>
        <p:txBody>
          <a:bodyPr>
            <a:normAutofit/>
          </a:bodyPr>
          <a:lstStyle/>
          <a:p>
            <a:pPr marL="0" indent="0">
              <a:buNone/>
            </a:pPr>
            <a:r>
              <a:rPr lang="en-US" sz="2600" dirty="0" smtClean="0"/>
              <a:t>A BPO needs different number of full time employees on different days of the week. The number of employees required in each day of the week is given below. Following company rules, each employee has to work for five consecutive days and take two days off. For example, an employee who works Monday to Friday must be off on Saturday and Sunday.</a:t>
            </a:r>
          </a:p>
          <a:p>
            <a:pPr marL="0" indent="0">
              <a:buNone/>
            </a:pPr>
            <a:endParaRPr lang="en-US" sz="2600" dirty="0" smtClean="0"/>
          </a:p>
          <a:p>
            <a:pPr marL="0" indent="0">
              <a:buNone/>
            </a:pPr>
            <a:r>
              <a:rPr lang="en-US" sz="2600" dirty="0" smtClean="0"/>
              <a:t>Determine the minimum number of employees the BPO must have to meet the weekly demand.</a:t>
            </a:r>
            <a:endParaRPr lang="en-US" sz="3200" dirty="0" smtClean="0"/>
          </a:p>
          <a:p>
            <a:pPr marL="0" indent="0">
              <a:buNone/>
            </a:pPr>
            <a:endParaRPr lang="en-US" sz="3200" dirty="0" smtClean="0"/>
          </a:p>
          <a:p>
            <a:pPr marL="0" indent="0">
              <a:buNone/>
            </a:pPr>
            <a:endParaRPr lang="en-US" sz="3200" dirty="0" smtClean="0"/>
          </a:p>
          <a:p>
            <a:pPr marL="0" indent="0">
              <a:buNone/>
            </a:pPr>
            <a:endParaRPr lang="en-US" sz="3200" dirty="0" smtClean="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xmlns="" val="1343615748"/>
              </p:ext>
            </p:extLst>
          </p:nvPr>
        </p:nvGraphicFramePr>
        <p:xfrm>
          <a:off x="1888760" y="5506720"/>
          <a:ext cx="5334000" cy="74168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7620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gridCol w="762000">
                  <a:extLst>
                    <a:ext uri="{9D8B030D-6E8A-4147-A177-3AD203B41FA5}">
                      <a16:colId xmlns:a16="http://schemas.microsoft.com/office/drawing/2014/main" xmlns="" val="20005"/>
                    </a:ext>
                  </a:extLst>
                </a:gridCol>
                <a:gridCol w="762000">
                  <a:extLst>
                    <a:ext uri="{9D8B030D-6E8A-4147-A177-3AD203B41FA5}">
                      <a16:colId xmlns:a16="http://schemas.microsoft.com/office/drawing/2014/main" xmlns="" val="20006"/>
                    </a:ext>
                  </a:extLst>
                </a:gridCol>
              </a:tblGrid>
              <a:tr h="370840">
                <a:tc>
                  <a:txBody>
                    <a:bodyPr/>
                    <a:lstStyle/>
                    <a:p>
                      <a:r>
                        <a:rPr lang="en-US" dirty="0" smtClean="0"/>
                        <a:t>Mon</a:t>
                      </a:r>
                      <a:endParaRPr lang="en-US" dirty="0"/>
                    </a:p>
                  </a:txBody>
                  <a:tcPr/>
                </a:tc>
                <a:tc>
                  <a:txBody>
                    <a:bodyPr/>
                    <a:lstStyle/>
                    <a:p>
                      <a:r>
                        <a:rPr lang="en-US" dirty="0" smtClean="0"/>
                        <a:t>Tue</a:t>
                      </a:r>
                      <a:endParaRPr lang="en-US" dirty="0"/>
                    </a:p>
                  </a:txBody>
                  <a:tcPr/>
                </a:tc>
                <a:tc>
                  <a:txBody>
                    <a:bodyPr/>
                    <a:lstStyle/>
                    <a:p>
                      <a:r>
                        <a:rPr lang="en-US" dirty="0" smtClean="0"/>
                        <a:t>Wed</a:t>
                      </a:r>
                      <a:endParaRPr lang="en-US" dirty="0"/>
                    </a:p>
                  </a:txBody>
                  <a:tcPr/>
                </a:tc>
                <a:tc>
                  <a:txBody>
                    <a:bodyPr/>
                    <a:lstStyle/>
                    <a:p>
                      <a:r>
                        <a:rPr lang="en-US" dirty="0" smtClean="0"/>
                        <a:t>Thu</a:t>
                      </a:r>
                      <a:endParaRPr lang="en-US" dirty="0"/>
                    </a:p>
                  </a:txBody>
                  <a:tcPr/>
                </a:tc>
                <a:tc>
                  <a:txBody>
                    <a:bodyPr/>
                    <a:lstStyle/>
                    <a:p>
                      <a:r>
                        <a:rPr lang="en-US" dirty="0" smtClean="0"/>
                        <a:t>Fri</a:t>
                      </a:r>
                      <a:endParaRPr lang="en-US" dirty="0"/>
                    </a:p>
                  </a:txBody>
                  <a:tcPr/>
                </a:tc>
                <a:tc>
                  <a:txBody>
                    <a:bodyPr/>
                    <a:lstStyle/>
                    <a:p>
                      <a:r>
                        <a:rPr lang="en-US" dirty="0" smtClean="0"/>
                        <a:t>Sat</a:t>
                      </a:r>
                      <a:endParaRPr lang="en-US" dirty="0"/>
                    </a:p>
                  </a:txBody>
                  <a:tcPr/>
                </a:tc>
                <a:tc>
                  <a:txBody>
                    <a:bodyPr/>
                    <a:lstStyle/>
                    <a:p>
                      <a:r>
                        <a:rPr lang="en-US" dirty="0" smtClean="0"/>
                        <a:t>Sun</a:t>
                      </a:r>
                      <a:endParaRPr lang="en-US" dirty="0"/>
                    </a:p>
                  </a:txBody>
                  <a:tcPr/>
                </a:tc>
                <a:extLst>
                  <a:ext uri="{0D108BD9-81ED-4DB2-BD59-A6C34878D82A}">
                    <a16:rowId xmlns:a16="http://schemas.microsoft.com/office/drawing/2014/main" xmlns="" val="10000"/>
                  </a:ext>
                </a:extLst>
              </a:tr>
              <a:tr h="370840">
                <a:tc>
                  <a:txBody>
                    <a:bodyPr/>
                    <a:lstStyle/>
                    <a:p>
                      <a:r>
                        <a:rPr lang="en-US" dirty="0" smtClean="0"/>
                        <a:t>17</a:t>
                      </a:r>
                      <a:endParaRPr lang="en-US" dirty="0"/>
                    </a:p>
                  </a:txBody>
                  <a:tcPr/>
                </a:tc>
                <a:tc>
                  <a:txBody>
                    <a:bodyPr/>
                    <a:lstStyle/>
                    <a:p>
                      <a:r>
                        <a:rPr lang="en-US" dirty="0" smtClean="0"/>
                        <a:t>13</a:t>
                      </a:r>
                      <a:endParaRPr lang="en-US" dirty="0"/>
                    </a:p>
                  </a:txBody>
                  <a:tcPr/>
                </a:tc>
                <a:tc>
                  <a:txBody>
                    <a:bodyPr/>
                    <a:lstStyle/>
                    <a:p>
                      <a:r>
                        <a:rPr lang="en-US" dirty="0" smtClean="0"/>
                        <a:t>15</a:t>
                      </a:r>
                      <a:endParaRPr lang="en-US" dirty="0"/>
                    </a:p>
                  </a:txBody>
                  <a:tcPr/>
                </a:tc>
                <a:tc>
                  <a:txBody>
                    <a:bodyPr/>
                    <a:lstStyle/>
                    <a:p>
                      <a:r>
                        <a:rPr lang="en-US" dirty="0" smtClean="0"/>
                        <a:t>19</a:t>
                      </a:r>
                      <a:endParaRPr lang="en-US" dirty="0"/>
                    </a:p>
                  </a:txBody>
                  <a:tcPr/>
                </a:tc>
                <a:tc>
                  <a:txBody>
                    <a:bodyPr/>
                    <a:lstStyle/>
                    <a:p>
                      <a:r>
                        <a:rPr lang="en-US" dirty="0" smtClean="0"/>
                        <a:t>14</a:t>
                      </a:r>
                      <a:endParaRPr lang="en-US" dirty="0"/>
                    </a:p>
                  </a:txBody>
                  <a:tcPr/>
                </a:tc>
                <a:tc>
                  <a:txBody>
                    <a:bodyPr/>
                    <a:lstStyle/>
                    <a:p>
                      <a:r>
                        <a:rPr lang="en-US" dirty="0" smtClean="0"/>
                        <a:t>16</a:t>
                      </a:r>
                      <a:endParaRPr lang="en-US" dirty="0"/>
                    </a:p>
                  </a:txBody>
                  <a:tcPr/>
                </a:tc>
                <a:tc>
                  <a:txBody>
                    <a:bodyPr/>
                    <a:lstStyle/>
                    <a:p>
                      <a:r>
                        <a:rPr lang="en-US" dirty="0" smtClean="0"/>
                        <a:t>11</a:t>
                      </a:r>
                      <a:endParaRPr lang="en-US" dirty="0"/>
                    </a:p>
                  </a:txBody>
                  <a:tcPr/>
                </a:tc>
                <a:extLst>
                  <a:ext uri="{0D108BD9-81ED-4DB2-BD59-A6C34878D82A}">
                    <a16:rowId xmlns:a16="http://schemas.microsoft.com/office/drawing/2014/main" xmlns="" val="10001"/>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Workforce Scheduling</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950568938"/>
              </p:ext>
            </p:extLst>
          </p:nvPr>
        </p:nvGraphicFramePr>
        <p:xfrm>
          <a:off x="457200" y="990600"/>
          <a:ext cx="8229599" cy="4851400"/>
        </p:xfrm>
        <a:graphic>
          <a:graphicData uri="http://schemas.openxmlformats.org/drawingml/2006/table">
            <a:tbl>
              <a:tblPr firstRow="1" bandRow="1">
                <a:tableStyleId>{5C22544A-7EE6-4342-B048-85BDC9FD1C3A}</a:tableStyleId>
              </a:tblPr>
              <a:tblGrid>
                <a:gridCol w="1175657">
                  <a:extLst>
                    <a:ext uri="{9D8B030D-6E8A-4147-A177-3AD203B41FA5}">
                      <a16:colId xmlns:a16="http://schemas.microsoft.com/office/drawing/2014/main" xmlns="" val="20000"/>
                    </a:ext>
                  </a:extLst>
                </a:gridCol>
                <a:gridCol w="1175657">
                  <a:extLst>
                    <a:ext uri="{9D8B030D-6E8A-4147-A177-3AD203B41FA5}">
                      <a16:colId xmlns:a16="http://schemas.microsoft.com/office/drawing/2014/main" xmlns="" val="20001"/>
                    </a:ext>
                  </a:extLst>
                </a:gridCol>
                <a:gridCol w="1382486">
                  <a:extLst>
                    <a:ext uri="{9D8B030D-6E8A-4147-A177-3AD203B41FA5}">
                      <a16:colId xmlns:a16="http://schemas.microsoft.com/office/drawing/2014/main" xmlns="" val="20002"/>
                    </a:ext>
                  </a:extLst>
                </a:gridCol>
                <a:gridCol w="1066800">
                  <a:extLst>
                    <a:ext uri="{9D8B030D-6E8A-4147-A177-3AD203B41FA5}">
                      <a16:colId xmlns:a16="http://schemas.microsoft.com/office/drawing/2014/main" xmlns="" val="20003"/>
                    </a:ext>
                  </a:extLst>
                </a:gridCol>
                <a:gridCol w="1077685">
                  <a:extLst>
                    <a:ext uri="{9D8B030D-6E8A-4147-A177-3AD203B41FA5}">
                      <a16:colId xmlns:a16="http://schemas.microsoft.com/office/drawing/2014/main" xmlns="" val="20004"/>
                    </a:ext>
                  </a:extLst>
                </a:gridCol>
                <a:gridCol w="1175657">
                  <a:extLst>
                    <a:ext uri="{9D8B030D-6E8A-4147-A177-3AD203B41FA5}">
                      <a16:colId xmlns:a16="http://schemas.microsoft.com/office/drawing/2014/main" xmlns="" val="20005"/>
                    </a:ext>
                  </a:extLst>
                </a:gridCol>
                <a:gridCol w="1175657">
                  <a:extLst>
                    <a:ext uri="{9D8B030D-6E8A-4147-A177-3AD203B41FA5}">
                      <a16:colId xmlns:a16="http://schemas.microsoft.com/office/drawing/2014/main" xmlns="" val="20006"/>
                    </a:ext>
                  </a:extLst>
                </a:gridCol>
              </a:tblGrid>
              <a:tr h="370840">
                <a:tc>
                  <a:txBody>
                    <a:bodyPr/>
                    <a:lstStyle/>
                    <a:p>
                      <a:r>
                        <a:rPr lang="en-US" dirty="0" smtClean="0"/>
                        <a:t>Monday</a:t>
                      </a:r>
                      <a:endParaRPr lang="en-IN" dirty="0"/>
                    </a:p>
                  </a:txBody>
                  <a:tcPr/>
                </a:tc>
                <a:tc>
                  <a:txBody>
                    <a:bodyPr/>
                    <a:lstStyle/>
                    <a:p>
                      <a:r>
                        <a:rPr lang="en-US" dirty="0" smtClean="0"/>
                        <a:t>Tuesday</a:t>
                      </a:r>
                      <a:endParaRPr lang="en-IN" dirty="0"/>
                    </a:p>
                  </a:txBody>
                  <a:tcPr/>
                </a:tc>
                <a:tc>
                  <a:txBody>
                    <a:bodyPr/>
                    <a:lstStyle/>
                    <a:p>
                      <a:r>
                        <a:rPr lang="en-US" dirty="0" smtClean="0"/>
                        <a:t>Wednesday</a:t>
                      </a:r>
                      <a:endParaRPr lang="en-IN" dirty="0"/>
                    </a:p>
                  </a:txBody>
                  <a:tcPr/>
                </a:tc>
                <a:tc>
                  <a:txBody>
                    <a:bodyPr/>
                    <a:lstStyle/>
                    <a:p>
                      <a:r>
                        <a:rPr lang="en-US" dirty="0" smtClean="0"/>
                        <a:t>Thursday</a:t>
                      </a:r>
                      <a:endParaRPr lang="en-IN" dirty="0"/>
                    </a:p>
                  </a:txBody>
                  <a:tcPr/>
                </a:tc>
                <a:tc>
                  <a:txBody>
                    <a:bodyPr/>
                    <a:lstStyle/>
                    <a:p>
                      <a:r>
                        <a:rPr lang="en-US" dirty="0" smtClean="0"/>
                        <a:t>Friday</a:t>
                      </a:r>
                      <a:endParaRPr lang="en-IN" dirty="0"/>
                    </a:p>
                  </a:txBody>
                  <a:tcPr/>
                </a:tc>
                <a:tc>
                  <a:txBody>
                    <a:bodyPr/>
                    <a:lstStyle/>
                    <a:p>
                      <a:r>
                        <a:rPr lang="en-US" dirty="0" smtClean="0"/>
                        <a:t>Saturday</a:t>
                      </a:r>
                      <a:endParaRPr lang="en-IN" dirty="0"/>
                    </a:p>
                  </a:txBody>
                  <a:tcPr/>
                </a:tc>
                <a:tc>
                  <a:txBody>
                    <a:bodyPr/>
                    <a:lstStyle/>
                    <a:p>
                      <a:r>
                        <a:rPr lang="en-US" dirty="0" smtClean="0"/>
                        <a:t>Sunday</a:t>
                      </a:r>
                      <a:endParaRPr lang="en-IN" dirty="0"/>
                    </a:p>
                  </a:txBody>
                  <a:tcPr/>
                </a:tc>
                <a:extLst>
                  <a:ext uri="{0D108BD9-81ED-4DB2-BD59-A6C34878D82A}">
                    <a16:rowId xmlns:a16="http://schemas.microsoft.com/office/drawing/2014/main" xmlns="" val="10000"/>
                  </a:ext>
                </a:extLst>
              </a:tr>
              <a:tr h="370840">
                <a:tc>
                  <a:txBody>
                    <a:bodyPr/>
                    <a:lstStyle/>
                    <a:p>
                      <a:r>
                        <a:rPr lang="en-US" dirty="0" smtClean="0"/>
                        <a:t>Starts on Monday</a:t>
                      </a:r>
                      <a:endParaRPr lang="en-IN" dirty="0"/>
                    </a:p>
                  </a:txBody>
                  <a:tcPr/>
                </a:tc>
                <a:tc>
                  <a:txBody>
                    <a:bodyPr/>
                    <a:lstStyle/>
                    <a:p>
                      <a:r>
                        <a:rPr lang="en-US" dirty="0" smtClean="0"/>
                        <a:t>Works</a:t>
                      </a:r>
                      <a:endParaRPr lang="en-IN" dirty="0"/>
                    </a:p>
                  </a:txBody>
                  <a:tcPr/>
                </a:tc>
                <a:tc>
                  <a:txBody>
                    <a:bodyPr/>
                    <a:lstStyle/>
                    <a:p>
                      <a:r>
                        <a:rPr lang="en-US" dirty="0" smtClean="0"/>
                        <a:t>Works</a:t>
                      </a:r>
                      <a:endParaRPr lang="en-IN" dirty="0"/>
                    </a:p>
                  </a:txBody>
                  <a:tcPr/>
                </a:tc>
                <a:tc>
                  <a:txBody>
                    <a:bodyPr/>
                    <a:lstStyle/>
                    <a:p>
                      <a:r>
                        <a:rPr lang="en-US" dirty="0" smtClean="0"/>
                        <a:t>Works</a:t>
                      </a:r>
                      <a:endParaRPr lang="en-IN" dirty="0"/>
                    </a:p>
                  </a:txBody>
                  <a:tcPr/>
                </a:tc>
                <a:tc>
                  <a:txBody>
                    <a:bodyPr/>
                    <a:lstStyle/>
                    <a:p>
                      <a:r>
                        <a:rPr lang="en-US" dirty="0" smtClean="0"/>
                        <a:t>Works</a:t>
                      </a:r>
                      <a:endParaRPr lang="en-IN" dirty="0"/>
                    </a:p>
                  </a:txBody>
                  <a:tcPr/>
                </a:tc>
                <a:tc>
                  <a:txBody>
                    <a:bodyPr/>
                    <a:lstStyle/>
                    <a:p>
                      <a:r>
                        <a:rPr lang="en-US" dirty="0" smtClean="0"/>
                        <a:t>Weekly off</a:t>
                      </a:r>
                      <a:endParaRPr lang="en-IN" dirty="0"/>
                    </a:p>
                  </a:txBody>
                  <a:tcPr/>
                </a:tc>
                <a:tc>
                  <a:txBody>
                    <a:bodyPr/>
                    <a:lstStyle/>
                    <a:p>
                      <a:r>
                        <a:rPr lang="en-US" dirty="0" smtClean="0"/>
                        <a:t>Weekly off</a:t>
                      </a:r>
                      <a:endParaRPr lang="en-IN" dirty="0"/>
                    </a:p>
                  </a:txBody>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Weekly off</a:t>
                      </a:r>
                      <a:endParaRPr lang="en-IN" dirty="0" smtClean="0"/>
                    </a:p>
                    <a:p>
                      <a:endParaRPr lang="en-IN" dirty="0"/>
                    </a:p>
                  </a:txBody>
                  <a:tcPr/>
                </a:tc>
                <a:tc>
                  <a:txBody>
                    <a:bodyPr/>
                    <a:lstStyle/>
                    <a:p>
                      <a:r>
                        <a:rPr lang="en-US" dirty="0" smtClean="0"/>
                        <a:t>Starts on Tuesday</a:t>
                      </a:r>
                      <a:endParaRPr lang="en-IN" dirty="0"/>
                    </a:p>
                  </a:txBody>
                  <a:tcPr/>
                </a:tc>
                <a:tc>
                  <a:txBody>
                    <a:bodyPr/>
                    <a:lstStyle/>
                    <a:p>
                      <a:r>
                        <a:rPr lang="en-US" dirty="0" smtClean="0"/>
                        <a:t>Works</a:t>
                      </a:r>
                      <a:endParaRPr lang="en-IN" dirty="0"/>
                    </a:p>
                  </a:txBody>
                  <a:tcPr/>
                </a:tc>
                <a:tc>
                  <a:txBody>
                    <a:bodyPr/>
                    <a:lstStyle/>
                    <a:p>
                      <a:r>
                        <a:rPr lang="en-US" dirty="0" smtClean="0"/>
                        <a:t>Works</a:t>
                      </a:r>
                      <a:endParaRPr lang="en-IN" dirty="0"/>
                    </a:p>
                  </a:txBody>
                  <a:tcPr/>
                </a:tc>
                <a:tc>
                  <a:txBody>
                    <a:bodyPr/>
                    <a:lstStyle/>
                    <a:p>
                      <a:r>
                        <a:rPr lang="en-US" dirty="0" smtClean="0"/>
                        <a:t>Works</a:t>
                      </a:r>
                      <a:endParaRPr lang="en-IN" dirty="0"/>
                    </a:p>
                  </a:txBody>
                  <a:tcPr/>
                </a:tc>
                <a:tc>
                  <a:txBody>
                    <a:bodyPr/>
                    <a:lstStyle/>
                    <a:p>
                      <a:r>
                        <a:rPr lang="en-US" dirty="0" smtClean="0"/>
                        <a:t>Works</a:t>
                      </a:r>
                      <a:endParaRPr lang="en-IN" dirty="0"/>
                    </a:p>
                  </a:txBody>
                  <a:tcPr/>
                </a:tc>
                <a:tc>
                  <a:txBody>
                    <a:bodyPr/>
                    <a:lstStyle/>
                    <a:p>
                      <a:r>
                        <a:rPr lang="en-US" dirty="0" smtClean="0"/>
                        <a:t>Weekly off</a:t>
                      </a:r>
                      <a:endParaRPr lang="en-IN" dirty="0"/>
                    </a:p>
                  </a:txBody>
                  <a:tcP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Weekly off</a:t>
                      </a:r>
                      <a:endParaRPr lang="en-IN"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Weekly off</a:t>
                      </a:r>
                      <a:endParaRPr lang="en-IN" dirty="0" smtClean="0"/>
                    </a:p>
                  </a:txBody>
                  <a:tcPr/>
                </a:tc>
                <a:tc>
                  <a:txBody>
                    <a:bodyPr/>
                    <a:lstStyle/>
                    <a:p>
                      <a:r>
                        <a:rPr lang="en-US" dirty="0" smtClean="0"/>
                        <a:t>Starts on Wednesday</a:t>
                      </a:r>
                      <a:endParaRPr lang="en-IN" dirty="0"/>
                    </a:p>
                  </a:txBody>
                  <a:tcPr/>
                </a:tc>
                <a:tc>
                  <a:txBody>
                    <a:bodyPr/>
                    <a:lstStyle/>
                    <a:p>
                      <a:r>
                        <a:rPr lang="en-US" dirty="0" smtClean="0"/>
                        <a:t>Works</a:t>
                      </a:r>
                      <a:endParaRPr lang="en-IN" dirty="0"/>
                    </a:p>
                  </a:txBody>
                  <a:tcPr/>
                </a:tc>
                <a:tc>
                  <a:txBody>
                    <a:bodyPr/>
                    <a:lstStyle/>
                    <a:p>
                      <a:r>
                        <a:rPr lang="en-US" dirty="0" smtClean="0"/>
                        <a:t>Works</a:t>
                      </a:r>
                      <a:endParaRPr lang="en-IN" dirty="0"/>
                    </a:p>
                  </a:txBody>
                  <a:tcPr/>
                </a:tc>
                <a:tc>
                  <a:txBody>
                    <a:bodyPr/>
                    <a:lstStyle/>
                    <a:p>
                      <a:r>
                        <a:rPr lang="en-US" dirty="0" smtClean="0"/>
                        <a:t>Works</a:t>
                      </a:r>
                      <a:endParaRPr lang="en-IN" dirty="0"/>
                    </a:p>
                  </a:txBody>
                  <a:tcPr/>
                </a:tc>
                <a:tc>
                  <a:txBody>
                    <a:bodyPr/>
                    <a:lstStyle/>
                    <a:p>
                      <a:r>
                        <a:rPr lang="en-US" dirty="0" smtClean="0"/>
                        <a:t>Works</a:t>
                      </a:r>
                      <a:endParaRPr lang="en-IN" dirty="0"/>
                    </a:p>
                  </a:txBody>
                  <a:tcPr/>
                </a:tc>
                <a:extLst>
                  <a:ext uri="{0D108BD9-81ED-4DB2-BD59-A6C34878D82A}">
                    <a16:rowId xmlns:a16="http://schemas.microsoft.com/office/drawing/2014/main" xmlns="" val="10003"/>
                  </a:ext>
                </a:extLst>
              </a:tr>
              <a:tr h="370840">
                <a:tc>
                  <a:txBody>
                    <a:bodyPr/>
                    <a:lstStyle/>
                    <a:p>
                      <a:r>
                        <a:rPr lang="en-US" dirty="0" smtClean="0"/>
                        <a:t>Works</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Weekly off</a:t>
                      </a: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Weekly off</a:t>
                      </a:r>
                      <a:endParaRPr lang="en-IN" dirty="0" smtClean="0"/>
                    </a:p>
                  </a:txBody>
                  <a:tcPr/>
                </a:tc>
                <a:tc>
                  <a:txBody>
                    <a:bodyPr/>
                    <a:lstStyle/>
                    <a:p>
                      <a:r>
                        <a:rPr lang="en-US" dirty="0" smtClean="0"/>
                        <a:t>Starts on Thursday</a:t>
                      </a:r>
                      <a:endParaRPr lang="en-IN" dirty="0"/>
                    </a:p>
                  </a:txBody>
                  <a:tcPr/>
                </a:tc>
                <a:tc>
                  <a:txBody>
                    <a:bodyPr/>
                    <a:lstStyle/>
                    <a:p>
                      <a:r>
                        <a:rPr lang="en-US" dirty="0" smtClean="0"/>
                        <a:t>Works</a:t>
                      </a:r>
                      <a:endParaRPr lang="en-IN" dirty="0"/>
                    </a:p>
                  </a:txBody>
                  <a:tcPr/>
                </a:tc>
                <a:tc>
                  <a:txBody>
                    <a:bodyPr/>
                    <a:lstStyle/>
                    <a:p>
                      <a:r>
                        <a:rPr lang="en-US" dirty="0" smtClean="0"/>
                        <a:t>Works</a:t>
                      </a:r>
                      <a:endParaRPr lang="en-IN" dirty="0"/>
                    </a:p>
                  </a:txBody>
                  <a:tcPr/>
                </a:tc>
                <a:tc>
                  <a:txBody>
                    <a:bodyPr/>
                    <a:lstStyle/>
                    <a:p>
                      <a:r>
                        <a:rPr lang="en-US" dirty="0" smtClean="0"/>
                        <a:t>Works</a:t>
                      </a:r>
                      <a:endParaRPr lang="en-IN" dirty="0"/>
                    </a:p>
                  </a:txBody>
                  <a:tcPr/>
                </a:tc>
                <a:extLst>
                  <a:ext uri="{0D108BD9-81ED-4DB2-BD59-A6C34878D82A}">
                    <a16:rowId xmlns:a16="http://schemas.microsoft.com/office/drawing/2014/main" xmlns="" val="10004"/>
                  </a:ext>
                </a:extLst>
              </a:tr>
              <a:tr h="370840">
                <a:tc>
                  <a:txBody>
                    <a:bodyPr/>
                    <a:lstStyle/>
                    <a:p>
                      <a:r>
                        <a:rPr lang="en-US" dirty="0" smtClean="0"/>
                        <a:t>Works</a:t>
                      </a:r>
                      <a:endParaRPr lang="en-IN" dirty="0"/>
                    </a:p>
                  </a:txBody>
                  <a:tcPr/>
                </a:tc>
                <a:tc>
                  <a:txBody>
                    <a:bodyPr/>
                    <a:lstStyle/>
                    <a:p>
                      <a:r>
                        <a:rPr lang="en-US" dirty="0" smtClean="0"/>
                        <a:t>Works</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Weekly off</a:t>
                      </a: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Weekly off</a:t>
                      </a:r>
                      <a:endParaRPr lang="en-IN" dirty="0" smtClean="0"/>
                    </a:p>
                  </a:txBody>
                  <a:tcPr/>
                </a:tc>
                <a:tc>
                  <a:txBody>
                    <a:bodyPr/>
                    <a:lstStyle/>
                    <a:p>
                      <a:r>
                        <a:rPr lang="en-US" dirty="0" smtClean="0"/>
                        <a:t>Starts on Friday</a:t>
                      </a:r>
                      <a:endParaRPr lang="en-IN" dirty="0"/>
                    </a:p>
                  </a:txBody>
                  <a:tcPr/>
                </a:tc>
                <a:tc>
                  <a:txBody>
                    <a:bodyPr/>
                    <a:lstStyle/>
                    <a:p>
                      <a:r>
                        <a:rPr lang="en-US" dirty="0" smtClean="0"/>
                        <a:t>Works</a:t>
                      </a:r>
                      <a:endParaRPr lang="en-IN" dirty="0"/>
                    </a:p>
                  </a:txBody>
                  <a:tcPr/>
                </a:tc>
                <a:tc>
                  <a:txBody>
                    <a:bodyPr/>
                    <a:lstStyle/>
                    <a:p>
                      <a:r>
                        <a:rPr lang="en-US" dirty="0" smtClean="0"/>
                        <a:t>Works</a:t>
                      </a:r>
                      <a:endParaRPr lang="en-IN" dirty="0"/>
                    </a:p>
                  </a:txBody>
                  <a:tcPr/>
                </a:tc>
                <a:extLst>
                  <a:ext uri="{0D108BD9-81ED-4DB2-BD59-A6C34878D82A}">
                    <a16:rowId xmlns:a16="http://schemas.microsoft.com/office/drawing/2014/main" xmlns="" val="10005"/>
                  </a:ext>
                </a:extLst>
              </a:tr>
              <a:tr h="370840">
                <a:tc>
                  <a:txBody>
                    <a:bodyPr/>
                    <a:lstStyle/>
                    <a:p>
                      <a:r>
                        <a:rPr lang="en-US" dirty="0" smtClean="0"/>
                        <a:t>Works</a:t>
                      </a:r>
                      <a:endParaRPr lang="en-IN" dirty="0"/>
                    </a:p>
                  </a:txBody>
                  <a:tcPr/>
                </a:tc>
                <a:tc>
                  <a:txBody>
                    <a:bodyPr/>
                    <a:lstStyle/>
                    <a:p>
                      <a:r>
                        <a:rPr lang="en-US" dirty="0" smtClean="0"/>
                        <a:t>Works</a:t>
                      </a:r>
                      <a:endParaRPr lang="en-IN" dirty="0"/>
                    </a:p>
                  </a:txBody>
                  <a:tcPr/>
                </a:tc>
                <a:tc>
                  <a:txBody>
                    <a:bodyPr/>
                    <a:lstStyle/>
                    <a:p>
                      <a:r>
                        <a:rPr lang="en-US" dirty="0" smtClean="0"/>
                        <a:t>Works</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Weekly off</a:t>
                      </a: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Weekly off</a:t>
                      </a:r>
                      <a:endParaRPr lang="en-IN" dirty="0" smtClean="0"/>
                    </a:p>
                  </a:txBody>
                  <a:tcPr/>
                </a:tc>
                <a:tc>
                  <a:txBody>
                    <a:bodyPr/>
                    <a:lstStyle/>
                    <a:p>
                      <a:r>
                        <a:rPr lang="en-US" dirty="0" smtClean="0"/>
                        <a:t>Starts on Saturday</a:t>
                      </a:r>
                      <a:endParaRPr lang="en-IN" dirty="0"/>
                    </a:p>
                  </a:txBody>
                  <a:tcPr/>
                </a:tc>
                <a:tc>
                  <a:txBody>
                    <a:bodyPr/>
                    <a:lstStyle/>
                    <a:p>
                      <a:r>
                        <a:rPr lang="en-US" dirty="0" smtClean="0"/>
                        <a:t>Works</a:t>
                      </a:r>
                      <a:endParaRPr lang="en-IN" dirty="0"/>
                    </a:p>
                  </a:txBody>
                  <a:tcPr/>
                </a:tc>
                <a:extLst>
                  <a:ext uri="{0D108BD9-81ED-4DB2-BD59-A6C34878D82A}">
                    <a16:rowId xmlns:a16="http://schemas.microsoft.com/office/drawing/2014/main" xmlns="" val="10006"/>
                  </a:ext>
                </a:extLst>
              </a:tr>
              <a:tr h="370840">
                <a:tc>
                  <a:txBody>
                    <a:bodyPr/>
                    <a:lstStyle/>
                    <a:p>
                      <a:r>
                        <a:rPr lang="en-US" dirty="0" smtClean="0"/>
                        <a:t>Works</a:t>
                      </a:r>
                      <a:endParaRPr lang="en-IN" dirty="0"/>
                    </a:p>
                  </a:txBody>
                  <a:tcPr/>
                </a:tc>
                <a:tc>
                  <a:txBody>
                    <a:bodyPr/>
                    <a:lstStyle/>
                    <a:p>
                      <a:r>
                        <a:rPr lang="en-US" dirty="0" smtClean="0"/>
                        <a:t>Works</a:t>
                      </a:r>
                      <a:endParaRPr lang="en-IN" dirty="0"/>
                    </a:p>
                  </a:txBody>
                  <a:tcPr/>
                </a:tc>
                <a:tc>
                  <a:txBody>
                    <a:bodyPr/>
                    <a:lstStyle/>
                    <a:p>
                      <a:r>
                        <a:rPr lang="en-US" dirty="0" smtClean="0"/>
                        <a:t>Works</a:t>
                      </a:r>
                      <a:endParaRPr lang="en-IN" dirty="0"/>
                    </a:p>
                  </a:txBody>
                  <a:tcPr/>
                </a:tc>
                <a:tc>
                  <a:txBody>
                    <a:bodyPr/>
                    <a:lstStyle/>
                    <a:p>
                      <a:r>
                        <a:rPr lang="en-US" dirty="0" smtClean="0"/>
                        <a:t>Works</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Weekly off</a:t>
                      </a: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Weekly off</a:t>
                      </a:r>
                      <a:endParaRPr lang="en-IN" dirty="0" smtClean="0"/>
                    </a:p>
                  </a:txBody>
                  <a:tcPr/>
                </a:tc>
                <a:tc>
                  <a:txBody>
                    <a:bodyPr/>
                    <a:lstStyle/>
                    <a:p>
                      <a:r>
                        <a:rPr lang="en-US" dirty="0" smtClean="0"/>
                        <a:t>Starts on Sunday</a:t>
                      </a:r>
                      <a:endParaRPr lang="en-IN" dirty="0"/>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xmlns="" val="161836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Workforce Scheduling</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239929288"/>
              </p:ext>
            </p:extLst>
          </p:nvPr>
        </p:nvGraphicFramePr>
        <p:xfrm>
          <a:off x="457200" y="990600"/>
          <a:ext cx="8229599" cy="5638798"/>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xmlns="" val="20000"/>
                    </a:ext>
                  </a:extLst>
                </a:gridCol>
                <a:gridCol w="1132114">
                  <a:extLst>
                    <a:ext uri="{9D8B030D-6E8A-4147-A177-3AD203B41FA5}">
                      <a16:colId xmlns:a16="http://schemas.microsoft.com/office/drawing/2014/main" xmlns="" val="20001"/>
                    </a:ext>
                  </a:extLst>
                </a:gridCol>
                <a:gridCol w="1382486">
                  <a:extLst>
                    <a:ext uri="{9D8B030D-6E8A-4147-A177-3AD203B41FA5}">
                      <a16:colId xmlns:a16="http://schemas.microsoft.com/office/drawing/2014/main" xmlns="" val="20002"/>
                    </a:ext>
                  </a:extLst>
                </a:gridCol>
                <a:gridCol w="1066800">
                  <a:extLst>
                    <a:ext uri="{9D8B030D-6E8A-4147-A177-3AD203B41FA5}">
                      <a16:colId xmlns:a16="http://schemas.microsoft.com/office/drawing/2014/main" xmlns="" val="20003"/>
                    </a:ext>
                  </a:extLst>
                </a:gridCol>
                <a:gridCol w="1219200">
                  <a:extLst>
                    <a:ext uri="{9D8B030D-6E8A-4147-A177-3AD203B41FA5}">
                      <a16:colId xmlns:a16="http://schemas.microsoft.com/office/drawing/2014/main" xmlns="" val="20004"/>
                    </a:ext>
                  </a:extLst>
                </a:gridCol>
                <a:gridCol w="1034142">
                  <a:extLst>
                    <a:ext uri="{9D8B030D-6E8A-4147-A177-3AD203B41FA5}">
                      <a16:colId xmlns:a16="http://schemas.microsoft.com/office/drawing/2014/main" xmlns="" val="20005"/>
                    </a:ext>
                  </a:extLst>
                </a:gridCol>
                <a:gridCol w="1175657">
                  <a:extLst>
                    <a:ext uri="{9D8B030D-6E8A-4147-A177-3AD203B41FA5}">
                      <a16:colId xmlns:a16="http://schemas.microsoft.com/office/drawing/2014/main" xmlns="" val="20006"/>
                    </a:ext>
                  </a:extLst>
                </a:gridCol>
              </a:tblGrid>
              <a:tr h="336026">
                <a:tc>
                  <a:txBody>
                    <a:bodyPr/>
                    <a:lstStyle/>
                    <a:p>
                      <a:r>
                        <a:rPr lang="en-US" sz="1400" dirty="0" smtClean="0"/>
                        <a:t>Monday</a:t>
                      </a:r>
                      <a:endParaRPr lang="en-IN" sz="1400" dirty="0"/>
                    </a:p>
                  </a:txBody>
                  <a:tcPr/>
                </a:tc>
                <a:tc>
                  <a:txBody>
                    <a:bodyPr/>
                    <a:lstStyle/>
                    <a:p>
                      <a:r>
                        <a:rPr lang="en-US" sz="1400" dirty="0" smtClean="0"/>
                        <a:t>Tuesday</a:t>
                      </a:r>
                      <a:endParaRPr lang="en-IN" sz="1400" dirty="0"/>
                    </a:p>
                  </a:txBody>
                  <a:tcPr/>
                </a:tc>
                <a:tc>
                  <a:txBody>
                    <a:bodyPr/>
                    <a:lstStyle/>
                    <a:p>
                      <a:r>
                        <a:rPr lang="en-US" sz="1400" dirty="0" smtClean="0"/>
                        <a:t>Wednesday</a:t>
                      </a:r>
                      <a:endParaRPr lang="en-IN" sz="1400" dirty="0"/>
                    </a:p>
                  </a:txBody>
                  <a:tcPr/>
                </a:tc>
                <a:tc>
                  <a:txBody>
                    <a:bodyPr/>
                    <a:lstStyle/>
                    <a:p>
                      <a:r>
                        <a:rPr lang="en-US" sz="1400" dirty="0" smtClean="0"/>
                        <a:t>Thursday</a:t>
                      </a:r>
                      <a:endParaRPr lang="en-IN" sz="1400" dirty="0"/>
                    </a:p>
                  </a:txBody>
                  <a:tcPr/>
                </a:tc>
                <a:tc>
                  <a:txBody>
                    <a:bodyPr/>
                    <a:lstStyle/>
                    <a:p>
                      <a:r>
                        <a:rPr lang="en-US" sz="1400" dirty="0" smtClean="0"/>
                        <a:t>Friday</a:t>
                      </a:r>
                      <a:endParaRPr lang="en-IN" sz="1400" dirty="0"/>
                    </a:p>
                  </a:txBody>
                  <a:tcPr/>
                </a:tc>
                <a:tc>
                  <a:txBody>
                    <a:bodyPr/>
                    <a:lstStyle/>
                    <a:p>
                      <a:r>
                        <a:rPr lang="en-US" sz="1400" dirty="0" smtClean="0"/>
                        <a:t>Saturday</a:t>
                      </a:r>
                      <a:endParaRPr lang="en-IN" sz="1400" dirty="0"/>
                    </a:p>
                  </a:txBody>
                  <a:tcPr/>
                </a:tc>
                <a:tc>
                  <a:txBody>
                    <a:bodyPr/>
                    <a:lstStyle/>
                    <a:p>
                      <a:r>
                        <a:rPr lang="en-US" sz="1400" dirty="0" smtClean="0"/>
                        <a:t>Sunday</a:t>
                      </a:r>
                      <a:endParaRPr lang="en-IN" sz="1400" dirty="0"/>
                    </a:p>
                  </a:txBody>
                  <a:tcPr/>
                </a:tc>
                <a:extLst>
                  <a:ext uri="{0D108BD9-81ED-4DB2-BD59-A6C34878D82A}">
                    <a16:rowId xmlns:a16="http://schemas.microsoft.com/office/drawing/2014/main" xmlns="" val="10000"/>
                  </a:ext>
                </a:extLst>
              </a:tr>
              <a:tr h="828558">
                <a:tc>
                  <a:txBody>
                    <a:bodyPr/>
                    <a:lstStyle/>
                    <a:p>
                      <a:r>
                        <a:rPr lang="en-US" sz="1400" dirty="0" smtClean="0"/>
                        <a:t>Starts on Monday (</a:t>
                      </a:r>
                      <a:r>
                        <a:rPr lang="en-US" sz="1400" dirty="0" err="1" smtClean="0"/>
                        <a:t>Xm</a:t>
                      </a:r>
                      <a:r>
                        <a:rPr lang="en-US" sz="1400" dirty="0" smtClean="0"/>
                        <a:t>)</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Works (</a:t>
                      </a:r>
                      <a:r>
                        <a:rPr lang="en-US" sz="1400" dirty="0" err="1" smtClean="0"/>
                        <a:t>Xm</a:t>
                      </a:r>
                      <a:r>
                        <a:rPr lang="en-US" sz="1400" dirty="0" smtClean="0"/>
                        <a:t>)</a:t>
                      </a:r>
                      <a:endParaRPr lang="en-IN" sz="1400" dirty="0" smtClean="0"/>
                    </a:p>
                    <a:p>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Works (</a:t>
                      </a:r>
                      <a:r>
                        <a:rPr lang="en-US" sz="1400" dirty="0" err="1" smtClean="0"/>
                        <a:t>Xm</a:t>
                      </a:r>
                      <a:r>
                        <a:rPr lang="en-US" sz="1400" dirty="0" smtClean="0"/>
                        <a:t>)</a:t>
                      </a:r>
                      <a:endParaRPr lang="en-IN" sz="1400" dirty="0" smtClean="0"/>
                    </a:p>
                    <a:p>
                      <a:endParaRPr lang="en-IN" sz="1400" dirty="0"/>
                    </a:p>
                  </a:txBody>
                  <a:tcPr/>
                </a:tc>
                <a:tc>
                  <a:txBody>
                    <a:bodyPr/>
                    <a:lstStyle/>
                    <a:p>
                      <a:r>
                        <a:rPr lang="en-US" sz="1400" dirty="0" smtClean="0"/>
                        <a:t>Works (</a:t>
                      </a:r>
                      <a:r>
                        <a:rPr lang="en-US" sz="1400" dirty="0" err="1" smtClean="0"/>
                        <a:t>Xm</a:t>
                      </a:r>
                      <a:r>
                        <a:rPr lang="en-US" sz="1400" dirty="0" smtClean="0"/>
                        <a:t>)</a:t>
                      </a:r>
                      <a:endParaRPr lang="en-IN" sz="1400" dirty="0"/>
                    </a:p>
                  </a:txBody>
                  <a:tcPr/>
                </a:tc>
                <a:tc>
                  <a:txBody>
                    <a:bodyPr/>
                    <a:lstStyle/>
                    <a:p>
                      <a:r>
                        <a:rPr lang="en-US" sz="1400" dirty="0" smtClean="0"/>
                        <a:t>Works (</a:t>
                      </a:r>
                      <a:r>
                        <a:rPr lang="en-US" sz="1400" dirty="0" err="1" smtClean="0"/>
                        <a:t>Xm</a:t>
                      </a:r>
                      <a:r>
                        <a:rPr lang="en-US" sz="1400" dirty="0" smtClean="0"/>
                        <a:t>)</a:t>
                      </a:r>
                      <a:endParaRPr lang="en-IN" sz="1400" dirty="0"/>
                    </a:p>
                  </a:txBody>
                  <a:tcPr/>
                </a:tc>
                <a:tc>
                  <a:txBody>
                    <a:bodyPr/>
                    <a:lstStyle/>
                    <a:p>
                      <a:r>
                        <a:rPr lang="en-US" sz="1400" dirty="0" smtClean="0"/>
                        <a:t>Weekly off</a:t>
                      </a:r>
                      <a:endParaRPr lang="en-IN" sz="1400" dirty="0"/>
                    </a:p>
                  </a:txBody>
                  <a:tcPr/>
                </a:tc>
                <a:tc>
                  <a:txBody>
                    <a:bodyPr/>
                    <a:lstStyle/>
                    <a:p>
                      <a:r>
                        <a:rPr lang="en-US" sz="1400" dirty="0" smtClean="0"/>
                        <a:t>Weekly off</a:t>
                      </a:r>
                      <a:endParaRPr lang="en-IN" sz="1400" dirty="0"/>
                    </a:p>
                  </a:txBody>
                  <a:tcPr/>
                </a:tc>
                <a:extLst>
                  <a:ext uri="{0D108BD9-81ED-4DB2-BD59-A6C34878D82A}">
                    <a16:rowId xmlns:a16="http://schemas.microsoft.com/office/drawing/2014/main" xmlns="" val="10001"/>
                  </a:ext>
                </a:extLst>
              </a:tr>
              <a:tr h="8285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Weekly off</a:t>
                      </a:r>
                      <a:endParaRPr lang="en-IN" sz="1400" dirty="0" smtClean="0"/>
                    </a:p>
                    <a:p>
                      <a:endParaRPr lang="en-IN" sz="1400" dirty="0"/>
                    </a:p>
                  </a:txBody>
                  <a:tcPr/>
                </a:tc>
                <a:tc>
                  <a:txBody>
                    <a:bodyPr/>
                    <a:lstStyle/>
                    <a:p>
                      <a:r>
                        <a:rPr lang="en-US" sz="1400" dirty="0" smtClean="0"/>
                        <a:t>Starts on Tuesday (</a:t>
                      </a:r>
                      <a:r>
                        <a:rPr lang="en-US" sz="1400" dirty="0" err="1" smtClean="0"/>
                        <a:t>Xt</a:t>
                      </a:r>
                      <a:r>
                        <a:rPr lang="en-US" sz="1400" dirty="0" smtClean="0"/>
                        <a:t>)</a:t>
                      </a:r>
                      <a:endParaRPr lang="en-IN" sz="1400" dirty="0"/>
                    </a:p>
                  </a:txBody>
                  <a:tcPr/>
                </a:tc>
                <a:tc>
                  <a:txBody>
                    <a:bodyPr/>
                    <a:lstStyle/>
                    <a:p>
                      <a:r>
                        <a:rPr lang="en-US" sz="1400" dirty="0" smtClean="0"/>
                        <a:t>Works (</a:t>
                      </a:r>
                      <a:r>
                        <a:rPr lang="en-US" sz="1400" dirty="0" err="1" smtClean="0"/>
                        <a:t>Xt</a:t>
                      </a:r>
                      <a:r>
                        <a:rPr lang="en-US" sz="1400" dirty="0" smtClean="0"/>
                        <a:t>)</a:t>
                      </a:r>
                      <a:endParaRPr lang="en-IN" sz="1400" dirty="0"/>
                    </a:p>
                  </a:txBody>
                  <a:tcPr/>
                </a:tc>
                <a:tc>
                  <a:txBody>
                    <a:bodyPr/>
                    <a:lstStyle/>
                    <a:p>
                      <a:r>
                        <a:rPr lang="en-US" sz="1400" dirty="0" smtClean="0"/>
                        <a:t>Works (</a:t>
                      </a:r>
                      <a:r>
                        <a:rPr lang="en-US" sz="1400" dirty="0" err="1" smtClean="0"/>
                        <a:t>Xt</a:t>
                      </a:r>
                      <a:r>
                        <a:rPr lang="en-US" sz="1400" dirty="0" smtClean="0"/>
                        <a:t>)</a:t>
                      </a:r>
                      <a:endParaRPr lang="en-IN" sz="1400" dirty="0"/>
                    </a:p>
                  </a:txBody>
                  <a:tcPr/>
                </a:tc>
                <a:tc>
                  <a:txBody>
                    <a:bodyPr/>
                    <a:lstStyle/>
                    <a:p>
                      <a:r>
                        <a:rPr lang="en-US" sz="1400" dirty="0" smtClean="0"/>
                        <a:t>Works (</a:t>
                      </a:r>
                      <a:r>
                        <a:rPr lang="en-US" sz="1400" dirty="0" err="1" smtClean="0"/>
                        <a:t>Xt</a:t>
                      </a:r>
                      <a:r>
                        <a:rPr lang="en-US" sz="1400" dirty="0" smtClean="0"/>
                        <a:t>)</a:t>
                      </a:r>
                      <a:endParaRPr lang="en-IN" sz="1400" dirty="0"/>
                    </a:p>
                  </a:txBody>
                  <a:tcPr/>
                </a:tc>
                <a:tc>
                  <a:txBody>
                    <a:bodyPr/>
                    <a:lstStyle/>
                    <a:p>
                      <a:r>
                        <a:rPr lang="en-US" sz="1400" dirty="0" smtClean="0"/>
                        <a:t>Works (</a:t>
                      </a:r>
                      <a:r>
                        <a:rPr lang="en-US" sz="1400" dirty="0" err="1" smtClean="0"/>
                        <a:t>Xt</a:t>
                      </a:r>
                      <a:r>
                        <a:rPr lang="en-US" sz="1400" dirty="0" smtClean="0"/>
                        <a:t>)</a:t>
                      </a:r>
                      <a:endParaRPr lang="en-IN" sz="1400" dirty="0"/>
                    </a:p>
                  </a:txBody>
                  <a:tcPr/>
                </a:tc>
                <a:tc>
                  <a:txBody>
                    <a:bodyPr/>
                    <a:lstStyle/>
                    <a:p>
                      <a:r>
                        <a:rPr lang="en-US" sz="1400" dirty="0" smtClean="0"/>
                        <a:t>Weekly off</a:t>
                      </a:r>
                      <a:endParaRPr lang="en-IN" sz="1400" dirty="0"/>
                    </a:p>
                  </a:txBody>
                  <a:tcPr/>
                </a:tc>
                <a:extLst>
                  <a:ext uri="{0D108BD9-81ED-4DB2-BD59-A6C34878D82A}">
                    <a16:rowId xmlns:a16="http://schemas.microsoft.com/office/drawing/2014/main" xmlns="" val="10002"/>
                  </a:ext>
                </a:extLst>
              </a:tr>
              <a:tr h="8285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Weekly off</a:t>
                      </a:r>
                      <a:endParaRPr lang="en-IN" sz="1400" dirty="0" smtClean="0"/>
                    </a:p>
                    <a:p>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Weekly off</a:t>
                      </a:r>
                      <a:endParaRPr lang="en-IN" sz="1400" dirty="0" smtClean="0"/>
                    </a:p>
                  </a:txBody>
                  <a:tcPr/>
                </a:tc>
                <a:tc>
                  <a:txBody>
                    <a:bodyPr/>
                    <a:lstStyle/>
                    <a:p>
                      <a:r>
                        <a:rPr lang="en-US" sz="1400" dirty="0" smtClean="0"/>
                        <a:t>Starts on Wednesday (</a:t>
                      </a:r>
                      <a:r>
                        <a:rPr lang="en-US" sz="1400" dirty="0" err="1" smtClean="0"/>
                        <a:t>Xw</a:t>
                      </a:r>
                      <a:r>
                        <a:rPr lang="en-US" sz="1400" dirty="0" smtClean="0"/>
                        <a:t>)</a:t>
                      </a:r>
                      <a:endParaRPr lang="en-IN" sz="1400" dirty="0"/>
                    </a:p>
                  </a:txBody>
                  <a:tcPr/>
                </a:tc>
                <a:tc>
                  <a:txBody>
                    <a:bodyPr/>
                    <a:lstStyle/>
                    <a:p>
                      <a:r>
                        <a:rPr lang="en-US" sz="1400" dirty="0" smtClean="0"/>
                        <a:t>Works (</a:t>
                      </a:r>
                      <a:r>
                        <a:rPr lang="en-US" sz="1400" dirty="0" err="1" smtClean="0"/>
                        <a:t>Xw</a:t>
                      </a:r>
                      <a:r>
                        <a:rPr lang="en-US" sz="1400" dirty="0" smtClean="0"/>
                        <a:t>)</a:t>
                      </a:r>
                      <a:endParaRPr lang="en-IN" sz="1400" dirty="0"/>
                    </a:p>
                  </a:txBody>
                  <a:tcPr/>
                </a:tc>
                <a:tc>
                  <a:txBody>
                    <a:bodyPr/>
                    <a:lstStyle/>
                    <a:p>
                      <a:r>
                        <a:rPr lang="en-US" sz="1400" dirty="0" smtClean="0"/>
                        <a:t>Works (</a:t>
                      </a:r>
                      <a:r>
                        <a:rPr lang="en-US" sz="1400" dirty="0" err="1" smtClean="0"/>
                        <a:t>Xw</a:t>
                      </a:r>
                      <a:r>
                        <a:rPr lang="en-US" sz="1400" dirty="0" smtClean="0"/>
                        <a:t>)</a:t>
                      </a:r>
                      <a:endParaRPr lang="en-IN" sz="1400" dirty="0"/>
                    </a:p>
                  </a:txBody>
                  <a:tcPr/>
                </a:tc>
                <a:tc>
                  <a:txBody>
                    <a:bodyPr/>
                    <a:lstStyle/>
                    <a:p>
                      <a:r>
                        <a:rPr lang="en-US" sz="1400" dirty="0" smtClean="0"/>
                        <a:t>Works (</a:t>
                      </a:r>
                      <a:r>
                        <a:rPr lang="en-US" sz="1400" dirty="0" err="1" smtClean="0"/>
                        <a:t>Xw</a:t>
                      </a:r>
                      <a:r>
                        <a:rPr lang="en-US" sz="1400" dirty="0" smtClean="0"/>
                        <a:t>)</a:t>
                      </a:r>
                      <a:endParaRPr lang="en-IN" sz="1400" dirty="0"/>
                    </a:p>
                  </a:txBody>
                  <a:tcPr/>
                </a:tc>
                <a:tc>
                  <a:txBody>
                    <a:bodyPr/>
                    <a:lstStyle/>
                    <a:p>
                      <a:r>
                        <a:rPr lang="en-US" sz="1400" dirty="0" smtClean="0"/>
                        <a:t>Works (</a:t>
                      </a:r>
                      <a:r>
                        <a:rPr lang="en-US" sz="1400" dirty="0" err="1" smtClean="0"/>
                        <a:t>Xw</a:t>
                      </a:r>
                      <a:r>
                        <a:rPr lang="en-US" sz="1400" dirty="0" smtClean="0"/>
                        <a:t>)</a:t>
                      </a:r>
                      <a:endParaRPr lang="en-IN" sz="1400" dirty="0"/>
                    </a:p>
                  </a:txBody>
                  <a:tcPr/>
                </a:tc>
                <a:extLst>
                  <a:ext uri="{0D108BD9-81ED-4DB2-BD59-A6C34878D82A}">
                    <a16:rowId xmlns:a16="http://schemas.microsoft.com/office/drawing/2014/main" xmlns="" val="10003"/>
                  </a:ext>
                </a:extLst>
              </a:tr>
              <a:tr h="828558">
                <a:tc>
                  <a:txBody>
                    <a:bodyPr/>
                    <a:lstStyle/>
                    <a:p>
                      <a:r>
                        <a:rPr lang="en-US" sz="1400" dirty="0" smtClean="0"/>
                        <a:t>Works (</a:t>
                      </a:r>
                      <a:r>
                        <a:rPr lang="en-US" sz="1400" dirty="0" err="1" smtClean="0"/>
                        <a:t>Xth</a:t>
                      </a:r>
                      <a:r>
                        <a:rPr lang="en-US" sz="1400" dirty="0" smtClean="0"/>
                        <a:t>)</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Weekly off</a:t>
                      </a:r>
                      <a:endParaRPr lang="en-IN"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Weekly off</a:t>
                      </a:r>
                      <a:endParaRPr lang="en-IN" sz="1400" dirty="0" smtClean="0"/>
                    </a:p>
                  </a:txBody>
                  <a:tcPr/>
                </a:tc>
                <a:tc>
                  <a:txBody>
                    <a:bodyPr/>
                    <a:lstStyle/>
                    <a:p>
                      <a:r>
                        <a:rPr lang="en-US" sz="1400" dirty="0" smtClean="0"/>
                        <a:t>Starts on Thursday (</a:t>
                      </a:r>
                      <a:r>
                        <a:rPr lang="en-US" sz="1400" dirty="0" err="1" smtClean="0"/>
                        <a:t>Xth</a:t>
                      </a:r>
                      <a:r>
                        <a:rPr lang="en-US" sz="1400" dirty="0" smtClean="0"/>
                        <a:t>)</a:t>
                      </a:r>
                      <a:endParaRPr lang="en-IN" sz="1400" dirty="0"/>
                    </a:p>
                  </a:txBody>
                  <a:tcPr/>
                </a:tc>
                <a:tc>
                  <a:txBody>
                    <a:bodyPr/>
                    <a:lstStyle/>
                    <a:p>
                      <a:r>
                        <a:rPr lang="en-US" sz="1400" dirty="0" smtClean="0"/>
                        <a:t>Works (</a:t>
                      </a:r>
                      <a:r>
                        <a:rPr lang="en-US" sz="1400" dirty="0" err="1" smtClean="0"/>
                        <a:t>Xth</a:t>
                      </a:r>
                      <a:r>
                        <a:rPr lang="en-US" sz="1400" dirty="0" smtClean="0"/>
                        <a:t>)</a:t>
                      </a:r>
                      <a:endParaRPr lang="en-IN" sz="1400" dirty="0"/>
                    </a:p>
                  </a:txBody>
                  <a:tcPr/>
                </a:tc>
                <a:tc>
                  <a:txBody>
                    <a:bodyPr/>
                    <a:lstStyle/>
                    <a:p>
                      <a:r>
                        <a:rPr lang="en-US" sz="1400" dirty="0" smtClean="0"/>
                        <a:t>Works (</a:t>
                      </a:r>
                      <a:r>
                        <a:rPr lang="en-US" sz="1400" dirty="0" err="1" smtClean="0"/>
                        <a:t>Xth</a:t>
                      </a:r>
                      <a:r>
                        <a:rPr lang="en-US" sz="1400" dirty="0" smtClean="0"/>
                        <a:t>)</a:t>
                      </a:r>
                      <a:endParaRPr lang="en-IN" sz="1400" dirty="0"/>
                    </a:p>
                  </a:txBody>
                  <a:tcPr/>
                </a:tc>
                <a:tc>
                  <a:txBody>
                    <a:bodyPr/>
                    <a:lstStyle/>
                    <a:p>
                      <a:r>
                        <a:rPr lang="en-US" sz="1400" dirty="0" smtClean="0"/>
                        <a:t>Works (</a:t>
                      </a:r>
                      <a:r>
                        <a:rPr lang="en-US" sz="1400" dirty="0" err="1" smtClean="0"/>
                        <a:t>Xth</a:t>
                      </a:r>
                      <a:r>
                        <a:rPr lang="en-US" sz="1400" dirty="0" smtClean="0"/>
                        <a:t>)</a:t>
                      </a:r>
                      <a:endParaRPr lang="en-IN" sz="1400" dirty="0"/>
                    </a:p>
                  </a:txBody>
                  <a:tcPr/>
                </a:tc>
                <a:extLst>
                  <a:ext uri="{0D108BD9-81ED-4DB2-BD59-A6C34878D82A}">
                    <a16:rowId xmlns:a16="http://schemas.microsoft.com/office/drawing/2014/main" xmlns="" val="10004"/>
                  </a:ext>
                </a:extLst>
              </a:tr>
              <a:tr h="579991">
                <a:tc>
                  <a:txBody>
                    <a:bodyPr/>
                    <a:lstStyle/>
                    <a:p>
                      <a:r>
                        <a:rPr lang="en-US" sz="1400" dirty="0" smtClean="0"/>
                        <a:t>Works (</a:t>
                      </a:r>
                      <a:r>
                        <a:rPr lang="en-US" sz="1400" dirty="0" err="1" smtClean="0"/>
                        <a:t>Xf</a:t>
                      </a:r>
                      <a:r>
                        <a:rPr lang="en-US" sz="1400" dirty="0" smtClean="0"/>
                        <a:t>)</a:t>
                      </a:r>
                      <a:endParaRPr lang="en-IN" sz="1400" dirty="0"/>
                    </a:p>
                  </a:txBody>
                  <a:tcPr/>
                </a:tc>
                <a:tc>
                  <a:txBody>
                    <a:bodyPr/>
                    <a:lstStyle/>
                    <a:p>
                      <a:r>
                        <a:rPr lang="en-US" sz="1400" dirty="0" smtClean="0"/>
                        <a:t>Works (</a:t>
                      </a:r>
                      <a:r>
                        <a:rPr lang="en-US" sz="1400" dirty="0" err="1" smtClean="0"/>
                        <a:t>Xf</a:t>
                      </a:r>
                      <a:r>
                        <a:rPr lang="en-US" sz="1400" dirty="0" smtClean="0"/>
                        <a:t>)</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Weekly off</a:t>
                      </a:r>
                      <a:endParaRPr lang="en-IN"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Weekly off</a:t>
                      </a:r>
                      <a:endParaRPr lang="en-IN" sz="1400" dirty="0" smtClean="0"/>
                    </a:p>
                  </a:txBody>
                  <a:tcPr/>
                </a:tc>
                <a:tc>
                  <a:txBody>
                    <a:bodyPr/>
                    <a:lstStyle/>
                    <a:p>
                      <a:r>
                        <a:rPr lang="en-US" sz="1400" dirty="0" smtClean="0"/>
                        <a:t>Starts on Friday (</a:t>
                      </a:r>
                      <a:r>
                        <a:rPr lang="en-US" sz="1400" dirty="0" err="1" smtClean="0"/>
                        <a:t>Xf</a:t>
                      </a:r>
                      <a:r>
                        <a:rPr lang="en-US" sz="1400" dirty="0" smtClean="0"/>
                        <a:t>)</a:t>
                      </a:r>
                      <a:endParaRPr lang="en-IN" sz="1400" dirty="0"/>
                    </a:p>
                  </a:txBody>
                  <a:tcPr/>
                </a:tc>
                <a:tc>
                  <a:txBody>
                    <a:bodyPr/>
                    <a:lstStyle/>
                    <a:p>
                      <a:r>
                        <a:rPr lang="en-US" sz="1400" dirty="0" smtClean="0"/>
                        <a:t>Works (</a:t>
                      </a:r>
                      <a:r>
                        <a:rPr lang="en-US" sz="1400" dirty="0" err="1" smtClean="0"/>
                        <a:t>Xf</a:t>
                      </a:r>
                      <a:r>
                        <a:rPr lang="en-US" sz="1400" dirty="0" smtClean="0"/>
                        <a:t>)</a:t>
                      </a:r>
                      <a:endParaRPr lang="en-IN" sz="1400" dirty="0"/>
                    </a:p>
                  </a:txBody>
                  <a:tcPr/>
                </a:tc>
                <a:tc>
                  <a:txBody>
                    <a:bodyPr/>
                    <a:lstStyle/>
                    <a:p>
                      <a:r>
                        <a:rPr lang="en-US" sz="1400" dirty="0" smtClean="0"/>
                        <a:t>Works (</a:t>
                      </a:r>
                      <a:r>
                        <a:rPr lang="en-US" sz="1400" dirty="0" err="1" smtClean="0"/>
                        <a:t>Xf</a:t>
                      </a:r>
                      <a:r>
                        <a:rPr lang="en-US" sz="1400" dirty="0" smtClean="0"/>
                        <a:t>)</a:t>
                      </a:r>
                      <a:endParaRPr lang="en-IN" sz="1400" dirty="0"/>
                    </a:p>
                  </a:txBody>
                  <a:tcPr/>
                </a:tc>
                <a:extLst>
                  <a:ext uri="{0D108BD9-81ED-4DB2-BD59-A6C34878D82A}">
                    <a16:rowId xmlns:a16="http://schemas.microsoft.com/office/drawing/2014/main" xmlns="" val="10005"/>
                  </a:ext>
                </a:extLst>
              </a:tr>
              <a:tr h="828558">
                <a:tc>
                  <a:txBody>
                    <a:bodyPr/>
                    <a:lstStyle/>
                    <a:p>
                      <a:r>
                        <a:rPr lang="en-US" sz="1400" dirty="0" smtClean="0"/>
                        <a:t>Works (</a:t>
                      </a:r>
                      <a:r>
                        <a:rPr lang="en-US" sz="1400" dirty="0" err="1" smtClean="0"/>
                        <a:t>Xs</a:t>
                      </a:r>
                      <a:r>
                        <a:rPr lang="en-US" sz="1400" dirty="0" smtClean="0"/>
                        <a:t>)</a:t>
                      </a:r>
                      <a:endParaRPr lang="en-IN" sz="1400" dirty="0"/>
                    </a:p>
                  </a:txBody>
                  <a:tcPr/>
                </a:tc>
                <a:tc>
                  <a:txBody>
                    <a:bodyPr/>
                    <a:lstStyle/>
                    <a:p>
                      <a:r>
                        <a:rPr lang="en-US" sz="1400" dirty="0" smtClean="0"/>
                        <a:t>Works (</a:t>
                      </a:r>
                      <a:r>
                        <a:rPr lang="en-US" sz="1400" dirty="0" err="1" smtClean="0"/>
                        <a:t>Xs</a:t>
                      </a:r>
                      <a:r>
                        <a:rPr lang="en-US" sz="1400" dirty="0" smtClean="0"/>
                        <a:t>)</a:t>
                      </a:r>
                      <a:endParaRPr lang="en-IN" sz="1400" dirty="0"/>
                    </a:p>
                  </a:txBody>
                  <a:tcPr/>
                </a:tc>
                <a:tc>
                  <a:txBody>
                    <a:bodyPr/>
                    <a:lstStyle/>
                    <a:p>
                      <a:r>
                        <a:rPr lang="en-US" sz="1400" dirty="0" smtClean="0"/>
                        <a:t>Works (</a:t>
                      </a:r>
                      <a:r>
                        <a:rPr lang="en-US" sz="1400" dirty="0" err="1" smtClean="0"/>
                        <a:t>Xs</a:t>
                      </a:r>
                      <a:r>
                        <a:rPr lang="en-US" sz="1400" dirty="0" smtClean="0"/>
                        <a:t>)</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Weekly off</a:t>
                      </a:r>
                      <a:endParaRPr lang="en-IN"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Weekly off</a:t>
                      </a:r>
                      <a:endParaRPr lang="en-IN" sz="1400" dirty="0" smtClean="0"/>
                    </a:p>
                  </a:txBody>
                  <a:tcPr/>
                </a:tc>
                <a:tc>
                  <a:txBody>
                    <a:bodyPr/>
                    <a:lstStyle/>
                    <a:p>
                      <a:r>
                        <a:rPr lang="en-US" sz="1400" dirty="0" smtClean="0"/>
                        <a:t>Starts on Saturday (</a:t>
                      </a:r>
                      <a:r>
                        <a:rPr lang="en-US" sz="1400" dirty="0" err="1" smtClean="0"/>
                        <a:t>Xs</a:t>
                      </a:r>
                      <a:r>
                        <a:rPr lang="en-US" sz="1400" dirty="0" smtClean="0"/>
                        <a:t>)</a:t>
                      </a:r>
                      <a:endParaRPr lang="en-IN" sz="1400" dirty="0"/>
                    </a:p>
                  </a:txBody>
                  <a:tcPr/>
                </a:tc>
                <a:tc>
                  <a:txBody>
                    <a:bodyPr/>
                    <a:lstStyle/>
                    <a:p>
                      <a:r>
                        <a:rPr lang="en-US" sz="1400" dirty="0" smtClean="0"/>
                        <a:t>Works (</a:t>
                      </a:r>
                      <a:r>
                        <a:rPr lang="en-US" sz="1400" dirty="0" err="1" smtClean="0"/>
                        <a:t>Xs</a:t>
                      </a:r>
                      <a:r>
                        <a:rPr lang="en-US" sz="1400" dirty="0" smtClean="0"/>
                        <a:t>)</a:t>
                      </a:r>
                      <a:endParaRPr lang="en-IN" sz="1400" dirty="0"/>
                    </a:p>
                  </a:txBody>
                  <a:tcPr/>
                </a:tc>
                <a:extLst>
                  <a:ext uri="{0D108BD9-81ED-4DB2-BD59-A6C34878D82A}">
                    <a16:rowId xmlns:a16="http://schemas.microsoft.com/office/drawing/2014/main" xmlns="" val="10006"/>
                  </a:ext>
                </a:extLst>
              </a:tr>
              <a:tr h="579991">
                <a:tc>
                  <a:txBody>
                    <a:bodyPr/>
                    <a:lstStyle/>
                    <a:p>
                      <a:r>
                        <a:rPr lang="en-US" sz="1400" dirty="0" smtClean="0"/>
                        <a:t>Works (</a:t>
                      </a:r>
                      <a:r>
                        <a:rPr lang="en-US" sz="1400" dirty="0" err="1" smtClean="0"/>
                        <a:t>Xsu</a:t>
                      </a:r>
                      <a:r>
                        <a:rPr lang="en-US" sz="1400" dirty="0" smtClean="0"/>
                        <a:t>)</a:t>
                      </a:r>
                      <a:endParaRPr lang="en-IN" sz="1400" dirty="0"/>
                    </a:p>
                  </a:txBody>
                  <a:tcPr/>
                </a:tc>
                <a:tc>
                  <a:txBody>
                    <a:bodyPr/>
                    <a:lstStyle/>
                    <a:p>
                      <a:r>
                        <a:rPr lang="en-US" sz="1400" dirty="0" smtClean="0"/>
                        <a:t>Works (</a:t>
                      </a:r>
                      <a:r>
                        <a:rPr lang="en-US" sz="1400" dirty="0" err="1" smtClean="0"/>
                        <a:t>Xsu</a:t>
                      </a:r>
                      <a:r>
                        <a:rPr lang="en-US" sz="1400" dirty="0" smtClean="0"/>
                        <a:t>)</a:t>
                      </a:r>
                      <a:endParaRPr lang="en-IN" sz="1400" dirty="0"/>
                    </a:p>
                  </a:txBody>
                  <a:tcPr/>
                </a:tc>
                <a:tc>
                  <a:txBody>
                    <a:bodyPr/>
                    <a:lstStyle/>
                    <a:p>
                      <a:r>
                        <a:rPr lang="en-US" sz="1400" dirty="0" smtClean="0"/>
                        <a:t>Works (</a:t>
                      </a:r>
                      <a:r>
                        <a:rPr lang="en-US" sz="1400" dirty="0" err="1" smtClean="0"/>
                        <a:t>Xsu</a:t>
                      </a:r>
                      <a:r>
                        <a:rPr lang="en-US" sz="1400" dirty="0" smtClean="0"/>
                        <a:t>)</a:t>
                      </a:r>
                      <a:endParaRPr lang="en-IN" sz="1400" dirty="0"/>
                    </a:p>
                  </a:txBody>
                  <a:tcPr/>
                </a:tc>
                <a:tc>
                  <a:txBody>
                    <a:bodyPr/>
                    <a:lstStyle/>
                    <a:p>
                      <a:r>
                        <a:rPr lang="en-US" sz="1400" dirty="0" smtClean="0"/>
                        <a:t>Works (</a:t>
                      </a:r>
                      <a:r>
                        <a:rPr lang="en-US" sz="1400" dirty="0" err="1" smtClean="0"/>
                        <a:t>Xsu</a:t>
                      </a:r>
                      <a:r>
                        <a:rPr lang="en-US" sz="1400" dirty="0" smtClean="0"/>
                        <a:t>)</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Weekly off</a:t>
                      </a:r>
                      <a:endParaRPr lang="en-IN"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Weekly off</a:t>
                      </a:r>
                      <a:endParaRPr lang="en-IN" sz="1400" dirty="0" smtClean="0"/>
                    </a:p>
                  </a:txBody>
                  <a:tcPr/>
                </a:tc>
                <a:tc>
                  <a:txBody>
                    <a:bodyPr/>
                    <a:lstStyle/>
                    <a:p>
                      <a:r>
                        <a:rPr lang="en-US" sz="1400" dirty="0" smtClean="0"/>
                        <a:t>Starts on Sunday (</a:t>
                      </a:r>
                      <a:r>
                        <a:rPr lang="en-US" sz="1400" dirty="0" err="1" smtClean="0"/>
                        <a:t>Xsu</a:t>
                      </a:r>
                      <a:r>
                        <a:rPr lang="en-US" sz="1400" dirty="0" smtClean="0"/>
                        <a:t>)</a:t>
                      </a:r>
                      <a:endParaRPr lang="en-IN" sz="1400" dirty="0"/>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xmlns="" val="2264651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Workforce Scheduling Model</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Decision variables:</a:t>
            </a:r>
          </a:p>
          <a:p>
            <a:pPr lvl="1"/>
            <a:r>
              <a:rPr lang="en-US" dirty="0" smtClean="0"/>
              <a:t>Xi: # of employees who start their work on day </a:t>
            </a:r>
            <a:r>
              <a:rPr lang="en-US" dirty="0" err="1" smtClean="0"/>
              <a:t>i</a:t>
            </a:r>
            <a:endParaRPr lang="en-US" dirty="0" smtClean="0"/>
          </a:p>
          <a:p>
            <a:pPr marL="457200" lvl="1" indent="0">
              <a:buNone/>
            </a:pPr>
            <a:endParaRPr lang="en-US" dirty="0" smtClean="0"/>
          </a:p>
          <a:p>
            <a:r>
              <a:rPr lang="en-US" dirty="0" smtClean="0"/>
              <a:t>Objective Function: </a:t>
            </a:r>
          </a:p>
          <a:p>
            <a:pPr lvl="1"/>
            <a:r>
              <a:rPr lang="en-US" dirty="0" smtClean="0"/>
              <a:t>Minimize </a:t>
            </a:r>
            <a:r>
              <a:rPr lang="en-US" dirty="0" err="1" smtClean="0"/>
              <a:t>Xm</a:t>
            </a:r>
            <a:r>
              <a:rPr lang="en-US" dirty="0" smtClean="0"/>
              <a:t> + </a:t>
            </a:r>
            <a:r>
              <a:rPr lang="en-US" dirty="0" err="1" smtClean="0"/>
              <a:t>Xt</a:t>
            </a:r>
            <a:r>
              <a:rPr lang="en-US" dirty="0" smtClean="0"/>
              <a:t> + </a:t>
            </a:r>
            <a:r>
              <a:rPr lang="en-US" dirty="0" err="1" smtClean="0"/>
              <a:t>Xw</a:t>
            </a:r>
            <a:r>
              <a:rPr lang="en-US" dirty="0" smtClean="0"/>
              <a:t> + </a:t>
            </a:r>
            <a:r>
              <a:rPr lang="en-US" dirty="0" err="1" smtClean="0"/>
              <a:t>Xth</a:t>
            </a:r>
            <a:r>
              <a:rPr lang="en-US" dirty="0" smtClean="0"/>
              <a:t> + </a:t>
            </a:r>
            <a:r>
              <a:rPr lang="en-US" dirty="0" err="1" smtClean="0"/>
              <a:t>Xf</a:t>
            </a:r>
            <a:r>
              <a:rPr lang="en-US" dirty="0" smtClean="0"/>
              <a:t> + </a:t>
            </a:r>
            <a:r>
              <a:rPr lang="en-US" dirty="0" err="1" smtClean="0"/>
              <a:t>Xs</a:t>
            </a:r>
            <a:r>
              <a:rPr lang="en-US" dirty="0" smtClean="0"/>
              <a:t> + </a:t>
            </a:r>
            <a:r>
              <a:rPr lang="en-US" dirty="0" err="1" smtClean="0"/>
              <a:t>Xsu</a:t>
            </a:r>
            <a:endParaRPr lang="en-US" dirty="0" smtClean="0"/>
          </a:p>
          <a:p>
            <a:pPr marL="457200" lvl="1" indent="0">
              <a:buNone/>
            </a:pPr>
            <a:endParaRPr lang="en-US" dirty="0" smtClean="0"/>
          </a:p>
          <a:p>
            <a:r>
              <a:rPr lang="en-US" dirty="0" smtClean="0"/>
              <a:t>Constraints:</a:t>
            </a:r>
          </a:p>
          <a:p>
            <a:pPr lvl="1"/>
            <a:r>
              <a:rPr lang="en-US" dirty="0" smtClean="0"/>
              <a:t>Monday </a:t>
            </a:r>
            <a:r>
              <a:rPr lang="en-US" dirty="0" err="1" smtClean="0"/>
              <a:t>Xm</a:t>
            </a:r>
            <a:r>
              <a:rPr lang="en-US" dirty="0" smtClean="0"/>
              <a:t> + </a:t>
            </a:r>
            <a:r>
              <a:rPr lang="en-US" dirty="0" err="1" smtClean="0"/>
              <a:t>Xth</a:t>
            </a:r>
            <a:r>
              <a:rPr lang="en-US" dirty="0" smtClean="0"/>
              <a:t> + </a:t>
            </a:r>
            <a:r>
              <a:rPr lang="en-US" dirty="0" err="1" smtClean="0"/>
              <a:t>Xf</a:t>
            </a:r>
            <a:r>
              <a:rPr lang="en-US" dirty="0" smtClean="0"/>
              <a:t> + </a:t>
            </a:r>
            <a:r>
              <a:rPr lang="en-US" dirty="0" err="1" smtClean="0"/>
              <a:t>Xs</a:t>
            </a:r>
            <a:r>
              <a:rPr lang="en-US" dirty="0" smtClean="0"/>
              <a:t> + </a:t>
            </a:r>
            <a:r>
              <a:rPr lang="en-US" dirty="0" err="1" smtClean="0"/>
              <a:t>Xsu</a:t>
            </a:r>
            <a:r>
              <a:rPr lang="en-US" dirty="0" smtClean="0"/>
              <a:t> &gt;= 17</a:t>
            </a:r>
          </a:p>
          <a:p>
            <a:pPr lvl="1"/>
            <a:r>
              <a:rPr lang="en-US" dirty="0" smtClean="0"/>
              <a:t>Tuesday </a:t>
            </a:r>
            <a:r>
              <a:rPr lang="en-US" dirty="0" err="1"/>
              <a:t>Xm</a:t>
            </a:r>
            <a:r>
              <a:rPr lang="en-US" dirty="0"/>
              <a:t> + </a:t>
            </a:r>
            <a:r>
              <a:rPr lang="en-US" dirty="0" err="1" smtClean="0"/>
              <a:t>Xt</a:t>
            </a:r>
            <a:r>
              <a:rPr lang="en-US" dirty="0" smtClean="0"/>
              <a:t> </a:t>
            </a:r>
            <a:r>
              <a:rPr lang="en-US" dirty="0"/>
              <a:t>+ </a:t>
            </a:r>
            <a:r>
              <a:rPr lang="en-US" dirty="0" err="1"/>
              <a:t>Xf</a:t>
            </a:r>
            <a:r>
              <a:rPr lang="en-US" dirty="0"/>
              <a:t> + </a:t>
            </a:r>
            <a:r>
              <a:rPr lang="en-US" dirty="0" err="1"/>
              <a:t>Xs</a:t>
            </a:r>
            <a:r>
              <a:rPr lang="en-US" dirty="0"/>
              <a:t> + </a:t>
            </a:r>
            <a:r>
              <a:rPr lang="en-US" dirty="0" err="1"/>
              <a:t>Xsu</a:t>
            </a:r>
            <a:r>
              <a:rPr lang="en-US" dirty="0"/>
              <a:t> &gt;= </a:t>
            </a:r>
            <a:r>
              <a:rPr lang="en-US" dirty="0" smtClean="0"/>
              <a:t>13</a:t>
            </a:r>
          </a:p>
          <a:p>
            <a:pPr lvl="1"/>
            <a:r>
              <a:rPr lang="en-US" dirty="0" smtClean="0"/>
              <a:t>Wednesday </a:t>
            </a:r>
            <a:r>
              <a:rPr lang="en-US" dirty="0" err="1"/>
              <a:t>Xm</a:t>
            </a:r>
            <a:r>
              <a:rPr lang="en-US" dirty="0"/>
              <a:t> + </a:t>
            </a:r>
            <a:r>
              <a:rPr lang="en-US" dirty="0" err="1"/>
              <a:t>Xt</a:t>
            </a:r>
            <a:r>
              <a:rPr lang="en-US" dirty="0"/>
              <a:t> + </a:t>
            </a:r>
            <a:r>
              <a:rPr lang="en-US" dirty="0" err="1" smtClean="0"/>
              <a:t>Xw</a:t>
            </a:r>
            <a:r>
              <a:rPr lang="en-US" dirty="0" smtClean="0"/>
              <a:t> </a:t>
            </a:r>
            <a:r>
              <a:rPr lang="en-US" dirty="0"/>
              <a:t>+ </a:t>
            </a:r>
            <a:r>
              <a:rPr lang="en-US" dirty="0" err="1"/>
              <a:t>Xs</a:t>
            </a:r>
            <a:r>
              <a:rPr lang="en-US" dirty="0"/>
              <a:t> + </a:t>
            </a:r>
            <a:r>
              <a:rPr lang="en-US" dirty="0" err="1"/>
              <a:t>Xsu</a:t>
            </a:r>
            <a:r>
              <a:rPr lang="en-US" dirty="0"/>
              <a:t> &gt;= </a:t>
            </a:r>
            <a:r>
              <a:rPr lang="en-US" dirty="0" smtClean="0"/>
              <a:t>15</a:t>
            </a:r>
          </a:p>
          <a:p>
            <a:pPr lvl="1"/>
            <a:r>
              <a:rPr lang="en-US" dirty="0" smtClean="0"/>
              <a:t>Thursday </a:t>
            </a:r>
            <a:r>
              <a:rPr lang="en-US" dirty="0" err="1"/>
              <a:t>Xm</a:t>
            </a:r>
            <a:r>
              <a:rPr lang="en-US" dirty="0"/>
              <a:t> + </a:t>
            </a:r>
            <a:r>
              <a:rPr lang="en-US" dirty="0" err="1"/>
              <a:t>Xt</a:t>
            </a:r>
            <a:r>
              <a:rPr lang="en-US" dirty="0"/>
              <a:t> + </a:t>
            </a:r>
            <a:r>
              <a:rPr lang="en-US" dirty="0" err="1"/>
              <a:t>Xw</a:t>
            </a:r>
            <a:r>
              <a:rPr lang="en-US" dirty="0"/>
              <a:t> + </a:t>
            </a:r>
            <a:r>
              <a:rPr lang="en-US" dirty="0" err="1" smtClean="0"/>
              <a:t>Xth</a:t>
            </a:r>
            <a:r>
              <a:rPr lang="en-US" dirty="0" smtClean="0"/>
              <a:t> </a:t>
            </a:r>
            <a:r>
              <a:rPr lang="en-US" dirty="0"/>
              <a:t>+ </a:t>
            </a:r>
            <a:r>
              <a:rPr lang="en-US" dirty="0" err="1"/>
              <a:t>Xsu</a:t>
            </a:r>
            <a:r>
              <a:rPr lang="en-US" dirty="0"/>
              <a:t> &gt;= </a:t>
            </a:r>
            <a:r>
              <a:rPr lang="en-US" dirty="0" smtClean="0"/>
              <a:t>19</a:t>
            </a:r>
            <a:endParaRPr lang="en-US" dirty="0"/>
          </a:p>
          <a:p>
            <a:pPr lvl="1"/>
            <a:r>
              <a:rPr lang="en-US" dirty="0" smtClean="0"/>
              <a:t>Friday </a:t>
            </a:r>
            <a:r>
              <a:rPr lang="en-US" dirty="0" err="1"/>
              <a:t>Xm</a:t>
            </a:r>
            <a:r>
              <a:rPr lang="en-US" dirty="0"/>
              <a:t> + </a:t>
            </a:r>
            <a:r>
              <a:rPr lang="en-US" dirty="0" err="1"/>
              <a:t>Xt</a:t>
            </a:r>
            <a:r>
              <a:rPr lang="en-US" dirty="0"/>
              <a:t> + </a:t>
            </a:r>
            <a:r>
              <a:rPr lang="en-US" dirty="0" err="1"/>
              <a:t>Xw</a:t>
            </a:r>
            <a:r>
              <a:rPr lang="en-US" dirty="0"/>
              <a:t> + </a:t>
            </a:r>
            <a:r>
              <a:rPr lang="en-US" dirty="0" err="1"/>
              <a:t>Xth</a:t>
            </a:r>
            <a:r>
              <a:rPr lang="en-US" dirty="0"/>
              <a:t> + </a:t>
            </a:r>
            <a:r>
              <a:rPr lang="en-US" dirty="0" err="1" smtClean="0"/>
              <a:t>Xf</a:t>
            </a:r>
            <a:r>
              <a:rPr lang="en-US" dirty="0" smtClean="0"/>
              <a:t> </a:t>
            </a:r>
            <a:r>
              <a:rPr lang="en-US" dirty="0"/>
              <a:t>&gt;= </a:t>
            </a:r>
            <a:r>
              <a:rPr lang="en-US" dirty="0" smtClean="0"/>
              <a:t>14</a:t>
            </a:r>
          </a:p>
          <a:p>
            <a:pPr lvl="1"/>
            <a:r>
              <a:rPr lang="en-US" dirty="0" smtClean="0"/>
              <a:t>Saturday </a:t>
            </a:r>
            <a:r>
              <a:rPr lang="en-US" dirty="0" err="1"/>
              <a:t>Xt</a:t>
            </a:r>
            <a:r>
              <a:rPr lang="en-US" dirty="0"/>
              <a:t> + </a:t>
            </a:r>
            <a:r>
              <a:rPr lang="en-US" dirty="0" err="1"/>
              <a:t>Xw</a:t>
            </a:r>
            <a:r>
              <a:rPr lang="en-US" dirty="0"/>
              <a:t> + </a:t>
            </a:r>
            <a:r>
              <a:rPr lang="en-US" dirty="0" err="1"/>
              <a:t>Xth</a:t>
            </a:r>
            <a:r>
              <a:rPr lang="en-US" dirty="0"/>
              <a:t> + </a:t>
            </a:r>
            <a:r>
              <a:rPr lang="en-US" dirty="0" err="1" smtClean="0"/>
              <a:t>Xf</a:t>
            </a:r>
            <a:r>
              <a:rPr lang="en-US" dirty="0" smtClean="0"/>
              <a:t> + </a:t>
            </a:r>
            <a:r>
              <a:rPr lang="en-US" dirty="0" err="1" smtClean="0"/>
              <a:t>Xs</a:t>
            </a:r>
            <a:r>
              <a:rPr lang="en-US" dirty="0" smtClean="0"/>
              <a:t> </a:t>
            </a:r>
            <a:r>
              <a:rPr lang="en-US" dirty="0"/>
              <a:t>&gt;= </a:t>
            </a:r>
            <a:r>
              <a:rPr lang="en-US" dirty="0" smtClean="0"/>
              <a:t>16</a:t>
            </a:r>
          </a:p>
          <a:p>
            <a:pPr lvl="1"/>
            <a:r>
              <a:rPr lang="en-US" dirty="0" smtClean="0"/>
              <a:t>Sunday </a:t>
            </a:r>
            <a:r>
              <a:rPr lang="en-US" dirty="0" err="1"/>
              <a:t>Xw</a:t>
            </a:r>
            <a:r>
              <a:rPr lang="en-US" dirty="0"/>
              <a:t> + </a:t>
            </a:r>
            <a:r>
              <a:rPr lang="en-US" dirty="0" err="1"/>
              <a:t>Xth</a:t>
            </a:r>
            <a:r>
              <a:rPr lang="en-US" dirty="0"/>
              <a:t> + </a:t>
            </a:r>
            <a:r>
              <a:rPr lang="en-US" dirty="0" err="1"/>
              <a:t>Xf</a:t>
            </a:r>
            <a:r>
              <a:rPr lang="en-US" dirty="0"/>
              <a:t> + </a:t>
            </a:r>
            <a:r>
              <a:rPr lang="en-US" dirty="0" err="1"/>
              <a:t>Xs</a:t>
            </a:r>
            <a:r>
              <a:rPr lang="en-US" dirty="0"/>
              <a:t> </a:t>
            </a:r>
            <a:r>
              <a:rPr lang="en-US" dirty="0" smtClean="0"/>
              <a:t> + </a:t>
            </a:r>
            <a:r>
              <a:rPr lang="en-US" dirty="0" err="1" smtClean="0"/>
              <a:t>Xsu</a:t>
            </a:r>
            <a:r>
              <a:rPr lang="en-US" dirty="0" smtClean="0"/>
              <a:t> &gt;= 11</a:t>
            </a:r>
          </a:p>
          <a:p>
            <a:pPr marL="457200" lvl="1" indent="0">
              <a:buNone/>
            </a:pPr>
            <a:r>
              <a:rPr lang="en-US" dirty="0" smtClean="0"/>
              <a:t>	Xi &gt;= 0, for all </a:t>
            </a:r>
            <a:r>
              <a:rPr lang="en-US" dirty="0" err="1" smtClean="0"/>
              <a:t>i</a:t>
            </a:r>
            <a:r>
              <a:rPr lang="en-US" dirty="0" smtClean="0"/>
              <a:t>.</a:t>
            </a:r>
            <a:endParaRPr lang="en-US" dirty="0"/>
          </a:p>
          <a:p>
            <a:pPr lvl="1"/>
            <a:endParaRPr lang="en-US" dirty="0"/>
          </a:p>
          <a:p>
            <a:pPr lvl="1"/>
            <a:endParaRPr lang="en-US" dirty="0"/>
          </a:p>
          <a:p>
            <a:pPr lvl="1"/>
            <a:endParaRPr lang="en-US" dirty="0"/>
          </a:p>
          <a:p>
            <a:pPr lvl="1"/>
            <a:endParaRPr lang="en-US" dirty="0" smtClean="0"/>
          </a:p>
          <a:p>
            <a:pPr lvl="1"/>
            <a:endParaRPr lang="en-IN" dirty="0"/>
          </a:p>
        </p:txBody>
      </p:sp>
    </p:spTree>
    <p:extLst>
      <p:ext uri="{BB962C8B-B14F-4D97-AF65-F5344CB8AC3E}">
        <p14:creationId xmlns:p14="http://schemas.microsoft.com/office/powerpoint/2010/main" xmlns="" val="3837374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Transportation Problem</a:t>
            </a:r>
            <a:endParaRPr lang="en-IN" dirty="0"/>
          </a:p>
        </p:txBody>
      </p:sp>
      <p:sp>
        <p:nvSpPr>
          <p:cNvPr id="3" name="Content Placeholder 2"/>
          <p:cNvSpPr>
            <a:spLocks noGrp="1"/>
          </p:cNvSpPr>
          <p:nvPr>
            <p:ph sz="quarter" idx="1"/>
          </p:nvPr>
        </p:nvSpPr>
        <p:spPr/>
        <p:txBody>
          <a:bodyPr>
            <a:normAutofit fontScale="92500" lnSpcReduction="10000"/>
          </a:bodyPr>
          <a:lstStyle/>
          <a:p>
            <a:pPr marL="0" indent="0" algn="just">
              <a:buNone/>
            </a:pPr>
            <a:r>
              <a:rPr lang="en-US" dirty="0" smtClean="0"/>
              <a:t>A company has 3 production plants and 4 warehouses.  After production, finished goods are transferred to warehouses to meet distributors’ demand. Estimated production at each of the plants and planned allocation to each of the warehouses (in units of truckloads) for the upcoming month is given below.</a:t>
            </a:r>
          </a:p>
          <a:p>
            <a:pPr marL="0" indent="0">
              <a:buNone/>
            </a:pPr>
            <a:endParaRPr lang="en-US" dirty="0" smtClean="0"/>
          </a:p>
          <a:p>
            <a:pPr>
              <a:buNone/>
            </a:pPr>
            <a:endParaRPr lang="en-US" dirty="0" smtClean="0"/>
          </a:p>
          <a:p>
            <a:pPr>
              <a:buNone/>
            </a:pPr>
            <a:endParaRPr lang="en-US" dirty="0" smtClean="0"/>
          </a:p>
          <a:p>
            <a:pPr marL="0" indent="0">
              <a:buNone/>
            </a:pPr>
            <a:endParaRPr lang="en-US" dirty="0" smtClean="0"/>
          </a:p>
          <a:p>
            <a:pPr marL="0" indent="0">
              <a:buNone/>
            </a:pPr>
            <a:r>
              <a:rPr lang="en-US" dirty="0" smtClean="0"/>
              <a:t>Since the cost of shipping is significant, the company wants to minimize the transportation cost.</a:t>
            </a:r>
            <a:endParaRPr lang="en-IN" dirty="0"/>
          </a:p>
        </p:txBody>
      </p:sp>
      <p:graphicFrame>
        <p:nvGraphicFramePr>
          <p:cNvPr id="4" name="Table 3"/>
          <p:cNvGraphicFramePr>
            <a:graphicFrameLocks noGrp="1"/>
          </p:cNvGraphicFramePr>
          <p:nvPr/>
        </p:nvGraphicFramePr>
        <p:xfrm>
          <a:off x="1752600" y="3733800"/>
          <a:ext cx="6096000" cy="7416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xmlns="" val="20000"/>
                    </a:ext>
                  </a:extLst>
                </a:gridCol>
                <a:gridCol w="1524000">
                  <a:extLst>
                    <a:ext uri="{9D8B030D-6E8A-4147-A177-3AD203B41FA5}">
                      <a16:colId xmlns:a16="http://schemas.microsoft.com/office/drawing/2014/main" xmlns="" val="20001"/>
                    </a:ext>
                  </a:extLst>
                </a:gridCol>
                <a:gridCol w="1524000">
                  <a:extLst>
                    <a:ext uri="{9D8B030D-6E8A-4147-A177-3AD203B41FA5}">
                      <a16:colId xmlns:a16="http://schemas.microsoft.com/office/drawing/2014/main" xmlns="" val="20002"/>
                    </a:ext>
                  </a:extLst>
                </a:gridCol>
                <a:gridCol w="1524000">
                  <a:extLst>
                    <a:ext uri="{9D8B030D-6E8A-4147-A177-3AD203B41FA5}">
                      <a16:colId xmlns:a16="http://schemas.microsoft.com/office/drawing/2014/main" xmlns="" val="20003"/>
                    </a:ext>
                  </a:extLst>
                </a:gridCol>
              </a:tblGrid>
              <a:tr h="370840">
                <a:tc>
                  <a:txBody>
                    <a:bodyPr/>
                    <a:lstStyle/>
                    <a:p>
                      <a:r>
                        <a:rPr lang="en-US" dirty="0" smtClean="0"/>
                        <a:t>Plant</a:t>
                      </a:r>
                      <a:endParaRPr lang="en-IN" dirty="0"/>
                    </a:p>
                  </a:txBody>
                  <a:tcPr/>
                </a:tc>
                <a:tc>
                  <a:txBody>
                    <a:bodyPr/>
                    <a:lstStyle/>
                    <a:p>
                      <a:pPr algn="ctr"/>
                      <a:r>
                        <a:rPr lang="en-US" dirty="0" smtClean="0"/>
                        <a:t>Plant</a:t>
                      </a:r>
                      <a:r>
                        <a:rPr lang="en-US" baseline="0" dirty="0" smtClean="0"/>
                        <a:t> 1</a:t>
                      </a:r>
                      <a:endParaRPr lang="en-IN" dirty="0"/>
                    </a:p>
                  </a:txBody>
                  <a:tcPr/>
                </a:tc>
                <a:tc>
                  <a:txBody>
                    <a:bodyPr/>
                    <a:lstStyle/>
                    <a:p>
                      <a:pPr algn="ctr"/>
                      <a:r>
                        <a:rPr lang="en-US" dirty="0" smtClean="0"/>
                        <a:t>Plant 2</a:t>
                      </a:r>
                      <a:endParaRPr lang="en-IN" dirty="0"/>
                    </a:p>
                  </a:txBody>
                  <a:tcPr/>
                </a:tc>
                <a:tc>
                  <a:txBody>
                    <a:bodyPr/>
                    <a:lstStyle/>
                    <a:p>
                      <a:pPr algn="ctr"/>
                      <a:r>
                        <a:rPr lang="en-US" dirty="0" smtClean="0"/>
                        <a:t>Plant</a:t>
                      </a:r>
                      <a:r>
                        <a:rPr lang="en-US" baseline="0" dirty="0" smtClean="0"/>
                        <a:t> 3</a:t>
                      </a:r>
                      <a:endParaRPr lang="en-IN" dirty="0"/>
                    </a:p>
                  </a:txBody>
                  <a:tcPr/>
                </a:tc>
                <a:extLst>
                  <a:ext uri="{0D108BD9-81ED-4DB2-BD59-A6C34878D82A}">
                    <a16:rowId xmlns:a16="http://schemas.microsoft.com/office/drawing/2014/main" xmlns="" val="10000"/>
                  </a:ext>
                </a:extLst>
              </a:tr>
              <a:tr h="370840">
                <a:tc>
                  <a:txBody>
                    <a:bodyPr/>
                    <a:lstStyle/>
                    <a:p>
                      <a:r>
                        <a:rPr lang="en-US" dirty="0" smtClean="0"/>
                        <a:t>Production</a:t>
                      </a:r>
                      <a:endParaRPr lang="en-IN" dirty="0"/>
                    </a:p>
                  </a:txBody>
                  <a:tcPr/>
                </a:tc>
                <a:tc>
                  <a:txBody>
                    <a:bodyPr/>
                    <a:lstStyle/>
                    <a:p>
                      <a:pPr algn="ctr"/>
                      <a:r>
                        <a:rPr lang="en-US" dirty="0" smtClean="0"/>
                        <a:t>75</a:t>
                      </a:r>
                      <a:endParaRPr lang="en-IN" dirty="0"/>
                    </a:p>
                  </a:txBody>
                  <a:tcPr/>
                </a:tc>
                <a:tc>
                  <a:txBody>
                    <a:bodyPr/>
                    <a:lstStyle/>
                    <a:p>
                      <a:pPr algn="ctr"/>
                      <a:r>
                        <a:rPr lang="en-US" dirty="0" smtClean="0"/>
                        <a:t>125</a:t>
                      </a:r>
                      <a:endParaRPr lang="en-IN" dirty="0"/>
                    </a:p>
                  </a:txBody>
                  <a:tcPr/>
                </a:tc>
                <a:tc>
                  <a:txBody>
                    <a:bodyPr/>
                    <a:lstStyle/>
                    <a:p>
                      <a:pPr algn="ctr"/>
                      <a:r>
                        <a:rPr lang="en-US" dirty="0" smtClean="0"/>
                        <a:t>100</a:t>
                      </a:r>
                      <a:endParaRPr lang="en-IN" dirty="0"/>
                    </a:p>
                  </a:txBody>
                  <a:tcPr/>
                </a:tc>
                <a:extLst>
                  <a:ext uri="{0D108BD9-81ED-4DB2-BD59-A6C34878D82A}">
                    <a16:rowId xmlns:a16="http://schemas.microsoft.com/office/drawing/2014/main" xmlns="" val="10001"/>
                  </a:ext>
                </a:extLst>
              </a:tr>
            </a:tbl>
          </a:graphicData>
        </a:graphic>
      </p:graphicFrame>
      <p:graphicFrame>
        <p:nvGraphicFramePr>
          <p:cNvPr id="6" name="Table 5"/>
          <p:cNvGraphicFramePr>
            <a:graphicFrameLocks noGrp="1"/>
          </p:cNvGraphicFramePr>
          <p:nvPr/>
        </p:nvGraphicFramePr>
        <p:xfrm>
          <a:off x="1752600" y="4741912"/>
          <a:ext cx="6096000" cy="741680"/>
        </p:xfrm>
        <a:graphic>
          <a:graphicData uri="http://schemas.openxmlformats.org/drawingml/2006/table">
            <a:tbl>
              <a:tblPr firstRow="1" bandRow="1">
                <a:tableStyleId>{5C22544A-7EE6-4342-B048-85BDC9FD1C3A}</a:tableStyleId>
              </a:tblPr>
              <a:tblGrid>
                <a:gridCol w="1463824">
                  <a:extLst>
                    <a:ext uri="{9D8B030D-6E8A-4147-A177-3AD203B41FA5}">
                      <a16:colId xmlns:a16="http://schemas.microsoft.com/office/drawing/2014/main" xmlns="" val="20000"/>
                    </a:ext>
                  </a:extLst>
                </a:gridCol>
                <a:gridCol w="1224136">
                  <a:extLst>
                    <a:ext uri="{9D8B030D-6E8A-4147-A177-3AD203B41FA5}">
                      <a16:colId xmlns:a16="http://schemas.microsoft.com/office/drawing/2014/main" xmlns="" val="20001"/>
                    </a:ext>
                  </a:extLst>
                </a:gridCol>
                <a:gridCol w="1152128">
                  <a:extLst>
                    <a:ext uri="{9D8B030D-6E8A-4147-A177-3AD203B41FA5}">
                      <a16:colId xmlns:a16="http://schemas.microsoft.com/office/drawing/2014/main" xmlns="" val="20002"/>
                    </a:ext>
                  </a:extLst>
                </a:gridCol>
                <a:gridCol w="1152128">
                  <a:extLst>
                    <a:ext uri="{9D8B030D-6E8A-4147-A177-3AD203B41FA5}">
                      <a16:colId xmlns:a16="http://schemas.microsoft.com/office/drawing/2014/main" xmlns="" val="20003"/>
                    </a:ext>
                  </a:extLst>
                </a:gridCol>
                <a:gridCol w="1103784">
                  <a:extLst>
                    <a:ext uri="{9D8B030D-6E8A-4147-A177-3AD203B41FA5}">
                      <a16:colId xmlns:a16="http://schemas.microsoft.com/office/drawing/2014/main" xmlns="" val="20004"/>
                    </a:ext>
                  </a:extLst>
                </a:gridCol>
              </a:tblGrid>
              <a:tr h="370840">
                <a:tc>
                  <a:txBody>
                    <a:bodyPr/>
                    <a:lstStyle/>
                    <a:p>
                      <a:r>
                        <a:rPr lang="en-US" dirty="0" smtClean="0"/>
                        <a:t>Warehouse</a:t>
                      </a:r>
                      <a:endParaRPr lang="en-IN" dirty="0"/>
                    </a:p>
                  </a:txBody>
                  <a:tcPr/>
                </a:tc>
                <a:tc>
                  <a:txBody>
                    <a:bodyPr/>
                    <a:lstStyle/>
                    <a:p>
                      <a:pPr algn="ctr"/>
                      <a:r>
                        <a:rPr lang="en-US" dirty="0" smtClean="0"/>
                        <a:t>W1</a:t>
                      </a:r>
                      <a:endParaRPr lang="en-IN" dirty="0"/>
                    </a:p>
                  </a:txBody>
                  <a:tcPr/>
                </a:tc>
                <a:tc>
                  <a:txBody>
                    <a:bodyPr/>
                    <a:lstStyle/>
                    <a:p>
                      <a:pPr algn="ctr"/>
                      <a:r>
                        <a:rPr lang="en-US" dirty="0" smtClean="0"/>
                        <a:t>W2</a:t>
                      </a:r>
                      <a:endParaRPr lang="en-IN" dirty="0"/>
                    </a:p>
                  </a:txBody>
                  <a:tcPr/>
                </a:tc>
                <a:tc>
                  <a:txBody>
                    <a:bodyPr/>
                    <a:lstStyle/>
                    <a:p>
                      <a:pPr algn="ctr"/>
                      <a:r>
                        <a:rPr lang="en-US" dirty="0" smtClean="0"/>
                        <a:t>W3</a:t>
                      </a:r>
                      <a:endParaRPr lang="en-IN" dirty="0"/>
                    </a:p>
                  </a:txBody>
                  <a:tcPr/>
                </a:tc>
                <a:tc>
                  <a:txBody>
                    <a:bodyPr/>
                    <a:lstStyle/>
                    <a:p>
                      <a:pPr algn="ctr"/>
                      <a:r>
                        <a:rPr lang="en-US" dirty="0" smtClean="0"/>
                        <a:t>W4</a:t>
                      </a:r>
                      <a:endParaRPr lang="en-IN" dirty="0"/>
                    </a:p>
                  </a:txBody>
                  <a:tcPr/>
                </a:tc>
                <a:extLst>
                  <a:ext uri="{0D108BD9-81ED-4DB2-BD59-A6C34878D82A}">
                    <a16:rowId xmlns:a16="http://schemas.microsoft.com/office/drawing/2014/main" xmlns="" val="10000"/>
                  </a:ext>
                </a:extLst>
              </a:tr>
              <a:tr h="370840">
                <a:tc>
                  <a:txBody>
                    <a:bodyPr/>
                    <a:lstStyle/>
                    <a:p>
                      <a:r>
                        <a:rPr lang="en-US" dirty="0" smtClean="0"/>
                        <a:t>Allocation</a:t>
                      </a:r>
                      <a:endParaRPr lang="en-IN" dirty="0"/>
                    </a:p>
                  </a:txBody>
                  <a:tcPr/>
                </a:tc>
                <a:tc>
                  <a:txBody>
                    <a:bodyPr/>
                    <a:lstStyle/>
                    <a:p>
                      <a:pPr algn="ctr"/>
                      <a:r>
                        <a:rPr lang="en-US" dirty="0" smtClean="0"/>
                        <a:t>80</a:t>
                      </a:r>
                      <a:endParaRPr lang="en-IN" dirty="0"/>
                    </a:p>
                  </a:txBody>
                  <a:tcPr/>
                </a:tc>
                <a:tc>
                  <a:txBody>
                    <a:bodyPr/>
                    <a:lstStyle/>
                    <a:p>
                      <a:pPr algn="ctr"/>
                      <a:r>
                        <a:rPr lang="en-US" dirty="0" smtClean="0"/>
                        <a:t>65</a:t>
                      </a:r>
                      <a:endParaRPr lang="en-IN" dirty="0"/>
                    </a:p>
                  </a:txBody>
                  <a:tcPr/>
                </a:tc>
                <a:tc>
                  <a:txBody>
                    <a:bodyPr/>
                    <a:lstStyle/>
                    <a:p>
                      <a:pPr algn="ctr"/>
                      <a:r>
                        <a:rPr lang="en-US" dirty="0" smtClean="0"/>
                        <a:t>70</a:t>
                      </a:r>
                      <a:endParaRPr lang="en-IN" dirty="0"/>
                    </a:p>
                  </a:txBody>
                  <a:tcPr/>
                </a:tc>
                <a:tc>
                  <a:txBody>
                    <a:bodyPr/>
                    <a:lstStyle/>
                    <a:p>
                      <a:pPr algn="ctr"/>
                      <a:r>
                        <a:rPr lang="en-US" dirty="0" smtClean="0"/>
                        <a:t>85</a:t>
                      </a:r>
                      <a:endParaRPr lang="en-IN"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15645525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Transportation Problem</a:t>
            </a:r>
            <a:endParaRPr lang="en-IN" dirty="0"/>
          </a:p>
        </p:txBody>
      </p:sp>
      <p:sp>
        <p:nvSpPr>
          <p:cNvPr id="3" name="Content Placeholder 2"/>
          <p:cNvSpPr>
            <a:spLocks noGrp="1"/>
          </p:cNvSpPr>
          <p:nvPr>
            <p:ph sz="quarter" idx="1"/>
          </p:nvPr>
        </p:nvSpPr>
        <p:spPr/>
        <p:txBody>
          <a:bodyPr>
            <a:normAutofit/>
          </a:bodyPr>
          <a:lstStyle/>
          <a:p>
            <a:pPr marL="0" indent="0">
              <a:buNone/>
            </a:pPr>
            <a:r>
              <a:rPr lang="en-US" sz="2400" dirty="0" smtClean="0"/>
              <a:t>The shipping costs for different plant – warehouse combinations are given below.</a:t>
            </a:r>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r>
              <a:rPr lang="en-US" sz="2400" dirty="0" smtClean="0"/>
              <a:t>Given the data, determine the optimal shipping plan to minimize the total shipping cost.</a:t>
            </a:r>
            <a:endParaRPr lang="en-IN" sz="2400" dirty="0"/>
          </a:p>
        </p:txBody>
      </p:sp>
      <p:graphicFrame>
        <p:nvGraphicFramePr>
          <p:cNvPr id="4" name="Table 3"/>
          <p:cNvGraphicFramePr>
            <a:graphicFrameLocks noGrp="1"/>
          </p:cNvGraphicFramePr>
          <p:nvPr/>
        </p:nvGraphicFramePr>
        <p:xfrm>
          <a:off x="1524000" y="1981200"/>
          <a:ext cx="6096000" cy="1752600"/>
        </p:xfrm>
        <a:graphic>
          <a:graphicData uri="http://schemas.openxmlformats.org/drawingml/2006/table">
            <a:tbl>
              <a:tblPr firstRow="1" bandRow="1">
                <a:tableStyleId>{5C22544A-7EE6-4342-B048-85BDC9FD1C3A}</a:tableStyleId>
              </a:tblPr>
              <a:tblGrid>
                <a:gridCol w="1895872">
                  <a:extLst>
                    <a:ext uri="{9D8B030D-6E8A-4147-A177-3AD203B41FA5}">
                      <a16:colId xmlns:a16="http://schemas.microsoft.com/office/drawing/2014/main" xmlns="" val="20000"/>
                    </a:ext>
                  </a:extLst>
                </a:gridCol>
                <a:gridCol w="1080120">
                  <a:extLst>
                    <a:ext uri="{9D8B030D-6E8A-4147-A177-3AD203B41FA5}">
                      <a16:colId xmlns:a16="http://schemas.microsoft.com/office/drawing/2014/main" xmlns="" val="20001"/>
                    </a:ext>
                  </a:extLst>
                </a:gridCol>
                <a:gridCol w="1008112">
                  <a:extLst>
                    <a:ext uri="{9D8B030D-6E8A-4147-A177-3AD203B41FA5}">
                      <a16:colId xmlns:a16="http://schemas.microsoft.com/office/drawing/2014/main" xmlns="" val="20002"/>
                    </a:ext>
                  </a:extLst>
                </a:gridCol>
                <a:gridCol w="1080120">
                  <a:extLst>
                    <a:ext uri="{9D8B030D-6E8A-4147-A177-3AD203B41FA5}">
                      <a16:colId xmlns:a16="http://schemas.microsoft.com/office/drawing/2014/main" xmlns="" val="20003"/>
                    </a:ext>
                  </a:extLst>
                </a:gridCol>
                <a:gridCol w="1031776">
                  <a:extLst>
                    <a:ext uri="{9D8B030D-6E8A-4147-A177-3AD203B41FA5}">
                      <a16:colId xmlns:a16="http://schemas.microsoft.com/office/drawing/2014/main" xmlns="" val="20004"/>
                    </a:ext>
                  </a:extLst>
                </a:gridCol>
              </a:tblGrid>
              <a:tr h="370840">
                <a:tc>
                  <a:txBody>
                    <a:bodyPr/>
                    <a:lstStyle/>
                    <a:p>
                      <a:r>
                        <a:rPr lang="en-US" dirty="0" smtClean="0"/>
                        <a:t>Shipping cost</a:t>
                      </a:r>
                      <a:r>
                        <a:rPr lang="en-US" baseline="0" dirty="0" smtClean="0"/>
                        <a:t> / truckload</a:t>
                      </a:r>
                      <a:endParaRPr lang="en-IN" dirty="0"/>
                    </a:p>
                  </a:txBody>
                  <a:tcPr/>
                </a:tc>
                <a:tc>
                  <a:txBody>
                    <a:bodyPr/>
                    <a:lstStyle/>
                    <a:p>
                      <a:pPr algn="ctr"/>
                      <a:r>
                        <a:rPr lang="en-US" dirty="0" smtClean="0"/>
                        <a:t>W1</a:t>
                      </a:r>
                      <a:endParaRPr lang="en-IN" dirty="0"/>
                    </a:p>
                  </a:txBody>
                  <a:tcPr/>
                </a:tc>
                <a:tc>
                  <a:txBody>
                    <a:bodyPr/>
                    <a:lstStyle/>
                    <a:p>
                      <a:pPr algn="ctr"/>
                      <a:r>
                        <a:rPr lang="en-US" dirty="0" smtClean="0"/>
                        <a:t>W2</a:t>
                      </a:r>
                      <a:endParaRPr lang="en-IN" dirty="0"/>
                    </a:p>
                  </a:txBody>
                  <a:tcPr/>
                </a:tc>
                <a:tc>
                  <a:txBody>
                    <a:bodyPr/>
                    <a:lstStyle/>
                    <a:p>
                      <a:pPr algn="ctr"/>
                      <a:r>
                        <a:rPr lang="en-US" dirty="0" smtClean="0"/>
                        <a:t>W3</a:t>
                      </a:r>
                      <a:endParaRPr lang="en-IN" dirty="0"/>
                    </a:p>
                  </a:txBody>
                  <a:tcPr/>
                </a:tc>
                <a:tc>
                  <a:txBody>
                    <a:bodyPr/>
                    <a:lstStyle/>
                    <a:p>
                      <a:pPr algn="ctr"/>
                      <a:r>
                        <a:rPr lang="en-US" dirty="0" smtClean="0"/>
                        <a:t>W4</a:t>
                      </a:r>
                      <a:endParaRPr lang="en-IN" dirty="0"/>
                    </a:p>
                  </a:txBody>
                  <a:tcPr/>
                </a:tc>
                <a:extLst>
                  <a:ext uri="{0D108BD9-81ED-4DB2-BD59-A6C34878D82A}">
                    <a16:rowId xmlns:a16="http://schemas.microsoft.com/office/drawing/2014/main" xmlns="" val="10000"/>
                  </a:ext>
                </a:extLst>
              </a:tr>
              <a:tr h="370840">
                <a:tc>
                  <a:txBody>
                    <a:bodyPr/>
                    <a:lstStyle/>
                    <a:p>
                      <a:r>
                        <a:rPr lang="en-US" b="1" dirty="0" smtClean="0">
                          <a:solidFill>
                            <a:schemeClr val="bg1"/>
                          </a:solidFill>
                        </a:rPr>
                        <a:t>Plant 1</a:t>
                      </a:r>
                      <a:endParaRPr lang="en-IN" b="1" dirty="0">
                        <a:solidFill>
                          <a:schemeClr val="bg1"/>
                        </a:solidFill>
                      </a:endParaRPr>
                    </a:p>
                  </a:txBody>
                  <a:tcPr>
                    <a:solidFill>
                      <a:schemeClr val="accent1"/>
                    </a:solidFill>
                  </a:tcPr>
                </a:tc>
                <a:tc>
                  <a:txBody>
                    <a:bodyPr/>
                    <a:lstStyle/>
                    <a:p>
                      <a:pPr algn="ctr"/>
                      <a:r>
                        <a:rPr lang="en-US" dirty="0" smtClean="0"/>
                        <a:t>464</a:t>
                      </a:r>
                      <a:endParaRPr lang="en-IN" dirty="0"/>
                    </a:p>
                  </a:txBody>
                  <a:tcPr/>
                </a:tc>
                <a:tc>
                  <a:txBody>
                    <a:bodyPr/>
                    <a:lstStyle/>
                    <a:p>
                      <a:pPr algn="ctr"/>
                      <a:r>
                        <a:rPr lang="en-US" dirty="0" smtClean="0"/>
                        <a:t>513</a:t>
                      </a:r>
                      <a:endParaRPr lang="en-IN" dirty="0"/>
                    </a:p>
                  </a:txBody>
                  <a:tcPr/>
                </a:tc>
                <a:tc>
                  <a:txBody>
                    <a:bodyPr/>
                    <a:lstStyle/>
                    <a:p>
                      <a:pPr algn="ctr"/>
                      <a:r>
                        <a:rPr lang="en-US" dirty="0" smtClean="0"/>
                        <a:t>654</a:t>
                      </a:r>
                      <a:endParaRPr lang="en-IN" dirty="0"/>
                    </a:p>
                  </a:txBody>
                  <a:tcPr/>
                </a:tc>
                <a:tc>
                  <a:txBody>
                    <a:bodyPr/>
                    <a:lstStyle/>
                    <a:p>
                      <a:pPr algn="ctr"/>
                      <a:r>
                        <a:rPr lang="en-US" dirty="0" smtClean="0"/>
                        <a:t>867</a:t>
                      </a:r>
                      <a:endParaRPr lang="en-IN" dirty="0"/>
                    </a:p>
                  </a:txBody>
                  <a:tcPr/>
                </a:tc>
                <a:extLst>
                  <a:ext uri="{0D108BD9-81ED-4DB2-BD59-A6C34878D82A}">
                    <a16:rowId xmlns:a16="http://schemas.microsoft.com/office/drawing/2014/main" xmlns="" val="10001"/>
                  </a:ext>
                </a:extLst>
              </a:tr>
              <a:tr h="370840">
                <a:tc>
                  <a:txBody>
                    <a:bodyPr/>
                    <a:lstStyle/>
                    <a:p>
                      <a:r>
                        <a:rPr lang="en-US" b="1" dirty="0" smtClean="0">
                          <a:solidFill>
                            <a:schemeClr val="bg1"/>
                          </a:solidFill>
                        </a:rPr>
                        <a:t>Plant 2</a:t>
                      </a:r>
                      <a:endParaRPr lang="en-IN" b="1" dirty="0">
                        <a:solidFill>
                          <a:schemeClr val="bg1"/>
                        </a:solidFill>
                      </a:endParaRPr>
                    </a:p>
                  </a:txBody>
                  <a:tcPr>
                    <a:solidFill>
                      <a:schemeClr val="accent1"/>
                    </a:solidFill>
                  </a:tcPr>
                </a:tc>
                <a:tc>
                  <a:txBody>
                    <a:bodyPr/>
                    <a:lstStyle/>
                    <a:p>
                      <a:pPr algn="ctr"/>
                      <a:r>
                        <a:rPr lang="en-US" dirty="0" smtClean="0"/>
                        <a:t>352</a:t>
                      </a:r>
                      <a:endParaRPr lang="en-IN" dirty="0"/>
                    </a:p>
                  </a:txBody>
                  <a:tcPr/>
                </a:tc>
                <a:tc>
                  <a:txBody>
                    <a:bodyPr/>
                    <a:lstStyle/>
                    <a:p>
                      <a:pPr algn="ctr"/>
                      <a:r>
                        <a:rPr lang="en-US" dirty="0" smtClean="0"/>
                        <a:t>416</a:t>
                      </a:r>
                      <a:endParaRPr lang="en-IN" dirty="0"/>
                    </a:p>
                  </a:txBody>
                  <a:tcPr/>
                </a:tc>
                <a:tc>
                  <a:txBody>
                    <a:bodyPr/>
                    <a:lstStyle/>
                    <a:p>
                      <a:pPr algn="ctr"/>
                      <a:r>
                        <a:rPr lang="en-US" dirty="0" smtClean="0"/>
                        <a:t>690</a:t>
                      </a:r>
                      <a:endParaRPr lang="en-IN" dirty="0"/>
                    </a:p>
                  </a:txBody>
                  <a:tcPr/>
                </a:tc>
                <a:tc>
                  <a:txBody>
                    <a:bodyPr/>
                    <a:lstStyle/>
                    <a:p>
                      <a:pPr algn="ctr"/>
                      <a:r>
                        <a:rPr lang="en-US" dirty="0" smtClean="0"/>
                        <a:t>791</a:t>
                      </a:r>
                      <a:endParaRPr lang="en-IN" dirty="0"/>
                    </a:p>
                  </a:txBody>
                  <a:tcPr/>
                </a:tc>
                <a:extLst>
                  <a:ext uri="{0D108BD9-81ED-4DB2-BD59-A6C34878D82A}">
                    <a16:rowId xmlns:a16="http://schemas.microsoft.com/office/drawing/2014/main" xmlns="" val="10002"/>
                  </a:ext>
                </a:extLst>
              </a:tr>
              <a:tr h="370840">
                <a:tc>
                  <a:txBody>
                    <a:bodyPr/>
                    <a:lstStyle/>
                    <a:p>
                      <a:r>
                        <a:rPr lang="en-US" b="1" dirty="0" smtClean="0">
                          <a:solidFill>
                            <a:schemeClr val="bg1"/>
                          </a:solidFill>
                        </a:rPr>
                        <a:t>Plant</a:t>
                      </a:r>
                      <a:r>
                        <a:rPr lang="en-US" b="1" baseline="0" dirty="0" smtClean="0">
                          <a:solidFill>
                            <a:schemeClr val="bg1"/>
                          </a:solidFill>
                        </a:rPr>
                        <a:t> 3</a:t>
                      </a:r>
                      <a:endParaRPr lang="en-IN" b="1" dirty="0">
                        <a:solidFill>
                          <a:schemeClr val="bg1"/>
                        </a:solidFill>
                      </a:endParaRPr>
                    </a:p>
                  </a:txBody>
                  <a:tcPr>
                    <a:solidFill>
                      <a:schemeClr val="accent1"/>
                    </a:solidFill>
                  </a:tcPr>
                </a:tc>
                <a:tc>
                  <a:txBody>
                    <a:bodyPr/>
                    <a:lstStyle/>
                    <a:p>
                      <a:pPr algn="ctr"/>
                      <a:r>
                        <a:rPr lang="en-US" dirty="0" smtClean="0"/>
                        <a:t>995</a:t>
                      </a:r>
                      <a:endParaRPr lang="en-IN" dirty="0"/>
                    </a:p>
                  </a:txBody>
                  <a:tcPr/>
                </a:tc>
                <a:tc>
                  <a:txBody>
                    <a:bodyPr/>
                    <a:lstStyle/>
                    <a:p>
                      <a:pPr algn="ctr"/>
                      <a:r>
                        <a:rPr lang="en-US" dirty="0" smtClean="0"/>
                        <a:t>682</a:t>
                      </a:r>
                      <a:endParaRPr lang="en-IN" dirty="0"/>
                    </a:p>
                  </a:txBody>
                  <a:tcPr/>
                </a:tc>
                <a:tc>
                  <a:txBody>
                    <a:bodyPr/>
                    <a:lstStyle/>
                    <a:p>
                      <a:pPr algn="ctr"/>
                      <a:r>
                        <a:rPr lang="en-US" dirty="0" smtClean="0"/>
                        <a:t>388</a:t>
                      </a:r>
                      <a:endParaRPr lang="en-IN" dirty="0"/>
                    </a:p>
                  </a:txBody>
                  <a:tcPr/>
                </a:tc>
                <a:tc>
                  <a:txBody>
                    <a:bodyPr/>
                    <a:lstStyle/>
                    <a:p>
                      <a:pPr algn="ctr"/>
                      <a:r>
                        <a:rPr lang="en-US" dirty="0" smtClean="0"/>
                        <a:t>685</a:t>
                      </a:r>
                      <a:endParaRPr lang="en-IN" dirty="0"/>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xmlns="" val="25844298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smtClean="0"/>
              <a:t>To summarize … </a:t>
            </a:r>
            <a:endParaRPr lang="en-IN" sz="2900" dirty="0"/>
          </a:p>
        </p:txBody>
      </p:sp>
      <p:sp>
        <p:nvSpPr>
          <p:cNvPr id="3" name="Content Placeholder 2"/>
          <p:cNvSpPr>
            <a:spLocks noGrp="1"/>
          </p:cNvSpPr>
          <p:nvPr>
            <p:ph sz="quarter" idx="1"/>
          </p:nvPr>
        </p:nvSpPr>
        <p:spPr/>
        <p:txBody>
          <a:bodyPr>
            <a:normAutofit/>
          </a:bodyPr>
          <a:lstStyle/>
          <a:p>
            <a:r>
              <a:rPr lang="en-US" sz="2400" dirty="0" smtClean="0"/>
              <a:t>3 plants</a:t>
            </a:r>
          </a:p>
          <a:p>
            <a:r>
              <a:rPr lang="en-US" sz="2400" dirty="0" smtClean="0"/>
              <a:t>4 warehouses</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Objective is to determine a minimum cost shipping plan that meets the production and allocation requirements</a:t>
            </a:r>
          </a:p>
          <a:p>
            <a:r>
              <a:rPr lang="en-US" sz="2400" b="1" dirty="0" smtClean="0">
                <a:solidFill>
                  <a:srgbClr val="C00000"/>
                </a:solidFill>
              </a:rPr>
              <a:t>Formulate the problem as a linear programme.</a:t>
            </a:r>
            <a:endParaRPr lang="en-IN" sz="2400" b="1" dirty="0">
              <a:solidFill>
                <a:srgbClr val="C00000"/>
              </a:solidFill>
            </a:endParaRPr>
          </a:p>
        </p:txBody>
      </p:sp>
      <p:graphicFrame>
        <p:nvGraphicFramePr>
          <p:cNvPr id="4" name="Table 3"/>
          <p:cNvGraphicFramePr>
            <a:graphicFrameLocks noGrp="1"/>
          </p:cNvGraphicFramePr>
          <p:nvPr/>
        </p:nvGraphicFramePr>
        <p:xfrm>
          <a:off x="827586" y="2057400"/>
          <a:ext cx="7776863" cy="2225040"/>
        </p:xfrm>
        <a:graphic>
          <a:graphicData uri="http://schemas.openxmlformats.org/drawingml/2006/table">
            <a:tbl>
              <a:tblPr firstRow="1" bandRow="1">
                <a:tableStyleId>{5C22544A-7EE6-4342-B048-85BDC9FD1C3A}</a:tableStyleId>
              </a:tblPr>
              <a:tblGrid>
                <a:gridCol w="1296142">
                  <a:extLst>
                    <a:ext uri="{9D8B030D-6E8A-4147-A177-3AD203B41FA5}">
                      <a16:colId xmlns:a16="http://schemas.microsoft.com/office/drawing/2014/main" xmlns="" val="20000"/>
                    </a:ext>
                  </a:extLst>
                </a:gridCol>
                <a:gridCol w="1152128">
                  <a:extLst>
                    <a:ext uri="{9D8B030D-6E8A-4147-A177-3AD203B41FA5}">
                      <a16:colId xmlns:a16="http://schemas.microsoft.com/office/drawing/2014/main" xmlns="" val="20001"/>
                    </a:ext>
                  </a:extLst>
                </a:gridCol>
                <a:gridCol w="1152128">
                  <a:extLst>
                    <a:ext uri="{9D8B030D-6E8A-4147-A177-3AD203B41FA5}">
                      <a16:colId xmlns:a16="http://schemas.microsoft.com/office/drawing/2014/main" xmlns="" val="20002"/>
                    </a:ext>
                  </a:extLst>
                </a:gridCol>
                <a:gridCol w="1224136">
                  <a:extLst>
                    <a:ext uri="{9D8B030D-6E8A-4147-A177-3AD203B41FA5}">
                      <a16:colId xmlns:a16="http://schemas.microsoft.com/office/drawing/2014/main" xmlns="" val="20003"/>
                    </a:ext>
                  </a:extLst>
                </a:gridCol>
                <a:gridCol w="1440160">
                  <a:extLst>
                    <a:ext uri="{9D8B030D-6E8A-4147-A177-3AD203B41FA5}">
                      <a16:colId xmlns:a16="http://schemas.microsoft.com/office/drawing/2014/main" xmlns="" val="20004"/>
                    </a:ext>
                  </a:extLst>
                </a:gridCol>
                <a:gridCol w="1512169">
                  <a:extLst>
                    <a:ext uri="{9D8B030D-6E8A-4147-A177-3AD203B41FA5}">
                      <a16:colId xmlns:a16="http://schemas.microsoft.com/office/drawing/2014/main" xmlns="" val="20005"/>
                    </a:ext>
                  </a:extLst>
                </a:gridCol>
              </a:tblGrid>
              <a:tr h="370840">
                <a:tc>
                  <a:txBody>
                    <a:bodyPr/>
                    <a:lstStyle/>
                    <a:p>
                      <a:endParaRPr lang="en-IN" dirty="0"/>
                    </a:p>
                  </a:txBody>
                  <a:tcPr/>
                </a:tc>
                <a:tc gridSpan="4">
                  <a:txBody>
                    <a:bodyPr/>
                    <a:lstStyle/>
                    <a:p>
                      <a:pPr algn="ctr"/>
                      <a:r>
                        <a:rPr lang="en-US" dirty="0" smtClean="0"/>
                        <a:t>Shipping cost / truckload</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a:txBody>
                    <a:bodyPr/>
                    <a:lstStyle/>
                    <a:p>
                      <a:endParaRPr lang="en-IN" dirty="0"/>
                    </a:p>
                  </a:txBody>
                  <a:tcPr/>
                </a:tc>
                <a:extLst>
                  <a:ext uri="{0D108BD9-81ED-4DB2-BD59-A6C34878D82A}">
                    <a16:rowId xmlns:a16="http://schemas.microsoft.com/office/drawing/2014/main" xmlns="" val="10000"/>
                  </a:ext>
                </a:extLst>
              </a:tr>
              <a:tr h="370840">
                <a:tc>
                  <a:txBody>
                    <a:bodyPr/>
                    <a:lstStyle/>
                    <a:p>
                      <a:endParaRPr lang="en-IN" dirty="0"/>
                    </a:p>
                  </a:txBody>
                  <a:tcPr>
                    <a:solidFill>
                      <a:schemeClr val="accent1"/>
                    </a:solidFill>
                  </a:tcPr>
                </a:tc>
                <a:tc>
                  <a:txBody>
                    <a:bodyPr/>
                    <a:lstStyle/>
                    <a:p>
                      <a:pPr algn="ctr"/>
                      <a:r>
                        <a:rPr lang="en-US" b="1" dirty="0" smtClean="0">
                          <a:solidFill>
                            <a:schemeClr val="bg1"/>
                          </a:solidFill>
                        </a:rPr>
                        <a:t>W1</a:t>
                      </a:r>
                      <a:endParaRPr lang="en-IN" b="1" dirty="0">
                        <a:solidFill>
                          <a:schemeClr val="bg1"/>
                        </a:solidFill>
                      </a:endParaRPr>
                    </a:p>
                  </a:txBody>
                  <a:tcPr>
                    <a:solidFill>
                      <a:schemeClr val="accent1"/>
                    </a:solidFill>
                  </a:tcPr>
                </a:tc>
                <a:tc>
                  <a:txBody>
                    <a:bodyPr/>
                    <a:lstStyle/>
                    <a:p>
                      <a:pPr algn="ctr"/>
                      <a:r>
                        <a:rPr lang="en-US" b="1" dirty="0" smtClean="0">
                          <a:solidFill>
                            <a:schemeClr val="bg1"/>
                          </a:solidFill>
                        </a:rPr>
                        <a:t>W2</a:t>
                      </a:r>
                      <a:endParaRPr lang="en-IN" b="1" dirty="0">
                        <a:solidFill>
                          <a:schemeClr val="bg1"/>
                        </a:solidFill>
                      </a:endParaRPr>
                    </a:p>
                  </a:txBody>
                  <a:tcPr>
                    <a:solidFill>
                      <a:schemeClr val="accent1"/>
                    </a:solidFill>
                  </a:tcPr>
                </a:tc>
                <a:tc>
                  <a:txBody>
                    <a:bodyPr/>
                    <a:lstStyle/>
                    <a:p>
                      <a:pPr algn="ctr"/>
                      <a:r>
                        <a:rPr lang="en-US" b="1" dirty="0" smtClean="0">
                          <a:solidFill>
                            <a:schemeClr val="bg1"/>
                          </a:solidFill>
                        </a:rPr>
                        <a:t>W3</a:t>
                      </a:r>
                      <a:endParaRPr lang="en-IN" b="1" dirty="0">
                        <a:solidFill>
                          <a:schemeClr val="bg1"/>
                        </a:solidFill>
                      </a:endParaRPr>
                    </a:p>
                  </a:txBody>
                  <a:tcPr>
                    <a:solidFill>
                      <a:schemeClr val="accent1"/>
                    </a:solidFill>
                  </a:tcPr>
                </a:tc>
                <a:tc>
                  <a:txBody>
                    <a:bodyPr/>
                    <a:lstStyle/>
                    <a:p>
                      <a:pPr algn="ctr"/>
                      <a:r>
                        <a:rPr lang="en-US" b="1" dirty="0" smtClean="0">
                          <a:solidFill>
                            <a:schemeClr val="bg1"/>
                          </a:solidFill>
                        </a:rPr>
                        <a:t>W4</a:t>
                      </a:r>
                      <a:endParaRPr lang="en-IN" b="1" dirty="0">
                        <a:solidFill>
                          <a:schemeClr val="bg1"/>
                        </a:solidFill>
                      </a:endParaRPr>
                    </a:p>
                  </a:txBody>
                  <a:tcPr>
                    <a:solidFill>
                      <a:schemeClr val="accent1"/>
                    </a:solidFill>
                  </a:tcPr>
                </a:tc>
                <a:tc>
                  <a:txBody>
                    <a:bodyPr/>
                    <a:lstStyle/>
                    <a:p>
                      <a:pPr algn="ctr"/>
                      <a:r>
                        <a:rPr lang="en-US" b="1" dirty="0" smtClean="0">
                          <a:solidFill>
                            <a:schemeClr val="bg1"/>
                          </a:solidFill>
                        </a:rPr>
                        <a:t>Production</a:t>
                      </a:r>
                      <a:endParaRPr lang="en-IN" b="1" dirty="0">
                        <a:solidFill>
                          <a:schemeClr val="bg1"/>
                        </a:solidFill>
                      </a:endParaRPr>
                    </a:p>
                  </a:txBody>
                  <a:tcPr>
                    <a:solidFill>
                      <a:schemeClr val="accent1"/>
                    </a:solidFill>
                  </a:tcPr>
                </a:tc>
                <a:extLst>
                  <a:ext uri="{0D108BD9-81ED-4DB2-BD59-A6C34878D82A}">
                    <a16:rowId xmlns:a16="http://schemas.microsoft.com/office/drawing/2014/main" xmlns="" val="10001"/>
                  </a:ext>
                </a:extLst>
              </a:tr>
              <a:tr h="370840">
                <a:tc>
                  <a:txBody>
                    <a:bodyPr/>
                    <a:lstStyle/>
                    <a:p>
                      <a:r>
                        <a:rPr lang="en-US" b="1" dirty="0" smtClean="0">
                          <a:solidFill>
                            <a:schemeClr val="bg1"/>
                          </a:solidFill>
                        </a:rPr>
                        <a:t>Plant</a:t>
                      </a:r>
                      <a:r>
                        <a:rPr lang="en-US" b="1" baseline="0" dirty="0" smtClean="0">
                          <a:solidFill>
                            <a:schemeClr val="bg1"/>
                          </a:solidFill>
                        </a:rPr>
                        <a:t> 1</a:t>
                      </a:r>
                    </a:p>
                  </a:txBody>
                  <a:tcPr>
                    <a:solidFill>
                      <a:schemeClr val="accent1"/>
                    </a:solidFill>
                  </a:tcPr>
                </a:tc>
                <a:tc>
                  <a:txBody>
                    <a:bodyPr/>
                    <a:lstStyle/>
                    <a:p>
                      <a:pPr algn="ctr"/>
                      <a:r>
                        <a:rPr lang="en-US" dirty="0" smtClean="0"/>
                        <a:t>464</a:t>
                      </a:r>
                      <a:endParaRPr lang="en-IN" dirty="0"/>
                    </a:p>
                  </a:txBody>
                  <a:tcPr/>
                </a:tc>
                <a:tc>
                  <a:txBody>
                    <a:bodyPr/>
                    <a:lstStyle/>
                    <a:p>
                      <a:pPr algn="ctr"/>
                      <a:r>
                        <a:rPr lang="en-US" dirty="0" smtClean="0"/>
                        <a:t>513</a:t>
                      </a:r>
                      <a:endParaRPr lang="en-IN" dirty="0"/>
                    </a:p>
                  </a:txBody>
                  <a:tcPr/>
                </a:tc>
                <a:tc>
                  <a:txBody>
                    <a:bodyPr/>
                    <a:lstStyle/>
                    <a:p>
                      <a:pPr algn="ctr"/>
                      <a:r>
                        <a:rPr lang="en-US" dirty="0" smtClean="0"/>
                        <a:t>654</a:t>
                      </a:r>
                      <a:endParaRPr lang="en-IN" dirty="0"/>
                    </a:p>
                  </a:txBody>
                  <a:tcPr/>
                </a:tc>
                <a:tc>
                  <a:txBody>
                    <a:bodyPr/>
                    <a:lstStyle/>
                    <a:p>
                      <a:pPr algn="ctr"/>
                      <a:r>
                        <a:rPr lang="en-US" dirty="0" smtClean="0"/>
                        <a:t>867</a:t>
                      </a:r>
                      <a:endParaRPr lang="en-IN" dirty="0"/>
                    </a:p>
                  </a:txBody>
                  <a:tcPr/>
                </a:tc>
                <a:tc>
                  <a:txBody>
                    <a:bodyPr/>
                    <a:lstStyle/>
                    <a:p>
                      <a:pPr algn="ctr"/>
                      <a:r>
                        <a:rPr lang="en-US" b="1" dirty="0" smtClean="0"/>
                        <a:t>75</a:t>
                      </a:r>
                      <a:endParaRPr lang="en-IN" b="1" dirty="0"/>
                    </a:p>
                  </a:txBody>
                  <a:tcPr>
                    <a:solidFill>
                      <a:schemeClr val="accent1"/>
                    </a:solidFill>
                  </a:tcPr>
                </a:tc>
                <a:extLst>
                  <a:ext uri="{0D108BD9-81ED-4DB2-BD59-A6C34878D82A}">
                    <a16:rowId xmlns:a16="http://schemas.microsoft.com/office/drawing/2014/main" xmlns="" val="10002"/>
                  </a:ext>
                </a:extLst>
              </a:tr>
              <a:tr h="370840">
                <a:tc>
                  <a:txBody>
                    <a:bodyPr/>
                    <a:lstStyle/>
                    <a:p>
                      <a:r>
                        <a:rPr lang="en-US" b="1" dirty="0" smtClean="0">
                          <a:solidFill>
                            <a:schemeClr val="bg1"/>
                          </a:solidFill>
                        </a:rPr>
                        <a:t>Plant 2</a:t>
                      </a:r>
                      <a:endParaRPr lang="en-IN" b="1" dirty="0">
                        <a:solidFill>
                          <a:schemeClr val="bg1"/>
                        </a:solidFill>
                      </a:endParaRPr>
                    </a:p>
                  </a:txBody>
                  <a:tcPr>
                    <a:solidFill>
                      <a:schemeClr val="accent1"/>
                    </a:solidFill>
                  </a:tcPr>
                </a:tc>
                <a:tc>
                  <a:txBody>
                    <a:bodyPr/>
                    <a:lstStyle/>
                    <a:p>
                      <a:pPr algn="ctr"/>
                      <a:r>
                        <a:rPr lang="en-US" dirty="0" smtClean="0"/>
                        <a:t>352</a:t>
                      </a:r>
                      <a:endParaRPr lang="en-IN" dirty="0"/>
                    </a:p>
                  </a:txBody>
                  <a:tcPr/>
                </a:tc>
                <a:tc>
                  <a:txBody>
                    <a:bodyPr/>
                    <a:lstStyle/>
                    <a:p>
                      <a:pPr algn="ctr"/>
                      <a:r>
                        <a:rPr lang="en-US" dirty="0" smtClean="0"/>
                        <a:t>416</a:t>
                      </a:r>
                      <a:endParaRPr lang="en-IN" dirty="0"/>
                    </a:p>
                  </a:txBody>
                  <a:tcPr/>
                </a:tc>
                <a:tc>
                  <a:txBody>
                    <a:bodyPr/>
                    <a:lstStyle/>
                    <a:p>
                      <a:pPr algn="ctr"/>
                      <a:r>
                        <a:rPr lang="en-US" dirty="0" smtClean="0"/>
                        <a:t>690</a:t>
                      </a:r>
                      <a:endParaRPr lang="en-IN" dirty="0"/>
                    </a:p>
                  </a:txBody>
                  <a:tcPr/>
                </a:tc>
                <a:tc>
                  <a:txBody>
                    <a:bodyPr/>
                    <a:lstStyle/>
                    <a:p>
                      <a:pPr algn="ctr"/>
                      <a:r>
                        <a:rPr lang="en-US" dirty="0" smtClean="0"/>
                        <a:t>791</a:t>
                      </a:r>
                      <a:endParaRPr lang="en-IN" dirty="0"/>
                    </a:p>
                  </a:txBody>
                  <a:tcPr/>
                </a:tc>
                <a:tc>
                  <a:txBody>
                    <a:bodyPr/>
                    <a:lstStyle/>
                    <a:p>
                      <a:pPr algn="ctr"/>
                      <a:r>
                        <a:rPr lang="en-US" b="1" dirty="0" smtClean="0"/>
                        <a:t>125</a:t>
                      </a:r>
                      <a:endParaRPr lang="en-IN" b="1" dirty="0"/>
                    </a:p>
                  </a:txBody>
                  <a:tcPr>
                    <a:solidFill>
                      <a:schemeClr val="accent1"/>
                    </a:solidFill>
                  </a:tcPr>
                </a:tc>
                <a:extLst>
                  <a:ext uri="{0D108BD9-81ED-4DB2-BD59-A6C34878D82A}">
                    <a16:rowId xmlns:a16="http://schemas.microsoft.com/office/drawing/2014/main" xmlns="" val="10003"/>
                  </a:ext>
                </a:extLst>
              </a:tr>
              <a:tr h="370840">
                <a:tc>
                  <a:txBody>
                    <a:bodyPr/>
                    <a:lstStyle/>
                    <a:p>
                      <a:r>
                        <a:rPr lang="en-US" b="1" dirty="0" smtClean="0">
                          <a:solidFill>
                            <a:schemeClr val="bg1"/>
                          </a:solidFill>
                        </a:rPr>
                        <a:t>Plant 3</a:t>
                      </a:r>
                      <a:endParaRPr lang="en-IN" b="1" dirty="0">
                        <a:solidFill>
                          <a:schemeClr val="bg1"/>
                        </a:solidFill>
                      </a:endParaRPr>
                    </a:p>
                  </a:txBody>
                  <a:tcPr>
                    <a:solidFill>
                      <a:schemeClr val="accent1"/>
                    </a:solidFill>
                  </a:tcPr>
                </a:tc>
                <a:tc>
                  <a:txBody>
                    <a:bodyPr/>
                    <a:lstStyle/>
                    <a:p>
                      <a:pPr algn="ctr"/>
                      <a:r>
                        <a:rPr lang="en-US" dirty="0" smtClean="0"/>
                        <a:t>995</a:t>
                      </a:r>
                      <a:endParaRPr lang="en-IN" dirty="0"/>
                    </a:p>
                  </a:txBody>
                  <a:tcPr/>
                </a:tc>
                <a:tc>
                  <a:txBody>
                    <a:bodyPr/>
                    <a:lstStyle/>
                    <a:p>
                      <a:pPr algn="ctr"/>
                      <a:r>
                        <a:rPr lang="en-US" dirty="0" smtClean="0"/>
                        <a:t>682</a:t>
                      </a:r>
                      <a:endParaRPr lang="en-IN" dirty="0"/>
                    </a:p>
                  </a:txBody>
                  <a:tcPr/>
                </a:tc>
                <a:tc>
                  <a:txBody>
                    <a:bodyPr/>
                    <a:lstStyle/>
                    <a:p>
                      <a:pPr algn="ctr"/>
                      <a:r>
                        <a:rPr lang="en-US" dirty="0" smtClean="0"/>
                        <a:t>388</a:t>
                      </a:r>
                      <a:endParaRPr lang="en-IN" dirty="0"/>
                    </a:p>
                  </a:txBody>
                  <a:tcPr/>
                </a:tc>
                <a:tc>
                  <a:txBody>
                    <a:bodyPr/>
                    <a:lstStyle/>
                    <a:p>
                      <a:pPr algn="ctr"/>
                      <a:r>
                        <a:rPr lang="en-US" dirty="0" smtClean="0"/>
                        <a:t>685</a:t>
                      </a:r>
                      <a:endParaRPr lang="en-IN" dirty="0"/>
                    </a:p>
                  </a:txBody>
                  <a:tcPr/>
                </a:tc>
                <a:tc>
                  <a:txBody>
                    <a:bodyPr/>
                    <a:lstStyle/>
                    <a:p>
                      <a:pPr algn="ctr"/>
                      <a:r>
                        <a:rPr lang="en-US" b="1" dirty="0" smtClean="0"/>
                        <a:t>100</a:t>
                      </a:r>
                      <a:endParaRPr lang="en-IN" b="1" dirty="0"/>
                    </a:p>
                  </a:txBody>
                  <a:tcPr>
                    <a:solidFill>
                      <a:schemeClr val="accent1"/>
                    </a:solidFill>
                  </a:tcPr>
                </a:tc>
                <a:extLst>
                  <a:ext uri="{0D108BD9-81ED-4DB2-BD59-A6C34878D82A}">
                    <a16:rowId xmlns:a16="http://schemas.microsoft.com/office/drawing/2014/main" xmlns="" val="10004"/>
                  </a:ext>
                </a:extLst>
              </a:tr>
              <a:tr h="370840">
                <a:tc>
                  <a:txBody>
                    <a:bodyPr/>
                    <a:lstStyle/>
                    <a:p>
                      <a:r>
                        <a:rPr lang="en-US" b="1" dirty="0" smtClean="0">
                          <a:solidFill>
                            <a:schemeClr val="bg1"/>
                          </a:solidFill>
                        </a:rPr>
                        <a:t>Allocation</a:t>
                      </a:r>
                      <a:endParaRPr lang="en-IN" b="1" dirty="0">
                        <a:solidFill>
                          <a:schemeClr val="bg1"/>
                        </a:solidFill>
                      </a:endParaRPr>
                    </a:p>
                  </a:txBody>
                  <a:tcPr>
                    <a:solidFill>
                      <a:schemeClr val="accent1"/>
                    </a:solidFill>
                  </a:tcPr>
                </a:tc>
                <a:tc>
                  <a:txBody>
                    <a:bodyPr/>
                    <a:lstStyle/>
                    <a:p>
                      <a:pPr algn="ctr"/>
                      <a:r>
                        <a:rPr lang="en-US" b="1" dirty="0" smtClean="0"/>
                        <a:t>80</a:t>
                      </a:r>
                      <a:endParaRPr lang="en-IN" b="1" dirty="0"/>
                    </a:p>
                  </a:txBody>
                  <a:tcPr>
                    <a:solidFill>
                      <a:schemeClr val="accent1"/>
                    </a:solidFill>
                  </a:tcPr>
                </a:tc>
                <a:tc>
                  <a:txBody>
                    <a:bodyPr/>
                    <a:lstStyle/>
                    <a:p>
                      <a:pPr algn="ctr"/>
                      <a:r>
                        <a:rPr lang="en-US" b="1" dirty="0" smtClean="0"/>
                        <a:t>65</a:t>
                      </a:r>
                      <a:endParaRPr lang="en-IN" b="1" dirty="0"/>
                    </a:p>
                  </a:txBody>
                  <a:tcPr>
                    <a:solidFill>
                      <a:schemeClr val="accent1"/>
                    </a:solidFill>
                  </a:tcPr>
                </a:tc>
                <a:tc>
                  <a:txBody>
                    <a:bodyPr/>
                    <a:lstStyle/>
                    <a:p>
                      <a:pPr algn="ctr"/>
                      <a:r>
                        <a:rPr lang="en-US" b="1" dirty="0" smtClean="0"/>
                        <a:t>70</a:t>
                      </a:r>
                      <a:endParaRPr lang="en-IN" b="1" dirty="0"/>
                    </a:p>
                  </a:txBody>
                  <a:tcPr>
                    <a:solidFill>
                      <a:schemeClr val="accent1"/>
                    </a:solidFill>
                  </a:tcPr>
                </a:tc>
                <a:tc>
                  <a:txBody>
                    <a:bodyPr/>
                    <a:lstStyle/>
                    <a:p>
                      <a:pPr algn="ctr"/>
                      <a:r>
                        <a:rPr lang="en-US" b="1" dirty="0" smtClean="0"/>
                        <a:t>85</a:t>
                      </a:r>
                      <a:endParaRPr lang="en-IN" b="1" dirty="0"/>
                    </a:p>
                  </a:txBody>
                  <a:tcPr>
                    <a:solidFill>
                      <a:schemeClr val="accent1"/>
                    </a:solidFill>
                  </a:tcPr>
                </a:tc>
                <a:tc>
                  <a:txBody>
                    <a:bodyPr/>
                    <a:lstStyle/>
                    <a:p>
                      <a:pPr algn="ctr"/>
                      <a:endParaRPr lang="en-IN" b="1" dirty="0"/>
                    </a:p>
                  </a:txBody>
                  <a:tcPr>
                    <a:solidFill>
                      <a:schemeClr val="accent1"/>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xmlns="" val="2556461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smtClean="0"/>
              <a:t>Linear programming formulation</a:t>
            </a:r>
            <a:endParaRPr lang="en-IN" sz="2900" dirty="0"/>
          </a:p>
        </p:txBody>
      </p:sp>
      <p:sp>
        <p:nvSpPr>
          <p:cNvPr id="3" name="Content Placeholder 2"/>
          <p:cNvSpPr>
            <a:spLocks noGrp="1"/>
          </p:cNvSpPr>
          <p:nvPr>
            <p:ph sz="quarter" idx="1"/>
          </p:nvPr>
        </p:nvSpPr>
        <p:spPr/>
        <p:txBody>
          <a:bodyPr>
            <a:normAutofit/>
          </a:bodyPr>
          <a:lstStyle/>
          <a:p>
            <a:r>
              <a:rPr lang="en-US" sz="2400" dirty="0" smtClean="0"/>
              <a:t>Decision variables</a:t>
            </a:r>
          </a:p>
          <a:p>
            <a:pPr lvl="1"/>
            <a:r>
              <a:rPr lang="en-US" sz="2100" b="1" dirty="0" err="1" smtClean="0"/>
              <a:t>x</a:t>
            </a:r>
            <a:r>
              <a:rPr lang="en-US" sz="2100" b="1" baseline="-25000" dirty="0" err="1" smtClean="0"/>
              <a:t>ij</a:t>
            </a:r>
            <a:r>
              <a:rPr lang="en-US" sz="2100" dirty="0" smtClean="0"/>
              <a:t>: Number of units to be shipped from plant </a:t>
            </a:r>
            <a:r>
              <a:rPr lang="en-US" sz="2100" b="1" i="1" dirty="0" err="1" smtClean="0"/>
              <a:t>i</a:t>
            </a:r>
            <a:r>
              <a:rPr lang="en-US" sz="2100" dirty="0" smtClean="0"/>
              <a:t> to warehouse </a:t>
            </a:r>
            <a:r>
              <a:rPr lang="en-US" sz="2100" b="1" i="1" dirty="0" smtClean="0"/>
              <a:t>j</a:t>
            </a:r>
          </a:p>
          <a:p>
            <a:pPr lvl="1">
              <a:buNone/>
            </a:pPr>
            <a:endParaRPr lang="en-US" sz="2100" dirty="0" smtClean="0"/>
          </a:p>
          <a:p>
            <a:r>
              <a:rPr lang="en-US" sz="2400" dirty="0" smtClean="0"/>
              <a:t>Constraints</a:t>
            </a:r>
          </a:p>
          <a:p>
            <a:pPr lvl="1"/>
            <a:r>
              <a:rPr lang="en-US" sz="2100" dirty="0" smtClean="0"/>
              <a:t>Production constraint at each plant</a:t>
            </a:r>
          </a:p>
          <a:p>
            <a:pPr lvl="1"/>
            <a:r>
              <a:rPr lang="en-US" sz="2100" dirty="0" smtClean="0"/>
              <a:t>Allocation constraint at each warehouse</a:t>
            </a:r>
          </a:p>
          <a:p>
            <a:pPr lvl="1"/>
            <a:r>
              <a:rPr lang="en-US" sz="2100" dirty="0" smtClean="0"/>
              <a:t>Non-negativity constraints for the number of units to be shipped</a:t>
            </a:r>
          </a:p>
          <a:p>
            <a:endParaRPr lang="en-US" sz="2400" dirty="0" smtClean="0"/>
          </a:p>
          <a:p>
            <a:r>
              <a:rPr lang="en-US" sz="2400" dirty="0" smtClean="0"/>
              <a:t>Objective function</a:t>
            </a:r>
          </a:p>
          <a:p>
            <a:pPr lvl="1"/>
            <a:r>
              <a:rPr lang="en-US" sz="2100" dirty="0" smtClean="0"/>
              <a:t>To minimize the total shipping cost (</a:t>
            </a:r>
            <a:r>
              <a:rPr lang="en-US" sz="2100" b="1" dirty="0" smtClean="0"/>
              <a:t>Z</a:t>
            </a:r>
            <a:r>
              <a:rPr lang="en-US" sz="2100" dirty="0" smtClean="0"/>
              <a:t>)</a:t>
            </a:r>
            <a:endParaRPr lang="en-IN" sz="2100" dirty="0"/>
          </a:p>
        </p:txBody>
      </p:sp>
    </p:spTree>
    <p:extLst>
      <p:ext uri="{BB962C8B-B14F-4D97-AF65-F5344CB8AC3E}">
        <p14:creationId xmlns:p14="http://schemas.microsoft.com/office/powerpoint/2010/main" xmlns="" val="3117482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programming formulation</a:t>
            </a:r>
          </a:p>
        </p:txBody>
      </p:sp>
      <p:sp>
        <p:nvSpPr>
          <p:cNvPr id="3" name="Content Placeholder 2"/>
          <p:cNvSpPr>
            <a:spLocks noGrp="1"/>
          </p:cNvSpPr>
          <p:nvPr>
            <p:ph idx="1"/>
          </p:nvPr>
        </p:nvSpPr>
        <p:spPr/>
        <p:txBody>
          <a:bodyPr/>
          <a:lstStyle/>
          <a:p>
            <a:pPr marL="0" indent="0">
              <a:buNone/>
            </a:pPr>
            <a:r>
              <a:rPr lang="en-US" dirty="0" smtClean="0"/>
              <a:t>Objective function:</a:t>
            </a:r>
          </a:p>
          <a:p>
            <a:pPr marL="0" indent="0">
              <a:buNone/>
            </a:pPr>
            <a:r>
              <a:rPr lang="en-US" dirty="0" smtClean="0"/>
              <a:t>Minimize Z = 464 x11 + 513x12+ 654x13 + 	867x14 + 352x21 + 416x22 + 690x23 + 	791x24 + 995x31 + 682x32 + 388x33 + 685 	x34</a:t>
            </a:r>
          </a:p>
          <a:p>
            <a:pPr marL="0" indent="0">
              <a:buNone/>
            </a:pPr>
            <a:endParaRPr lang="en-US" dirty="0"/>
          </a:p>
        </p:txBody>
      </p:sp>
    </p:spTree>
    <p:extLst>
      <p:ext uri="{BB962C8B-B14F-4D97-AF65-F5344CB8AC3E}">
        <p14:creationId xmlns:p14="http://schemas.microsoft.com/office/powerpoint/2010/main" xmlns="" val="1333075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Subject to: </a:t>
            </a:r>
          </a:p>
          <a:p>
            <a:pPr marL="0" indent="0">
              <a:buNone/>
            </a:pPr>
            <a:r>
              <a:rPr lang="en-US" dirty="0"/>
              <a:t>Plant 1: x11 + x12 + x13 + x14 &lt;= 75</a:t>
            </a:r>
          </a:p>
          <a:p>
            <a:pPr marL="0" indent="0">
              <a:buNone/>
            </a:pPr>
            <a:r>
              <a:rPr lang="en-US" dirty="0"/>
              <a:t>Plant 2: x21 + x22 + x32 + x42 &lt;=  125</a:t>
            </a:r>
          </a:p>
          <a:p>
            <a:pPr marL="0" indent="0">
              <a:buNone/>
            </a:pPr>
            <a:r>
              <a:rPr lang="en-US" dirty="0"/>
              <a:t>Plant 3: x31 + x32 + x33 + x43 &lt;= 100</a:t>
            </a:r>
          </a:p>
          <a:p>
            <a:pPr marL="0" indent="0">
              <a:buNone/>
            </a:pPr>
            <a:endParaRPr lang="en-US" dirty="0" smtClean="0"/>
          </a:p>
          <a:p>
            <a:pPr marL="0" indent="0">
              <a:buNone/>
            </a:pPr>
            <a:r>
              <a:rPr lang="en-US" dirty="0" smtClean="0"/>
              <a:t>Warehouse 1: x11 + x21 + x31 &gt;= 80</a:t>
            </a:r>
          </a:p>
          <a:p>
            <a:pPr marL="0" indent="0">
              <a:buNone/>
            </a:pPr>
            <a:r>
              <a:rPr lang="en-US" dirty="0" smtClean="0"/>
              <a:t>Warehouse 2: x12 + x22 + x32 &gt;= 65 </a:t>
            </a:r>
          </a:p>
          <a:p>
            <a:pPr marL="0" indent="0">
              <a:buNone/>
            </a:pPr>
            <a:r>
              <a:rPr lang="en-US" dirty="0" smtClean="0"/>
              <a:t>Warehouse 3: x13 + x23 + x33 &gt;= 70</a:t>
            </a:r>
          </a:p>
          <a:p>
            <a:pPr marL="0" indent="0">
              <a:buNone/>
            </a:pPr>
            <a:r>
              <a:rPr lang="en-US" dirty="0" smtClean="0"/>
              <a:t>Warehouse 4: x14 + x24 + x34 &gt;= 85</a:t>
            </a:r>
          </a:p>
          <a:p>
            <a:pPr marL="0" indent="0">
              <a:buNone/>
            </a:pPr>
            <a:endParaRPr lang="en-US" dirty="0"/>
          </a:p>
          <a:p>
            <a:pPr marL="0" indent="0">
              <a:buNone/>
            </a:pPr>
            <a:r>
              <a:rPr lang="en-US" dirty="0" smtClean="0"/>
              <a:t>Non</a:t>
            </a:r>
            <a:r>
              <a:rPr lang="en-US" smtClean="0"/>
              <a:t>-negativity:	</a:t>
            </a:r>
            <a:r>
              <a:rPr lang="en-US" dirty="0" err="1" smtClean="0"/>
              <a:t>xij</a:t>
            </a:r>
            <a:r>
              <a:rPr lang="en-US" dirty="0" smtClean="0"/>
              <a:t> &gt;= 0</a:t>
            </a:r>
            <a:endParaRPr lang="en-US" dirty="0"/>
          </a:p>
        </p:txBody>
      </p:sp>
    </p:spTree>
    <p:extLst>
      <p:ext uri="{BB962C8B-B14F-4D97-AF65-F5344CB8AC3E}">
        <p14:creationId xmlns:p14="http://schemas.microsoft.com/office/powerpoint/2010/main" xmlns="" val="1276574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Product Mix Problem</a:t>
            </a:r>
            <a:endParaRPr lang="en-IN"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TTC manufactures two truck models, 407 and 409. Each model has more demand than TTC can supply. </a:t>
            </a:r>
          </a:p>
          <a:p>
            <a:pPr marL="0" indent="0">
              <a:buNone/>
            </a:pPr>
            <a:r>
              <a:rPr lang="en-US" dirty="0" smtClean="0"/>
              <a:t>Each Model 407 truck sold contributes Rs. 300000 to the profit, while each Model 409  contributes Rs. 500000.</a:t>
            </a:r>
          </a:p>
          <a:p>
            <a:pPr marL="0" indent="0">
              <a:buNone/>
            </a:pPr>
            <a:endParaRPr lang="en-US" dirty="0" smtClean="0"/>
          </a:p>
          <a:p>
            <a:pPr marL="0" indent="0">
              <a:buNone/>
            </a:pPr>
            <a:r>
              <a:rPr lang="en-US" dirty="0" smtClean="0"/>
              <a:t>Both the models are produced in the same production facility. Each 407 truck takes 1 hr in EA, 2 hr in MS and 2 hr in 407A. Each 409 truck takes 2 hr in EA, 2 hr in MS and 3 hr in 409A.</a:t>
            </a:r>
          </a:p>
          <a:p>
            <a:pPr marL="0" indent="0">
              <a:buNone/>
            </a:pPr>
            <a:endParaRPr lang="en-US" dirty="0" smtClean="0"/>
          </a:p>
          <a:p>
            <a:pPr marL="0" indent="0">
              <a:buNone/>
            </a:pPr>
            <a:r>
              <a:rPr lang="en-US" dirty="0" smtClean="0"/>
              <a:t>Each month there are 4000 hr available in EA, 6000 hr in MS, 5000 hr in 407A and 4500 hr in 409A.</a:t>
            </a:r>
          </a:p>
          <a:p>
            <a:pPr marL="0" indent="0">
              <a:buNone/>
            </a:pPr>
            <a:r>
              <a:rPr lang="en-US" dirty="0" smtClean="0"/>
              <a:t>How many of each model should TTC manufacture each month to maximize its profit?</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smtClean="0"/>
              <a:t>Linear programming formulation</a:t>
            </a:r>
            <a:endParaRPr lang="en-IN" sz="2900" dirty="0"/>
          </a:p>
        </p:txBody>
      </p:sp>
      <p:sp>
        <p:nvSpPr>
          <p:cNvPr id="3" name="Content Placeholder 2"/>
          <p:cNvSpPr>
            <a:spLocks noGrp="1"/>
          </p:cNvSpPr>
          <p:nvPr>
            <p:ph sz="quarter" idx="1"/>
          </p:nvPr>
        </p:nvSpPr>
        <p:spPr/>
        <p:txBody>
          <a:bodyPr>
            <a:normAutofit/>
          </a:bodyPr>
          <a:lstStyle/>
          <a:p>
            <a:pPr>
              <a:buNone/>
            </a:pPr>
            <a:r>
              <a:rPr lang="en-US" sz="2400" dirty="0" smtClean="0"/>
              <a:t> </a:t>
            </a:r>
            <a:endParaRPr lang="en-IN" sz="2400" dirty="0"/>
          </a:p>
        </p:txBody>
      </p:sp>
      <p:graphicFrame>
        <p:nvGraphicFramePr>
          <p:cNvPr id="4" name="Object 3"/>
          <p:cNvGraphicFramePr>
            <a:graphicFrameLocks noChangeAspect="1"/>
          </p:cNvGraphicFramePr>
          <p:nvPr>
            <p:extLst>
              <p:ext uri="{D42A27DB-BD31-4B8C-83A1-F6EECF244321}">
                <p14:modId xmlns:p14="http://schemas.microsoft.com/office/powerpoint/2010/main" xmlns="" val="870539224"/>
              </p:ext>
            </p:extLst>
          </p:nvPr>
        </p:nvGraphicFramePr>
        <p:xfrm>
          <a:off x="642938" y="2179638"/>
          <a:ext cx="3527425" cy="4202112"/>
        </p:xfrm>
        <a:graphic>
          <a:graphicData uri="http://schemas.openxmlformats.org/presentationml/2006/ole">
            <p:oleObj spid="_x0000_s1032" name="Equation" r:id="rId3" imgW="1462680" imgH="1983960" progId="Equation.3">
              <p:embed/>
            </p:oleObj>
          </a:graphicData>
        </a:graphic>
      </p:graphicFrame>
      <p:graphicFrame>
        <p:nvGraphicFramePr>
          <p:cNvPr id="5" name="Object 4"/>
          <p:cNvGraphicFramePr>
            <a:graphicFrameLocks noChangeAspect="1"/>
          </p:cNvGraphicFramePr>
          <p:nvPr/>
        </p:nvGraphicFramePr>
        <p:xfrm>
          <a:off x="611560" y="1298574"/>
          <a:ext cx="8459445" cy="762273"/>
        </p:xfrm>
        <a:graphic>
          <a:graphicData uri="http://schemas.openxmlformats.org/presentationml/2006/ole">
            <p:oleObj spid="_x0000_s1033" name="Equation" r:id="rId4" imgW="4063265" imgH="406216" progId="Equation.3">
              <p:embed/>
            </p:oleObj>
          </a:graphicData>
        </a:graphic>
      </p:graphicFrame>
      <p:sp>
        <p:nvSpPr>
          <p:cNvPr id="6" name="TextBox 5"/>
          <p:cNvSpPr txBox="1">
            <a:spLocks noChangeAspect="1"/>
          </p:cNvSpPr>
          <p:nvPr/>
        </p:nvSpPr>
        <p:spPr>
          <a:xfrm>
            <a:off x="4716016" y="2420888"/>
            <a:ext cx="2952328" cy="1440000"/>
          </a:xfrm>
          <a:prstGeom prst="rect">
            <a:avLst/>
          </a:prstGeom>
          <a:solidFill>
            <a:schemeClr val="accent1"/>
          </a:solidFill>
        </p:spPr>
        <p:txBody>
          <a:bodyPr wrap="square" rtlCol="0">
            <a:spAutoFit/>
          </a:bodyPr>
          <a:lstStyle/>
          <a:p>
            <a:endParaRPr lang="en-US" sz="2400" b="1" dirty="0" smtClean="0">
              <a:solidFill>
                <a:schemeClr val="bg1"/>
              </a:solidFill>
            </a:endParaRPr>
          </a:p>
          <a:p>
            <a:pPr algn="ctr"/>
            <a:r>
              <a:rPr lang="en-US" sz="2400" b="1" dirty="0" smtClean="0">
                <a:solidFill>
                  <a:schemeClr val="bg1"/>
                </a:solidFill>
              </a:rPr>
              <a:t>Production Constraints</a:t>
            </a:r>
          </a:p>
          <a:p>
            <a:endParaRPr lang="en-IN" sz="2400" b="1" dirty="0">
              <a:solidFill>
                <a:schemeClr val="bg1"/>
              </a:solidFill>
            </a:endParaRPr>
          </a:p>
        </p:txBody>
      </p:sp>
      <p:sp>
        <p:nvSpPr>
          <p:cNvPr id="7" name="TextBox 6"/>
          <p:cNvSpPr txBox="1">
            <a:spLocks noChangeAspect="1"/>
          </p:cNvSpPr>
          <p:nvPr/>
        </p:nvSpPr>
        <p:spPr>
          <a:xfrm>
            <a:off x="4716016" y="4149080"/>
            <a:ext cx="2952328" cy="1620000"/>
          </a:xfrm>
          <a:prstGeom prst="rect">
            <a:avLst/>
          </a:prstGeom>
          <a:solidFill>
            <a:schemeClr val="accent1"/>
          </a:solidFill>
        </p:spPr>
        <p:txBody>
          <a:bodyPr wrap="square" rtlCol="0">
            <a:spAutoFit/>
          </a:bodyPr>
          <a:lstStyle/>
          <a:p>
            <a:endParaRPr lang="en-US" sz="2400" b="1" dirty="0" smtClean="0">
              <a:solidFill>
                <a:schemeClr val="bg1"/>
              </a:solidFill>
            </a:endParaRPr>
          </a:p>
          <a:p>
            <a:pPr algn="ctr"/>
            <a:r>
              <a:rPr lang="en-US" sz="2400" b="1" dirty="0" smtClean="0">
                <a:solidFill>
                  <a:schemeClr val="bg1"/>
                </a:solidFill>
              </a:rPr>
              <a:t>Allocation constraints</a:t>
            </a:r>
          </a:p>
          <a:p>
            <a:endParaRPr lang="en-IN" sz="2400" b="1" dirty="0">
              <a:solidFill>
                <a:schemeClr val="bg1"/>
              </a:solidFill>
            </a:endParaRPr>
          </a:p>
        </p:txBody>
      </p:sp>
      <p:sp>
        <p:nvSpPr>
          <p:cNvPr id="8" name="TextBox 7"/>
          <p:cNvSpPr txBox="1"/>
          <p:nvPr/>
        </p:nvSpPr>
        <p:spPr>
          <a:xfrm>
            <a:off x="4716016" y="5877272"/>
            <a:ext cx="3024336" cy="369332"/>
          </a:xfrm>
          <a:prstGeom prst="rect">
            <a:avLst/>
          </a:prstGeom>
          <a:solidFill>
            <a:schemeClr val="accent1"/>
          </a:solidFill>
        </p:spPr>
        <p:txBody>
          <a:bodyPr wrap="square" rtlCol="0">
            <a:spAutoFit/>
          </a:bodyPr>
          <a:lstStyle/>
          <a:p>
            <a:pPr algn="ctr"/>
            <a:r>
              <a:rPr lang="en-US" b="1" dirty="0" smtClean="0">
                <a:solidFill>
                  <a:schemeClr val="bg1"/>
                </a:solidFill>
              </a:rPr>
              <a:t>Non-negativity constraints</a:t>
            </a:r>
            <a:endParaRPr lang="en-IN" b="1" dirty="0">
              <a:solidFill>
                <a:schemeClr val="bg1"/>
              </a:solidFill>
            </a:endParaRPr>
          </a:p>
        </p:txBody>
      </p:sp>
    </p:spTree>
    <p:extLst>
      <p:ext uri="{BB962C8B-B14F-4D97-AF65-F5344CB8AC3E}">
        <p14:creationId xmlns:p14="http://schemas.microsoft.com/office/powerpoint/2010/main" xmlns="" val="6504950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Aggregate Production Planning</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During the next four months HUL must meet the following demands for detergents (500 gm pack): 3000 in month 1, 5000 in month 2, 2000 in month 3 and 1000 in month 4. </a:t>
            </a:r>
          </a:p>
          <a:p>
            <a:pPr marL="0" indent="0">
              <a:buNone/>
            </a:pPr>
            <a:r>
              <a:rPr lang="en-US" smtClean="0"/>
              <a:t>At </a:t>
            </a:r>
            <a:r>
              <a:rPr lang="en-US" dirty="0" smtClean="0"/>
              <a:t>the beginning of month 1500 detergent packets are on hand, and HUL has 100 workers. A worker is paid Rs 1500 per month. Each worker can work up to 160 hours a month before he or she receives overtime. A worker can work up to 20 hours of overtime per month and is paid Rs 13 per hour of overtime labor. </a:t>
            </a:r>
          </a:p>
          <a:p>
            <a:pPr marL="0" indent="0">
              <a:buNone/>
            </a:pPr>
            <a:endParaRPr lang="en-US" dirty="0" smtClean="0"/>
          </a:p>
          <a:p>
            <a:pPr marL="0" indent="0">
              <a:buNone/>
            </a:pPr>
            <a:r>
              <a:rPr lang="en-US" dirty="0" smtClean="0"/>
              <a:t>It takes 4 hours of labor and Rs 15 of raw material to produce a packet of detergent. At the beginning of each month, workers can be hired or fired. Each hired worker costs Rs 1600, and each fired worker costs Rs 2000. At the end of each month, a holding cost of Rs 3 per packet is incurred. Production in a given month can be used to meet the demand for the same month. </a:t>
            </a:r>
          </a:p>
          <a:p>
            <a:pPr marL="0" indent="0">
              <a:buNone/>
            </a:pPr>
            <a:endParaRPr lang="en-US" dirty="0" smtClean="0"/>
          </a:p>
          <a:p>
            <a:pPr marL="0" indent="0">
              <a:buNone/>
            </a:pPr>
            <a:r>
              <a:rPr lang="en-US" dirty="0" smtClean="0"/>
              <a:t>Find out the optimal production plan and labor allocation.  </a:t>
            </a:r>
          </a:p>
          <a:p>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Aggregate Production Planning</a:t>
            </a:r>
            <a:endParaRPr lang="en-IN" dirty="0"/>
          </a:p>
        </p:txBody>
      </p:sp>
      <p:sp>
        <p:nvSpPr>
          <p:cNvPr id="3" name="Content Placeholder 2"/>
          <p:cNvSpPr>
            <a:spLocks noGrp="1"/>
          </p:cNvSpPr>
          <p:nvPr>
            <p:ph idx="1"/>
          </p:nvPr>
        </p:nvSpPr>
        <p:spPr/>
        <p:txBody>
          <a:bodyPr/>
          <a:lstStyle/>
          <a:p>
            <a:r>
              <a:rPr lang="en-IN" smtClean="0"/>
              <a:t>Solution in the Excel Sheet.</a:t>
            </a:r>
            <a:endParaRPr lang="en-IN"/>
          </a:p>
        </p:txBody>
      </p:sp>
    </p:spTree>
    <p:extLst>
      <p:ext uri="{BB962C8B-B14F-4D97-AF65-F5344CB8AC3E}">
        <p14:creationId xmlns:p14="http://schemas.microsoft.com/office/powerpoint/2010/main" xmlns="" val="3040645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Problem</a:t>
            </a:r>
            <a:endParaRPr lang="en-IN" dirty="0"/>
          </a:p>
        </p:txBody>
      </p:sp>
      <p:sp>
        <p:nvSpPr>
          <p:cNvPr id="3" name="Content Placeholder 2"/>
          <p:cNvSpPr>
            <a:spLocks noGrp="1"/>
          </p:cNvSpPr>
          <p:nvPr>
            <p:ph idx="1"/>
          </p:nvPr>
        </p:nvSpPr>
        <p:spPr/>
        <p:txBody>
          <a:bodyPr/>
          <a:lstStyle/>
          <a:p>
            <a:r>
              <a:rPr lang="en-US" dirty="0" smtClean="0"/>
              <a:t>Should they produce as many 409s as possible?</a:t>
            </a:r>
          </a:p>
          <a:p>
            <a:pPr lvl="1"/>
            <a:r>
              <a:rPr lang="en-US" dirty="0" smtClean="0"/>
              <a:t>Has higher profit contribution</a:t>
            </a:r>
          </a:p>
          <a:p>
            <a:pPr lvl="1"/>
            <a:endParaRPr lang="en-US" dirty="0" smtClean="0"/>
          </a:p>
          <a:p>
            <a:r>
              <a:rPr lang="en-US" dirty="0" smtClean="0"/>
              <a:t>Should they produce as many 407s as possible? </a:t>
            </a:r>
          </a:p>
          <a:p>
            <a:pPr lvl="1"/>
            <a:r>
              <a:rPr lang="en-US" dirty="0" smtClean="0"/>
              <a:t>Uses less of EA and 407A</a:t>
            </a:r>
          </a:p>
          <a:p>
            <a:pPr lvl="1"/>
            <a:endParaRPr lang="en-US" dirty="0" smtClean="0"/>
          </a:p>
          <a:p>
            <a:r>
              <a:rPr lang="en-US" dirty="0" smtClean="0"/>
              <a:t>What is the “optimal” product mix?</a:t>
            </a:r>
          </a:p>
          <a:p>
            <a:pPr lvl="1"/>
            <a:r>
              <a:rPr lang="en-US" dirty="0" smtClean="0"/>
              <a:t>Here, “optimal” means the combination that maximizes the profit!</a:t>
            </a:r>
          </a:p>
          <a:p>
            <a:endParaRPr lang="en-US" dirty="0" smtClean="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Problem</a:t>
            </a:r>
            <a:endParaRPr lang="en-IN" dirty="0"/>
          </a:p>
        </p:txBody>
      </p:sp>
      <p:sp>
        <p:nvSpPr>
          <p:cNvPr id="3" name="Content Placeholder 2"/>
          <p:cNvSpPr>
            <a:spLocks noGrp="1"/>
          </p:cNvSpPr>
          <p:nvPr>
            <p:ph idx="1"/>
          </p:nvPr>
        </p:nvSpPr>
        <p:spPr/>
        <p:txBody>
          <a:bodyPr/>
          <a:lstStyle/>
          <a:p>
            <a:r>
              <a:rPr lang="en-US" dirty="0" smtClean="0"/>
              <a:t>Decision to be made</a:t>
            </a:r>
          </a:p>
          <a:p>
            <a:pPr lvl="1"/>
            <a:r>
              <a:rPr lang="en-US" dirty="0" smtClean="0"/>
              <a:t>Number of 407 trucks to be produced per month</a:t>
            </a:r>
          </a:p>
          <a:p>
            <a:pPr lvl="1"/>
            <a:r>
              <a:rPr lang="en-US" dirty="0" smtClean="0"/>
              <a:t>Number of 409 trucks to be produced per month</a:t>
            </a:r>
          </a:p>
          <a:p>
            <a:pPr lvl="1">
              <a:buNone/>
            </a:pPr>
            <a:endParaRPr lang="en-US" dirty="0" smtClean="0"/>
          </a:p>
          <a:p>
            <a:r>
              <a:rPr lang="en-US" dirty="0" smtClean="0"/>
              <a:t>Objective</a:t>
            </a:r>
          </a:p>
          <a:p>
            <a:pPr lvl="1"/>
            <a:r>
              <a:rPr lang="en-US" dirty="0" smtClean="0"/>
              <a:t>To maximize monthly profit</a:t>
            </a:r>
          </a:p>
          <a:p>
            <a:pPr lvl="1"/>
            <a:endParaRPr lang="en-US" dirty="0" smtClean="0"/>
          </a:p>
          <a:p>
            <a:r>
              <a:rPr lang="en-US" dirty="0" smtClean="0"/>
              <a:t>To ensure viability</a:t>
            </a:r>
          </a:p>
          <a:p>
            <a:pPr lvl="1"/>
            <a:r>
              <a:rPr lang="en-US" dirty="0" smtClean="0"/>
              <a:t>Number of hours used for production in each department must NOT be more than the number of hours available</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lstStyle/>
          <a:p>
            <a:r>
              <a:rPr lang="en-US" sz="3800" dirty="0" smtClean="0"/>
              <a:t>Product Mix Problem: Optimization Model</a:t>
            </a:r>
            <a:endParaRPr lang="en-IN" sz="3800" dirty="0"/>
          </a:p>
        </p:txBody>
      </p:sp>
      <p:sp>
        <p:nvSpPr>
          <p:cNvPr id="3" name="Content Placeholder 2"/>
          <p:cNvSpPr>
            <a:spLocks noGrp="1"/>
          </p:cNvSpPr>
          <p:nvPr>
            <p:ph idx="1"/>
          </p:nvPr>
        </p:nvSpPr>
        <p:spPr/>
        <p:txBody>
          <a:bodyPr/>
          <a:lstStyle/>
          <a:p>
            <a:r>
              <a:rPr lang="en-US" dirty="0" smtClean="0"/>
              <a:t>Decision to be made</a:t>
            </a:r>
          </a:p>
          <a:p>
            <a:pPr lvl="1"/>
            <a:r>
              <a:rPr lang="en-US" dirty="0" smtClean="0"/>
              <a:t>Number of 407 trucks to be produced per month</a:t>
            </a:r>
          </a:p>
          <a:p>
            <a:pPr lvl="1"/>
            <a:r>
              <a:rPr lang="en-US" dirty="0" smtClean="0"/>
              <a:t>Number of 409 trucks to be produced per month</a:t>
            </a:r>
          </a:p>
          <a:p>
            <a:pPr lvl="1">
              <a:buNone/>
            </a:pPr>
            <a:endParaRPr lang="en-US" dirty="0" smtClean="0"/>
          </a:p>
          <a:p>
            <a:r>
              <a:rPr lang="en-US" dirty="0" smtClean="0"/>
              <a:t>Objective</a:t>
            </a:r>
          </a:p>
          <a:p>
            <a:pPr lvl="1"/>
            <a:r>
              <a:rPr lang="en-US" dirty="0" smtClean="0"/>
              <a:t>To maximize monthly profit</a:t>
            </a:r>
          </a:p>
          <a:p>
            <a:pPr lvl="1"/>
            <a:endParaRPr lang="en-US" dirty="0" smtClean="0"/>
          </a:p>
          <a:p>
            <a:r>
              <a:rPr lang="en-US" dirty="0" smtClean="0"/>
              <a:t>To ensure viability</a:t>
            </a:r>
          </a:p>
          <a:p>
            <a:pPr lvl="1"/>
            <a:r>
              <a:rPr lang="en-US" dirty="0" smtClean="0"/>
              <a:t>Number of hours used for production in each department must NOT be more than the number of hours available</a:t>
            </a:r>
            <a:endParaRPr lang="en-IN" dirty="0"/>
          </a:p>
        </p:txBody>
      </p:sp>
      <p:sp>
        <p:nvSpPr>
          <p:cNvPr id="4" name="TextBox 3"/>
          <p:cNvSpPr txBox="1"/>
          <p:nvPr/>
        </p:nvSpPr>
        <p:spPr>
          <a:xfrm rot="16200000">
            <a:off x="8139660" y="1338566"/>
            <a:ext cx="1037463" cy="646331"/>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dirty="0" smtClean="0"/>
              <a:t>Decision</a:t>
            </a:r>
          </a:p>
          <a:p>
            <a:r>
              <a:rPr lang="en-US" dirty="0" smtClean="0"/>
              <a:t>Variables</a:t>
            </a:r>
            <a:endParaRPr lang="en-IN" dirty="0"/>
          </a:p>
        </p:txBody>
      </p:sp>
      <p:sp>
        <p:nvSpPr>
          <p:cNvPr id="5" name="TextBox 4"/>
          <p:cNvSpPr txBox="1"/>
          <p:nvPr/>
        </p:nvSpPr>
        <p:spPr>
          <a:xfrm rot="16200000">
            <a:off x="6532818" y="3109281"/>
            <a:ext cx="1073692" cy="646331"/>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dirty="0" smtClean="0"/>
              <a:t>Objective</a:t>
            </a:r>
          </a:p>
          <a:p>
            <a:r>
              <a:rPr lang="en-US" dirty="0" smtClean="0"/>
              <a:t>Function</a:t>
            </a:r>
            <a:endParaRPr lang="en-IN" dirty="0"/>
          </a:p>
        </p:txBody>
      </p:sp>
      <p:sp>
        <p:nvSpPr>
          <p:cNvPr id="6" name="TextBox 5"/>
          <p:cNvSpPr txBox="1"/>
          <p:nvPr/>
        </p:nvSpPr>
        <p:spPr>
          <a:xfrm rot="16200000">
            <a:off x="8153400" y="5181600"/>
            <a:ext cx="1241237" cy="369332"/>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dirty="0" smtClean="0"/>
              <a:t>Constraints</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Programming Problem (LPP)</a:t>
            </a:r>
            <a:endParaRPr lang="en-IN" dirty="0"/>
          </a:p>
        </p:txBody>
      </p:sp>
      <p:sp>
        <p:nvSpPr>
          <p:cNvPr id="3" name="Content Placeholder 2"/>
          <p:cNvSpPr>
            <a:spLocks noGrp="1"/>
          </p:cNvSpPr>
          <p:nvPr>
            <p:ph idx="1"/>
          </p:nvPr>
        </p:nvSpPr>
        <p:spPr/>
        <p:txBody>
          <a:bodyPr>
            <a:normAutofit/>
          </a:bodyPr>
          <a:lstStyle/>
          <a:p>
            <a:r>
              <a:rPr lang="en-US" dirty="0" smtClean="0">
                <a:solidFill>
                  <a:schemeClr val="accent2">
                    <a:lumMod val="75000"/>
                  </a:schemeClr>
                </a:solidFill>
              </a:rPr>
              <a:t>Decision Variables</a:t>
            </a:r>
          </a:p>
          <a:p>
            <a:pPr lvl="1"/>
            <a:r>
              <a:rPr lang="en-US" dirty="0" smtClean="0"/>
              <a:t>X1: #407 to be produced per month</a:t>
            </a:r>
          </a:p>
          <a:p>
            <a:pPr lvl="1"/>
            <a:r>
              <a:rPr lang="en-US" dirty="0" smtClean="0"/>
              <a:t>X2: #409 to be produced per month</a:t>
            </a:r>
          </a:p>
          <a:p>
            <a:r>
              <a:rPr lang="en-US" dirty="0" smtClean="0">
                <a:solidFill>
                  <a:schemeClr val="accent2">
                    <a:lumMod val="75000"/>
                  </a:schemeClr>
                </a:solidFill>
              </a:rPr>
              <a:t>Objective Function</a:t>
            </a:r>
          </a:p>
          <a:p>
            <a:pPr lvl="1"/>
            <a:r>
              <a:rPr lang="en-US" dirty="0" smtClean="0"/>
              <a:t>Z = maximize 300000X1+ 500000X2</a:t>
            </a:r>
          </a:p>
          <a:p>
            <a:r>
              <a:rPr lang="en-US" dirty="0" smtClean="0">
                <a:solidFill>
                  <a:schemeClr val="accent2">
                    <a:lumMod val="75000"/>
                  </a:schemeClr>
                </a:solidFill>
              </a:rPr>
              <a:t>Constraints </a:t>
            </a:r>
          </a:p>
          <a:p>
            <a:pPr lvl="1">
              <a:buNone/>
            </a:pPr>
            <a:r>
              <a:rPr lang="en-US" dirty="0" smtClean="0"/>
              <a:t>   X1+2X2 &lt;= 4000		EA Constraint</a:t>
            </a:r>
          </a:p>
          <a:p>
            <a:pPr lvl="1">
              <a:buNone/>
            </a:pPr>
            <a:r>
              <a:rPr lang="en-US" dirty="0" smtClean="0"/>
              <a:t>2X1+2X2 &lt;= 6000		MS Constraint</a:t>
            </a:r>
          </a:p>
          <a:p>
            <a:pPr lvl="1">
              <a:buNone/>
            </a:pPr>
            <a:r>
              <a:rPr lang="en-US" dirty="0" smtClean="0"/>
              <a:t>2X1+0X2	&lt;= 5000		407A Constraint</a:t>
            </a:r>
          </a:p>
          <a:p>
            <a:pPr lvl="1">
              <a:buNone/>
            </a:pPr>
            <a:r>
              <a:rPr lang="en-US" dirty="0" smtClean="0"/>
              <a:t>0X1+3X2 &lt;= 4500		409A Constraint</a:t>
            </a:r>
          </a:p>
          <a:p>
            <a:pPr lvl="1">
              <a:buNone/>
            </a:pPr>
            <a:r>
              <a:rPr lang="en-US" dirty="0" smtClean="0"/>
              <a:t>X1 &gt;= 0, X2 &gt;= 0		non-negativity constraints</a:t>
            </a:r>
          </a:p>
          <a:p>
            <a:pPr lvl="1">
              <a:buNone/>
            </a:pPr>
            <a:endParaRPr lang="en-IN" dirty="0" smtClean="0"/>
          </a:p>
          <a:p>
            <a:pPr lvl="1"/>
            <a:endParaRPr lang="en-IN" dirty="0"/>
          </a:p>
        </p:txBody>
      </p:sp>
      <p:sp>
        <p:nvSpPr>
          <p:cNvPr id="4" name="TextBox 3"/>
          <p:cNvSpPr txBox="1"/>
          <p:nvPr/>
        </p:nvSpPr>
        <p:spPr>
          <a:xfrm rot="5400000">
            <a:off x="6858000" y="3606264"/>
            <a:ext cx="2781339" cy="369332"/>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dirty="0" smtClean="0"/>
              <a:t>Linear in decision variables!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LPP</a:t>
            </a:r>
            <a:endParaRPr lang="en-IN" dirty="0"/>
          </a:p>
        </p:txBody>
      </p:sp>
      <p:sp>
        <p:nvSpPr>
          <p:cNvPr id="3" name="Content Placeholder 2"/>
          <p:cNvSpPr>
            <a:spLocks noGrp="1"/>
          </p:cNvSpPr>
          <p:nvPr>
            <p:ph idx="1"/>
          </p:nvPr>
        </p:nvSpPr>
        <p:spPr/>
        <p:txBody>
          <a:bodyPr/>
          <a:lstStyle/>
          <a:p>
            <a:r>
              <a:rPr lang="en-US" dirty="0" smtClean="0"/>
              <a:t>Graphical Methods</a:t>
            </a:r>
          </a:p>
          <a:p>
            <a:pPr lvl="1"/>
            <a:r>
              <a:rPr lang="en-US" dirty="0" smtClean="0"/>
              <a:t>Applicable for 2-variable problems</a:t>
            </a:r>
          </a:p>
          <a:p>
            <a:r>
              <a:rPr lang="en-US" dirty="0" smtClean="0"/>
              <a:t>Simplex Method</a:t>
            </a:r>
          </a:p>
          <a:p>
            <a:pPr lvl="1"/>
            <a:r>
              <a:rPr lang="en-US" dirty="0" smtClean="0"/>
              <a:t>Matrix based</a:t>
            </a:r>
          </a:p>
          <a:p>
            <a:r>
              <a:rPr lang="en-US" dirty="0" smtClean="0"/>
              <a:t>Interior Point Method</a:t>
            </a:r>
          </a:p>
          <a:p>
            <a:endParaRPr lang="en-US" dirty="0" smtClean="0"/>
          </a:p>
          <a:p>
            <a:r>
              <a:rPr lang="en-US" dirty="0" smtClean="0"/>
              <a:t>For routine real life managerial problems</a:t>
            </a:r>
          </a:p>
          <a:p>
            <a:pPr lvl="1"/>
            <a:r>
              <a:rPr lang="en-US" dirty="0" smtClean="0"/>
              <a:t>MS Excel Solver</a:t>
            </a:r>
          </a:p>
          <a:p>
            <a:pPr lvl="1"/>
            <a:r>
              <a:rPr lang="en-US" dirty="0" smtClean="0"/>
              <a:t>Other advanced solver packages such as CPLEX, LINDO, IBM ILOG etc.</a:t>
            </a:r>
          </a:p>
          <a:p>
            <a:pPr lvl="1">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Sensitivity/Post Optimality Analysis</a:t>
            </a:r>
            <a:endParaRPr lang="en-IN" dirty="0"/>
          </a:p>
        </p:txBody>
      </p:sp>
      <p:sp>
        <p:nvSpPr>
          <p:cNvPr id="3" name="Content Placeholder 2"/>
          <p:cNvSpPr>
            <a:spLocks noGrp="1"/>
          </p:cNvSpPr>
          <p:nvPr>
            <p:ph idx="1"/>
          </p:nvPr>
        </p:nvSpPr>
        <p:spPr/>
        <p:txBody>
          <a:bodyPr>
            <a:normAutofit/>
          </a:bodyPr>
          <a:lstStyle/>
          <a:p>
            <a:r>
              <a:rPr lang="en-US" dirty="0" smtClean="0"/>
              <a:t>A subcontractor is offering extra-hours in 407A, what is the maximum that TTC should be willing to pay and how many such hours should TTC buy?</a:t>
            </a:r>
          </a:p>
          <a:p>
            <a:endParaRPr lang="en-US" dirty="0" smtClean="0"/>
          </a:p>
          <a:p>
            <a:r>
              <a:rPr lang="en-US" dirty="0" smtClean="0"/>
              <a:t>A subcontractor is offering extra-hours in 409A, what is the maximum that TTC should be willing to pay and how many such hours should TTC buy?</a:t>
            </a:r>
          </a:p>
          <a:p>
            <a:endParaRPr lang="en-US" dirty="0" smtClean="0"/>
          </a:p>
          <a:p>
            <a:endParaRPr lang="en-US" dirty="0" smtClean="0"/>
          </a:p>
        </p:txBody>
      </p:sp>
      <p:sp>
        <p:nvSpPr>
          <p:cNvPr id="4" name="TextBox 3"/>
          <p:cNvSpPr txBox="1"/>
          <p:nvPr/>
        </p:nvSpPr>
        <p:spPr>
          <a:xfrm>
            <a:off x="3352800" y="6324600"/>
            <a:ext cx="2431948" cy="3693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dirty="0" smtClean="0"/>
              <a:t>Non-binding constraints</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TotalTime>
  <Words>2344</Words>
  <Application>Microsoft Macintosh PowerPoint</Application>
  <PresentationFormat>On-screen Show (4:3)</PresentationFormat>
  <Paragraphs>437</Paragraphs>
  <Slides>32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Office Theme</vt:lpstr>
      <vt:lpstr>Equation</vt:lpstr>
      <vt:lpstr>Linear Programming</vt:lpstr>
      <vt:lpstr>Optimization Problems</vt:lpstr>
      <vt:lpstr>Example: Product Mix Problem</vt:lpstr>
      <vt:lpstr>Product Mix Problem</vt:lpstr>
      <vt:lpstr>Product Mix Problem</vt:lpstr>
      <vt:lpstr>Product Mix Problem: Optimization Model</vt:lpstr>
      <vt:lpstr>Linear Programming Problem (LPP)</vt:lpstr>
      <vt:lpstr>Solving LPP</vt:lpstr>
      <vt:lpstr>Sensitivity/Post Optimality Analysis</vt:lpstr>
      <vt:lpstr>Sensitivity/Post Optimality Analysis</vt:lpstr>
      <vt:lpstr>Shadow Price</vt:lpstr>
      <vt:lpstr>TTC’s Problem</vt:lpstr>
      <vt:lpstr>Modified LPP</vt:lpstr>
      <vt:lpstr>Modified LPP: Solution</vt:lpstr>
      <vt:lpstr>Some practice problems</vt:lpstr>
      <vt:lpstr>A Minimization Problem</vt:lpstr>
      <vt:lpstr>Model Formulation</vt:lpstr>
      <vt:lpstr>Sensitivity Analysis </vt:lpstr>
      <vt:lpstr>Solution</vt:lpstr>
      <vt:lpstr>Workforce Scheduling Model</vt:lpstr>
      <vt:lpstr>Workforce Scheduling</vt:lpstr>
      <vt:lpstr>Workforce Scheduling</vt:lpstr>
      <vt:lpstr>Workforce Scheduling Model</vt:lpstr>
      <vt:lpstr>Transportation Problem</vt:lpstr>
      <vt:lpstr>Transportation Problem</vt:lpstr>
      <vt:lpstr>To summarize … </vt:lpstr>
      <vt:lpstr>Linear programming formulation</vt:lpstr>
      <vt:lpstr>Linear programming formulation</vt:lpstr>
      <vt:lpstr>Constraints</vt:lpstr>
      <vt:lpstr>Linear programming formulation</vt:lpstr>
      <vt:lpstr>Aggregate Production Planning</vt:lpstr>
      <vt:lpstr>Aggregate Production Planning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Supply Chain Modeling</dc:title>
  <dc:creator>MEGHA</dc:creator>
  <cp:lastModifiedBy>Nilanjan Mukhopadhya</cp:lastModifiedBy>
  <cp:revision>171</cp:revision>
  <cp:lastPrinted>2015-03-12T07:17:45Z</cp:lastPrinted>
  <dcterms:created xsi:type="dcterms:W3CDTF">2006-08-16T00:00:00Z</dcterms:created>
  <dcterms:modified xsi:type="dcterms:W3CDTF">2020-05-09T12:31:05Z</dcterms:modified>
</cp:coreProperties>
</file>