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9" r:id="rId4"/>
    <p:sldId id="258" r:id="rId5"/>
    <p:sldId id="260" r:id="rId6"/>
    <p:sldId id="257" r:id="rId7"/>
    <p:sldId id="271" r:id="rId8"/>
    <p:sldId id="262" r:id="rId9"/>
    <p:sldId id="263" r:id="rId10"/>
    <p:sldId id="264" r:id="rId11"/>
    <p:sldId id="265" r:id="rId12"/>
    <p:sldId id="266" r:id="rId13"/>
    <p:sldId id="267" r:id="rId14"/>
    <p:sldId id="268" r:id="rId15"/>
    <p:sldId id="269" r:id="rId16"/>
    <p:sldId id="270"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1"/>
    <p:restoredTop sz="95915"/>
  </p:normalViewPr>
  <p:slideViewPr>
    <p:cSldViewPr snapToGrid="0" snapToObjects="1">
      <p:cViewPr varScale="1">
        <p:scale>
          <a:sx n="73" d="100"/>
          <a:sy n="73" d="100"/>
        </p:scale>
        <p:origin x="-60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FF6519-343A-9E4E-8B72-967BFE7E47B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116DCB77-1C7D-C94E-AE3E-BC98ED019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2479876B-C98B-2E45-A4B1-BADCEAE62F15}"/>
              </a:ext>
            </a:extLst>
          </p:cNvPr>
          <p:cNvSpPr>
            <a:spLocks noGrp="1"/>
          </p:cNvSpPr>
          <p:nvPr>
            <p:ph type="dt" sz="half" idx="10"/>
          </p:nvPr>
        </p:nvSpPr>
        <p:spPr/>
        <p:txBody>
          <a:bodyPr/>
          <a:lstStyle/>
          <a:p>
            <a:fld id="{489E53E1-D4BC-7E4E-AE1B-69AC2B5ABE34}" type="datetimeFigureOut">
              <a:rPr lang="en-US" smtClean="0"/>
              <a:pPr/>
              <a:t>15-Aug-20</a:t>
            </a:fld>
            <a:endParaRPr lang="en-US"/>
          </a:p>
        </p:txBody>
      </p:sp>
      <p:sp>
        <p:nvSpPr>
          <p:cNvPr id="5" name="Footer Placeholder 4">
            <a:extLst>
              <a:ext uri="{FF2B5EF4-FFF2-40B4-BE49-F238E27FC236}">
                <a16:creationId xmlns:a16="http://schemas.microsoft.com/office/drawing/2014/main" xmlns="" id="{C205644B-D7D0-B244-A94D-D63C988E6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ED040EA-8850-144E-946E-7BE7052E76BB}"/>
              </a:ext>
            </a:extLst>
          </p:cNvPr>
          <p:cNvSpPr>
            <a:spLocks noGrp="1"/>
          </p:cNvSpPr>
          <p:nvPr>
            <p:ph type="sldNum" sz="quarter" idx="12"/>
          </p:nvPr>
        </p:nvSpPr>
        <p:spPr/>
        <p:txBody>
          <a:bodyPr/>
          <a:lstStyle/>
          <a:p>
            <a:fld id="{5E1BD67F-2651-C74E-BA12-FBC521BA84B7}" type="slidenum">
              <a:rPr lang="en-US" smtClean="0"/>
              <a:pPr/>
              <a:t>‹#›</a:t>
            </a:fld>
            <a:endParaRPr lang="en-US"/>
          </a:p>
        </p:txBody>
      </p:sp>
    </p:spTree>
    <p:extLst>
      <p:ext uri="{BB962C8B-B14F-4D97-AF65-F5344CB8AC3E}">
        <p14:creationId xmlns:p14="http://schemas.microsoft.com/office/powerpoint/2010/main" xmlns="" val="38469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EF733-3353-8B44-9AEB-69C2179D0A7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C476174E-21FC-F644-B3C3-B9BCAEF0CF4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6E481565-A8CD-6F40-8DD3-90CCE216DE49}"/>
              </a:ext>
            </a:extLst>
          </p:cNvPr>
          <p:cNvSpPr>
            <a:spLocks noGrp="1"/>
          </p:cNvSpPr>
          <p:nvPr>
            <p:ph type="dt" sz="half" idx="10"/>
          </p:nvPr>
        </p:nvSpPr>
        <p:spPr/>
        <p:txBody>
          <a:bodyPr/>
          <a:lstStyle/>
          <a:p>
            <a:fld id="{489E53E1-D4BC-7E4E-AE1B-69AC2B5ABE34}" type="datetimeFigureOut">
              <a:rPr lang="en-US" smtClean="0"/>
              <a:pPr/>
              <a:t>15-Aug-20</a:t>
            </a:fld>
            <a:endParaRPr lang="en-US"/>
          </a:p>
        </p:txBody>
      </p:sp>
      <p:sp>
        <p:nvSpPr>
          <p:cNvPr id="5" name="Footer Placeholder 4">
            <a:extLst>
              <a:ext uri="{FF2B5EF4-FFF2-40B4-BE49-F238E27FC236}">
                <a16:creationId xmlns:a16="http://schemas.microsoft.com/office/drawing/2014/main" xmlns="" id="{39EBA0CE-E1D1-DD40-B7DA-2FA17065E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BE7BD01-B7FB-084C-9E0C-D36D85A8FA3E}"/>
              </a:ext>
            </a:extLst>
          </p:cNvPr>
          <p:cNvSpPr>
            <a:spLocks noGrp="1"/>
          </p:cNvSpPr>
          <p:nvPr>
            <p:ph type="sldNum" sz="quarter" idx="12"/>
          </p:nvPr>
        </p:nvSpPr>
        <p:spPr/>
        <p:txBody>
          <a:bodyPr/>
          <a:lstStyle/>
          <a:p>
            <a:fld id="{5E1BD67F-2651-C74E-BA12-FBC521BA84B7}" type="slidenum">
              <a:rPr lang="en-US" smtClean="0"/>
              <a:pPr/>
              <a:t>‹#›</a:t>
            </a:fld>
            <a:endParaRPr lang="en-US"/>
          </a:p>
        </p:txBody>
      </p:sp>
    </p:spTree>
    <p:extLst>
      <p:ext uri="{BB962C8B-B14F-4D97-AF65-F5344CB8AC3E}">
        <p14:creationId xmlns:p14="http://schemas.microsoft.com/office/powerpoint/2010/main" xmlns="" val="38439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7786E5D-468F-BB48-9DB0-7914BD0760A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8BEFF95E-A1BF-B646-822E-EBE64E71441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793B485A-1116-E44B-828B-848E4A0527D6}"/>
              </a:ext>
            </a:extLst>
          </p:cNvPr>
          <p:cNvSpPr>
            <a:spLocks noGrp="1"/>
          </p:cNvSpPr>
          <p:nvPr>
            <p:ph type="dt" sz="half" idx="10"/>
          </p:nvPr>
        </p:nvSpPr>
        <p:spPr/>
        <p:txBody>
          <a:bodyPr/>
          <a:lstStyle/>
          <a:p>
            <a:fld id="{489E53E1-D4BC-7E4E-AE1B-69AC2B5ABE34}" type="datetimeFigureOut">
              <a:rPr lang="en-US" smtClean="0"/>
              <a:pPr/>
              <a:t>15-Aug-20</a:t>
            </a:fld>
            <a:endParaRPr lang="en-US"/>
          </a:p>
        </p:txBody>
      </p:sp>
      <p:sp>
        <p:nvSpPr>
          <p:cNvPr id="5" name="Footer Placeholder 4">
            <a:extLst>
              <a:ext uri="{FF2B5EF4-FFF2-40B4-BE49-F238E27FC236}">
                <a16:creationId xmlns:a16="http://schemas.microsoft.com/office/drawing/2014/main" xmlns="" id="{72F31BFF-CE51-DC46-9788-7EEFF4458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82D1BFB-19E1-124D-A5A9-695F28396A0C}"/>
              </a:ext>
            </a:extLst>
          </p:cNvPr>
          <p:cNvSpPr>
            <a:spLocks noGrp="1"/>
          </p:cNvSpPr>
          <p:nvPr>
            <p:ph type="sldNum" sz="quarter" idx="12"/>
          </p:nvPr>
        </p:nvSpPr>
        <p:spPr/>
        <p:txBody>
          <a:bodyPr/>
          <a:lstStyle/>
          <a:p>
            <a:fld id="{5E1BD67F-2651-C74E-BA12-FBC521BA84B7}" type="slidenum">
              <a:rPr lang="en-US" smtClean="0"/>
              <a:pPr/>
              <a:t>‹#›</a:t>
            </a:fld>
            <a:endParaRPr lang="en-US"/>
          </a:p>
        </p:txBody>
      </p:sp>
    </p:spTree>
    <p:extLst>
      <p:ext uri="{BB962C8B-B14F-4D97-AF65-F5344CB8AC3E}">
        <p14:creationId xmlns:p14="http://schemas.microsoft.com/office/powerpoint/2010/main" xmlns="" val="396876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A3FDB-D3B5-0B40-9BE3-62DA01CAAAB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4A6CA164-16CB-2040-B08D-2311D240754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32AA100A-94CC-5040-B569-41E161E45F02}"/>
              </a:ext>
            </a:extLst>
          </p:cNvPr>
          <p:cNvSpPr>
            <a:spLocks noGrp="1"/>
          </p:cNvSpPr>
          <p:nvPr>
            <p:ph type="dt" sz="half" idx="10"/>
          </p:nvPr>
        </p:nvSpPr>
        <p:spPr/>
        <p:txBody>
          <a:bodyPr/>
          <a:lstStyle/>
          <a:p>
            <a:fld id="{489E53E1-D4BC-7E4E-AE1B-69AC2B5ABE34}" type="datetimeFigureOut">
              <a:rPr lang="en-US" smtClean="0"/>
              <a:pPr/>
              <a:t>15-Aug-20</a:t>
            </a:fld>
            <a:endParaRPr lang="en-US"/>
          </a:p>
        </p:txBody>
      </p:sp>
      <p:sp>
        <p:nvSpPr>
          <p:cNvPr id="5" name="Footer Placeholder 4">
            <a:extLst>
              <a:ext uri="{FF2B5EF4-FFF2-40B4-BE49-F238E27FC236}">
                <a16:creationId xmlns:a16="http://schemas.microsoft.com/office/drawing/2014/main" xmlns="" id="{4E968D75-69D1-9746-9DDA-C382388D2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E0A8329-766C-624D-9640-B698D8483438}"/>
              </a:ext>
            </a:extLst>
          </p:cNvPr>
          <p:cNvSpPr>
            <a:spLocks noGrp="1"/>
          </p:cNvSpPr>
          <p:nvPr>
            <p:ph type="sldNum" sz="quarter" idx="12"/>
          </p:nvPr>
        </p:nvSpPr>
        <p:spPr/>
        <p:txBody>
          <a:bodyPr/>
          <a:lstStyle/>
          <a:p>
            <a:fld id="{5E1BD67F-2651-C74E-BA12-FBC521BA84B7}" type="slidenum">
              <a:rPr lang="en-US" smtClean="0"/>
              <a:pPr/>
              <a:t>‹#›</a:t>
            </a:fld>
            <a:endParaRPr lang="en-US"/>
          </a:p>
        </p:txBody>
      </p:sp>
    </p:spTree>
    <p:extLst>
      <p:ext uri="{BB962C8B-B14F-4D97-AF65-F5344CB8AC3E}">
        <p14:creationId xmlns:p14="http://schemas.microsoft.com/office/powerpoint/2010/main" xmlns="" val="4212742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43296-39AE-BB46-93EA-78216751D81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99C1C4AA-9B8D-1945-A45E-763FCB9D9C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CA52D421-66B4-CB4F-B7FD-3BD51BF9E689}"/>
              </a:ext>
            </a:extLst>
          </p:cNvPr>
          <p:cNvSpPr>
            <a:spLocks noGrp="1"/>
          </p:cNvSpPr>
          <p:nvPr>
            <p:ph type="dt" sz="half" idx="10"/>
          </p:nvPr>
        </p:nvSpPr>
        <p:spPr/>
        <p:txBody>
          <a:bodyPr/>
          <a:lstStyle/>
          <a:p>
            <a:fld id="{489E53E1-D4BC-7E4E-AE1B-69AC2B5ABE34}" type="datetimeFigureOut">
              <a:rPr lang="en-US" smtClean="0"/>
              <a:pPr/>
              <a:t>15-Aug-20</a:t>
            </a:fld>
            <a:endParaRPr lang="en-US"/>
          </a:p>
        </p:txBody>
      </p:sp>
      <p:sp>
        <p:nvSpPr>
          <p:cNvPr id="5" name="Footer Placeholder 4">
            <a:extLst>
              <a:ext uri="{FF2B5EF4-FFF2-40B4-BE49-F238E27FC236}">
                <a16:creationId xmlns:a16="http://schemas.microsoft.com/office/drawing/2014/main" xmlns="" id="{4CFF8AA8-A3E7-B34F-AE72-880604E07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9306927-12D2-4946-83F0-37A56A5BACC2}"/>
              </a:ext>
            </a:extLst>
          </p:cNvPr>
          <p:cNvSpPr>
            <a:spLocks noGrp="1"/>
          </p:cNvSpPr>
          <p:nvPr>
            <p:ph type="sldNum" sz="quarter" idx="12"/>
          </p:nvPr>
        </p:nvSpPr>
        <p:spPr/>
        <p:txBody>
          <a:bodyPr/>
          <a:lstStyle/>
          <a:p>
            <a:fld id="{5E1BD67F-2651-C74E-BA12-FBC521BA84B7}" type="slidenum">
              <a:rPr lang="en-US" smtClean="0"/>
              <a:pPr/>
              <a:t>‹#›</a:t>
            </a:fld>
            <a:endParaRPr lang="en-US"/>
          </a:p>
        </p:txBody>
      </p:sp>
    </p:spTree>
    <p:extLst>
      <p:ext uri="{BB962C8B-B14F-4D97-AF65-F5344CB8AC3E}">
        <p14:creationId xmlns:p14="http://schemas.microsoft.com/office/powerpoint/2010/main" xmlns="" val="3582489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28D0C6-11A5-DD42-95C7-60E777ED55C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BDA6A04C-D3C2-8743-8540-5D6BF941C8D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81A91B51-C6DE-6A4D-8AD3-0D6A22CB116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632351BC-D48D-CD4E-A608-2B29494A1A64}"/>
              </a:ext>
            </a:extLst>
          </p:cNvPr>
          <p:cNvSpPr>
            <a:spLocks noGrp="1"/>
          </p:cNvSpPr>
          <p:nvPr>
            <p:ph type="dt" sz="half" idx="10"/>
          </p:nvPr>
        </p:nvSpPr>
        <p:spPr/>
        <p:txBody>
          <a:bodyPr/>
          <a:lstStyle/>
          <a:p>
            <a:fld id="{489E53E1-D4BC-7E4E-AE1B-69AC2B5ABE34}" type="datetimeFigureOut">
              <a:rPr lang="en-US" smtClean="0"/>
              <a:pPr/>
              <a:t>15-Aug-20</a:t>
            </a:fld>
            <a:endParaRPr lang="en-US"/>
          </a:p>
        </p:txBody>
      </p:sp>
      <p:sp>
        <p:nvSpPr>
          <p:cNvPr id="6" name="Footer Placeholder 5">
            <a:extLst>
              <a:ext uri="{FF2B5EF4-FFF2-40B4-BE49-F238E27FC236}">
                <a16:creationId xmlns:a16="http://schemas.microsoft.com/office/drawing/2014/main" xmlns="" id="{88FB6BD6-2CE5-064B-97AD-8EF91551D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A01B5E0-9B92-A54F-B057-94C3A397C63D}"/>
              </a:ext>
            </a:extLst>
          </p:cNvPr>
          <p:cNvSpPr>
            <a:spLocks noGrp="1"/>
          </p:cNvSpPr>
          <p:nvPr>
            <p:ph type="sldNum" sz="quarter" idx="12"/>
          </p:nvPr>
        </p:nvSpPr>
        <p:spPr/>
        <p:txBody>
          <a:bodyPr/>
          <a:lstStyle/>
          <a:p>
            <a:fld id="{5E1BD67F-2651-C74E-BA12-FBC521BA84B7}" type="slidenum">
              <a:rPr lang="en-US" smtClean="0"/>
              <a:pPr/>
              <a:t>‹#›</a:t>
            </a:fld>
            <a:endParaRPr lang="en-US"/>
          </a:p>
        </p:txBody>
      </p:sp>
    </p:spTree>
    <p:extLst>
      <p:ext uri="{BB962C8B-B14F-4D97-AF65-F5344CB8AC3E}">
        <p14:creationId xmlns:p14="http://schemas.microsoft.com/office/powerpoint/2010/main" xmlns="" val="364388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BBBE8-0975-484A-81DB-1EE9F06D1DD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0249D78A-A186-FC4E-B075-DB3F7DD783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0EACF0D3-0CD8-BC45-BD08-4E3ACA49D36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B3306DC2-9165-6C41-B40A-049D9CD8C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45C35540-1D8D-A144-8ED3-B8BCB3795FE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0787E2D0-F0ED-BB48-B2FD-1A7242CEB223}"/>
              </a:ext>
            </a:extLst>
          </p:cNvPr>
          <p:cNvSpPr>
            <a:spLocks noGrp="1"/>
          </p:cNvSpPr>
          <p:nvPr>
            <p:ph type="dt" sz="half" idx="10"/>
          </p:nvPr>
        </p:nvSpPr>
        <p:spPr/>
        <p:txBody>
          <a:bodyPr/>
          <a:lstStyle/>
          <a:p>
            <a:fld id="{489E53E1-D4BC-7E4E-AE1B-69AC2B5ABE34}" type="datetimeFigureOut">
              <a:rPr lang="en-US" smtClean="0"/>
              <a:pPr/>
              <a:t>15-Aug-20</a:t>
            </a:fld>
            <a:endParaRPr lang="en-US"/>
          </a:p>
        </p:txBody>
      </p:sp>
      <p:sp>
        <p:nvSpPr>
          <p:cNvPr id="8" name="Footer Placeholder 7">
            <a:extLst>
              <a:ext uri="{FF2B5EF4-FFF2-40B4-BE49-F238E27FC236}">
                <a16:creationId xmlns:a16="http://schemas.microsoft.com/office/drawing/2014/main" xmlns="" id="{792480A0-C83A-CD4E-BD31-BA2649FBC2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8C1945C-3248-4346-9AF0-390754C938E1}"/>
              </a:ext>
            </a:extLst>
          </p:cNvPr>
          <p:cNvSpPr>
            <a:spLocks noGrp="1"/>
          </p:cNvSpPr>
          <p:nvPr>
            <p:ph type="sldNum" sz="quarter" idx="12"/>
          </p:nvPr>
        </p:nvSpPr>
        <p:spPr/>
        <p:txBody>
          <a:bodyPr/>
          <a:lstStyle/>
          <a:p>
            <a:fld id="{5E1BD67F-2651-C74E-BA12-FBC521BA84B7}" type="slidenum">
              <a:rPr lang="en-US" smtClean="0"/>
              <a:pPr/>
              <a:t>‹#›</a:t>
            </a:fld>
            <a:endParaRPr lang="en-US"/>
          </a:p>
        </p:txBody>
      </p:sp>
    </p:spTree>
    <p:extLst>
      <p:ext uri="{BB962C8B-B14F-4D97-AF65-F5344CB8AC3E}">
        <p14:creationId xmlns:p14="http://schemas.microsoft.com/office/powerpoint/2010/main" xmlns="" val="1988327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B9D7E-38D1-B245-8077-02B19AA051D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EE66A0D5-7CE5-724A-9EBD-E07FAD18C731}"/>
              </a:ext>
            </a:extLst>
          </p:cNvPr>
          <p:cNvSpPr>
            <a:spLocks noGrp="1"/>
          </p:cNvSpPr>
          <p:nvPr>
            <p:ph type="dt" sz="half" idx="10"/>
          </p:nvPr>
        </p:nvSpPr>
        <p:spPr/>
        <p:txBody>
          <a:bodyPr/>
          <a:lstStyle/>
          <a:p>
            <a:fld id="{489E53E1-D4BC-7E4E-AE1B-69AC2B5ABE34}" type="datetimeFigureOut">
              <a:rPr lang="en-US" smtClean="0"/>
              <a:pPr/>
              <a:t>15-Aug-20</a:t>
            </a:fld>
            <a:endParaRPr lang="en-US"/>
          </a:p>
        </p:txBody>
      </p:sp>
      <p:sp>
        <p:nvSpPr>
          <p:cNvPr id="4" name="Footer Placeholder 3">
            <a:extLst>
              <a:ext uri="{FF2B5EF4-FFF2-40B4-BE49-F238E27FC236}">
                <a16:creationId xmlns:a16="http://schemas.microsoft.com/office/drawing/2014/main" xmlns="" id="{64E6B5C4-08E7-9B47-8CD4-2A3BF0F7FA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33051E0-E3B4-6043-9E6A-6842057D89E7}"/>
              </a:ext>
            </a:extLst>
          </p:cNvPr>
          <p:cNvSpPr>
            <a:spLocks noGrp="1"/>
          </p:cNvSpPr>
          <p:nvPr>
            <p:ph type="sldNum" sz="quarter" idx="12"/>
          </p:nvPr>
        </p:nvSpPr>
        <p:spPr/>
        <p:txBody>
          <a:bodyPr/>
          <a:lstStyle/>
          <a:p>
            <a:fld id="{5E1BD67F-2651-C74E-BA12-FBC521BA84B7}" type="slidenum">
              <a:rPr lang="en-US" smtClean="0"/>
              <a:pPr/>
              <a:t>‹#›</a:t>
            </a:fld>
            <a:endParaRPr lang="en-US"/>
          </a:p>
        </p:txBody>
      </p:sp>
    </p:spTree>
    <p:extLst>
      <p:ext uri="{BB962C8B-B14F-4D97-AF65-F5344CB8AC3E}">
        <p14:creationId xmlns:p14="http://schemas.microsoft.com/office/powerpoint/2010/main" xmlns="" val="1166716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7006FB0-0168-CB40-A9C1-B90150DBD6AD}"/>
              </a:ext>
            </a:extLst>
          </p:cNvPr>
          <p:cNvSpPr>
            <a:spLocks noGrp="1"/>
          </p:cNvSpPr>
          <p:nvPr>
            <p:ph type="dt" sz="half" idx="10"/>
          </p:nvPr>
        </p:nvSpPr>
        <p:spPr/>
        <p:txBody>
          <a:bodyPr/>
          <a:lstStyle/>
          <a:p>
            <a:fld id="{489E53E1-D4BC-7E4E-AE1B-69AC2B5ABE34}" type="datetimeFigureOut">
              <a:rPr lang="en-US" smtClean="0"/>
              <a:pPr/>
              <a:t>15-Aug-20</a:t>
            </a:fld>
            <a:endParaRPr lang="en-US"/>
          </a:p>
        </p:txBody>
      </p:sp>
      <p:sp>
        <p:nvSpPr>
          <p:cNvPr id="3" name="Footer Placeholder 2">
            <a:extLst>
              <a:ext uri="{FF2B5EF4-FFF2-40B4-BE49-F238E27FC236}">
                <a16:creationId xmlns:a16="http://schemas.microsoft.com/office/drawing/2014/main" xmlns="" id="{835EC44A-E709-2841-9EB6-3CE6B728E8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AE250B1-FF90-EE4A-BF01-B0782D800920}"/>
              </a:ext>
            </a:extLst>
          </p:cNvPr>
          <p:cNvSpPr>
            <a:spLocks noGrp="1"/>
          </p:cNvSpPr>
          <p:nvPr>
            <p:ph type="sldNum" sz="quarter" idx="12"/>
          </p:nvPr>
        </p:nvSpPr>
        <p:spPr/>
        <p:txBody>
          <a:bodyPr/>
          <a:lstStyle/>
          <a:p>
            <a:fld id="{5E1BD67F-2651-C74E-BA12-FBC521BA84B7}" type="slidenum">
              <a:rPr lang="en-US" smtClean="0"/>
              <a:pPr/>
              <a:t>‹#›</a:t>
            </a:fld>
            <a:endParaRPr lang="en-US"/>
          </a:p>
        </p:txBody>
      </p:sp>
    </p:spTree>
    <p:extLst>
      <p:ext uri="{BB962C8B-B14F-4D97-AF65-F5344CB8AC3E}">
        <p14:creationId xmlns:p14="http://schemas.microsoft.com/office/powerpoint/2010/main" xmlns="" val="304709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87B34F-762B-654E-9A20-BD5D5BE8EAF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3748ACB-1676-9543-97DA-5424D1983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8AA8F494-8EFE-1943-8EEA-482E037D8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474A4502-1CC0-474A-B827-AE42CDECBF57}"/>
              </a:ext>
            </a:extLst>
          </p:cNvPr>
          <p:cNvSpPr>
            <a:spLocks noGrp="1"/>
          </p:cNvSpPr>
          <p:nvPr>
            <p:ph type="dt" sz="half" idx="10"/>
          </p:nvPr>
        </p:nvSpPr>
        <p:spPr/>
        <p:txBody>
          <a:bodyPr/>
          <a:lstStyle/>
          <a:p>
            <a:fld id="{489E53E1-D4BC-7E4E-AE1B-69AC2B5ABE34}" type="datetimeFigureOut">
              <a:rPr lang="en-US" smtClean="0"/>
              <a:pPr/>
              <a:t>15-Aug-20</a:t>
            </a:fld>
            <a:endParaRPr lang="en-US"/>
          </a:p>
        </p:txBody>
      </p:sp>
      <p:sp>
        <p:nvSpPr>
          <p:cNvPr id="6" name="Footer Placeholder 5">
            <a:extLst>
              <a:ext uri="{FF2B5EF4-FFF2-40B4-BE49-F238E27FC236}">
                <a16:creationId xmlns:a16="http://schemas.microsoft.com/office/drawing/2014/main" xmlns="" id="{543D6814-5764-DC4E-903A-F70D581A2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75DEDD3-F777-6D43-8A04-0C24950291A3}"/>
              </a:ext>
            </a:extLst>
          </p:cNvPr>
          <p:cNvSpPr>
            <a:spLocks noGrp="1"/>
          </p:cNvSpPr>
          <p:nvPr>
            <p:ph type="sldNum" sz="quarter" idx="12"/>
          </p:nvPr>
        </p:nvSpPr>
        <p:spPr/>
        <p:txBody>
          <a:bodyPr/>
          <a:lstStyle/>
          <a:p>
            <a:fld id="{5E1BD67F-2651-C74E-BA12-FBC521BA84B7}" type="slidenum">
              <a:rPr lang="en-US" smtClean="0"/>
              <a:pPr/>
              <a:t>‹#›</a:t>
            </a:fld>
            <a:endParaRPr lang="en-US"/>
          </a:p>
        </p:txBody>
      </p:sp>
    </p:spTree>
    <p:extLst>
      <p:ext uri="{BB962C8B-B14F-4D97-AF65-F5344CB8AC3E}">
        <p14:creationId xmlns:p14="http://schemas.microsoft.com/office/powerpoint/2010/main" xmlns="" val="2072562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EC7920-2E70-7740-8A93-6A95F7B9EE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0274A0C0-0718-CD44-9714-7749776F00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A39733D-E5EC-9B43-AA21-EB03A6B8B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4EFEB1AE-117A-784E-886A-2175BCADDD50}"/>
              </a:ext>
            </a:extLst>
          </p:cNvPr>
          <p:cNvSpPr>
            <a:spLocks noGrp="1"/>
          </p:cNvSpPr>
          <p:nvPr>
            <p:ph type="dt" sz="half" idx="10"/>
          </p:nvPr>
        </p:nvSpPr>
        <p:spPr/>
        <p:txBody>
          <a:bodyPr/>
          <a:lstStyle/>
          <a:p>
            <a:fld id="{489E53E1-D4BC-7E4E-AE1B-69AC2B5ABE34}" type="datetimeFigureOut">
              <a:rPr lang="en-US" smtClean="0"/>
              <a:pPr/>
              <a:t>15-Aug-20</a:t>
            </a:fld>
            <a:endParaRPr lang="en-US"/>
          </a:p>
        </p:txBody>
      </p:sp>
      <p:sp>
        <p:nvSpPr>
          <p:cNvPr id="6" name="Footer Placeholder 5">
            <a:extLst>
              <a:ext uri="{FF2B5EF4-FFF2-40B4-BE49-F238E27FC236}">
                <a16:creationId xmlns:a16="http://schemas.microsoft.com/office/drawing/2014/main" xmlns="" id="{114AEDC1-6295-9C4B-A0CB-EAEB3CF78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656913A-B3CF-4741-BB2A-77733AC0AA90}"/>
              </a:ext>
            </a:extLst>
          </p:cNvPr>
          <p:cNvSpPr>
            <a:spLocks noGrp="1"/>
          </p:cNvSpPr>
          <p:nvPr>
            <p:ph type="sldNum" sz="quarter" idx="12"/>
          </p:nvPr>
        </p:nvSpPr>
        <p:spPr/>
        <p:txBody>
          <a:bodyPr/>
          <a:lstStyle/>
          <a:p>
            <a:fld id="{5E1BD67F-2651-C74E-BA12-FBC521BA84B7}" type="slidenum">
              <a:rPr lang="en-US" smtClean="0"/>
              <a:pPr/>
              <a:t>‹#›</a:t>
            </a:fld>
            <a:endParaRPr lang="en-US"/>
          </a:p>
        </p:txBody>
      </p:sp>
    </p:spTree>
    <p:extLst>
      <p:ext uri="{BB962C8B-B14F-4D97-AF65-F5344CB8AC3E}">
        <p14:creationId xmlns:p14="http://schemas.microsoft.com/office/powerpoint/2010/main" xmlns="" val="193747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00A9FB4-B8C9-C749-84A8-8920068C63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7A0D4434-71AA-1540-9820-3F7FF61E0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AAB98D07-6F12-EB45-9C0C-D53314A21B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E53E1-D4BC-7E4E-AE1B-69AC2B5ABE34}" type="datetimeFigureOut">
              <a:rPr lang="en-US" smtClean="0"/>
              <a:pPr/>
              <a:t>15-Aug-20</a:t>
            </a:fld>
            <a:endParaRPr lang="en-US"/>
          </a:p>
        </p:txBody>
      </p:sp>
      <p:sp>
        <p:nvSpPr>
          <p:cNvPr id="5" name="Footer Placeholder 4">
            <a:extLst>
              <a:ext uri="{FF2B5EF4-FFF2-40B4-BE49-F238E27FC236}">
                <a16:creationId xmlns:a16="http://schemas.microsoft.com/office/drawing/2014/main" xmlns="" id="{423F52F5-5C6E-1446-B706-225AB684F7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E96FD04-1E14-2044-8DC7-FD03846775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1BD67F-2651-C74E-BA12-FBC521BA84B7}" type="slidenum">
              <a:rPr lang="en-US" smtClean="0"/>
              <a:pPr/>
              <a:t>‹#›</a:t>
            </a:fld>
            <a:endParaRPr lang="en-US"/>
          </a:p>
        </p:txBody>
      </p:sp>
    </p:spTree>
    <p:extLst>
      <p:ext uri="{BB962C8B-B14F-4D97-AF65-F5344CB8AC3E}">
        <p14:creationId xmlns:p14="http://schemas.microsoft.com/office/powerpoint/2010/main" xmlns="" val="3291348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30631D-3EE9-6C49-9B6F-2A0464BCCDB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xmlns="" id="{E2F22210-E5AA-794C-80B2-D0B813A02D2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2742156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67A8D6-EEC3-7140-9A74-11B6307C94B0}"/>
              </a:ext>
            </a:extLst>
          </p:cNvPr>
          <p:cNvSpPr>
            <a:spLocks noGrp="1"/>
          </p:cNvSpPr>
          <p:nvPr>
            <p:ph type="title"/>
          </p:nvPr>
        </p:nvSpPr>
        <p:spPr/>
        <p:txBody>
          <a:bodyPr/>
          <a:lstStyle/>
          <a:p>
            <a:endParaRPr lang="en-US"/>
          </a:p>
        </p:txBody>
      </p:sp>
      <p:pic>
        <p:nvPicPr>
          <p:cNvPr id="4" name="Picture 5" descr="ASFR.PNG">
            <a:extLst>
              <a:ext uri="{FF2B5EF4-FFF2-40B4-BE49-F238E27FC236}">
                <a16:creationId xmlns:a16="http://schemas.microsoft.com/office/drawing/2014/main" xmlns="" id="{D3EFA1DB-1755-2847-B58C-748F8AA3CF2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38200" y="1260557"/>
            <a:ext cx="11391286" cy="5597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8265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0574E9-3245-1348-B215-ED44944BA65D}"/>
              </a:ext>
            </a:extLst>
          </p:cNvPr>
          <p:cNvSpPr>
            <a:spLocks noGrp="1"/>
          </p:cNvSpPr>
          <p:nvPr>
            <p:ph type="title"/>
          </p:nvPr>
        </p:nvSpPr>
        <p:spPr/>
        <p:txBody>
          <a:bodyPr/>
          <a:lstStyle/>
          <a:p>
            <a:r>
              <a:rPr lang="en-US" dirty="0"/>
              <a:t>Organization’s Stakeholders</a:t>
            </a:r>
          </a:p>
        </p:txBody>
      </p:sp>
      <p:sp>
        <p:nvSpPr>
          <p:cNvPr id="3" name="Content Placeholder 2">
            <a:extLst>
              <a:ext uri="{FF2B5EF4-FFF2-40B4-BE49-F238E27FC236}">
                <a16:creationId xmlns:a16="http://schemas.microsoft.com/office/drawing/2014/main" xmlns="" id="{9001AB93-D260-5348-9254-D5A02C41EDFF}"/>
              </a:ext>
            </a:extLst>
          </p:cNvPr>
          <p:cNvSpPr>
            <a:spLocks noGrp="1"/>
          </p:cNvSpPr>
          <p:nvPr>
            <p:ph idx="1"/>
          </p:nvPr>
        </p:nvSpPr>
        <p:spPr/>
        <p:txBody>
          <a:bodyPr/>
          <a:lstStyle/>
          <a:p>
            <a:pPr marL="403225" indent="-284163"/>
            <a:r>
              <a:rPr lang="en-US" altLang="en-US" dirty="0"/>
              <a:t>Stakeholders: People who have an interest, claim, or stake in an organization, in what it does, and in how well it performs</a:t>
            </a:r>
          </a:p>
          <a:p>
            <a:pPr marL="403225" indent="-284163"/>
            <a:r>
              <a:rPr lang="en-US" altLang="en-US" dirty="0"/>
              <a:t>Inducements: Rewards such as money, power, and organizational status</a:t>
            </a:r>
          </a:p>
          <a:p>
            <a:pPr marL="403225" indent="-284163"/>
            <a:r>
              <a:rPr lang="en-US" altLang="en-US" dirty="0"/>
              <a:t>Contributions: The skills, knowledge, and expertise that organizations require of their members during task performance</a:t>
            </a:r>
          </a:p>
          <a:p>
            <a:endParaRPr lang="en-US" dirty="0"/>
          </a:p>
        </p:txBody>
      </p:sp>
    </p:spTree>
    <p:extLst>
      <p:ext uri="{BB962C8B-B14F-4D97-AF65-F5344CB8AC3E}">
        <p14:creationId xmlns:p14="http://schemas.microsoft.com/office/powerpoint/2010/main" xmlns="" val="324603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233D5A-D900-814E-8020-29AF06CE974A}"/>
              </a:ext>
            </a:extLst>
          </p:cNvPr>
          <p:cNvSpPr>
            <a:spLocks noGrp="1"/>
          </p:cNvSpPr>
          <p:nvPr>
            <p:ph type="title"/>
          </p:nvPr>
        </p:nvSpPr>
        <p:spPr/>
        <p:txBody>
          <a:bodyPr/>
          <a:lstStyle/>
          <a:p>
            <a:endParaRPr lang="en-US"/>
          </a:p>
        </p:txBody>
      </p:sp>
      <p:pic>
        <p:nvPicPr>
          <p:cNvPr id="4" name="Picture 6" descr="123.PNG">
            <a:extLst>
              <a:ext uri="{FF2B5EF4-FFF2-40B4-BE49-F238E27FC236}">
                <a16:creationId xmlns:a16="http://schemas.microsoft.com/office/drawing/2014/main" xmlns="" id="{DB5A9C43-29C0-3A43-9960-5E23E235369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32337" y="1928813"/>
            <a:ext cx="10229735" cy="3743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3210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FAE375-C34D-594B-BF42-D75CCA9518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2C59B79-44E1-A340-8667-E7A54D668F05}"/>
              </a:ext>
            </a:extLst>
          </p:cNvPr>
          <p:cNvSpPr>
            <a:spLocks noGrp="1"/>
          </p:cNvSpPr>
          <p:nvPr>
            <p:ph idx="1"/>
          </p:nvPr>
        </p:nvSpPr>
        <p:spPr/>
        <p:txBody>
          <a:bodyPr/>
          <a:lstStyle/>
          <a:p>
            <a:pPr marL="403225" indent="-284163"/>
            <a:r>
              <a:rPr lang="en-US" altLang="en-US" dirty="0"/>
              <a:t>An organization is used simultaneously by various stakeholders to achieve their goals</a:t>
            </a:r>
          </a:p>
          <a:p>
            <a:pPr marL="403225" indent="-284163"/>
            <a:r>
              <a:rPr lang="en-US" altLang="en-US" dirty="0"/>
              <a:t>Each stakeholder group is motivated to contribute to the organization</a:t>
            </a:r>
          </a:p>
          <a:p>
            <a:pPr marL="403225" indent="-284163"/>
            <a:r>
              <a:rPr lang="en-US" altLang="en-US" dirty="0"/>
              <a:t>Each group evaluates the effectiveness of the organization by judging how well it meets the group’s specific goals</a:t>
            </a:r>
          </a:p>
          <a:p>
            <a:pPr marL="403225" indent="-284163"/>
            <a:r>
              <a:rPr lang="en-US" altLang="en-US" dirty="0"/>
              <a:t>Evaluation of the organization</a:t>
            </a:r>
          </a:p>
          <a:p>
            <a:pPr marL="658813" lvl="1" indent="-284163"/>
            <a:r>
              <a:rPr lang="en-US" altLang="en-US" dirty="0"/>
              <a:t>Shareholders - Return on their investment</a:t>
            </a:r>
          </a:p>
          <a:p>
            <a:pPr marL="658813" lvl="1" indent="-284163"/>
            <a:r>
              <a:rPr lang="en-US" altLang="en-US" dirty="0"/>
              <a:t>Customers - Product reliability and product value relative to their price</a:t>
            </a:r>
          </a:p>
          <a:p>
            <a:pPr marL="658813" lvl="1" indent="-284163"/>
            <a:r>
              <a:rPr lang="en-US" altLang="en-US" dirty="0"/>
              <a:t>Managers/Employees - Compensation, working conditions, career prospects</a:t>
            </a:r>
          </a:p>
          <a:p>
            <a:endParaRPr lang="en-US" dirty="0"/>
          </a:p>
        </p:txBody>
      </p:sp>
    </p:spTree>
    <p:extLst>
      <p:ext uri="{BB962C8B-B14F-4D97-AF65-F5344CB8AC3E}">
        <p14:creationId xmlns:p14="http://schemas.microsoft.com/office/powerpoint/2010/main" xmlns="" val="298384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EFA43D-9812-1E40-B6CA-6C87E0F6D4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CB7D0D7-0C53-FC4F-B72D-32C8B2FD7424}"/>
              </a:ext>
            </a:extLst>
          </p:cNvPr>
          <p:cNvSpPr>
            <a:spLocks noGrp="1"/>
          </p:cNvSpPr>
          <p:nvPr>
            <p:ph idx="1"/>
          </p:nvPr>
        </p:nvSpPr>
        <p:spPr/>
        <p:txBody>
          <a:bodyPr/>
          <a:lstStyle/>
          <a:p>
            <a:r>
              <a:rPr lang="en-US" dirty="0"/>
              <a:t>To be effective an organization must at least minimally satisfy the interest of all stakeholders</a:t>
            </a:r>
          </a:p>
          <a:p>
            <a:r>
              <a:rPr lang="en-US" dirty="0"/>
              <a:t>It faces problems in</a:t>
            </a:r>
          </a:p>
          <a:p>
            <a:pPr lvl="1"/>
            <a:r>
              <a:rPr lang="en-US" dirty="0"/>
              <a:t>Which stakeholder group to satisfy</a:t>
            </a:r>
          </a:p>
          <a:p>
            <a:pPr lvl="1"/>
            <a:r>
              <a:rPr lang="en-US" dirty="0"/>
              <a:t>How to allocate resources among various stakeholders with competing claims</a:t>
            </a:r>
          </a:p>
          <a:p>
            <a:pPr lvl="1"/>
            <a:r>
              <a:rPr lang="en-US" dirty="0"/>
              <a:t>Balancing short term and long term goals</a:t>
            </a:r>
          </a:p>
          <a:p>
            <a:r>
              <a:rPr lang="en-US" dirty="0"/>
              <a:t>One way to figure out which stakeholder is most dominant is to look at as to who heads the organization. Person heading the organization has expertise that can handle the most important stakeholder.</a:t>
            </a:r>
          </a:p>
          <a:p>
            <a:pPr lvl="1"/>
            <a:endParaRPr lang="en-US" dirty="0"/>
          </a:p>
        </p:txBody>
      </p:sp>
    </p:spTree>
    <p:extLst>
      <p:ext uri="{BB962C8B-B14F-4D97-AF65-F5344CB8AC3E}">
        <p14:creationId xmlns:p14="http://schemas.microsoft.com/office/powerpoint/2010/main" xmlns="" val="970296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6C61B-D2E3-014D-987E-B6FD676C84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3507A8E-BC7A-6541-B60F-4ED7C8F42497}"/>
              </a:ext>
            </a:extLst>
          </p:cNvPr>
          <p:cNvSpPr>
            <a:spLocks noGrp="1"/>
          </p:cNvSpPr>
          <p:nvPr>
            <p:ph idx="1"/>
          </p:nvPr>
        </p:nvSpPr>
        <p:spPr/>
        <p:txBody>
          <a:bodyPr/>
          <a:lstStyle/>
          <a:p>
            <a:r>
              <a:rPr lang="en-US" dirty="0"/>
              <a:t>Elements of structure</a:t>
            </a:r>
          </a:p>
          <a:p>
            <a:r>
              <a:rPr lang="en-US" dirty="0"/>
              <a:t>Horizontal Differentiation</a:t>
            </a:r>
          </a:p>
          <a:p>
            <a:pPr lvl="1"/>
            <a:r>
              <a:rPr lang="en-US" dirty="0"/>
              <a:t>People organized according to the differences in tasks and expertise</a:t>
            </a:r>
          </a:p>
          <a:p>
            <a:r>
              <a:rPr lang="en-US" dirty="0"/>
              <a:t>Vertical </a:t>
            </a:r>
            <a:r>
              <a:rPr lang="en-US" dirty="0" err="1"/>
              <a:t>Differentitaion</a:t>
            </a:r>
            <a:endParaRPr lang="en-US" dirty="0"/>
          </a:p>
          <a:p>
            <a:pPr lvl="1"/>
            <a:r>
              <a:rPr lang="en-US" dirty="0"/>
              <a:t>People organized according to the differences in level of authority</a:t>
            </a:r>
          </a:p>
          <a:p>
            <a:r>
              <a:rPr lang="en-US" dirty="0"/>
              <a:t>Geographical </a:t>
            </a:r>
            <a:r>
              <a:rPr lang="en-US" dirty="0" err="1"/>
              <a:t>Differentitaion</a:t>
            </a:r>
            <a:endParaRPr lang="en-US" dirty="0"/>
          </a:p>
          <a:p>
            <a:pPr lvl="1"/>
            <a:r>
              <a:rPr lang="en-US" dirty="0"/>
              <a:t>People organized according to differences in geography</a:t>
            </a:r>
          </a:p>
          <a:p>
            <a:pPr marL="457200" lvl="1" indent="0">
              <a:buNone/>
            </a:pPr>
            <a:endParaRPr lang="en-US" dirty="0"/>
          </a:p>
        </p:txBody>
      </p:sp>
    </p:spTree>
    <p:extLst>
      <p:ext uri="{BB962C8B-B14F-4D97-AF65-F5344CB8AC3E}">
        <p14:creationId xmlns:p14="http://schemas.microsoft.com/office/powerpoint/2010/main" xmlns="" val="252473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A0C338-821C-C443-894D-52C4A25DB2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0E42183-593F-BC4D-9D35-E90970F085CB}"/>
              </a:ext>
            </a:extLst>
          </p:cNvPr>
          <p:cNvSpPr>
            <a:spLocks noGrp="1"/>
          </p:cNvSpPr>
          <p:nvPr>
            <p:ph idx="1"/>
          </p:nvPr>
        </p:nvSpPr>
        <p:spPr/>
        <p:txBody>
          <a:bodyPr/>
          <a:lstStyle/>
          <a:p>
            <a:pPr marL="403225" indent="-284163">
              <a:defRPr/>
            </a:pPr>
            <a:r>
              <a:rPr lang="en-US" dirty="0"/>
              <a:t>Chain of command: The system of hierarchical reporting relationships in an organization</a:t>
            </a:r>
          </a:p>
          <a:p>
            <a:pPr marL="403225" indent="-284163">
              <a:defRPr/>
            </a:pPr>
            <a:r>
              <a:rPr lang="en-US" dirty="0"/>
              <a:t>Hierarchy: A classification of people according to authority and rank</a:t>
            </a:r>
          </a:p>
          <a:p>
            <a:r>
              <a:rPr lang="en-US" dirty="0"/>
              <a:t>Span of control: How many people can be effectively supervised by a manager</a:t>
            </a:r>
          </a:p>
          <a:p>
            <a:pPr lvl="1"/>
            <a:r>
              <a:rPr lang="en-US" altLang="en-US" dirty="0"/>
              <a:t>Depends on complexity and interrelatedness of the subordinates’ task</a:t>
            </a:r>
          </a:p>
          <a:p>
            <a:pPr marL="457200" lvl="1" indent="0">
              <a:buNone/>
            </a:pPr>
            <a:endParaRPr lang="en-US" altLang="en-US" dirty="0"/>
          </a:p>
          <a:p>
            <a:endParaRPr lang="en-US" dirty="0"/>
          </a:p>
          <a:p>
            <a:endParaRPr lang="en-US" dirty="0"/>
          </a:p>
        </p:txBody>
      </p:sp>
    </p:spTree>
    <p:extLst>
      <p:ext uri="{BB962C8B-B14F-4D97-AF65-F5344CB8AC3E}">
        <p14:creationId xmlns:p14="http://schemas.microsoft.com/office/powerpoint/2010/main" xmlns="" val="1069929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49FE7-9A9D-7C45-A1C2-A434BA7935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130C403-3124-2D46-918E-DFD1C85C1500}"/>
              </a:ext>
            </a:extLst>
          </p:cNvPr>
          <p:cNvSpPr>
            <a:spLocks noGrp="1"/>
          </p:cNvSpPr>
          <p:nvPr>
            <p:ph idx="1"/>
          </p:nvPr>
        </p:nvSpPr>
        <p:spPr/>
        <p:txBody>
          <a:bodyPr/>
          <a:lstStyle/>
          <a:p>
            <a:endParaRPr lang="en-US"/>
          </a:p>
        </p:txBody>
      </p:sp>
      <p:pic>
        <p:nvPicPr>
          <p:cNvPr id="4" name="Picture 4" descr="uuu.PNG">
            <a:extLst>
              <a:ext uri="{FF2B5EF4-FFF2-40B4-BE49-F238E27FC236}">
                <a16:creationId xmlns:a16="http://schemas.microsoft.com/office/drawing/2014/main" xmlns="" id="{A31C8142-569C-EB41-A1DB-2D2F36BEAEEB}"/>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754655"/>
            <a:ext cx="9867900" cy="5036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76969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5C2E4E-C367-784D-AED1-D9AEB1DDD6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C13C0D3-2B0A-4E49-8D7C-6042CFDA9CBC}"/>
              </a:ext>
            </a:extLst>
          </p:cNvPr>
          <p:cNvSpPr>
            <a:spLocks noGrp="1"/>
          </p:cNvSpPr>
          <p:nvPr>
            <p:ph idx="1"/>
          </p:nvPr>
        </p:nvSpPr>
        <p:spPr/>
        <p:txBody>
          <a:bodyPr/>
          <a:lstStyle/>
          <a:p>
            <a:pPr marL="404813" indent="-295275"/>
            <a:r>
              <a:rPr lang="en-US" altLang="en-US" dirty="0"/>
              <a:t>Organizations need different kinds of structure to control their activities based on the environment</a:t>
            </a:r>
          </a:p>
          <a:p>
            <a:pPr marL="660400" lvl="1" indent="-295275"/>
            <a:r>
              <a:rPr lang="en-US" altLang="en-US" dirty="0"/>
              <a:t>Organic structures are more effective when the environment is unstable and changing</a:t>
            </a:r>
          </a:p>
          <a:p>
            <a:pPr marL="660400" lvl="1" indent="-295275"/>
            <a:r>
              <a:rPr lang="en-US" altLang="en-US" dirty="0"/>
              <a:t>Mechanistic structures are more effective in stable environments</a:t>
            </a:r>
          </a:p>
          <a:p>
            <a:endParaRPr lang="en-US" dirty="0"/>
          </a:p>
        </p:txBody>
      </p:sp>
    </p:spTree>
    <p:extLst>
      <p:ext uri="{BB962C8B-B14F-4D97-AF65-F5344CB8AC3E}">
        <p14:creationId xmlns:p14="http://schemas.microsoft.com/office/powerpoint/2010/main" xmlns="" val="366822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F0191F-53A1-9C42-884A-3AF44EF638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420AD63-D87F-6649-9990-C1D6EF8B381A}"/>
              </a:ext>
            </a:extLst>
          </p:cNvPr>
          <p:cNvSpPr>
            <a:spLocks noGrp="1"/>
          </p:cNvSpPr>
          <p:nvPr>
            <p:ph idx="1"/>
          </p:nvPr>
        </p:nvSpPr>
        <p:spPr/>
        <p:txBody>
          <a:bodyPr/>
          <a:lstStyle/>
          <a:p>
            <a:r>
              <a:rPr lang="en-US" altLang="en-US" dirty="0"/>
              <a:t>Organizational theory: The study of how organizations function and how they affect and are affected by the environment in which they operate</a:t>
            </a:r>
          </a:p>
          <a:p>
            <a:endParaRPr lang="en-US" dirty="0"/>
          </a:p>
        </p:txBody>
      </p:sp>
    </p:spTree>
    <p:extLst>
      <p:ext uri="{BB962C8B-B14F-4D97-AF65-F5344CB8AC3E}">
        <p14:creationId xmlns:p14="http://schemas.microsoft.com/office/powerpoint/2010/main" xmlns="" val="181712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C921A7-418B-FC4E-BD13-D2E16C6F17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53C6FA4-C37A-7841-B124-5D9A4A6EAE27}"/>
              </a:ext>
            </a:extLst>
          </p:cNvPr>
          <p:cNvSpPr>
            <a:spLocks noGrp="1"/>
          </p:cNvSpPr>
          <p:nvPr>
            <p:ph idx="1"/>
          </p:nvPr>
        </p:nvSpPr>
        <p:spPr/>
        <p:txBody>
          <a:bodyPr/>
          <a:lstStyle/>
          <a:p>
            <a:r>
              <a:rPr lang="en-US" altLang="en-US" dirty="0"/>
              <a:t>Organization: A tool people use to coordinate their actions to obtain something they desire or value</a:t>
            </a:r>
          </a:p>
          <a:p>
            <a:endParaRPr lang="en-US" dirty="0"/>
          </a:p>
        </p:txBody>
      </p:sp>
    </p:spTree>
    <p:extLst>
      <p:ext uri="{BB962C8B-B14F-4D97-AF65-F5344CB8AC3E}">
        <p14:creationId xmlns:p14="http://schemas.microsoft.com/office/powerpoint/2010/main" xmlns="" val="1361260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742533-A186-7747-B1CD-A5D205204431}"/>
              </a:ext>
            </a:extLst>
          </p:cNvPr>
          <p:cNvSpPr>
            <a:spLocks noGrp="1"/>
          </p:cNvSpPr>
          <p:nvPr>
            <p:ph type="title"/>
          </p:nvPr>
        </p:nvSpPr>
        <p:spPr/>
        <p:txBody>
          <a:bodyPr/>
          <a:lstStyle/>
          <a:p>
            <a:endParaRPr lang="en-US"/>
          </a:p>
        </p:txBody>
      </p:sp>
      <p:pic>
        <p:nvPicPr>
          <p:cNvPr id="4" name="Picture 5" descr="Q.PNG">
            <a:extLst>
              <a:ext uri="{FF2B5EF4-FFF2-40B4-BE49-F238E27FC236}">
                <a16:creationId xmlns:a16="http://schemas.microsoft.com/office/drawing/2014/main" xmlns="" id="{02072F90-9A60-9149-A33A-1FC48FB9BF2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957513" y="11278"/>
            <a:ext cx="5429250" cy="69023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5019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CC3268-065E-9949-847B-34C3FCB300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26869D3-5FE1-2A47-B49E-C4D7BF09437A}"/>
              </a:ext>
            </a:extLst>
          </p:cNvPr>
          <p:cNvSpPr>
            <a:spLocks noGrp="1"/>
          </p:cNvSpPr>
          <p:nvPr>
            <p:ph idx="1"/>
          </p:nvPr>
        </p:nvSpPr>
        <p:spPr/>
        <p:txBody>
          <a:bodyPr/>
          <a:lstStyle/>
          <a:p>
            <a:r>
              <a:rPr lang="en-US" altLang="en-US" dirty="0"/>
              <a:t>Organizations increase specialization and the division of labor</a:t>
            </a:r>
          </a:p>
          <a:p>
            <a:pPr lvl="1"/>
            <a:r>
              <a:rPr lang="en-US" altLang="en-US" dirty="0"/>
              <a:t>Division of labor allows specialization</a:t>
            </a:r>
          </a:p>
          <a:p>
            <a:pPr lvl="1"/>
            <a:r>
              <a:rPr lang="en-US" altLang="en-US" dirty="0"/>
              <a:t>Specialization allows individuals to become experts at their job</a:t>
            </a:r>
          </a:p>
          <a:p>
            <a:pPr lvl="1"/>
            <a:r>
              <a:rPr lang="en-US" altLang="en-US" dirty="0"/>
              <a:t>It may also lead to their getting bored with repetitive tasks</a:t>
            </a:r>
          </a:p>
          <a:p>
            <a:r>
              <a:rPr lang="en-US" altLang="en-US" dirty="0"/>
              <a:t>Organizations can also use large-scale technology that brings them</a:t>
            </a:r>
          </a:p>
          <a:p>
            <a:pPr lvl="1"/>
            <a:r>
              <a:rPr lang="en-US" altLang="en-US" dirty="0"/>
              <a:t>Economies of scale: Cost savings that result when goods and services are produced in large volume on automated production lines</a:t>
            </a:r>
          </a:p>
          <a:p>
            <a:pPr lvl="1"/>
            <a:r>
              <a:rPr lang="en-US" altLang="en-US" dirty="0"/>
              <a:t>Economies of scope: Cost savings that result when an organization is able to use underutilized resources more effectively because they can be shared across different products or tasks</a:t>
            </a:r>
          </a:p>
          <a:p>
            <a:endParaRPr lang="en-US" altLang="en-US" dirty="0"/>
          </a:p>
          <a:p>
            <a:endParaRPr lang="en-US" dirty="0"/>
          </a:p>
        </p:txBody>
      </p:sp>
    </p:spTree>
    <p:extLst>
      <p:ext uri="{BB962C8B-B14F-4D97-AF65-F5344CB8AC3E}">
        <p14:creationId xmlns:p14="http://schemas.microsoft.com/office/powerpoint/2010/main" xmlns="" val="94398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BDC70A-BE1B-5B41-8FD4-3859D626BA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3FEB8FA-072C-7F41-91B3-D61E53B221D0}"/>
              </a:ext>
            </a:extLst>
          </p:cNvPr>
          <p:cNvSpPr>
            <a:spLocks noGrp="1"/>
          </p:cNvSpPr>
          <p:nvPr>
            <p:ph idx="1"/>
          </p:nvPr>
        </p:nvSpPr>
        <p:spPr/>
        <p:txBody>
          <a:bodyPr/>
          <a:lstStyle/>
          <a:p>
            <a:r>
              <a:rPr lang="en-US" altLang="en-US" dirty="0"/>
              <a:t>Organizational environment: The set of forces and conditions that operate beyond an organization’s boundaries but affect its ability to acquire and use resources to create value</a:t>
            </a:r>
          </a:p>
          <a:p>
            <a:r>
              <a:rPr lang="en-US" altLang="en-US" dirty="0"/>
              <a:t>Organizations need to manage their environment</a:t>
            </a:r>
          </a:p>
          <a:p>
            <a:pPr lvl="1"/>
            <a:r>
              <a:rPr lang="en-US" altLang="en-US" dirty="0"/>
              <a:t>An organization’s environment is the source of valuable input resources and is the marketplace into which it releases outputs</a:t>
            </a:r>
          </a:p>
          <a:p>
            <a:pPr lvl="1"/>
            <a:r>
              <a:rPr lang="en-US" altLang="en-US" dirty="0"/>
              <a:t>It is the source of economic, social, and political pressures that affect an organization’s ability to obtain these resources</a:t>
            </a:r>
          </a:p>
          <a:p>
            <a:endParaRPr lang="en-US" altLang="en-US" dirty="0"/>
          </a:p>
          <a:p>
            <a:endParaRPr lang="en-US" dirty="0"/>
          </a:p>
        </p:txBody>
      </p:sp>
    </p:spTree>
    <p:extLst>
      <p:ext uri="{BB962C8B-B14F-4D97-AF65-F5344CB8AC3E}">
        <p14:creationId xmlns:p14="http://schemas.microsoft.com/office/powerpoint/2010/main" xmlns="" val="334295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867B35-EC0A-6842-8057-263E7307D4D3}"/>
              </a:ext>
            </a:extLst>
          </p:cNvPr>
          <p:cNvSpPr>
            <a:spLocks noGrp="1"/>
          </p:cNvSpPr>
          <p:nvPr>
            <p:ph type="title"/>
          </p:nvPr>
        </p:nvSpPr>
        <p:spPr/>
        <p:txBody>
          <a:bodyPr/>
          <a:lstStyle/>
          <a:p>
            <a:r>
              <a:rPr lang="en-US" dirty="0"/>
              <a:t>Organization’s Environment</a:t>
            </a:r>
          </a:p>
        </p:txBody>
      </p:sp>
      <p:pic>
        <p:nvPicPr>
          <p:cNvPr id="4" name="Picture 4" descr="q1.PNG">
            <a:extLst>
              <a:ext uri="{FF2B5EF4-FFF2-40B4-BE49-F238E27FC236}">
                <a16:creationId xmlns:a16="http://schemas.microsoft.com/office/drawing/2014/main" xmlns="" id="{D0EA1753-4E72-9D43-A251-F4F59CF3819A}"/>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314575" y="903521"/>
            <a:ext cx="6908770" cy="56596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1385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81283F-CCF5-234F-9DC1-A6286DB4DB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9198056-E99B-6348-A8F1-65117E26D631}"/>
              </a:ext>
            </a:extLst>
          </p:cNvPr>
          <p:cNvSpPr>
            <a:spLocks noGrp="1"/>
          </p:cNvSpPr>
          <p:nvPr>
            <p:ph idx="1"/>
          </p:nvPr>
        </p:nvSpPr>
        <p:spPr/>
        <p:txBody>
          <a:bodyPr/>
          <a:lstStyle/>
          <a:p>
            <a:r>
              <a:rPr lang="en-US" altLang="en-US" dirty="0"/>
              <a:t>Organizational structure: The formal system of task and authority relationships that control how people coordinate their actions and use resources to achieve organizational goals</a:t>
            </a:r>
          </a:p>
          <a:p>
            <a:r>
              <a:rPr lang="en-US" dirty="0"/>
              <a:t>Organization Effectiveness: The degree to which an organization is able to fulfil its </a:t>
            </a:r>
            <a:r>
              <a:rPr lang="en-US" dirty="0" err="1"/>
              <a:t>objevtives</a:t>
            </a:r>
            <a:endParaRPr lang="en-US" dirty="0"/>
          </a:p>
          <a:p>
            <a:r>
              <a:rPr lang="en-US" dirty="0"/>
              <a:t>Ways of measuring effectiveness:</a:t>
            </a:r>
          </a:p>
          <a:p>
            <a:pPr lvl="1"/>
            <a:r>
              <a:rPr lang="en-US" dirty="0"/>
              <a:t>Control approach</a:t>
            </a:r>
          </a:p>
          <a:p>
            <a:r>
              <a:rPr lang="en-US" altLang="en-US" dirty="0"/>
              <a:t>Control - Having control over the external environment and having the ability to attract resources and customers</a:t>
            </a:r>
          </a:p>
          <a:p>
            <a:r>
              <a:rPr lang="en-US" altLang="en-US" dirty="0"/>
              <a:t>Innovation - Developing an organization’s skills and capabilities so the organization can discover new products and processes</a:t>
            </a:r>
          </a:p>
          <a:p>
            <a:pPr lvl="2"/>
            <a:endParaRPr lang="en-US" dirty="0"/>
          </a:p>
        </p:txBody>
      </p:sp>
    </p:spTree>
    <p:extLst>
      <p:ext uri="{BB962C8B-B14F-4D97-AF65-F5344CB8AC3E}">
        <p14:creationId xmlns:p14="http://schemas.microsoft.com/office/powerpoint/2010/main" xmlns="" val="180420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4001B2-180C-E447-8C75-480DF12426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238FEB3-8AC4-3A49-A580-7FB859E835BA}"/>
              </a:ext>
            </a:extLst>
          </p:cNvPr>
          <p:cNvSpPr>
            <a:spLocks noGrp="1"/>
          </p:cNvSpPr>
          <p:nvPr>
            <p:ph idx="1"/>
          </p:nvPr>
        </p:nvSpPr>
        <p:spPr/>
        <p:txBody>
          <a:bodyPr/>
          <a:lstStyle/>
          <a:p>
            <a:r>
              <a:rPr lang="en-US" dirty="0"/>
              <a:t>Ways of measuring effectiveness:</a:t>
            </a:r>
          </a:p>
          <a:p>
            <a:r>
              <a:rPr lang="en-US" dirty="0"/>
              <a:t>Control approach</a:t>
            </a:r>
          </a:p>
          <a:p>
            <a:pPr lvl="1"/>
            <a:r>
              <a:rPr lang="en-US" altLang="en-US" dirty="0"/>
              <a:t>Having control over the external environment and having the ability to attract resources and customers</a:t>
            </a:r>
          </a:p>
          <a:p>
            <a:r>
              <a:rPr lang="en-US" altLang="en-US" dirty="0"/>
              <a:t>Innovation approach</a:t>
            </a:r>
          </a:p>
          <a:p>
            <a:pPr lvl="1"/>
            <a:r>
              <a:rPr lang="en-US" altLang="en-US" dirty="0"/>
              <a:t>Developing an organization’s skills and capabilities so the organization can discover new products and processes</a:t>
            </a:r>
          </a:p>
          <a:p>
            <a:r>
              <a:rPr lang="en-US" altLang="en-US" dirty="0"/>
              <a:t>Efficiency approach </a:t>
            </a:r>
          </a:p>
          <a:p>
            <a:pPr lvl="1"/>
            <a:r>
              <a:rPr lang="en-US" altLang="en-US" dirty="0"/>
              <a:t>Developing modern production facilities using new information technologies that can produce and distribute a company’s products in a timely and cost-effective manner</a:t>
            </a:r>
          </a:p>
          <a:p>
            <a:endParaRPr lang="en-US" dirty="0"/>
          </a:p>
        </p:txBody>
      </p:sp>
    </p:spTree>
    <p:extLst>
      <p:ext uri="{BB962C8B-B14F-4D97-AF65-F5344CB8AC3E}">
        <p14:creationId xmlns:p14="http://schemas.microsoft.com/office/powerpoint/2010/main" xmlns="" val="3457263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674</Words>
  <Application>Microsoft Macintosh PowerPoint</Application>
  <PresentationFormat>Custom</PresentationFormat>
  <Paragraphs>59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Organization’s Environment</vt:lpstr>
      <vt:lpstr>Slide 8</vt:lpstr>
      <vt:lpstr>Slide 9</vt:lpstr>
      <vt:lpstr>Slide 10</vt:lpstr>
      <vt:lpstr>Organization’s Stakeholders</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Vidyanand Jha</dc:creator>
  <cp:lastModifiedBy>Nilanjan Mukhopadhya</cp:lastModifiedBy>
  <cp:revision>6</cp:revision>
  <dcterms:created xsi:type="dcterms:W3CDTF">2020-08-14T05:24:06Z</dcterms:created>
  <dcterms:modified xsi:type="dcterms:W3CDTF">2020-08-15T14:49:21Z</dcterms:modified>
</cp:coreProperties>
</file>