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66" r:id="rId3"/>
    <p:sldId id="267" r:id="rId4"/>
    <p:sldId id="261" r:id="rId5"/>
    <p:sldId id="263" r:id="rId6"/>
    <p:sldId id="268" r:id="rId7"/>
    <p:sldId id="258" r:id="rId8"/>
    <p:sldId id="259" r:id="rId9"/>
    <p:sldId id="265" r:id="rId10"/>
    <p:sldId id="257" r:id="rId11"/>
    <p:sldId id="260" r:id="rId12"/>
    <p:sldId id="264" r:id="rId1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0F300F-46BD-4893-A38D-D546B64F7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268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514BE-894F-4A09-9EBF-A23AF71A8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19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0B70-26D0-419A-9A7C-7CECABC99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0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19CF-2853-4FA3-AFEB-53438218B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3362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96EF2-7AC3-4340-89BC-F5A9597DA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847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A1FB-99B4-46BD-B2BC-6C60B8720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420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76AC-7FA8-4AE4-B069-1E75CAFBC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7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EDEFE-38AB-4379-AB48-ACB7FF210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524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DD519-A8A5-418E-A32D-DB556D9BA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6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093AA-514E-44E3-A3A0-4304DEFAF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74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0E775-6E08-4A41-916D-6A6F8EBFE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77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3AA85-7C91-4DA4-A4AA-840F7D858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69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9A05B-EAE1-4FEA-B58A-DDFA909B2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23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265C994-F531-45DD-A2CE-C12397D05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990600"/>
          </a:xfrm>
        </p:spPr>
        <p:txBody>
          <a:bodyPr/>
          <a:lstStyle/>
          <a:p>
            <a:pPr eaLnBrk="1" hangingPunct="1"/>
            <a:r>
              <a:rPr lang="en-US" sz="3400" smtClean="0"/>
              <a:t>HRM System, Context, and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ENVIRONMENTAL TRENDS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Economic Reforms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Globalization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Product Markets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Resource Mobilization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Changing Labor Market Profile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Workforce Age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Workforce Diversity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Skill Shortages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Internet 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Changing Customer, Shareholders, &amp; Employee Expectations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HRM CHALLENGE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824038"/>
            <a:ext cx="8001000" cy="4195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Human Capital Readiness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Make and Buy Decisions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Attracting and Retaining Talent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Performance/ Potential Issues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From Employment to Employability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Fit versus Flexibility?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Organization Culture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Strategy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Organizational Restructuring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Merger and Acquisitions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Technological Changes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Outsourcing </a:t>
            </a:r>
          </a:p>
          <a:p>
            <a:pPr eaLnBrk="1" hangingPunct="1">
              <a:lnSpc>
                <a:spcPct val="8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85800"/>
          </a:xfrm>
          <a:noFill/>
        </p:spPr>
        <p:txBody>
          <a:bodyPr/>
          <a:lstStyle/>
          <a:p>
            <a:pPr eaLnBrk="1" hangingPunct="1"/>
            <a:r>
              <a:rPr lang="en-US" u="sng" smtClean="0"/>
              <a:t>HRM Analytical Framework -1</a:t>
            </a:r>
          </a:p>
        </p:txBody>
      </p:sp>
      <p:sp>
        <p:nvSpPr>
          <p:cNvPr id="11267" name="Line 5"/>
          <p:cNvSpPr>
            <a:spLocks noChangeShapeType="1"/>
          </p:cNvSpPr>
          <p:nvPr/>
        </p:nvSpPr>
        <p:spPr bwMode="auto">
          <a:xfrm>
            <a:off x="2819400" y="3048000"/>
            <a:ext cx="4572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 flipV="1">
            <a:off x="2819400" y="3810000"/>
            <a:ext cx="4572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066800" y="4267200"/>
            <a:ext cx="1752600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External Context</a:t>
            </a:r>
            <a:endParaRPr lang="en-US"/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1066800" y="2895600"/>
            <a:ext cx="174625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Internal Context</a:t>
            </a:r>
          </a:p>
          <a:p>
            <a:pPr eaLnBrk="1" hangingPunct="1"/>
            <a:endParaRPr lang="en-US" sz="1200" b="1"/>
          </a:p>
          <a:p>
            <a:pPr eaLnBrk="1" hangingPunct="1"/>
            <a:endParaRPr lang="en-US"/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5715000" y="2895600"/>
            <a:ext cx="2682875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Employee Outcomes</a:t>
            </a:r>
          </a:p>
          <a:p>
            <a:pPr lvl="1" eaLnBrk="1" hangingPunct="1">
              <a:buFont typeface="Symbol" panose="05050102010706020507" pitchFamily="18" charset="2"/>
              <a:buChar char="·"/>
            </a:pPr>
            <a:r>
              <a:rPr lang="en-US" sz="900"/>
              <a:t>Employment Contract</a:t>
            </a:r>
          </a:p>
          <a:p>
            <a:pPr lvl="1" eaLnBrk="1" hangingPunct="1">
              <a:buFont typeface="Symbol" panose="05050102010706020507" pitchFamily="18" charset="2"/>
              <a:buChar char="·"/>
            </a:pPr>
            <a:r>
              <a:rPr lang="en-US" sz="900"/>
              <a:t>Psychological Contract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US" sz="900"/>
              <a:t>(Employment/Employability)</a:t>
            </a:r>
            <a:endParaRPr lang="en-US" sz="1400"/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5715000" y="3962400"/>
            <a:ext cx="2682875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Organizational Outcomes</a:t>
            </a:r>
          </a:p>
          <a:p>
            <a:pPr lvl="1" eaLnBrk="1" hangingPunct="1">
              <a:buFont typeface="Symbol" panose="05050102010706020507" pitchFamily="18" charset="2"/>
              <a:buChar char="·"/>
            </a:pPr>
            <a:r>
              <a:rPr lang="en-US" sz="900"/>
              <a:t>Human Capital Readiness &amp; Performance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US" sz="900"/>
              <a:t>(Ability, Motivation, Productivity etc) </a:t>
            </a:r>
          </a:p>
          <a:p>
            <a:pPr eaLnBrk="1" hangingPunct="1"/>
            <a:endParaRPr lang="en-US" sz="1400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 flipV="1">
            <a:off x="4876800" y="3200400"/>
            <a:ext cx="8382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4876800" y="3733800"/>
            <a:ext cx="838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3276600" y="3352800"/>
            <a:ext cx="1576388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HRM System </a:t>
            </a:r>
            <a:endParaRPr lang="en-US" sz="1200"/>
          </a:p>
          <a:p>
            <a:pPr lvl="1" eaLnBrk="1" hangingPunct="1">
              <a:buFont typeface="Symbol" panose="05050102010706020507" pitchFamily="18" charset="2"/>
              <a:buChar char="·"/>
            </a:pPr>
            <a:r>
              <a:rPr lang="en-US" sz="900"/>
              <a:t>Fit and Flexibility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US" sz="900"/>
              <a:t>(contextual fit &amp; flexibility to change) 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endParaRPr lang="en-US" sz="900"/>
          </a:p>
          <a:p>
            <a:pPr eaLnBrk="1" hangingPunct="1"/>
            <a:endParaRPr lang="en-US" sz="1400"/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1066800" y="3657600"/>
            <a:ext cx="17526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Stakeholder Interests</a:t>
            </a:r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2819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609600" y="5638800"/>
            <a:ext cx="754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Adapted from Beer at al., (1984). [Harvard ‘map of HRM territory].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a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Inputs</a:t>
            </a:r>
          </a:p>
          <a:p>
            <a:r>
              <a:rPr lang="en-IN" dirty="0" smtClean="0"/>
              <a:t>Processes, procedures, rules</a:t>
            </a:r>
          </a:p>
          <a:p>
            <a:r>
              <a:rPr lang="en-IN" dirty="0" smtClean="0"/>
              <a:t>Output</a:t>
            </a:r>
          </a:p>
          <a:p>
            <a:r>
              <a:rPr lang="en-IN" dirty="0" smtClean="0"/>
              <a:t>Feedback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672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HRM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Inputs – People</a:t>
            </a:r>
          </a:p>
          <a:p>
            <a:pPr lvl="1"/>
            <a:r>
              <a:rPr lang="en-IN" dirty="0" smtClean="0"/>
              <a:t>Knowledge, skills, Ability</a:t>
            </a:r>
          </a:p>
          <a:p>
            <a:pPr lvl="1"/>
            <a:r>
              <a:rPr lang="en-IN" dirty="0" smtClean="0"/>
              <a:t>Personality </a:t>
            </a:r>
            <a:endParaRPr lang="en-IN" dirty="0"/>
          </a:p>
          <a:p>
            <a:r>
              <a:rPr lang="en-IN" dirty="0" smtClean="0"/>
              <a:t> HRM Processes, policies, procedures</a:t>
            </a:r>
          </a:p>
          <a:p>
            <a:r>
              <a:rPr lang="en-IN" dirty="0" smtClean="0"/>
              <a:t>Outcomes </a:t>
            </a:r>
          </a:p>
          <a:p>
            <a:pPr lvl="1"/>
            <a:r>
              <a:rPr lang="en-IN" dirty="0" smtClean="0"/>
              <a:t>Organizational perspective </a:t>
            </a:r>
          </a:p>
          <a:p>
            <a:pPr lvl="1"/>
            <a:r>
              <a:rPr lang="en-IN" dirty="0" smtClean="0"/>
              <a:t>Employee perspective </a:t>
            </a:r>
          </a:p>
          <a:p>
            <a:r>
              <a:rPr lang="en-IN" dirty="0" smtClean="0"/>
              <a:t>Feedback</a:t>
            </a:r>
          </a:p>
          <a:p>
            <a:pPr lvl="1"/>
            <a:r>
              <a:rPr lang="en-IN" dirty="0" smtClean="0"/>
              <a:t>Internal and External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301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HRM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Psychological contract : A set of mutual expectations and obligations on the part of employee and employer. This contract is informal, implicit and tacit beyond the formal contract.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581025"/>
            <a:ext cx="7778750" cy="890588"/>
          </a:xfrm>
        </p:spPr>
        <p:txBody>
          <a:bodyPr/>
          <a:lstStyle/>
          <a:p>
            <a:pPr eaLnBrk="1" hangingPunct="1"/>
            <a:r>
              <a:rPr lang="en-US" smtClean="0"/>
              <a:t>HRM CORE SYSTEM</a:t>
            </a:r>
          </a:p>
        </p:txBody>
      </p:sp>
      <p:grpSp>
        <p:nvGrpSpPr>
          <p:cNvPr id="5123" name="Group 4"/>
          <p:cNvGrpSpPr>
            <a:grpSpLocks noChangeAspect="1"/>
          </p:cNvGrpSpPr>
          <p:nvPr/>
        </p:nvGrpSpPr>
        <p:grpSpPr bwMode="auto">
          <a:xfrm>
            <a:off x="533400" y="1524000"/>
            <a:ext cx="7924800" cy="4495800"/>
            <a:chOff x="4727" y="3853"/>
            <a:chExt cx="6100" cy="3516"/>
          </a:xfrm>
        </p:grpSpPr>
        <p:sp>
          <p:nvSpPr>
            <p:cNvPr id="5124" name="AutoShape 5"/>
            <p:cNvSpPr>
              <a:spLocks noChangeAspect="1" noChangeArrowheads="1"/>
            </p:cNvSpPr>
            <p:nvPr/>
          </p:nvSpPr>
          <p:spPr bwMode="auto">
            <a:xfrm>
              <a:off x="4727" y="3853"/>
              <a:ext cx="6100" cy="3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25" name="Text Box 6"/>
            <p:cNvSpPr txBox="1">
              <a:spLocks noChangeArrowheads="1"/>
            </p:cNvSpPr>
            <p:nvPr/>
          </p:nvSpPr>
          <p:spPr bwMode="auto">
            <a:xfrm>
              <a:off x="9727" y="5259"/>
              <a:ext cx="600" cy="5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/>
                <a:t>Exit</a:t>
              </a:r>
              <a:endParaRPr lang="en-US"/>
            </a:p>
          </p:txBody>
        </p:sp>
        <p:sp>
          <p:nvSpPr>
            <p:cNvPr id="5126" name="Text Box 7"/>
            <p:cNvSpPr txBox="1">
              <a:spLocks noChangeArrowheads="1"/>
            </p:cNvSpPr>
            <p:nvPr/>
          </p:nvSpPr>
          <p:spPr bwMode="auto">
            <a:xfrm>
              <a:off x="5027" y="5259"/>
              <a:ext cx="900" cy="5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/>
                <a:t>Recruitment &amp; Selection</a:t>
              </a:r>
              <a:endParaRPr lang="en-US"/>
            </a:p>
          </p:txBody>
        </p:sp>
        <p:sp>
          <p:nvSpPr>
            <p:cNvPr id="5127" name="Text Box 8"/>
            <p:cNvSpPr txBox="1">
              <a:spLocks noChangeArrowheads="1"/>
            </p:cNvSpPr>
            <p:nvPr/>
          </p:nvSpPr>
          <p:spPr bwMode="auto">
            <a:xfrm>
              <a:off x="6327" y="5259"/>
              <a:ext cx="900" cy="5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/>
                <a:t>Orientation</a:t>
              </a:r>
              <a:endParaRPr lang="en-US"/>
            </a:p>
          </p:txBody>
        </p:sp>
        <p:sp>
          <p:nvSpPr>
            <p:cNvPr id="5128" name="Text Box 9"/>
            <p:cNvSpPr txBox="1">
              <a:spLocks noChangeArrowheads="1"/>
            </p:cNvSpPr>
            <p:nvPr/>
          </p:nvSpPr>
          <p:spPr bwMode="auto">
            <a:xfrm>
              <a:off x="7627" y="6164"/>
              <a:ext cx="1700" cy="5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/>
                <a:t>Training &amp; Development </a:t>
              </a:r>
            </a:p>
            <a:p>
              <a:pPr eaLnBrk="1" hangingPunct="1"/>
              <a:endParaRPr lang="en-US"/>
            </a:p>
          </p:txBody>
        </p:sp>
        <p:sp>
          <p:nvSpPr>
            <p:cNvPr id="5129" name="Text Box 10"/>
            <p:cNvSpPr txBox="1">
              <a:spLocks noChangeArrowheads="1"/>
            </p:cNvSpPr>
            <p:nvPr/>
          </p:nvSpPr>
          <p:spPr bwMode="auto">
            <a:xfrm>
              <a:off x="7627" y="5259"/>
              <a:ext cx="1700" cy="5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/>
                <a:t>Performance Management  </a:t>
              </a:r>
              <a:endParaRPr lang="en-US"/>
            </a:p>
          </p:txBody>
        </p:sp>
        <p:sp>
          <p:nvSpPr>
            <p:cNvPr id="5130" name="Text Box 11"/>
            <p:cNvSpPr txBox="1">
              <a:spLocks noChangeArrowheads="1"/>
            </p:cNvSpPr>
            <p:nvPr/>
          </p:nvSpPr>
          <p:spPr bwMode="auto">
            <a:xfrm>
              <a:off x="7627" y="4255"/>
              <a:ext cx="1700" cy="6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/>
                <a:t>Compensation</a:t>
              </a:r>
            </a:p>
            <a:p>
              <a:pPr lvl="1" eaLnBrk="1" hangingPunct="1">
                <a:buFont typeface="Times New Roman" panose="02020603050405020304" pitchFamily="18" charset="0"/>
                <a:buChar char="-"/>
              </a:pPr>
              <a:r>
                <a:rPr lang="en-US" sz="1200"/>
                <a:t>Salary &amp; Benefits</a:t>
              </a:r>
            </a:p>
            <a:p>
              <a:pPr lvl="1" eaLnBrk="1" hangingPunct="1">
                <a:buFont typeface="Times New Roman" panose="02020603050405020304" pitchFamily="18" charset="0"/>
                <a:buChar char="-"/>
              </a:pPr>
              <a:r>
                <a:rPr lang="en-US" sz="1200"/>
                <a:t>Increases &amp; Incentives</a:t>
              </a:r>
            </a:p>
            <a:p>
              <a:pPr eaLnBrk="1" hangingPunct="1"/>
              <a:endParaRPr lang="en-US"/>
            </a:p>
          </p:txBody>
        </p:sp>
        <p:sp>
          <p:nvSpPr>
            <p:cNvPr id="5131" name="Line 12"/>
            <p:cNvSpPr>
              <a:spLocks noChangeShapeType="1"/>
            </p:cNvSpPr>
            <p:nvPr/>
          </p:nvSpPr>
          <p:spPr bwMode="auto">
            <a:xfrm flipV="1">
              <a:off x="7227" y="5460"/>
              <a:ext cx="4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2" name="Line 13"/>
            <p:cNvSpPr>
              <a:spLocks noChangeShapeType="1"/>
            </p:cNvSpPr>
            <p:nvPr/>
          </p:nvSpPr>
          <p:spPr bwMode="auto">
            <a:xfrm>
              <a:off x="5927" y="5460"/>
              <a:ext cx="4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3" name="Line 14"/>
            <p:cNvSpPr>
              <a:spLocks noChangeShapeType="1"/>
            </p:cNvSpPr>
            <p:nvPr/>
          </p:nvSpPr>
          <p:spPr bwMode="auto">
            <a:xfrm>
              <a:off x="9327" y="5460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cxnSp>
          <p:nvCxnSpPr>
            <p:cNvPr id="5134" name="AutoShape 15"/>
            <p:cNvCxnSpPr>
              <a:cxnSpLocks noChangeShapeType="1"/>
              <a:stCxn id="5129" idx="2"/>
              <a:endCxn id="5126" idx="2"/>
            </p:cNvCxnSpPr>
            <p:nvPr/>
          </p:nvCxnSpPr>
          <p:spPr bwMode="auto">
            <a:xfrm rot="5400000">
              <a:off x="6976" y="4262"/>
              <a:ext cx="1" cy="3000"/>
            </a:xfrm>
            <a:prstGeom prst="bentConnector3">
              <a:avLst>
                <a:gd name="adj1" fmla="val 18100009"/>
              </a:avLst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35" name="AutoShape 16"/>
            <p:cNvCxnSpPr>
              <a:cxnSpLocks noChangeShapeType="1"/>
              <a:stCxn id="5126" idx="2"/>
              <a:endCxn id="5128" idx="1"/>
            </p:cNvCxnSpPr>
            <p:nvPr/>
          </p:nvCxnSpPr>
          <p:spPr bwMode="auto">
            <a:xfrm rot="16200000" flipH="1">
              <a:off x="6225" y="5014"/>
              <a:ext cx="653" cy="215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36" name="Line 17"/>
            <p:cNvSpPr>
              <a:spLocks noChangeShapeType="1"/>
            </p:cNvSpPr>
            <p:nvPr/>
          </p:nvSpPr>
          <p:spPr bwMode="auto">
            <a:xfrm>
              <a:off x="8327" y="4858"/>
              <a:ext cx="0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7" name="Line 18"/>
            <p:cNvSpPr>
              <a:spLocks noChangeShapeType="1"/>
            </p:cNvSpPr>
            <p:nvPr/>
          </p:nvSpPr>
          <p:spPr bwMode="auto">
            <a:xfrm>
              <a:off x="8327" y="5762"/>
              <a:ext cx="0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8" name="Line 19"/>
            <p:cNvSpPr>
              <a:spLocks noChangeShapeType="1"/>
            </p:cNvSpPr>
            <p:nvPr/>
          </p:nvSpPr>
          <p:spPr bwMode="auto">
            <a:xfrm>
              <a:off x="7427" y="6967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9" name="Line 20"/>
            <p:cNvSpPr>
              <a:spLocks noChangeShapeType="1"/>
            </p:cNvSpPr>
            <p:nvPr/>
          </p:nvSpPr>
          <p:spPr bwMode="auto">
            <a:xfrm>
              <a:off x="7427" y="7168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0" name="Text Box 21"/>
            <p:cNvSpPr txBox="1">
              <a:spLocks noChangeArrowheads="1"/>
            </p:cNvSpPr>
            <p:nvPr/>
          </p:nvSpPr>
          <p:spPr bwMode="auto">
            <a:xfrm>
              <a:off x="8027" y="6867"/>
              <a:ext cx="14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/>
                <a:t>Human Resource Flow</a:t>
              </a:r>
              <a:endParaRPr lang="en-US"/>
            </a:p>
          </p:txBody>
        </p:sp>
        <p:sp>
          <p:nvSpPr>
            <p:cNvPr id="5141" name="Text Box 22"/>
            <p:cNvSpPr txBox="1">
              <a:spLocks noChangeArrowheads="1"/>
            </p:cNvSpPr>
            <p:nvPr/>
          </p:nvSpPr>
          <p:spPr bwMode="auto">
            <a:xfrm>
              <a:off x="8027" y="7068"/>
              <a:ext cx="1400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/>
                <a:t>Information Flow</a:t>
              </a:r>
              <a:endParaRPr lang="en-US"/>
            </a:p>
          </p:txBody>
        </p:sp>
        <p:cxnSp>
          <p:nvCxnSpPr>
            <p:cNvPr id="5142" name="AutoShape 23"/>
            <p:cNvCxnSpPr>
              <a:cxnSpLocks noChangeShapeType="1"/>
              <a:stCxn id="5126" idx="0"/>
              <a:endCxn id="5130" idx="1"/>
            </p:cNvCxnSpPr>
            <p:nvPr/>
          </p:nvCxnSpPr>
          <p:spPr bwMode="auto">
            <a:xfrm rot="-5400000">
              <a:off x="6201" y="3833"/>
              <a:ext cx="702" cy="215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HRM System Property 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495800"/>
          </a:xfrm>
        </p:spPr>
        <p:txBody>
          <a:bodyPr/>
          <a:lstStyle/>
          <a:p>
            <a:r>
              <a:rPr lang="en-IN" sz="2400" dirty="0" smtClean="0"/>
              <a:t>To function well a multiple part system need to have alignment between its various parts. </a:t>
            </a:r>
          </a:p>
          <a:p>
            <a:r>
              <a:rPr lang="en-IN" sz="2400" dirty="0" smtClean="0"/>
              <a:t>If a change is made in any part of the system in equilibrium, to bring it to new state of equilibrium you have to make complementary changes in others parts of system. </a:t>
            </a:r>
          </a:p>
          <a:p>
            <a:r>
              <a:rPr lang="en-IN" sz="2400" dirty="0" smtClean="0"/>
              <a:t>It implies if changes are made in one policy in HRM, one needs to review other policies as well to retain the internal alignment or fit.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5931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HRM CONTEXT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/>
            <a:r>
              <a:rPr lang="en-US" smtClean="0"/>
              <a:t>External (Environment) </a:t>
            </a:r>
          </a:p>
          <a:p>
            <a:pPr lvl="1" eaLnBrk="1" hangingPunct="1"/>
            <a:r>
              <a:rPr lang="en-US" smtClean="0"/>
              <a:t>Economic </a:t>
            </a:r>
          </a:p>
          <a:p>
            <a:pPr lvl="1" eaLnBrk="1" hangingPunct="1"/>
            <a:r>
              <a:rPr lang="en-US" smtClean="0"/>
              <a:t>Industry/Product Market</a:t>
            </a:r>
          </a:p>
          <a:p>
            <a:pPr lvl="1" eaLnBrk="1" hangingPunct="1"/>
            <a:r>
              <a:rPr lang="en-US" smtClean="0"/>
              <a:t>Labor Market</a:t>
            </a:r>
          </a:p>
          <a:p>
            <a:pPr lvl="1" eaLnBrk="1" hangingPunct="1"/>
            <a:r>
              <a:rPr lang="en-US" smtClean="0"/>
              <a:t>Government Regulations/Law</a:t>
            </a:r>
          </a:p>
          <a:p>
            <a:pPr lvl="1" eaLnBrk="1" hangingPunct="1"/>
            <a:r>
              <a:rPr lang="en-US" smtClean="0"/>
              <a:t>Institutions </a:t>
            </a:r>
          </a:p>
          <a:p>
            <a:pPr lvl="1" eaLnBrk="1" hangingPunct="1"/>
            <a:r>
              <a:rPr lang="en-US" smtClean="0"/>
              <a:t>Political Environment </a:t>
            </a:r>
          </a:p>
          <a:p>
            <a:pPr lvl="1" eaLnBrk="1" hangingPunct="1"/>
            <a:r>
              <a:rPr lang="en-US" smtClean="0"/>
              <a:t>Social Milieu</a:t>
            </a:r>
          </a:p>
          <a:p>
            <a:pPr eaLnBrk="1" hangingPunct="1"/>
            <a:r>
              <a:rPr lang="en-US" smtClean="0"/>
              <a:t>Environmental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HRM CONTEXT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Internal (Organization)</a:t>
            </a:r>
          </a:p>
          <a:p>
            <a:pPr lvl="1" eaLnBrk="1" hangingPunct="1"/>
            <a:r>
              <a:rPr lang="en-US" smtClean="0"/>
              <a:t>Corporate and Business Strategy</a:t>
            </a:r>
          </a:p>
          <a:p>
            <a:pPr lvl="1" eaLnBrk="1" hangingPunct="1"/>
            <a:r>
              <a:rPr lang="en-US" smtClean="0"/>
              <a:t>Organizational Culture </a:t>
            </a:r>
          </a:p>
          <a:p>
            <a:pPr lvl="1" eaLnBrk="1" hangingPunct="1"/>
            <a:r>
              <a:rPr lang="en-US" smtClean="0"/>
              <a:t>Technology</a:t>
            </a:r>
          </a:p>
          <a:p>
            <a:pPr lvl="1" eaLnBrk="1" hangingPunct="1"/>
            <a:r>
              <a:rPr lang="en-US" smtClean="0"/>
              <a:t>Organizational Structure </a:t>
            </a:r>
          </a:p>
          <a:p>
            <a:pPr lvl="1" eaLnBrk="1" hangingPunct="1"/>
            <a:r>
              <a:rPr lang="en-US" smtClean="0"/>
              <a:t>Organizational Size</a:t>
            </a:r>
          </a:p>
          <a:p>
            <a:pPr lvl="1" eaLnBrk="1" hangingPunct="1"/>
            <a:r>
              <a:rPr lang="en-US" smtClean="0"/>
              <a:t>Organizational Life Cycle</a:t>
            </a:r>
          </a:p>
          <a:p>
            <a:pPr lvl="1" eaLnBrk="1" hangingPunct="1"/>
            <a:r>
              <a:rPr lang="en-US" smtClean="0"/>
              <a:t>Leadership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HRM CONTEXT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Stakeholders Expectations</a:t>
            </a:r>
          </a:p>
          <a:p>
            <a:pPr lvl="1" eaLnBrk="1" hangingPunct="1"/>
            <a:r>
              <a:rPr lang="en-US" smtClean="0"/>
              <a:t>Customers</a:t>
            </a:r>
          </a:p>
          <a:p>
            <a:pPr lvl="1" eaLnBrk="1" hangingPunct="1"/>
            <a:r>
              <a:rPr lang="en-US" smtClean="0"/>
              <a:t>Employees</a:t>
            </a:r>
          </a:p>
          <a:p>
            <a:pPr lvl="1" eaLnBrk="1" hangingPunct="1"/>
            <a:r>
              <a:rPr lang="en-US" smtClean="0"/>
              <a:t>Shareholders</a:t>
            </a:r>
          </a:p>
          <a:p>
            <a:pPr lvl="1" eaLnBrk="1" hangingPunct="1"/>
            <a:r>
              <a:rPr lang="en-US" smtClean="0"/>
              <a:t>Top Management </a:t>
            </a:r>
          </a:p>
          <a:p>
            <a:pPr lvl="1" eaLnBrk="1" hangingPunct="1"/>
            <a:r>
              <a:rPr lang="en-US" smtClean="0"/>
              <a:t>Government </a:t>
            </a:r>
          </a:p>
          <a:p>
            <a:pPr lvl="1" eaLnBrk="1" hangingPunct="1"/>
            <a:r>
              <a:rPr lang="en-US" smtClean="0"/>
              <a:t>Society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368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Profile</vt:lpstr>
      <vt:lpstr>HRM System, Context, and Challenges</vt:lpstr>
      <vt:lpstr>Features of a system </vt:lpstr>
      <vt:lpstr>HRM System</vt:lpstr>
      <vt:lpstr>HRM SYSTEM</vt:lpstr>
      <vt:lpstr>HRM CORE SYSTEM</vt:lpstr>
      <vt:lpstr>HRM System Property -1</vt:lpstr>
      <vt:lpstr>HRM CONTEXT</vt:lpstr>
      <vt:lpstr>HRM CONTEXT</vt:lpstr>
      <vt:lpstr>HRM CONTEXT</vt:lpstr>
      <vt:lpstr>ENVIRONMENTAL TRENDS</vt:lpstr>
      <vt:lpstr>HRM CHALLENGE</vt:lpstr>
      <vt:lpstr>HRM Analytical Framework -1</vt:lpstr>
    </vt:vector>
  </TitlesOfParts>
  <Company>IIMC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HRM Context and Trends</dc:title>
  <dc:creator>Amit Dhawan</dc:creator>
  <cp:lastModifiedBy>Nilanjan Mukhopadhya</cp:lastModifiedBy>
  <cp:revision>161</cp:revision>
  <dcterms:created xsi:type="dcterms:W3CDTF">2008-06-03T17:23:55Z</dcterms:created>
  <dcterms:modified xsi:type="dcterms:W3CDTF">2020-07-09T12:35:23Z</dcterms:modified>
</cp:coreProperties>
</file>