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1"/>
  </p:notesMasterIdLst>
  <p:sldIdLst>
    <p:sldId id="256" r:id="rId2"/>
    <p:sldId id="259" r:id="rId3"/>
    <p:sldId id="268" r:id="rId4"/>
    <p:sldId id="272" r:id="rId5"/>
    <p:sldId id="273" r:id="rId6"/>
    <p:sldId id="274" r:id="rId7"/>
    <p:sldId id="279" r:id="rId8"/>
    <p:sldId id="280" r:id="rId9"/>
    <p:sldId id="275" r:id="rId10"/>
    <p:sldId id="276" r:id="rId11"/>
    <p:sldId id="258" r:id="rId12"/>
    <p:sldId id="260" r:id="rId13"/>
    <p:sldId id="257" r:id="rId14"/>
    <p:sldId id="261" r:id="rId15"/>
    <p:sldId id="262" r:id="rId16"/>
    <p:sldId id="278" r:id="rId17"/>
    <p:sldId id="271" r:id="rId18"/>
    <p:sldId id="281" r:id="rId19"/>
    <p:sldId id="28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859" autoAdjust="0"/>
  </p:normalViewPr>
  <p:slideViewPr>
    <p:cSldViewPr>
      <p:cViewPr varScale="1">
        <p:scale>
          <a:sx n="68" d="100"/>
          <a:sy n="68" d="100"/>
        </p:scale>
        <p:origin x="-14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719FD5-CEB9-4E86-A5CA-266D83EC8983}" type="datetimeFigureOut">
              <a:rPr lang="en-US" smtClean="0"/>
              <a:pPr/>
              <a:t>16-Jul-20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05046-528B-4E63-9507-28E33A06C5F1}" type="slidenum">
              <a:rPr lang="en-IN" smtClean="0"/>
              <a:pPr/>
              <a:t>‹#›</a:t>
            </a:fld>
            <a:endParaRPr lang="en-IN"/>
          </a:p>
        </p:txBody>
      </p:sp>
    </p:spTree>
    <p:extLst>
      <p:ext uri="{BB962C8B-B14F-4D97-AF65-F5344CB8AC3E}">
        <p14:creationId xmlns:p14="http://schemas.microsoft.com/office/powerpoint/2010/main" xmlns="" val="47204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B505046-528B-4E63-9507-28E33A06C5F1}" type="slidenum">
              <a:rPr lang="en-IN" smtClean="0"/>
              <a:pPr/>
              <a:t>10</a:t>
            </a:fld>
            <a:endParaRPr lang="en-IN"/>
          </a:p>
        </p:txBody>
      </p:sp>
    </p:spTree>
    <p:extLst>
      <p:ext uri="{BB962C8B-B14F-4D97-AF65-F5344CB8AC3E}">
        <p14:creationId xmlns:p14="http://schemas.microsoft.com/office/powerpoint/2010/main" xmlns="" val="30479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9698" name="Group 2"/>
          <p:cNvGrpSpPr>
            <a:grpSpLocks/>
          </p:cNvGrpSpPr>
          <p:nvPr/>
        </p:nvGrpSpPr>
        <p:grpSpPr bwMode="auto">
          <a:xfrm>
            <a:off x="1658938" y="1600200"/>
            <a:ext cx="6837362" cy="3200400"/>
            <a:chOff x="1045" y="1008"/>
            <a:chExt cx="4307" cy="2016"/>
          </a:xfrm>
        </p:grpSpPr>
        <p:sp>
          <p:nvSpPr>
            <p:cNvPr id="29699"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9700"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9701"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29702"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9703"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pitchFamily="18" charset="0"/>
              </a:endParaRPr>
            </a:p>
          </p:txBody>
        </p:sp>
        <p:sp>
          <p:nvSpPr>
            <p:cNvPr id="29704"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29705" name="Rectangle 9"/>
          <p:cNvSpPr>
            <a:spLocks noGrp="1" noChangeArrowheads="1"/>
          </p:cNvSpPr>
          <p:nvPr>
            <p:ph type="dt" sz="half" idx="2"/>
          </p:nvPr>
        </p:nvSpPr>
        <p:spPr/>
        <p:txBody>
          <a:bodyPr/>
          <a:lstStyle>
            <a:lvl1pPr>
              <a:defRPr/>
            </a:lvl1pPr>
          </a:lstStyle>
          <a:p>
            <a:endParaRPr lang="en-US"/>
          </a:p>
        </p:txBody>
      </p:sp>
      <p:sp>
        <p:nvSpPr>
          <p:cNvPr id="29706" name="Rectangle 10"/>
          <p:cNvSpPr>
            <a:spLocks noGrp="1" noChangeArrowheads="1"/>
          </p:cNvSpPr>
          <p:nvPr>
            <p:ph type="ftr" sz="quarter" idx="3"/>
          </p:nvPr>
        </p:nvSpPr>
        <p:spPr/>
        <p:txBody>
          <a:bodyPr/>
          <a:lstStyle>
            <a:lvl1pPr>
              <a:defRPr/>
            </a:lvl1pPr>
          </a:lstStyle>
          <a:p>
            <a:endParaRPr lang="en-US"/>
          </a:p>
        </p:txBody>
      </p:sp>
      <p:sp>
        <p:nvSpPr>
          <p:cNvPr id="29707" name="Rectangle 11"/>
          <p:cNvSpPr>
            <a:spLocks noGrp="1" noChangeArrowheads="1"/>
          </p:cNvSpPr>
          <p:nvPr>
            <p:ph type="sldNum" sz="quarter" idx="4"/>
          </p:nvPr>
        </p:nvSpPr>
        <p:spPr/>
        <p:txBody>
          <a:bodyPr/>
          <a:lstStyle>
            <a:lvl1pPr>
              <a:defRPr/>
            </a:lvl1pPr>
          </a:lstStyle>
          <a:p>
            <a:fld id="{E566E50A-C74D-449C-B003-2266A42E7B31}" type="slidenum">
              <a:rPr lang="en-US"/>
              <a:pPr/>
              <a:t>‹#›</a:t>
            </a:fld>
            <a:endParaRPr lang="en-US"/>
          </a:p>
        </p:txBody>
      </p:sp>
      <p:sp>
        <p:nvSpPr>
          <p:cNvPr id="2970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2970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1E38-FBA6-430B-B8B9-B74B8120312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8F3E3C-6DB1-4AC7-84AB-D7ECF4710AD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600200"/>
            <a:ext cx="8229600" cy="4530725"/>
          </a:xfrm>
        </p:spPr>
        <p:txBody>
          <a:bodyPr/>
          <a:lstStyle/>
          <a:p>
            <a:endParaRPr lang="en-IN"/>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A3C7AA11-F27B-4B3F-815E-2DB0FC12412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6A0DF9-F03D-42EB-9A9F-96B69F4C768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471514-2CF3-4064-B966-10DB94D22CD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51370B-24B5-4439-AFA9-E3928C9A7E7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F8065F1-A94E-42B5-99CF-5E19F966291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FE2002C-689A-47B6-AF9F-6AE775179A6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ACCA2E5-0FC2-46FE-9EFA-93778293F8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E5641C-42EA-462C-AF39-1FB26AC033C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964E11-8B3A-497A-8568-3AE882F35F2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4" name="Group 2"/>
          <p:cNvGrpSpPr>
            <a:grpSpLocks/>
          </p:cNvGrpSpPr>
          <p:nvPr/>
        </p:nvGrpSpPr>
        <p:grpSpPr bwMode="auto">
          <a:xfrm>
            <a:off x="1071563" y="304800"/>
            <a:ext cx="7615237" cy="1106488"/>
            <a:chOff x="675" y="192"/>
            <a:chExt cx="4797" cy="697"/>
          </a:xfrm>
        </p:grpSpPr>
        <p:sp>
          <p:nvSpPr>
            <p:cNvPr id="28675"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8676"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8677"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en-US" sz="2400">
                <a:latin typeface="Times New Roman" pitchFamily="18" charset="0"/>
              </a:endParaRPr>
            </a:p>
          </p:txBody>
        </p:sp>
        <p:sp>
          <p:nvSpPr>
            <p:cNvPr id="28678"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sp>
          <p:nvSpPr>
            <p:cNvPr id="28679"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en-US" sz="2400">
                <a:latin typeface="Times New Roman" pitchFamily="18" charset="0"/>
              </a:endParaRPr>
            </a:p>
          </p:txBody>
        </p:sp>
      </p:grpSp>
      <p:sp>
        <p:nvSpPr>
          <p:cNvPr id="28680"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681"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28682"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28683"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071830BB-1A88-40F4-A4CD-DF75E385A7E0}" type="slidenum">
              <a:rPr lang="en-US"/>
              <a:pPr/>
              <a:t>‹#›</a:t>
            </a:fld>
            <a:endParaRPr lang="en-US"/>
          </a:p>
        </p:txBody>
      </p:sp>
      <p:sp>
        <p:nvSpPr>
          <p:cNvPr id="28684"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cs typeface="Arial" charset="0"/>
        </a:defRPr>
      </a:lvl2pPr>
      <a:lvl3pPr algn="l" rtl="0" fontAlgn="base">
        <a:spcBef>
          <a:spcPct val="0"/>
        </a:spcBef>
        <a:spcAft>
          <a:spcPct val="0"/>
        </a:spcAft>
        <a:defRPr sz="3800">
          <a:solidFill>
            <a:schemeClr val="tx2"/>
          </a:solidFill>
          <a:latin typeface="Arial" charset="0"/>
          <a:cs typeface="Arial" charset="0"/>
        </a:defRPr>
      </a:lvl3pPr>
      <a:lvl4pPr algn="l" rtl="0" fontAlgn="base">
        <a:spcBef>
          <a:spcPct val="0"/>
        </a:spcBef>
        <a:spcAft>
          <a:spcPct val="0"/>
        </a:spcAft>
        <a:defRPr sz="3800">
          <a:solidFill>
            <a:schemeClr val="tx2"/>
          </a:solidFill>
          <a:latin typeface="Arial" charset="0"/>
          <a:cs typeface="Arial" charset="0"/>
        </a:defRPr>
      </a:lvl4pPr>
      <a:lvl5pPr algn="l" rtl="0" fontAlgn="base">
        <a:spcBef>
          <a:spcPct val="0"/>
        </a:spcBef>
        <a:spcAft>
          <a:spcPct val="0"/>
        </a:spcAft>
        <a:defRPr sz="3800">
          <a:solidFill>
            <a:schemeClr val="tx2"/>
          </a:solidFill>
          <a:latin typeface="Arial" charset="0"/>
          <a:cs typeface="Arial" charset="0"/>
        </a:defRPr>
      </a:lvl5pPr>
      <a:lvl6pPr marL="457200" algn="l" rtl="0" fontAlgn="base">
        <a:spcBef>
          <a:spcPct val="0"/>
        </a:spcBef>
        <a:spcAft>
          <a:spcPct val="0"/>
        </a:spcAft>
        <a:defRPr sz="3800">
          <a:solidFill>
            <a:schemeClr val="tx2"/>
          </a:solidFill>
          <a:latin typeface="Arial" charset="0"/>
          <a:cs typeface="Arial" charset="0"/>
        </a:defRPr>
      </a:lvl6pPr>
      <a:lvl7pPr marL="914400" algn="l" rtl="0" fontAlgn="base">
        <a:spcBef>
          <a:spcPct val="0"/>
        </a:spcBef>
        <a:spcAft>
          <a:spcPct val="0"/>
        </a:spcAft>
        <a:defRPr sz="3800">
          <a:solidFill>
            <a:schemeClr val="tx2"/>
          </a:solidFill>
          <a:latin typeface="Arial" charset="0"/>
          <a:cs typeface="Arial" charset="0"/>
        </a:defRPr>
      </a:lvl7pPr>
      <a:lvl8pPr marL="1371600" algn="l" rtl="0" fontAlgn="base">
        <a:spcBef>
          <a:spcPct val="0"/>
        </a:spcBef>
        <a:spcAft>
          <a:spcPct val="0"/>
        </a:spcAft>
        <a:defRPr sz="3800">
          <a:solidFill>
            <a:schemeClr val="tx2"/>
          </a:solidFill>
          <a:latin typeface="Arial" charset="0"/>
          <a:cs typeface="Arial" charset="0"/>
        </a:defRPr>
      </a:lvl8pPr>
      <a:lvl9pPr marL="1828800" algn="l" rtl="0" fontAlgn="base">
        <a:spcBef>
          <a:spcPct val="0"/>
        </a:spcBef>
        <a:spcAft>
          <a:spcPct val="0"/>
        </a:spcAft>
        <a:defRPr sz="38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cs typeface="+mn-cs"/>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cs typeface="+mn-cs"/>
        </a:defRPr>
      </a:lvl3pPr>
      <a:lvl4pPr marL="1600200" indent="-228600" algn="l" rtl="0" fontAlgn="base">
        <a:spcBef>
          <a:spcPct val="20000"/>
        </a:spcBef>
        <a:spcAft>
          <a:spcPct val="0"/>
        </a:spcAft>
        <a:buClr>
          <a:schemeClr val="accent1"/>
        </a:buClr>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ediff.com/getahead/2008/jun/03grad.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Psychological Contract and Employee Value Proposition</a:t>
            </a:r>
            <a:endParaRPr lang="en-US" dirty="0"/>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57600" y="2209800"/>
            <a:ext cx="1828800" cy="2677656"/>
          </a:xfrm>
          <a:prstGeom prst="rect">
            <a:avLst/>
          </a:prstGeom>
          <a:solidFill>
            <a:schemeClr val="accent1"/>
          </a:solidFill>
          <a:ln>
            <a:solidFill>
              <a:schemeClr val="tx1"/>
            </a:solidFill>
          </a:ln>
        </p:spPr>
        <p:txBody>
          <a:bodyPr wrap="square" rtlCol="0">
            <a:spAutoFit/>
          </a:bodyPr>
          <a:lstStyle/>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US" sz="1200" b="1" dirty="0" smtClean="0"/>
          </a:p>
          <a:p>
            <a:endParaRPr lang="en-IN" sz="1200" b="1" dirty="0"/>
          </a:p>
        </p:txBody>
      </p:sp>
      <p:sp>
        <p:nvSpPr>
          <p:cNvPr id="2" name="Title 1"/>
          <p:cNvSpPr>
            <a:spLocks noGrp="1"/>
          </p:cNvSpPr>
          <p:nvPr>
            <p:ph type="title"/>
          </p:nvPr>
        </p:nvSpPr>
        <p:spPr>
          <a:xfrm>
            <a:off x="457200" y="274638"/>
            <a:ext cx="8229600" cy="944562"/>
          </a:xfrm>
        </p:spPr>
        <p:txBody>
          <a:bodyPr/>
          <a:lstStyle/>
          <a:p>
            <a:r>
              <a:rPr lang="en-US" dirty="0" smtClean="0"/>
              <a:t>Analytical Framework</a:t>
            </a:r>
            <a:endParaRPr lang="en-IN" dirty="0"/>
          </a:p>
        </p:txBody>
      </p:sp>
      <p:sp>
        <p:nvSpPr>
          <p:cNvPr id="4" name="TextBox 3"/>
          <p:cNvSpPr txBox="1"/>
          <p:nvPr/>
        </p:nvSpPr>
        <p:spPr>
          <a:xfrm>
            <a:off x="228600" y="3581401"/>
            <a:ext cx="914400" cy="830997"/>
          </a:xfrm>
          <a:prstGeom prst="rect">
            <a:avLst/>
          </a:prstGeom>
          <a:solidFill>
            <a:schemeClr val="accent1"/>
          </a:solidFill>
          <a:ln>
            <a:solidFill>
              <a:schemeClr val="tx1"/>
            </a:solidFill>
          </a:ln>
        </p:spPr>
        <p:txBody>
          <a:bodyPr wrap="square" rtlCol="0">
            <a:spAutoFit/>
          </a:bodyPr>
          <a:lstStyle/>
          <a:p>
            <a:r>
              <a:rPr lang="en-US" sz="1200" b="1" dirty="0" smtClean="0"/>
              <a:t>Business Context</a:t>
            </a:r>
          </a:p>
          <a:p>
            <a:r>
              <a:rPr lang="en-US" sz="1200" b="1" dirty="0" smtClean="0"/>
              <a:t>-External</a:t>
            </a:r>
          </a:p>
          <a:p>
            <a:endParaRPr lang="en-IN" sz="1200" b="1" dirty="0"/>
          </a:p>
        </p:txBody>
      </p:sp>
      <p:sp>
        <p:nvSpPr>
          <p:cNvPr id="8" name="TextBox 7"/>
          <p:cNvSpPr txBox="1"/>
          <p:nvPr/>
        </p:nvSpPr>
        <p:spPr>
          <a:xfrm>
            <a:off x="1752600" y="3200400"/>
            <a:ext cx="1371600" cy="646331"/>
          </a:xfrm>
          <a:prstGeom prst="rect">
            <a:avLst/>
          </a:prstGeom>
          <a:solidFill>
            <a:schemeClr val="accent1"/>
          </a:solidFill>
          <a:ln>
            <a:solidFill>
              <a:schemeClr val="tx1"/>
            </a:solidFill>
          </a:ln>
        </p:spPr>
        <p:txBody>
          <a:bodyPr wrap="square" rtlCol="0">
            <a:spAutoFit/>
          </a:bodyPr>
          <a:lstStyle/>
          <a:p>
            <a:r>
              <a:rPr lang="en-US" sz="1200" b="1" dirty="0" smtClean="0"/>
              <a:t>HR Policies &amp; Practices</a:t>
            </a:r>
          </a:p>
          <a:p>
            <a:endParaRPr lang="en-IN" sz="1200" b="1" dirty="0"/>
          </a:p>
        </p:txBody>
      </p:sp>
      <p:sp>
        <p:nvSpPr>
          <p:cNvPr id="10" name="TextBox 9"/>
          <p:cNvSpPr txBox="1"/>
          <p:nvPr/>
        </p:nvSpPr>
        <p:spPr>
          <a:xfrm>
            <a:off x="3810000" y="1295400"/>
            <a:ext cx="1371600" cy="646331"/>
          </a:xfrm>
          <a:prstGeom prst="rect">
            <a:avLst/>
          </a:prstGeom>
          <a:solidFill>
            <a:schemeClr val="accent1"/>
          </a:solidFill>
          <a:ln>
            <a:solidFill>
              <a:schemeClr val="tx1"/>
            </a:solidFill>
          </a:ln>
        </p:spPr>
        <p:txBody>
          <a:bodyPr wrap="square" rtlCol="0">
            <a:spAutoFit/>
          </a:bodyPr>
          <a:lstStyle/>
          <a:p>
            <a:r>
              <a:rPr lang="en-US" sz="1200" b="1" dirty="0" smtClean="0"/>
              <a:t>Promises, obligations, &amp; inducements </a:t>
            </a:r>
            <a:endParaRPr lang="en-IN" sz="1200" b="1" dirty="0"/>
          </a:p>
        </p:txBody>
      </p:sp>
      <p:sp>
        <p:nvSpPr>
          <p:cNvPr id="15" name="TextBox 14"/>
          <p:cNvSpPr txBox="1"/>
          <p:nvPr/>
        </p:nvSpPr>
        <p:spPr>
          <a:xfrm>
            <a:off x="3733800" y="3124200"/>
            <a:ext cx="1676400" cy="276999"/>
          </a:xfrm>
          <a:prstGeom prst="rect">
            <a:avLst/>
          </a:prstGeom>
          <a:solidFill>
            <a:schemeClr val="accent1"/>
          </a:solidFill>
          <a:ln>
            <a:solidFill>
              <a:schemeClr val="tx1"/>
            </a:solidFill>
          </a:ln>
        </p:spPr>
        <p:txBody>
          <a:bodyPr wrap="square" rtlCol="0">
            <a:spAutoFit/>
          </a:bodyPr>
          <a:lstStyle/>
          <a:p>
            <a:r>
              <a:rPr lang="en-US" sz="1200" b="1" dirty="0" smtClean="0"/>
              <a:t>Group/ cadre</a:t>
            </a:r>
            <a:endParaRPr lang="en-IN" sz="1200" b="1" dirty="0"/>
          </a:p>
        </p:txBody>
      </p:sp>
      <p:sp>
        <p:nvSpPr>
          <p:cNvPr id="16" name="TextBox 15"/>
          <p:cNvSpPr txBox="1"/>
          <p:nvPr/>
        </p:nvSpPr>
        <p:spPr>
          <a:xfrm>
            <a:off x="3733800" y="2362200"/>
            <a:ext cx="1676400" cy="276999"/>
          </a:xfrm>
          <a:prstGeom prst="rect">
            <a:avLst/>
          </a:prstGeom>
          <a:solidFill>
            <a:schemeClr val="accent1"/>
          </a:solidFill>
          <a:ln>
            <a:solidFill>
              <a:schemeClr val="tx1"/>
            </a:solidFill>
          </a:ln>
        </p:spPr>
        <p:txBody>
          <a:bodyPr wrap="square" rtlCol="0">
            <a:spAutoFit/>
          </a:bodyPr>
          <a:lstStyle/>
          <a:p>
            <a:r>
              <a:rPr lang="en-US" sz="1200" b="1" dirty="0" smtClean="0"/>
              <a:t>Standard/ Org</a:t>
            </a:r>
            <a:endParaRPr lang="en-IN" sz="1200" b="1" dirty="0"/>
          </a:p>
        </p:txBody>
      </p:sp>
      <p:sp>
        <p:nvSpPr>
          <p:cNvPr id="17" name="TextBox 16"/>
          <p:cNvSpPr txBox="1"/>
          <p:nvPr/>
        </p:nvSpPr>
        <p:spPr>
          <a:xfrm>
            <a:off x="3733800" y="3886200"/>
            <a:ext cx="1676400" cy="461665"/>
          </a:xfrm>
          <a:prstGeom prst="rect">
            <a:avLst/>
          </a:prstGeom>
          <a:solidFill>
            <a:schemeClr val="accent1"/>
          </a:solidFill>
          <a:ln>
            <a:solidFill>
              <a:schemeClr val="tx1"/>
            </a:solidFill>
          </a:ln>
        </p:spPr>
        <p:txBody>
          <a:bodyPr wrap="square" rtlCol="0">
            <a:spAutoFit/>
          </a:bodyPr>
          <a:lstStyle/>
          <a:p>
            <a:r>
              <a:rPr lang="en-US" sz="1200" b="1" dirty="0" smtClean="0"/>
              <a:t>Idiosyncratic/</a:t>
            </a:r>
          </a:p>
          <a:p>
            <a:r>
              <a:rPr lang="en-US" sz="1200" b="1" dirty="0" smtClean="0"/>
              <a:t>employee</a:t>
            </a:r>
            <a:endParaRPr lang="en-IN" sz="1200" b="1" dirty="0"/>
          </a:p>
        </p:txBody>
      </p:sp>
      <p:sp>
        <p:nvSpPr>
          <p:cNvPr id="18" name="TextBox 17"/>
          <p:cNvSpPr txBox="1"/>
          <p:nvPr/>
        </p:nvSpPr>
        <p:spPr>
          <a:xfrm>
            <a:off x="5943600" y="3200400"/>
            <a:ext cx="1143000" cy="646331"/>
          </a:xfrm>
          <a:prstGeom prst="rect">
            <a:avLst/>
          </a:prstGeom>
          <a:solidFill>
            <a:schemeClr val="accent1"/>
          </a:solidFill>
          <a:ln>
            <a:solidFill>
              <a:schemeClr val="tx1"/>
            </a:solidFill>
          </a:ln>
        </p:spPr>
        <p:txBody>
          <a:bodyPr wrap="square" rtlCol="0">
            <a:spAutoFit/>
          </a:bodyPr>
          <a:lstStyle/>
          <a:p>
            <a:r>
              <a:rPr lang="en-US" sz="1200" b="1" dirty="0" smtClean="0"/>
              <a:t>Delivery of deal: Met expectations</a:t>
            </a:r>
            <a:endParaRPr lang="en-IN" sz="1200" b="1" dirty="0"/>
          </a:p>
        </p:txBody>
      </p:sp>
      <p:sp>
        <p:nvSpPr>
          <p:cNvPr id="19" name="TextBox 18"/>
          <p:cNvSpPr txBox="1"/>
          <p:nvPr/>
        </p:nvSpPr>
        <p:spPr>
          <a:xfrm>
            <a:off x="1828800" y="4572000"/>
            <a:ext cx="1219200" cy="830997"/>
          </a:xfrm>
          <a:prstGeom prst="rect">
            <a:avLst/>
          </a:prstGeom>
          <a:solidFill>
            <a:schemeClr val="accent1"/>
          </a:solidFill>
          <a:ln>
            <a:solidFill>
              <a:schemeClr val="tx1"/>
            </a:solidFill>
          </a:ln>
        </p:spPr>
        <p:txBody>
          <a:bodyPr wrap="square" rtlCol="0">
            <a:spAutoFit/>
          </a:bodyPr>
          <a:lstStyle/>
          <a:p>
            <a:r>
              <a:rPr lang="en-US" sz="1200" b="1" dirty="0" smtClean="0"/>
              <a:t>Targeted employee segment</a:t>
            </a:r>
          </a:p>
          <a:p>
            <a:r>
              <a:rPr lang="en-US" sz="1200" b="1" dirty="0" smtClean="0"/>
              <a:t>Expectations</a:t>
            </a:r>
            <a:endParaRPr lang="en-IN" sz="1200" b="1" dirty="0"/>
          </a:p>
        </p:txBody>
      </p:sp>
      <p:cxnSp>
        <p:nvCxnSpPr>
          <p:cNvPr id="24" name="Straight Arrow Connector 23"/>
          <p:cNvCxnSpPr>
            <a:stCxn id="19" idx="3"/>
            <a:endCxn id="20" idx="1"/>
          </p:cNvCxnSpPr>
          <p:nvPr/>
        </p:nvCxnSpPr>
        <p:spPr>
          <a:xfrm flipV="1">
            <a:off x="3048000" y="3548628"/>
            <a:ext cx="609600" cy="1438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20" idx="1"/>
          </p:cNvCxnSpPr>
          <p:nvPr/>
        </p:nvCxnSpPr>
        <p:spPr>
          <a:xfrm>
            <a:off x="3124200" y="3523566"/>
            <a:ext cx="533400" cy="250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8" idx="1"/>
          </p:cNvCxnSpPr>
          <p:nvPr/>
        </p:nvCxnSpPr>
        <p:spPr>
          <a:xfrm flipV="1">
            <a:off x="1143000" y="3523566"/>
            <a:ext cx="609600" cy="473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8" idx="2"/>
            <a:endCxn id="19" idx="0"/>
          </p:cNvCxnSpPr>
          <p:nvPr/>
        </p:nvCxnSpPr>
        <p:spPr>
          <a:xfrm rot="5400000">
            <a:off x="2075766" y="4209365"/>
            <a:ext cx="725269"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228600" y="2590800"/>
            <a:ext cx="914400" cy="646331"/>
          </a:xfrm>
          <a:prstGeom prst="rect">
            <a:avLst/>
          </a:prstGeom>
          <a:solidFill>
            <a:schemeClr val="accent1"/>
          </a:solidFill>
          <a:ln>
            <a:solidFill>
              <a:schemeClr val="tx1"/>
            </a:solidFill>
          </a:ln>
        </p:spPr>
        <p:txBody>
          <a:bodyPr wrap="square" rtlCol="0">
            <a:spAutoFit/>
          </a:bodyPr>
          <a:lstStyle/>
          <a:p>
            <a:r>
              <a:rPr lang="en-US" sz="1200" b="1" dirty="0" smtClean="0"/>
              <a:t>Business Context</a:t>
            </a:r>
          </a:p>
          <a:p>
            <a:r>
              <a:rPr lang="en-US" sz="1200" b="1" dirty="0" smtClean="0"/>
              <a:t>-Internal</a:t>
            </a:r>
            <a:endParaRPr lang="en-IN" sz="1200" b="1" dirty="0"/>
          </a:p>
        </p:txBody>
      </p:sp>
      <p:cxnSp>
        <p:nvCxnSpPr>
          <p:cNvPr id="67" name="Straight Arrow Connector 66"/>
          <p:cNvCxnSpPr>
            <a:stCxn id="63" idx="3"/>
            <a:endCxn id="8" idx="1"/>
          </p:cNvCxnSpPr>
          <p:nvPr/>
        </p:nvCxnSpPr>
        <p:spPr>
          <a:xfrm>
            <a:off x="1143000" y="2913966"/>
            <a:ext cx="6096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 idx="0"/>
            <a:endCxn id="63" idx="2"/>
          </p:cNvCxnSpPr>
          <p:nvPr/>
        </p:nvCxnSpPr>
        <p:spPr>
          <a:xfrm rot="5400000" flipH="1" flipV="1">
            <a:off x="513665" y="3409266"/>
            <a:ext cx="34427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3" idx="3"/>
          </p:cNvCxnSpPr>
          <p:nvPr/>
        </p:nvCxnSpPr>
        <p:spPr>
          <a:xfrm flipV="1">
            <a:off x="1143000" y="2895600"/>
            <a:ext cx="2514600" cy="183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0" idx="3"/>
            <a:endCxn id="18" idx="1"/>
          </p:cNvCxnSpPr>
          <p:nvPr/>
        </p:nvCxnSpPr>
        <p:spPr>
          <a:xfrm flipV="1">
            <a:off x="5486400" y="3523566"/>
            <a:ext cx="457200" cy="250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467600" y="2286000"/>
            <a:ext cx="1066800" cy="461665"/>
          </a:xfrm>
          <a:prstGeom prst="rect">
            <a:avLst/>
          </a:prstGeom>
          <a:solidFill>
            <a:schemeClr val="accent1"/>
          </a:solidFill>
          <a:ln>
            <a:solidFill>
              <a:schemeClr val="tx1"/>
            </a:solidFill>
          </a:ln>
        </p:spPr>
        <p:txBody>
          <a:bodyPr wrap="square" rtlCol="0">
            <a:spAutoFit/>
          </a:bodyPr>
          <a:lstStyle/>
          <a:p>
            <a:r>
              <a:rPr lang="en-US" sz="1200" b="1" dirty="0" smtClean="0"/>
              <a:t>Attitudinal outcomes</a:t>
            </a:r>
            <a:endParaRPr lang="en-IN" sz="1200" b="1" dirty="0"/>
          </a:p>
        </p:txBody>
      </p:sp>
      <p:sp>
        <p:nvSpPr>
          <p:cNvPr id="81" name="TextBox 80"/>
          <p:cNvSpPr txBox="1"/>
          <p:nvPr/>
        </p:nvSpPr>
        <p:spPr>
          <a:xfrm>
            <a:off x="7467600" y="4114800"/>
            <a:ext cx="1066800" cy="461665"/>
          </a:xfrm>
          <a:prstGeom prst="rect">
            <a:avLst/>
          </a:prstGeom>
          <a:solidFill>
            <a:schemeClr val="accent1"/>
          </a:solidFill>
          <a:ln>
            <a:solidFill>
              <a:schemeClr val="tx1"/>
            </a:solidFill>
          </a:ln>
        </p:spPr>
        <p:txBody>
          <a:bodyPr wrap="square" rtlCol="0">
            <a:spAutoFit/>
          </a:bodyPr>
          <a:lstStyle/>
          <a:p>
            <a:r>
              <a:rPr lang="en-US" sz="1200" b="1" dirty="0" smtClean="0"/>
              <a:t>Behavioral Outcomes</a:t>
            </a:r>
            <a:endParaRPr lang="en-IN" sz="1200" b="1" dirty="0"/>
          </a:p>
        </p:txBody>
      </p:sp>
      <p:cxnSp>
        <p:nvCxnSpPr>
          <p:cNvPr id="83" name="Straight Arrow Connector 82"/>
          <p:cNvCxnSpPr>
            <a:stCxn id="18" idx="3"/>
            <a:endCxn id="80" idx="1"/>
          </p:cNvCxnSpPr>
          <p:nvPr/>
        </p:nvCxnSpPr>
        <p:spPr>
          <a:xfrm flipV="1">
            <a:off x="7086600" y="2516833"/>
            <a:ext cx="381000" cy="10067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3"/>
            <a:endCxn id="81" idx="1"/>
          </p:cNvCxnSpPr>
          <p:nvPr/>
        </p:nvCxnSpPr>
        <p:spPr>
          <a:xfrm>
            <a:off x="7086600" y="3523566"/>
            <a:ext cx="381000" cy="822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0" idx="2"/>
            <a:endCxn id="81" idx="0"/>
          </p:cNvCxnSpPr>
          <p:nvPr/>
        </p:nvCxnSpPr>
        <p:spPr>
          <a:xfrm rot="5400000">
            <a:off x="7317433" y="3431232"/>
            <a:ext cx="136713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hape 107"/>
          <p:cNvCxnSpPr>
            <a:stCxn id="19" idx="3"/>
            <a:endCxn id="18" idx="2"/>
          </p:cNvCxnSpPr>
          <p:nvPr/>
        </p:nvCxnSpPr>
        <p:spPr>
          <a:xfrm flipV="1">
            <a:off x="3048000" y="3846731"/>
            <a:ext cx="3467100" cy="11407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8915400" cy="1325562"/>
          </a:xfrm>
        </p:spPr>
        <p:txBody>
          <a:bodyPr/>
          <a:lstStyle/>
          <a:p>
            <a:r>
              <a:rPr lang="en-US" dirty="0"/>
              <a:t>Psychological Contract : </a:t>
            </a:r>
            <a:r>
              <a:rPr lang="en-US" dirty="0" smtClean="0"/>
              <a:t>Standard Types</a:t>
            </a:r>
            <a:endParaRPr lang="en-US" dirty="0"/>
          </a:p>
        </p:txBody>
      </p:sp>
      <p:pic>
        <p:nvPicPr>
          <p:cNvPr id="4100" name="Picture 4" descr="F6AC16B5"/>
          <p:cNvPicPr>
            <a:picLocks noGrp="1" noChangeAspect="1" noChangeArrowheads="1"/>
          </p:cNvPicPr>
          <p:nvPr>
            <p:ph type="body" idx="1"/>
          </p:nvPr>
        </p:nvPicPr>
        <p:blipFill>
          <a:blip r:embed="rId2" cstate="print"/>
          <a:srcRect/>
          <a:stretch>
            <a:fillRect/>
          </a:stretch>
        </p:blipFill>
        <p:spPr>
          <a:xfrm rot="16398203">
            <a:off x="2138362" y="-542924"/>
            <a:ext cx="5089525" cy="8610600"/>
          </a:xfrm>
          <a:noFill/>
          <a:ln/>
        </p:spPr>
      </p:pic>
      <p:sp>
        <p:nvSpPr>
          <p:cNvPr id="4103" name="Text Box 7"/>
          <p:cNvSpPr txBox="1">
            <a:spLocks noChangeArrowheads="1"/>
          </p:cNvSpPr>
          <p:nvPr/>
        </p:nvSpPr>
        <p:spPr bwMode="auto">
          <a:xfrm>
            <a:off x="762000" y="6019800"/>
            <a:ext cx="8153400" cy="304800"/>
          </a:xfrm>
          <a:prstGeom prst="rect">
            <a:avLst/>
          </a:prstGeom>
          <a:noFill/>
          <a:ln w="9525">
            <a:noFill/>
            <a:miter lim="800000"/>
            <a:headEnd/>
            <a:tailEnd/>
          </a:ln>
          <a:effectLst/>
        </p:spPr>
        <p:txBody>
          <a:bodyPr>
            <a:spAutoFit/>
          </a:bodyPr>
          <a:lstStyle/>
          <a:p>
            <a:pPr>
              <a:spcBef>
                <a:spcPct val="50000"/>
              </a:spcBef>
            </a:pPr>
            <a:r>
              <a:rPr lang="en-US" sz="1400"/>
              <a:t>Ref: D.M Roussaeu (2000). Psychological Contract Inventory Technical Report. CMU.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200" dirty="0"/>
              <a:t>Psychological Contract : </a:t>
            </a:r>
            <a:r>
              <a:rPr lang="en-US" sz="3200" dirty="0" smtClean="0"/>
              <a:t>Standard Types</a:t>
            </a:r>
            <a:endParaRPr lang="en-US" sz="3200" dirty="0"/>
          </a:p>
        </p:txBody>
      </p:sp>
      <p:sp>
        <p:nvSpPr>
          <p:cNvPr id="6147" name="Rectangle 3"/>
          <p:cNvSpPr>
            <a:spLocks noGrp="1" noChangeArrowheads="1"/>
          </p:cNvSpPr>
          <p:nvPr>
            <p:ph type="body" idx="1"/>
          </p:nvPr>
        </p:nvSpPr>
        <p:spPr>
          <a:xfrm>
            <a:off x="457200" y="1600200"/>
            <a:ext cx="8229600" cy="3967163"/>
          </a:xfrm>
        </p:spPr>
        <p:txBody>
          <a:bodyPr/>
          <a:lstStyle/>
          <a:p>
            <a:pPr>
              <a:lnSpc>
                <a:spcPct val="90000"/>
              </a:lnSpc>
            </a:pPr>
            <a:r>
              <a:rPr lang="en-US" sz="2400"/>
              <a:t>Transactional</a:t>
            </a:r>
          </a:p>
          <a:p>
            <a:pPr lvl="1">
              <a:lnSpc>
                <a:spcPct val="90000"/>
              </a:lnSpc>
            </a:pPr>
            <a:r>
              <a:rPr lang="en-US" sz="2000"/>
              <a:t>Low ambiguity, easy exit/ easy turnover, low member commitment, freedom to enter new contracts.</a:t>
            </a:r>
          </a:p>
          <a:p>
            <a:pPr>
              <a:lnSpc>
                <a:spcPct val="90000"/>
              </a:lnSpc>
            </a:pPr>
            <a:r>
              <a:rPr lang="en-US" sz="2400"/>
              <a:t>Relational </a:t>
            </a:r>
          </a:p>
          <a:p>
            <a:pPr lvl="1">
              <a:lnSpc>
                <a:spcPct val="90000"/>
              </a:lnSpc>
            </a:pPr>
            <a:r>
              <a:rPr lang="en-US" sz="2000"/>
              <a:t>High member commitment, High affective commitment, High integration, stability.</a:t>
            </a:r>
          </a:p>
          <a:p>
            <a:pPr>
              <a:lnSpc>
                <a:spcPct val="90000"/>
              </a:lnSpc>
            </a:pPr>
            <a:r>
              <a:rPr lang="en-US" sz="2400"/>
              <a:t>Balanced</a:t>
            </a:r>
          </a:p>
          <a:p>
            <a:pPr lvl="1">
              <a:lnSpc>
                <a:spcPct val="90000"/>
              </a:lnSpc>
            </a:pPr>
            <a:r>
              <a:rPr lang="en-US" sz="2000"/>
              <a:t>High member commitment, High integration, ongoing development, mutual support, dynamic. </a:t>
            </a:r>
          </a:p>
          <a:p>
            <a:pPr>
              <a:lnSpc>
                <a:spcPct val="90000"/>
              </a:lnSpc>
            </a:pPr>
            <a:r>
              <a:rPr lang="en-US" sz="2400"/>
              <a:t>Transitional    </a:t>
            </a:r>
          </a:p>
          <a:p>
            <a:pPr lvl="1">
              <a:lnSpc>
                <a:spcPct val="90000"/>
              </a:lnSpc>
            </a:pPr>
            <a:r>
              <a:rPr lang="en-US" sz="2000"/>
              <a:t>Ambiguity/ Uncertainty, High turnover/ termination, instability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600" dirty="0"/>
              <a:t>Psychological </a:t>
            </a:r>
            <a:r>
              <a:rPr lang="en-US" sz="3600" dirty="0" smtClean="0"/>
              <a:t>Contract: Standard types</a:t>
            </a:r>
            <a:endParaRPr lang="en-US" sz="3600" dirty="0"/>
          </a:p>
        </p:txBody>
      </p:sp>
      <p:pic>
        <p:nvPicPr>
          <p:cNvPr id="3076" name="Picture 4" descr="86901941"/>
          <p:cNvPicPr>
            <a:picLocks noGrp="1" noChangeAspect="1" noChangeArrowheads="1"/>
          </p:cNvPicPr>
          <p:nvPr>
            <p:ph type="body" idx="1"/>
          </p:nvPr>
        </p:nvPicPr>
        <p:blipFill>
          <a:blip r:embed="rId2" cstate="print"/>
          <a:srcRect/>
          <a:stretch>
            <a:fillRect/>
          </a:stretch>
        </p:blipFill>
        <p:spPr>
          <a:xfrm>
            <a:off x="381000" y="1295400"/>
            <a:ext cx="8763000" cy="4572000"/>
          </a:xfrm>
          <a:noFill/>
          <a:ln/>
        </p:spPr>
      </p:pic>
      <p:sp>
        <p:nvSpPr>
          <p:cNvPr id="3077" name="Text Box 5"/>
          <p:cNvSpPr txBox="1">
            <a:spLocks noChangeArrowheads="1"/>
          </p:cNvSpPr>
          <p:nvPr/>
        </p:nvSpPr>
        <p:spPr bwMode="auto">
          <a:xfrm>
            <a:off x="762000" y="6019800"/>
            <a:ext cx="8153400" cy="304800"/>
          </a:xfrm>
          <a:prstGeom prst="rect">
            <a:avLst/>
          </a:prstGeom>
          <a:noFill/>
          <a:ln w="9525">
            <a:noFill/>
            <a:miter lim="800000"/>
            <a:headEnd/>
            <a:tailEnd/>
          </a:ln>
          <a:effectLst/>
        </p:spPr>
        <p:txBody>
          <a:bodyPr>
            <a:spAutoFit/>
          </a:bodyPr>
          <a:lstStyle/>
          <a:p>
            <a:pPr>
              <a:spcBef>
                <a:spcPct val="50000"/>
              </a:spcBef>
            </a:pPr>
            <a:r>
              <a:rPr lang="en-US" sz="1400"/>
              <a:t>Ref: D.M Roussaeu (2000). Psychological Contract Inventory Technical Report. CMU.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57DFE189"/>
          <p:cNvPicPr>
            <a:picLocks noChangeAspect="1" noChangeArrowheads="1"/>
          </p:cNvPicPr>
          <p:nvPr/>
        </p:nvPicPr>
        <p:blipFill>
          <a:blip r:embed="rId2" cstate="print"/>
          <a:srcRect/>
          <a:stretch>
            <a:fillRect/>
          </a:stretch>
        </p:blipFill>
        <p:spPr bwMode="auto">
          <a:xfrm>
            <a:off x="0" y="0"/>
            <a:ext cx="9144000" cy="822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6E8B6846"/>
          <p:cNvPicPr>
            <a:picLocks noChangeAspect="1" noChangeArrowheads="1"/>
          </p:cNvPicPr>
          <p:nvPr/>
        </p:nvPicPr>
        <p:blipFill>
          <a:blip r:embed="rId2" cstate="print"/>
          <a:srcRect/>
          <a:stretch>
            <a:fillRect/>
          </a:stretch>
        </p:blipFill>
        <p:spPr bwMode="auto">
          <a:xfrm>
            <a:off x="0" y="0"/>
            <a:ext cx="9144000" cy="883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228600" y="152400"/>
            <a:ext cx="8915400" cy="609600"/>
          </a:xfrm>
          <a:prstGeom prst="rect">
            <a:avLst/>
          </a:prstGeom>
          <a:noFill/>
          <a:ln/>
        </p:spPr>
        <p:txBody>
          <a:bodyPr anchor="b">
            <a:normAutofit/>
          </a:bodyPr>
          <a:lstStyle/>
          <a:p>
            <a:pPr algn="ctr" fontAlgn="auto">
              <a:spcAft>
                <a:spcPts val="0"/>
              </a:spcAft>
              <a:defRPr/>
            </a:pPr>
            <a:r>
              <a:rPr lang="en-US" sz="3400" dirty="0">
                <a:latin typeface="+mj-lt"/>
                <a:ea typeface="+mj-ea"/>
                <a:cs typeface="+mj-cs"/>
              </a:rPr>
              <a:t>Business Strategy and HRM System</a:t>
            </a:r>
          </a:p>
        </p:txBody>
      </p:sp>
      <p:graphicFrame>
        <p:nvGraphicFramePr>
          <p:cNvPr id="5" name="Group 55"/>
          <p:cNvGraphicFramePr>
            <a:graphicFrameLocks noGrp="1"/>
          </p:cNvGraphicFramePr>
          <p:nvPr/>
        </p:nvGraphicFramePr>
        <p:xfrm>
          <a:off x="0" y="685801"/>
          <a:ext cx="9144000" cy="6367897"/>
        </p:xfrm>
        <a:graphic>
          <a:graphicData uri="http://schemas.openxmlformats.org/drawingml/2006/table">
            <a:tbl>
              <a:tblPr/>
              <a:tblGrid>
                <a:gridCol w="2832652"/>
                <a:gridCol w="2830996"/>
                <a:gridCol w="3480352"/>
              </a:tblGrid>
              <a:tr h="47117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1" i="0" u="none" strike="noStrike" cap="none" normalizeH="0" baseline="0" dirty="0" smtClean="0">
                          <a:ln>
                            <a:noFill/>
                          </a:ln>
                          <a:solidFill>
                            <a:schemeClr val="tx1"/>
                          </a:solidFill>
                          <a:effectLst/>
                          <a:latin typeface="Arial" charset="0"/>
                        </a:rPr>
                        <a:t>Miles and Snow  Typology of  Strategic Choice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1" i="0" u="none" strike="noStrike" cap="none" normalizeH="0" baseline="0" smtClean="0">
                          <a:ln>
                            <a:noFill/>
                          </a:ln>
                          <a:solidFill>
                            <a:schemeClr val="tx1"/>
                          </a:solidFill>
                          <a:effectLst/>
                          <a:latin typeface="Arial" charset="0"/>
                        </a:rPr>
                        <a:t>Defender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1" i="0" u="none" strike="noStrike" cap="none" normalizeH="0" baseline="0" dirty="0" smtClean="0">
                          <a:ln>
                            <a:noFill/>
                          </a:ln>
                          <a:solidFill>
                            <a:schemeClr val="tx1"/>
                          </a:solidFill>
                          <a:effectLst/>
                          <a:latin typeface="Arial" charset="0"/>
                        </a:rPr>
                        <a:t>Prospector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794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Work Flow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Efficient production, control emphasis, job descriptions, detailed work planning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Innovation, Flexibility, broad job classes,  Loose work planning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75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Preferred Business Strategy (Porter ‘s Typology)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Cost Leadership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 Differentiation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7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Career Path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Internal Labor Market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Internal Succession Planning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External Labor Market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External Supply Chain management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9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Basic HRM Strategy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Build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Acquire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7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Psychological Contract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Relational</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Organizational Commitment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Transactional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Professional Commitment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9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Organizational Culture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Strong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Weak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9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Structure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More likely to be Hierarchical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Comparatively flatter with more empowerment downwards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9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Jobs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More structured, standard with clear authorizations and responsibility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More autonomy, broader job </a:t>
                      </a:r>
                      <a:r>
                        <a:rPr kumimoji="0" lang="en-US" sz="1050" b="0" i="0" u="none" strike="noStrike" cap="none" normalizeH="0" baseline="0" dirty="0" err="1" smtClean="0">
                          <a:ln>
                            <a:noFill/>
                          </a:ln>
                          <a:solidFill>
                            <a:schemeClr val="tx1"/>
                          </a:solidFill>
                          <a:effectLst/>
                          <a:latin typeface="Arial" charset="0"/>
                        </a:rPr>
                        <a:t>descreptions</a:t>
                      </a:r>
                      <a:r>
                        <a:rPr kumimoji="0" lang="en-US" sz="1050" b="0" i="0" u="none" strike="noStrike" cap="none" normalizeH="0" baseline="0" dirty="0" smtClean="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9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Recruitment/Selection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Entry level, P-O fit very critical, cultural fit critical, Internal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All Levels, P-J fit very critical, technical/ functional skill critical, External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441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Training &amp; Development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Skill Building, Leadership dev, functional expertise , Firm Specific Training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Skill Acquisition, very selective training inputs for critical resources, General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32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PMS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Developmental Focused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Behavior/Process oriented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Control Oriented, Reward focused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Outcome Based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6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Compensation</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05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Job / Seniority based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Internal Equity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Performance Based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External Equity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32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smtClean="0">
                          <a:ln>
                            <a:noFill/>
                          </a:ln>
                          <a:solidFill>
                            <a:schemeClr val="tx1"/>
                          </a:solidFill>
                          <a:effectLst/>
                          <a:latin typeface="Arial" charset="0"/>
                        </a:rPr>
                        <a:t>Attrition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Very Low, Slightly Higher at entry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050" b="0" i="0" u="none" strike="noStrike" cap="none" normalizeH="0" baseline="0" dirty="0" smtClean="0">
                          <a:ln>
                            <a:noFill/>
                          </a:ln>
                          <a:solidFill>
                            <a:schemeClr val="tx1"/>
                          </a:solidFill>
                          <a:effectLst/>
                          <a:latin typeface="Arial" charset="0"/>
                        </a:rPr>
                        <a:t>Comparatively Higher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6" name="Straight Arrow Connector 5"/>
          <p:cNvCxnSpPr/>
          <p:nvPr/>
        </p:nvCxnSpPr>
        <p:spPr>
          <a:xfrm>
            <a:off x="1752600" y="1295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Survey Results : Psycho </a:t>
            </a:r>
            <a:r>
              <a:rPr lang="en-US" dirty="0" smtClean="0"/>
              <a:t>Contract Indian Railways Prob. officers</a:t>
            </a:r>
            <a:endParaRPr lang="en-US" dirty="0"/>
          </a:p>
        </p:txBody>
      </p:sp>
      <p:graphicFrame>
        <p:nvGraphicFramePr>
          <p:cNvPr id="30811" name="Group 91"/>
          <p:cNvGraphicFramePr>
            <a:graphicFrameLocks noGrp="1"/>
          </p:cNvGraphicFramePr>
          <p:nvPr>
            <p:ph idx="1"/>
          </p:nvPr>
        </p:nvGraphicFramePr>
        <p:xfrm>
          <a:off x="228600" y="1600200"/>
          <a:ext cx="8610600" cy="4530728"/>
        </p:xfrm>
        <a:graphic>
          <a:graphicData uri="http://schemas.openxmlformats.org/drawingml/2006/table">
            <a:tbl>
              <a:tblPr/>
              <a:tblGrid>
                <a:gridCol w="1448512"/>
                <a:gridCol w="2494660"/>
                <a:gridCol w="804729"/>
                <a:gridCol w="2897024"/>
                <a:gridCol w="965675"/>
              </a:tblGrid>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dirty="0" smtClean="0">
                          <a:ln>
                            <a:noFill/>
                          </a:ln>
                          <a:solidFill>
                            <a:schemeClr val="tx1"/>
                          </a:solidFill>
                          <a:effectLst/>
                          <a:latin typeface="Arial" charset="0"/>
                          <a:cs typeface="Arial" charset="0"/>
                        </a:rPr>
                        <a:t>Dimension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Org. Obligation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(Employee expectations)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Mean score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Employee obligations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Arial" charset="0"/>
                        </a:rPr>
                        <a:t>Mean score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Relational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A3 : Personal welfare</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(Loyalty inducing)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3.74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B3:Loyalty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3.88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A7: Job/ financial security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4.30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B7:Long term plan with organization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3.54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Transactional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A2: Short term employment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B2:Short term plans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2.47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A4: Narrow focused job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2.94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B4: Narrowly focused perf. commitment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2.66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Balanced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A1: Internal development opportunities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4.22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B1:Proactivley developing for org utility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4.22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A5: Support for high performance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3.71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B5:High performance orientation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3.99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A6: Externally marketable skills development opp.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3.54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Arial" charset="0"/>
                        </a:rPr>
                        <a:t>B6: Develop my external marketability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chemeClr val="tx1"/>
                          </a:solidFill>
                          <a:effectLst/>
                          <a:latin typeface="Arial" charset="0"/>
                          <a:cs typeface="Arial" charset="0"/>
                        </a:rPr>
                        <a:t>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Examples</a:t>
            </a:r>
            <a:endParaRPr lang="en-US" dirty="0"/>
          </a:p>
        </p:txBody>
      </p:sp>
      <p:sp>
        <p:nvSpPr>
          <p:cNvPr id="3" name="Content Placeholder 2"/>
          <p:cNvSpPr>
            <a:spLocks noGrp="1"/>
          </p:cNvSpPr>
          <p:nvPr>
            <p:ph idx="1"/>
          </p:nvPr>
        </p:nvSpPr>
        <p:spPr>
          <a:xfrm>
            <a:off x="457200" y="1295400"/>
            <a:ext cx="8229600" cy="4530725"/>
          </a:xfrm>
        </p:spPr>
        <p:txBody>
          <a:bodyPr/>
          <a:lstStyle/>
          <a:p>
            <a:r>
              <a:rPr lang="en-US" sz="1800" dirty="0" smtClean="0"/>
              <a:t>A silicon valley semiconductor major, Cypress, in its early days focused on niche markets where big players INTEL and AMD would have </a:t>
            </a:r>
            <a:r>
              <a:rPr lang="en-US" sz="1800" dirty="0" err="1" smtClean="0"/>
              <a:t>n’t</a:t>
            </a:r>
            <a:r>
              <a:rPr lang="en-US" sz="1800" dirty="0" smtClean="0"/>
              <a:t> ventured because of small volumes. Its success depended on churning new products. It adopted a federal structure where employees with new ideas could open their own product companies within Cypress federal fold, have their own board, and P&amp;L statements. HQ acted like a venture capitalist and set profitability targets for small units. If targets are achieved HQ will reduce its stake in unit otherwise increase stake thus increasing the share of entrepreneur and their incentive. The units also acted like a quasi market where product companies could give contract for manufacturing these products t o manufacturing companies again within Cypress fold on competitive basis. Even support function ;like HR had to compete with outside vendor if could </a:t>
            </a:r>
            <a:r>
              <a:rPr lang="en-US" sz="1800" dirty="0" err="1" smtClean="0"/>
              <a:t>n’t</a:t>
            </a:r>
            <a:r>
              <a:rPr lang="en-US" sz="1800" dirty="0" smtClean="0"/>
              <a:t> provide value for money to internal customers like product cos. Many of the employees were </a:t>
            </a:r>
            <a:r>
              <a:rPr lang="en-US" sz="1800" dirty="0" err="1" smtClean="0"/>
              <a:t>Phds</a:t>
            </a:r>
            <a:r>
              <a:rPr lang="en-US" sz="1800" dirty="0" smtClean="0"/>
              <a:t>. Organization was great success and had 3500 product lines at one time. The org offered great EVP and fulfilled the PC of its key segment. How?        </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dirty="0" smtClean="0"/>
              <a:t>Another Example </a:t>
            </a:r>
            <a:endParaRPr lang="en-US" sz="3200" dirty="0"/>
          </a:p>
        </p:txBody>
      </p:sp>
      <p:sp>
        <p:nvSpPr>
          <p:cNvPr id="3" name="Content Placeholder 2"/>
          <p:cNvSpPr>
            <a:spLocks noGrp="1"/>
          </p:cNvSpPr>
          <p:nvPr>
            <p:ph idx="1"/>
          </p:nvPr>
        </p:nvSpPr>
        <p:spPr>
          <a:xfrm>
            <a:off x="457200" y="990600"/>
            <a:ext cx="8229600" cy="5140325"/>
          </a:xfrm>
        </p:spPr>
        <p:txBody>
          <a:bodyPr/>
          <a:lstStyle/>
          <a:p>
            <a:pPr eaLnBrk="1" hangingPunct="1">
              <a:lnSpc>
                <a:spcPct val="80000"/>
              </a:lnSpc>
            </a:pPr>
            <a:r>
              <a:rPr lang="en-US" sz="1800" dirty="0" smtClean="0"/>
              <a:t>CIRCA 2008: </a:t>
            </a:r>
            <a:r>
              <a:rPr lang="en-US" sz="1800" dirty="0" err="1" smtClean="0"/>
              <a:t>Aravind</a:t>
            </a:r>
            <a:r>
              <a:rPr lang="en-US" sz="1800" dirty="0" smtClean="0"/>
              <a:t> Eye Care was started by Dr V at the age of 60 with mission “Eradicate Needless Blindness from Tamil Nadu”. Dr V and others were p</a:t>
            </a:r>
            <a:r>
              <a:rPr lang="en-US" sz="1600" dirty="0" smtClean="0"/>
              <a:t>assionate about the Vision had Influence of Mahatma and </a:t>
            </a:r>
            <a:r>
              <a:rPr lang="en-US" sz="1600" dirty="0" err="1" smtClean="0"/>
              <a:t>Aurobindo</a:t>
            </a:r>
            <a:r>
              <a:rPr lang="en-US" sz="1600" dirty="0" smtClean="0"/>
              <a:t>, “Give than Take” Credo; inculcated  spirituality at work place; and followed Leading by Example and Doing. The culture was “Service” with Humility, Kindness, &amp; Equality; Egalitarian, Mutual Respect; Transparent. Administration by Doctors. </a:t>
            </a:r>
            <a:r>
              <a:rPr lang="en-US" sz="1800" dirty="0" smtClean="0"/>
              <a:t>Financing of operation and expansion m</a:t>
            </a:r>
            <a:r>
              <a:rPr lang="en-US" sz="1600" dirty="0" smtClean="0"/>
              <a:t>ainly thru’ Internally Generated Surpluses; No debt financing to maintain control and freedom ; Some Donations, </a:t>
            </a:r>
            <a:r>
              <a:rPr lang="en-US" sz="1600" dirty="0" err="1" smtClean="0"/>
              <a:t>Govt</a:t>
            </a:r>
            <a:r>
              <a:rPr lang="en-US" sz="1600" dirty="0" smtClean="0"/>
              <a:t>, and world bank aid. Highly standardized operation- avg. time 12 minutes; Doctors operates 16-20 patients in half day for 6 days.  </a:t>
            </a:r>
          </a:p>
          <a:p>
            <a:pPr marL="342900" lvl="2" indent="-342900">
              <a:lnSpc>
                <a:spcPct val="90000"/>
              </a:lnSpc>
            </a:pPr>
            <a:r>
              <a:rPr lang="en-US" sz="1600" dirty="0" smtClean="0"/>
              <a:t>Valued Professional Doctors ready and motivated to work at high pace 95 times more productive than Indian average) in standardized fashion on a single specialty (63% cases Cataract) for 6 days (1/2 day). Spend their Sundays at Camps. Driven by mission. Dedicated highly trained Ophthalmic Assistants, nursing aides, Counselors taking extra responsibilities to free up time of Doctors. Low attrition rates for paramedics justifying the high training costs. </a:t>
            </a:r>
            <a:r>
              <a:rPr lang="en-US" sz="1800" dirty="0" smtClean="0"/>
              <a:t>Doctor’s time divided as (60% clinical, 20% teaching, 20% research). However doctor’s attrition is increasing and becoming a concern? Why? Is their some mismatch in PC happening? </a:t>
            </a:r>
          </a:p>
          <a:p>
            <a:pPr eaLnBrk="1" hangingPunct="1">
              <a:lnSpc>
                <a:spcPct val="90000"/>
              </a:lnSpc>
            </a:pPr>
            <a:endParaRPr lang="en-US" sz="1600" dirty="0" smtClean="0"/>
          </a:p>
          <a:p>
            <a:pPr eaLnBrk="1" hangingPunct="1">
              <a:lnSpc>
                <a:spcPct val="80000"/>
              </a:lnSpc>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Psychological Contract : Definition </a:t>
            </a:r>
          </a:p>
        </p:txBody>
      </p:sp>
      <p:sp>
        <p:nvSpPr>
          <p:cNvPr id="5123" name="Rectangle 3"/>
          <p:cNvSpPr>
            <a:spLocks noGrp="1" noChangeArrowheads="1"/>
          </p:cNvSpPr>
          <p:nvPr>
            <p:ph type="body" idx="1"/>
          </p:nvPr>
        </p:nvSpPr>
        <p:spPr/>
        <p:txBody>
          <a:bodyPr/>
          <a:lstStyle/>
          <a:p>
            <a:pPr>
              <a:lnSpc>
                <a:spcPct val="90000"/>
              </a:lnSpc>
            </a:pPr>
            <a:r>
              <a:rPr lang="en-US"/>
              <a:t>“Psychological contract is an implicit contract between an individual and his [her] organization which specifies what each expects to give and receive from each other in their relationship” (Kotter, p.no., 92).</a:t>
            </a:r>
          </a:p>
          <a:p>
            <a:pPr>
              <a:lnSpc>
                <a:spcPct val="90000"/>
              </a:lnSpc>
            </a:pPr>
            <a:r>
              <a:rPr lang="en-US"/>
              <a:t>“Individual belief in mutual obligations between that person and another party, such as an employer” (Rousseau, 1989).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457200" y="228600"/>
            <a:ext cx="8229600" cy="1139825"/>
          </a:xfrm>
          <a:prstGeom prst="rect">
            <a:avLst/>
          </a:prstGeom>
          <a:noFill/>
          <a:ln w="9525">
            <a:noFill/>
            <a:miter lim="800000"/>
            <a:headEnd/>
            <a:tailEnd/>
          </a:ln>
          <a:effectLst/>
        </p:spPr>
        <p:txBody>
          <a:bodyPr anchor="ctr" anchorCtr="1"/>
          <a:lstStyle/>
          <a:p>
            <a:r>
              <a:rPr lang="en-US" sz="3800">
                <a:solidFill>
                  <a:schemeClr val="tx2"/>
                </a:solidFill>
              </a:rPr>
              <a:t>ACCENTURE SURVEY</a:t>
            </a:r>
          </a:p>
        </p:txBody>
      </p:sp>
      <p:sp>
        <p:nvSpPr>
          <p:cNvPr id="15365" name="Rectangle 5"/>
          <p:cNvSpPr>
            <a:spLocks noChangeArrowheads="1"/>
          </p:cNvSpPr>
          <p:nvPr/>
        </p:nvSpPr>
        <p:spPr bwMode="auto">
          <a:xfrm>
            <a:off x="609600" y="1066800"/>
            <a:ext cx="8229600" cy="5181600"/>
          </a:xfrm>
          <a:prstGeom prst="rect">
            <a:avLst/>
          </a:prstGeom>
          <a:noFill/>
          <a:ln w="9525">
            <a:noFill/>
            <a:miter lim="800000"/>
            <a:headEnd/>
            <a:tailEnd/>
          </a:ln>
          <a:effectLst/>
        </p:spPr>
        <p:txBody>
          <a:bodyPr/>
          <a:lstStyle/>
          <a:p>
            <a:pPr marL="342900" indent="-342900">
              <a:lnSpc>
                <a:spcPct val="80000"/>
              </a:lnSpc>
              <a:spcBef>
                <a:spcPct val="20000"/>
              </a:spcBef>
              <a:buClr>
                <a:schemeClr val="accent1"/>
              </a:buClr>
              <a:buFont typeface="Wingdings" pitchFamily="2" charset="2"/>
              <a:buNone/>
            </a:pPr>
            <a:r>
              <a:rPr lang="en-US" sz="2000"/>
              <a:t>“Presented below in the order of importance are the expectations of </a:t>
            </a:r>
          </a:p>
          <a:p>
            <a:pPr marL="342900" indent="-342900">
              <a:lnSpc>
                <a:spcPct val="80000"/>
              </a:lnSpc>
              <a:spcBef>
                <a:spcPct val="20000"/>
              </a:spcBef>
              <a:buClr>
                <a:schemeClr val="accent1"/>
              </a:buClr>
              <a:buFont typeface="Wingdings" pitchFamily="2" charset="2"/>
              <a:buNone/>
            </a:pPr>
            <a:r>
              <a:rPr lang="en-US" sz="2000"/>
              <a:t>candidates with regards to prospective employers:</a:t>
            </a:r>
          </a:p>
          <a:p>
            <a:pPr marL="342900" indent="-342900">
              <a:lnSpc>
                <a:spcPct val="80000"/>
              </a:lnSpc>
              <a:spcBef>
                <a:spcPct val="20000"/>
              </a:spcBef>
              <a:buClr>
                <a:schemeClr val="accent1"/>
              </a:buClr>
              <a:buFont typeface="Wingdings" pitchFamily="2" charset="2"/>
              <a:buChar char="l"/>
            </a:pPr>
            <a:endParaRPr lang="en-US" sz="2000"/>
          </a:p>
          <a:p>
            <a:pPr marL="342900" indent="-342900">
              <a:lnSpc>
                <a:spcPct val="80000"/>
              </a:lnSpc>
              <a:spcBef>
                <a:spcPct val="20000"/>
              </a:spcBef>
              <a:buClr>
                <a:schemeClr val="accent1"/>
              </a:buClr>
              <a:buFont typeface="Wingdings" pitchFamily="2" charset="2"/>
              <a:buNone/>
            </a:pPr>
            <a:r>
              <a:rPr lang="en-US" sz="2000"/>
              <a:t>~ Compensation/ salary (82 percent)</a:t>
            </a:r>
          </a:p>
          <a:p>
            <a:pPr marL="342900" indent="-342900">
              <a:lnSpc>
                <a:spcPct val="80000"/>
              </a:lnSpc>
              <a:spcBef>
                <a:spcPct val="20000"/>
              </a:spcBef>
              <a:buClr>
                <a:schemeClr val="accent1"/>
              </a:buClr>
              <a:buFont typeface="Wingdings" pitchFamily="2" charset="2"/>
              <a:buNone/>
            </a:pPr>
            <a:r>
              <a:rPr lang="en-US" sz="2000"/>
              <a:t>~ Interesting and challenging work (77 percent)</a:t>
            </a:r>
          </a:p>
          <a:p>
            <a:pPr marL="342900" indent="-342900">
              <a:lnSpc>
                <a:spcPct val="80000"/>
              </a:lnSpc>
              <a:spcBef>
                <a:spcPct val="20000"/>
              </a:spcBef>
              <a:buClr>
                <a:schemeClr val="accent1"/>
              </a:buClr>
              <a:buFont typeface="Wingdings" pitchFamily="2" charset="2"/>
              <a:buNone/>
            </a:pPr>
            <a:r>
              <a:rPr lang="en-US" sz="2000"/>
              <a:t>~ The opportunity to gain global experience (63 percent)</a:t>
            </a:r>
          </a:p>
          <a:p>
            <a:pPr marL="342900" indent="-342900">
              <a:lnSpc>
                <a:spcPct val="80000"/>
              </a:lnSpc>
              <a:spcBef>
                <a:spcPct val="20000"/>
              </a:spcBef>
              <a:buClr>
                <a:schemeClr val="accent1"/>
              </a:buClr>
              <a:buFont typeface="Wingdings" pitchFamily="2" charset="2"/>
              <a:buNone/>
            </a:pPr>
            <a:r>
              <a:rPr lang="en-US" sz="2000"/>
              <a:t>~ Prestigious company name (59 percent)</a:t>
            </a:r>
          </a:p>
          <a:p>
            <a:pPr marL="342900" indent="-342900">
              <a:lnSpc>
                <a:spcPct val="80000"/>
              </a:lnSpc>
              <a:spcBef>
                <a:spcPct val="20000"/>
              </a:spcBef>
              <a:buClr>
                <a:schemeClr val="accent1"/>
              </a:buClr>
              <a:buFont typeface="Wingdings" pitchFamily="2" charset="2"/>
              <a:buNone/>
            </a:pPr>
            <a:r>
              <a:rPr lang="en-US" sz="2000"/>
              <a:t>~ Formal training (55 percent)</a:t>
            </a:r>
          </a:p>
          <a:p>
            <a:pPr marL="342900" indent="-342900">
              <a:lnSpc>
                <a:spcPct val="80000"/>
              </a:lnSpc>
              <a:spcBef>
                <a:spcPct val="20000"/>
              </a:spcBef>
              <a:buClr>
                <a:schemeClr val="accent1"/>
              </a:buClr>
              <a:buFont typeface="Wingdings" pitchFamily="2" charset="2"/>
              <a:buNone/>
            </a:pPr>
            <a:r>
              <a:rPr lang="en-US" sz="2000"/>
              <a:t>~ Flexible work hours (54 percent)</a:t>
            </a:r>
          </a:p>
          <a:p>
            <a:pPr marL="342900" indent="-342900">
              <a:lnSpc>
                <a:spcPct val="80000"/>
              </a:lnSpc>
              <a:spcBef>
                <a:spcPct val="20000"/>
              </a:spcBef>
              <a:buClr>
                <a:schemeClr val="accent1"/>
              </a:buClr>
              <a:buFont typeface="Wingdings" pitchFamily="2" charset="2"/>
              <a:buNone/>
            </a:pPr>
            <a:r>
              <a:rPr lang="en-US" sz="2000"/>
              <a:t>~ The company's reputation as an employer (52 percent) </a:t>
            </a:r>
          </a:p>
          <a:p>
            <a:pPr marL="342900" indent="-342900">
              <a:lnSpc>
                <a:spcPct val="80000"/>
              </a:lnSpc>
              <a:spcBef>
                <a:spcPct val="20000"/>
              </a:spcBef>
              <a:buClr>
                <a:schemeClr val="accent1"/>
              </a:buClr>
              <a:buFont typeface="Wingdings" pitchFamily="2" charset="2"/>
              <a:buNone/>
            </a:pPr>
            <a:r>
              <a:rPr lang="en-US" sz="2000"/>
              <a:t>~ Social atmosphere (50 percent)</a:t>
            </a:r>
          </a:p>
          <a:p>
            <a:pPr marL="342900" indent="-342900">
              <a:lnSpc>
                <a:spcPct val="80000"/>
              </a:lnSpc>
              <a:spcBef>
                <a:spcPct val="20000"/>
              </a:spcBef>
              <a:buClr>
                <a:schemeClr val="accent1"/>
              </a:buClr>
              <a:buFont typeface="Wingdings" pitchFamily="2" charset="2"/>
              <a:buNone/>
            </a:pPr>
            <a:r>
              <a:rPr lang="en-US" sz="2000"/>
              <a:t>~ Benefits such as health insurance (42 percent)</a:t>
            </a:r>
          </a:p>
          <a:p>
            <a:pPr marL="342900" indent="-342900">
              <a:lnSpc>
                <a:spcPct val="80000"/>
              </a:lnSpc>
              <a:spcBef>
                <a:spcPct val="20000"/>
              </a:spcBef>
              <a:buClr>
                <a:schemeClr val="accent1"/>
              </a:buClr>
              <a:buFont typeface="Wingdings" pitchFamily="2" charset="2"/>
              <a:buNone/>
            </a:pPr>
            <a:r>
              <a:rPr lang="en-US" sz="2000"/>
              <a:t>~ The supervisor who will mentor and coach (35 percent)</a:t>
            </a:r>
          </a:p>
          <a:p>
            <a:pPr marL="342900" indent="-342900">
              <a:lnSpc>
                <a:spcPct val="80000"/>
              </a:lnSpc>
              <a:spcBef>
                <a:spcPct val="20000"/>
              </a:spcBef>
              <a:buClr>
                <a:schemeClr val="accent1"/>
              </a:buClr>
              <a:buFont typeface="Wingdings" pitchFamily="2" charset="2"/>
              <a:buNone/>
            </a:pPr>
            <a:r>
              <a:rPr lang="en-US" sz="2000"/>
              <a:t>~ Opportunity to travel (34 percent)”</a:t>
            </a:r>
          </a:p>
          <a:p>
            <a:pPr marL="342900" indent="-342900">
              <a:lnSpc>
                <a:spcPct val="80000"/>
              </a:lnSpc>
              <a:spcBef>
                <a:spcPct val="20000"/>
              </a:spcBef>
              <a:buClr>
                <a:schemeClr val="accent1"/>
              </a:buClr>
              <a:buFont typeface="Wingdings" pitchFamily="2" charset="2"/>
              <a:buNone/>
            </a:pPr>
            <a:endParaRPr lang="en-US" sz="2000"/>
          </a:p>
          <a:p>
            <a:pPr marL="342900" indent="-342900">
              <a:lnSpc>
                <a:spcPct val="80000"/>
              </a:lnSpc>
              <a:spcBef>
                <a:spcPct val="20000"/>
              </a:spcBef>
              <a:buClr>
                <a:schemeClr val="accent1"/>
              </a:buClr>
              <a:buFont typeface="Wingdings" pitchFamily="2" charset="2"/>
              <a:buNone/>
            </a:pPr>
            <a:r>
              <a:rPr lang="en-US" sz="2000"/>
              <a:t>Source : </a:t>
            </a:r>
            <a:r>
              <a:rPr lang="en-US" sz="2000">
                <a:hlinkClick r:id="rId2"/>
              </a:rPr>
              <a:t>http://www.rediff.com/getahead/2008/jun/03grad.htm</a:t>
            </a:r>
            <a:endParaRPr lang="en-US" sz="2000"/>
          </a:p>
          <a:p>
            <a:pPr marL="342900" indent="-342900">
              <a:lnSpc>
                <a:spcPct val="80000"/>
              </a:lnSpc>
              <a:spcBef>
                <a:spcPct val="20000"/>
              </a:spcBef>
              <a:buClr>
                <a:schemeClr val="accent1"/>
              </a:buClr>
              <a:buFont typeface="Wingdings" pitchFamily="2" charset="2"/>
              <a:buNone/>
            </a:pPr>
            <a:endParaRPr 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z="2800" dirty="0" smtClean="0"/>
              <a:t>Key components of PC (Employee’s perspective)</a:t>
            </a:r>
            <a:endParaRPr lang="en-IN" sz="2800" dirty="0"/>
          </a:p>
        </p:txBody>
      </p:sp>
      <p:sp>
        <p:nvSpPr>
          <p:cNvPr id="3" name="Content Placeholder 2"/>
          <p:cNvSpPr>
            <a:spLocks noGrp="1"/>
          </p:cNvSpPr>
          <p:nvPr>
            <p:ph idx="1"/>
          </p:nvPr>
        </p:nvSpPr>
        <p:spPr>
          <a:xfrm>
            <a:off x="0" y="914400"/>
            <a:ext cx="9144000" cy="5410200"/>
          </a:xfrm>
        </p:spPr>
        <p:txBody>
          <a:bodyPr/>
          <a:lstStyle/>
          <a:p>
            <a:r>
              <a:rPr lang="en-US" sz="2400" dirty="0" smtClean="0"/>
              <a:t>Employee expectations will constitute of following dimensions:</a:t>
            </a:r>
          </a:p>
          <a:p>
            <a:pPr lvl="1"/>
            <a:r>
              <a:rPr lang="en-US" sz="1600" dirty="0" smtClean="0"/>
              <a:t>Organizational factors (brand)</a:t>
            </a:r>
          </a:p>
          <a:p>
            <a:pPr lvl="2"/>
            <a:r>
              <a:rPr lang="en-US" sz="1600" dirty="0" smtClean="0"/>
              <a:t>Reputation- Values (e.g., Ethical), Strong performance, Credible Leadership, Inspiring mission, Employer image (e.g., Fair, developmental), responsible corporate citizen (environment, CSR).</a:t>
            </a:r>
          </a:p>
          <a:p>
            <a:pPr lvl="2"/>
            <a:r>
              <a:rPr lang="en-US" sz="1600" dirty="0" smtClean="0"/>
              <a:t>Cultural (e.g., Egalitarian, meritocracy, bureaucratic, entrepreneurial)</a:t>
            </a:r>
          </a:p>
          <a:p>
            <a:pPr lvl="1"/>
            <a:r>
              <a:rPr lang="en-US" sz="1600" dirty="0" smtClean="0"/>
              <a:t>Job Factors (products)</a:t>
            </a:r>
          </a:p>
          <a:p>
            <a:pPr lvl="2"/>
            <a:r>
              <a:rPr lang="en-US" sz="1600" dirty="0" smtClean="0"/>
              <a:t>Work/ task- Challenging, standard, </a:t>
            </a:r>
            <a:r>
              <a:rPr lang="en-US" sz="1600" dirty="0" err="1" smtClean="0"/>
              <a:t>multiskilled</a:t>
            </a:r>
            <a:r>
              <a:rPr lang="en-US" sz="1600" dirty="0" smtClean="0"/>
              <a:t>, autonomy, team work, Feedback, working conditions - resources. </a:t>
            </a:r>
          </a:p>
          <a:p>
            <a:pPr lvl="2"/>
            <a:r>
              <a:rPr lang="en-US" sz="1600" dirty="0" smtClean="0"/>
              <a:t>Social ties- peer group, supervisor relation. </a:t>
            </a:r>
          </a:p>
          <a:p>
            <a:pPr lvl="2"/>
            <a:r>
              <a:rPr lang="en-US" sz="1600" dirty="0" smtClean="0"/>
              <a:t>Lifestyle- part time, work- life balance, travel</a:t>
            </a:r>
          </a:p>
          <a:p>
            <a:pPr lvl="1"/>
            <a:r>
              <a:rPr lang="en-US" sz="1600" dirty="0" smtClean="0"/>
              <a:t>Career related factors (products)</a:t>
            </a:r>
          </a:p>
          <a:p>
            <a:pPr lvl="2"/>
            <a:r>
              <a:rPr lang="en-US" sz="1600" dirty="0" smtClean="0"/>
              <a:t>Fulfills career expectations (individual career anchors of perceived talent, motives, needs, and values)</a:t>
            </a:r>
          </a:p>
          <a:p>
            <a:pPr lvl="2"/>
            <a:r>
              <a:rPr lang="en-US" sz="1600" dirty="0" smtClean="0"/>
              <a:t>Growth and learning opportunities</a:t>
            </a:r>
          </a:p>
          <a:p>
            <a:pPr lvl="2"/>
            <a:r>
              <a:rPr lang="en-US" sz="1600" dirty="0" smtClean="0"/>
              <a:t>Transition jobs, part time, contract</a:t>
            </a:r>
          </a:p>
          <a:p>
            <a:pPr lvl="1"/>
            <a:r>
              <a:rPr lang="en-US" sz="1600" dirty="0" smtClean="0"/>
              <a:t>Economic  (Product)</a:t>
            </a:r>
          </a:p>
          <a:p>
            <a:pPr lvl="2"/>
            <a:r>
              <a:rPr lang="en-US" sz="1600" dirty="0" smtClean="0"/>
              <a:t>Short - long term, fixed – variable, Skill-performance – seniority, internal- external equity compensation and benefits.</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lstStyle/>
          <a:p>
            <a:r>
              <a:rPr lang="en-US" sz="3200" dirty="0" smtClean="0"/>
              <a:t>Employee Value Proposition (EVP) </a:t>
            </a:r>
            <a:endParaRPr lang="en-IN" sz="3200" dirty="0"/>
          </a:p>
        </p:txBody>
      </p:sp>
      <p:graphicFrame>
        <p:nvGraphicFramePr>
          <p:cNvPr id="4" name="Content Placeholder 3"/>
          <p:cNvGraphicFramePr>
            <a:graphicFrameLocks noGrp="1"/>
          </p:cNvGraphicFramePr>
          <p:nvPr>
            <p:ph idx="1"/>
          </p:nvPr>
        </p:nvGraphicFramePr>
        <p:xfrm>
          <a:off x="457200" y="1219200"/>
          <a:ext cx="8229600" cy="5486400"/>
        </p:xfrm>
        <a:graphic>
          <a:graphicData uri="http://schemas.openxmlformats.org/drawingml/2006/table">
            <a:tbl>
              <a:tblPr firstRow="1" bandRow="1">
                <a:tableStyleId>{5C22544A-7EE6-4342-B048-85BDC9FD1C3A}</a:tableStyleId>
              </a:tblPr>
              <a:tblGrid>
                <a:gridCol w="2057400"/>
                <a:gridCol w="2057400"/>
                <a:gridCol w="1981200"/>
                <a:gridCol w="2133600"/>
              </a:tblGrid>
              <a:tr h="806174">
                <a:tc>
                  <a:txBody>
                    <a:bodyPr/>
                    <a:lstStyle/>
                    <a:p>
                      <a:r>
                        <a:rPr lang="en-US" sz="1600" dirty="0" smtClean="0"/>
                        <a:t>Employee</a:t>
                      </a:r>
                      <a:r>
                        <a:rPr lang="en-US" sz="1600" dirty="0" smtClean="0">
                          <a:sym typeface="Wingdings" pitchFamily="2" charset="2"/>
                        </a:rPr>
                        <a:t></a:t>
                      </a:r>
                    </a:p>
                    <a:p>
                      <a:r>
                        <a:rPr lang="en-US" sz="1600" dirty="0" smtClean="0">
                          <a:sym typeface="Wingdings" pitchFamily="2" charset="2"/>
                        </a:rPr>
                        <a:t>Employer</a:t>
                      </a:r>
                    </a:p>
                    <a:p>
                      <a:endParaRPr lang="en-IN" sz="1600" dirty="0"/>
                    </a:p>
                  </a:txBody>
                  <a:tcPr/>
                </a:tc>
                <a:tc>
                  <a:txBody>
                    <a:bodyPr/>
                    <a:lstStyle/>
                    <a:p>
                      <a:r>
                        <a:rPr lang="en-US" sz="1600" dirty="0" smtClean="0"/>
                        <a:t>Standard</a:t>
                      </a:r>
                      <a:endParaRPr lang="en-IN" sz="1600" dirty="0"/>
                    </a:p>
                  </a:txBody>
                  <a:tcPr/>
                </a:tc>
                <a:tc>
                  <a:txBody>
                    <a:bodyPr/>
                    <a:lstStyle/>
                    <a:p>
                      <a:r>
                        <a:rPr lang="en-US" sz="1600" dirty="0" smtClean="0"/>
                        <a:t>Cadre/Group</a:t>
                      </a:r>
                      <a:endParaRPr lang="en-IN" sz="1600" dirty="0"/>
                    </a:p>
                  </a:txBody>
                  <a:tcPr/>
                </a:tc>
                <a:tc>
                  <a:txBody>
                    <a:bodyPr/>
                    <a:lstStyle/>
                    <a:p>
                      <a:r>
                        <a:rPr lang="en-US" sz="1600" dirty="0" smtClean="0"/>
                        <a:t>Idiosyncratic</a:t>
                      </a:r>
                      <a:endParaRPr lang="en-IN" sz="1600" dirty="0"/>
                    </a:p>
                  </a:txBody>
                  <a:tcPr/>
                </a:tc>
              </a:tr>
              <a:tr h="806174">
                <a:tc>
                  <a:txBody>
                    <a:bodyPr/>
                    <a:lstStyle/>
                    <a:p>
                      <a:r>
                        <a:rPr lang="en-US" sz="1600" dirty="0" smtClean="0"/>
                        <a:t>Organization</a:t>
                      </a:r>
                      <a:endParaRPr lang="en-IN" sz="1600" dirty="0"/>
                    </a:p>
                  </a:txBody>
                  <a:tcPr/>
                </a:tc>
                <a:tc>
                  <a:txBody>
                    <a:bodyPr/>
                    <a:lstStyle/>
                    <a:p>
                      <a:r>
                        <a:rPr lang="en-US" sz="1600" dirty="0" smtClean="0"/>
                        <a:t>Values, culture, responsible</a:t>
                      </a:r>
                      <a:r>
                        <a:rPr lang="en-US" sz="1600" baseline="0" dirty="0" smtClean="0"/>
                        <a:t> </a:t>
                      </a:r>
                      <a:r>
                        <a:rPr lang="en-US" sz="1600" baseline="0" dirty="0" err="1" smtClean="0"/>
                        <a:t>corp</a:t>
                      </a:r>
                      <a:r>
                        <a:rPr lang="en-US" sz="1600" baseline="0" dirty="0" smtClean="0"/>
                        <a:t> citizen, mission, strategy</a:t>
                      </a:r>
                      <a:endParaRPr lang="en-IN" sz="1600" dirty="0"/>
                    </a:p>
                  </a:txBody>
                  <a:tcPr/>
                </a:tc>
                <a:tc>
                  <a:txBody>
                    <a:bodyPr/>
                    <a:lstStyle/>
                    <a:p>
                      <a:r>
                        <a:rPr lang="en-US" sz="1600" dirty="0" smtClean="0"/>
                        <a:t>Sub cultures</a:t>
                      </a:r>
                      <a:endParaRPr lang="en-IN" sz="1600" dirty="0"/>
                    </a:p>
                  </a:txBody>
                  <a:tcPr/>
                </a:tc>
                <a:tc>
                  <a:txBody>
                    <a:bodyPr/>
                    <a:lstStyle/>
                    <a:p>
                      <a:r>
                        <a:rPr lang="en-US" sz="1600" dirty="0" smtClean="0"/>
                        <a:t>CSR initiatives, Entrepreneurship</a:t>
                      </a:r>
                      <a:endParaRPr lang="en-IN" sz="1600" dirty="0"/>
                    </a:p>
                  </a:txBody>
                  <a:tcPr/>
                </a:tc>
              </a:tr>
              <a:tr h="1391478">
                <a:tc>
                  <a:txBody>
                    <a:bodyPr/>
                    <a:lstStyle/>
                    <a:p>
                      <a:r>
                        <a:rPr lang="en-US" sz="1600" dirty="0" smtClean="0"/>
                        <a:t>Job/ Career/Economic</a:t>
                      </a:r>
                      <a:endParaRPr lang="en-IN" sz="1600" dirty="0"/>
                    </a:p>
                  </a:txBody>
                  <a:tcPr/>
                </a:tc>
                <a:tc>
                  <a:txBody>
                    <a:bodyPr/>
                    <a:lstStyle/>
                    <a:p>
                      <a:r>
                        <a:rPr lang="en-US" sz="1600" dirty="0" smtClean="0"/>
                        <a:t>Empowerment for all,</a:t>
                      </a:r>
                      <a:r>
                        <a:rPr lang="en-US" sz="1600" baseline="0" dirty="0" smtClean="0"/>
                        <a:t> PRP for all, process orientation, job security, Induction process</a:t>
                      </a:r>
                      <a:endParaRPr lang="en-IN" sz="1600" dirty="0"/>
                    </a:p>
                  </a:txBody>
                  <a:tcPr/>
                </a:tc>
                <a:tc>
                  <a:txBody>
                    <a:bodyPr/>
                    <a:lstStyle/>
                    <a:p>
                      <a:r>
                        <a:rPr lang="en-US" sz="1600" dirty="0" smtClean="0"/>
                        <a:t>Internal Labor</a:t>
                      </a:r>
                      <a:r>
                        <a:rPr lang="en-US" sz="1600" baseline="0" dirty="0" smtClean="0"/>
                        <a:t> </a:t>
                      </a:r>
                      <a:r>
                        <a:rPr lang="en-US" sz="1600" baseline="0" dirty="0" err="1" smtClean="0"/>
                        <a:t>mkt</a:t>
                      </a:r>
                      <a:r>
                        <a:rPr lang="en-US" sz="1600" baseline="0" dirty="0" smtClean="0"/>
                        <a:t> for managers, transitory careers for frontline , PRP for managers, unions negotiated wages for workers, OJT</a:t>
                      </a:r>
                      <a:endParaRPr lang="en-IN" sz="1600" dirty="0"/>
                    </a:p>
                  </a:txBody>
                  <a:tcPr/>
                </a:tc>
                <a:tc>
                  <a:txBody>
                    <a:bodyPr/>
                    <a:lstStyle/>
                    <a:p>
                      <a:r>
                        <a:rPr lang="en-US" sz="1600" dirty="0" smtClean="0"/>
                        <a:t>Job sculpting, HI Pos, Fast track</a:t>
                      </a:r>
                      <a:r>
                        <a:rPr lang="en-US" sz="1600" baseline="0" dirty="0" smtClean="0"/>
                        <a:t> careers, Partnership, Training and development, specialist, generalist career tracks, skill based pay, Work life balance</a:t>
                      </a:r>
                      <a:endParaRPr lang="en-IN" sz="1600" dirty="0"/>
                    </a:p>
                  </a:txBody>
                  <a:tcPr/>
                </a:tc>
              </a:tr>
              <a:tr h="806174">
                <a:tc>
                  <a:txBody>
                    <a:bodyPr/>
                    <a:lstStyle/>
                    <a:p>
                      <a:r>
                        <a:rPr lang="en-US" sz="1600" dirty="0" smtClean="0"/>
                        <a:t>Manager/Supervisor/Peer</a:t>
                      </a:r>
                      <a:endParaRPr lang="en-IN" sz="1600" dirty="0"/>
                    </a:p>
                  </a:txBody>
                  <a:tcPr/>
                </a:tc>
                <a:tc>
                  <a:txBody>
                    <a:bodyPr/>
                    <a:lstStyle/>
                    <a:p>
                      <a:r>
                        <a:rPr lang="en-US" sz="1600" dirty="0" smtClean="0"/>
                        <a:t>Visionary, transformational leadership</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Team work, Talented</a:t>
                      </a:r>
                      <a:r>
                        <a:rPr lang="en-US" sz="1600" baseline="0" dirty="0" smtClean="0"/>
                        <a:t> peers, functional excellence</a:t>
                      </a:r>
                      <a:r>
                        <a:rPr lang="en-US" sz="1600" dirty="0" smtClean="0"/>
                        <a:t>.</a:t>
                      </a:r>
                      <a:endParaRPr lang="en-IN" sz="1600" dirty="0" smtClean="0"/>
                    </a:p>
                    <a:p>
                      <a:endParaRPr lang="en-IN" sz="1600" dirty="0"/>
                    </a:p>
                  </a:txBody>
                  <a:tcPr/>
                </a:tc>
                <a:tc>
                  <a:txBody>
                    <a:bodyPr/>
                    <a:lstStyle/>
                    <a:p>
                      <a:r>
                        <a:rPr lang="en-US" sz="1600" dirty="0" smtClean="0"/>
                        <a:t>Good working relation, Coaching and Feedback, Mentoring, voice</a:t>
                      </a:r>
                      <a:endParaRPr lang="en-IN" sz="1600" dirty="0"/>
                    </a:p>
                  </a:txBody>
                  <a:tcPr/>
                </a:tc>
              </a:tr>
            </a:tbl>
          </a:graphicData>
        </a:graphic>
      </p:graphicFrame>
      <p:cxnSp>
        <p:nvCxnSpPr>
          <p:cNvPr id="10" name="Straight Arrow Connector 9"/>
          <p:cNvCxnSpPr/>
          <p:nvPr/>
        </p:nvCxnSpPr>
        <p:spPr>
          <a:xfrm rot="5400000">
            <a:off x="952500" y="19431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segmentation - dimensions</a:t>
            </a:r>
            <a:endParaRPr lang="en-IN" dirty="0"/>
          </a:p>
        </p:txBody>
      </p:sp>
      <p:sp>
        <p:nvSpPr>
          <p:cNvPr id="3" name="Content Placeholder 2"/>
          <p:cNvSpPr>
            <a:spLocks noGrp="1"/>
          </p:cNvSpPr>
          <p:nvPr>
            <p:ph idx="1"/>
          </p:nvPr>
        </p:nvSpPr>
        <p:spPr>
          <a:xfrm>
            <a:off x="228600" y="1600200"/>
            <a:ext cx="8686800" cy="4530725"/>
          </a:xfrm>
        </p:spPr>
        <p:txBody>
          <a:bodyPr/>
          <a:lstStyle/>
          <a:p>
            <a:r>
              <a:rPr lang="en-US" sz="2400" dirty="0" smtClean="0"/>
              <a:t>Age- Gen X, Gen Y.</a:t>
            </a:r>
          </a:p>
          <a:p>
            <a:r>
              <a:rPr lang="en-US" sz="2400" dirty="0" smtClean="0"/>
              <a:t>Life/Career Stage- Fresher, Early days, Middle career, Senior years.</a:t>
            </a:r>
          </a:p>
          <a:p>
            <a:r>
              <a:rPr lang="en-US" sz="2400" dirty="0" smtClean="0"/>
              <a:t>Level - Fresher, Junior, Middle </a:t>
            </a:r>
            <a:r>
              <a:rPr lang="en-US" sz="2400" dirty="0" err="1" smtClean="0"/>
              <a:t>Mngt</a:t>
            </a:r>
            <a:r>
              <a:rPr lang="en-US" sz="2400" dirty="0" smtClean="0"/>
              <a:t>., Senior.</a:t>
            </a:r>
          </a:p>
          <a:p>
            <a:r>
              <a:rPr lang="en-US" sz="2400" dirty="0" smtClean="0"/>
              <a:t>Education – Tech/ Non tech, graduate, PG</a:t>
            </a:r>
          </a:p>
          <a:p>
            <a:r>
              <a:rPr lang="en-US" sz="2400" dirty="0" smtClean="0"/>
              <a:t>Gender</a:t>
            </a:r>
          </a:p>
          <a:p>
            <a:r>
              <a:rPr lang="en-US" sz="2400" dirty="0" smtClean="0"/>
              <a:t>Economic strata</a:t>
            </a:r>
          </a:p>
          <a:p>
            <a:r>
              <a:rPr lang="en-US" sz="2400" dirty="0" smtClean="0"/>
              <a:t>Employment Relation– Part time, contract, permanent</a:t>
            </a:r>
          </a:p>
          <a:p>
            <a:r>
              <a:rPr lang="en-US" sz="2400" dirty="0" smtClean="0"/>
              <a:t>Function – R&amp;D, Sales, Production.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employee expectations to segments - Framework</a:t>
            </a:r>
            <a:endParaRPr lang="en-IN" dirty="0"/>
          </a:p>
        </p:txBody>
      </p:sp>
      <p:graphicFrame>
        <p:nvGraphicFramePr>
          <p:cNvPr id="4" name="Content Placeholder 3"/>
          <p:cNvGraphicFramePr>
            <a:graphicFrameLocks noGrp="1"/>
          </p:cNvGraphicFramePr>
          <p:nvPr>
            <p:ph idx="1"/>
          </p:nvPr>
        </p:nvGraphicFramePr>
        <p:xfrm>
          <a:off x="457200" y="1600200"/>
          <a:ext cx="8229600" cy="46837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PC Dimension-&gt;</a:t>
                      </a:r>
                    </a:p>
                    <a:p>
                      <a:r>
                        <a:rPr lang="en-US" dirty="0" smtClean="0"/>
                        <a:t>Demographic</a:t>
                      </a:r>
                    </a:p>
                    <a:p>
                      <a:endParaRPr lang="en-IN" dirty="0"/>
                    </a:p>
                  </a:txBody>
                  <a:tcPr/>
                </a:tc>
                <a:tc>
                  <a:txBody>
                    <a:bodyPr/>
                    <a:lstStyle/>
                    <a:p>
                      <a:r>
                        <a:rPr lang="en-US" dirty="0" smtClean="0"/>
                        <a:t>Organization</a:t>
                      </a:r>
                      <a:endParaRPr lang="en-IN" dirty="0"/>
                    </a:p>
                  </a:txBody>
                  <a:tcPr/>
                </a:tc>
                <a:tc>
                  <a:txBody>
                    <a:bodyPr/>
                    <a:lstStyle/>
                    <a:p>
                      <a:r>
                        <a:rPr lang="en-US" dirty="0" smtClean="0"/>
                        <a:t>Job/ Career</a:t>
                      </a:r>
                      <a:endParaRPr lang="en-IN" dirty="0"/>
                    </a:p>
                  </a:txBody>
                  <a:tcPr/>
                </a:tc>
                <a:tc>
                  <a:txBody>
                    <a:bodyPr/>
                    <a:lstStyle/>
                    <a:p>
                      <a:r>
                        <a:rPr lang="en-US" dirty="0" smtClean="0"/>
                        <a:t>Economic </a:t>
                      </a:r>
                      <a:endParaRPr lang="en-IN" dirty="0"/>
                    </a:p>
                  </a:txBody>
                  <a:tcPr/>
                </a:tc>
              </a:tr>
              <a:tr h="370840">
                <a:tc>
                  <a:txBody>
                    <a:bodyPr/>
                    <a:lstStyle/>
                    <a:p>
                      <a:r>
                        <a:rPr lang="en-US" dirty="0" smtClean="0"/>
                        <a:t>Age/ Exp – Gen Y</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r>
              <a:tr h="467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Education- </a:t>
                      </a:r>
                      <a:r>
                        <a:rPr lang="en-US" dirty="0" err="1" smtClean="0"/>
                        <a:t>Phd</a:t>
                      </a:r>
                      <a:r>
                        <a:rPr lang="en-US" baseline="0" dirty="0" smtClean="0"/>
                        <a:t> </a:t>
                      </a:r>
                      <a:endParaRPr lang="en-IN" dirty="0" smtClean="0"/>
                    </a:p>
                    <a:p>
                      <a:r>
                        <a:rPr lang="en-US" dirty="0" smtClean="0"/>
                        <a:t>Level- Entry</a:t>
                      </a:r>
                      <a:r>
                        <a:rPr lang="en-US" baseline="0" dirty="0" smtClean="0"/>
                        <a:t> level</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67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Life/</a:t>
                      </a:r>
                      <a:r>
                        <a:rPr lang="en-US" baseline="0" dirty="0" smtClean="0"/>
                        <a:t> career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Young single</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467360">
                <a:tc>
                  <a:txBody>
                    <a:bodyPr/>
                    <a:lstStyle/>
                    <a:p>
                      <a:r>
                        <a:rPr lang="en-US" dirty="0" smtClean="0"/>
                        <a:t>Gender - Female </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Economic strata</a:t>
                      </a:r>
                    </a:p>
                    <a:p>
                      <a:r>
                        <a:rPr lang="en-US" dirty="0" smtClean="0"/>
                        <a:t>- Poor family</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r>
                        <a:rPr lang="en-US" dirty="0" smtClean="0"/>
                        <a:t>Employment relation- Full time</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r>
              <a:tr h="370840">
                <a:tc>
                  <a:txBody>
                    <a:bodyPr/>
                    <a:lstStyle/>
                    <a:p>
                      <a:r>
                        <a:rPr lang="en-US" dirty="0" smtClean="0"/>
                        <a:t>Function – R&amp;D </a:t>
                      </a:r>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r>
            </a:tbl>
          </a:graphicData>
        </a:graphic>
      </p:graphicFrame>
      <p:cxnSp>
        <p:nvCxnSpPr>
          <p:cNvPr id="6" name="Straight Arrow Connector 5"/>
          <p:cNvCxnSpPr/>
          <p:nvPr/>
        </p:nvCxnSpPr>
        <p:spPr>
          <a:xfrm rot="5400000">
            <a:off x="952500" y="2324100"/>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employee expectations to segments - Process</a:t>
            </a:r>
            <a:endParaRPr lang="en-IN" dirty="0"/>
          </a:p>
        </p:txBody>
      </p:sp>
      <p:sp>
        <p:nvSpPr>
          <p:cNvPr id="3" name="Content Placeholder 2"/>
          <p:cNvSpPr>
            <a:spLocks noGrp="1"/>
          </p:cNvSpPr>
          <p:nvPr>
            <p:ph idx="1"/>
          </p:nvPr>
        </p:nvSpPr>
        <p:spPr/>
        <p:txBody>
          <a:bodyPr/>
          <a:lstStyle/>
          <a:p>
            <a:r>
              <a:rPr lang="en-US" dirty="0" smtClean="0"/>
              <a:t>Interview and profile high performers on the job.</a:t>
            </a:r>
          </a:p>
          <a:p>
            <a:r>
              <a:rPr lang="en-US" dirty="0" smtClean="0"/>
              <a:t>Focused group discussions with segments of employees, e.g. MBA graduates.</a:t>
            </a:r>
          </a:p>
          <a:p>
            <a:r>
              <a:rPr lang="en-US" dirty="0" smtClean="0"/>
              <a:t>Exit Interviews, PA feedback sessions and forms, Recruitment selection data.</a:t>
            </a:r>
            <a:endParaRPr lang="en-US"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Context- PC or EVP (Employer perspective)</a:t>
            </a:r>
            <a:endParaRPr lang="en-IN" dirty="0"/>
          </a:p>
        </p:txBody>
      </p:sp>
      <p:sp>
        <p:nvSpPr>
          <p:cNvPr id="3" name="Content Placeholder 2"/>
          <p:cNvSpPr>
            <a:spLocks noGrp="1"/>
          </p:cNvSpPr>
          <p:nvPr>
            <p:ph idx="1"/>
          </p:nvPr>
        </p:nvSpPr>
        <p:spPr/>
        <p:txBody>
          <a:bodyPr/>
          <a:lstStyle/>
          <a:p>
            <a:r>
              <a:rPr lang="en-US" dirty="0" smtClean="0"/>
              <a:t>External context</a:t>
            </a:r>
          </a:p>
          <a:p>
            <a:pPr lvl="1"/>
            <a:r>
              <a:rPr lang="en-US" dirty="0" smtClean="0"/>
              <a:t>Economy, Industry, Regulations, National Culture, Political environment </a:t>
            </a:r>
          </a:p>
          <a:p>
            <a:r>
              <a:rPr lang="en-US" dirty="0" smtClean="0"/>
              <a:t>Internal context</a:t>
            </a:r>
          </a:p>
          <a:p>
            <a:pPr lvl="1"/>
            <a:r>
              <a:rPr lang="en-US" dirty="0" smtClean="0"/>
              <a:t>Strategy, size, structure, life cycle, leadership, technology. </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1356</TotalTime>
  <Words>1503</Words>
  <Application>Microsoft Office PowerPoint</Application>
  <PresentationFormat>On-screen Show (4:3)</PresentationFormat>
  <Paragraphs>225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Watermark</vt:lpstr>
      <vt:lpstr>Psychological Contract and Employee Value Proposition</vt:lpstr>
      <vt:lpstr>Psychological Contract : Definition </vt:lpstr>
      <vt:lpstr>Slide 3</vt:lpstr>
      <vt:lpstr>Key components of PC (Employee’s perspective)</vt:lpstr>
      <vt:lpstr>Employee Value Proposition (EVP) </vt:lpstr>
      <vt:lpstr>Individual segmentation - dimensions</vt:lpstr>
      <vt:lpstr>Mapping employee expectations to segments - Framework</vt:lpstr>
      <vt:lpstr>Mapping employee expectations to segments - Process</vt:lpstr>
      <vt:lpstr>Business Context- PC or EVP (Employer perspective)</vt:lpstr>
      <vt:lpstr>Analytical Framework</vt:lpstr>
      <vt:lpstr>Psychological Contract : Standard Types</vt:lpstr>
      <vt:lpstr>Psychological Contract : Standard Types</vt:lpstr>
      <vt:lpstr>Psychological Contract: Standard types</vt:lpstr>
      <vt:lpstr>Slide 14</vt:lpstr>
      <vt:lpstr>Slide 15</vt:lpstr>
      <vt:lpstr>Slide 16</vt:lpstr>
      <vt:lpstr>Survey Results : Psycho Contract Indian Railways Prob. officers</vt:lpstr>
      <vt:lpstr>Some more Examples</vt:lpstr>
      <vt:lpstr>Another 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Engagement</dc:title>
  <dc:creator>IIMC</dc:creator>
  <cp:lastModifiedBy>Nilanjan Mukhopadhya</cp:lastModifiedBy>
  <cp:revision>156</cp:revision>
  <dcterms:created xsi:type="dcterms:W3CDTF">2009-04-14T06:34:45Z</dcterms:created>
  <dcterms:modified xsi:type="dcterms:W3CDTF">2020-07-16T04:39:03Z</dcterms:modified>
</cp:coreProperties>
</file>